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</p:sldMasterIdLst>
  <p:notesMasterIdLst>
    <p:notesMasterId r:id="rId23"/>
  </p:notesMasterIdLst>
  <p:sldIdLst>
    <p:sldId id="256" r:id="rId2"/>
    <p:sldId id="257" r:id="rId3"/>
    <p:sldId id="258" r:id="rId4"/>
    <p:sldId id="261" r:id="rId5"/>
    <p:sldId id="263" r:id="rId6"/>
    <p:sldId id="265" r:id="rId7"/>
    <p:sldId id="267" r:id="rId8"/>
    <p:sldId id="268" r:id="rId9"/>
    <p:sldId id="269" r:id="rId10"/>
    <p:sldId id="270" r:id="rId11"/>
    <p:sldId id="271" r:id="rId12"/>
    <p:sldId id="272" r:id="rId13"/>
    <p:sldId id="275" r:id="rId14"/>
    <p:sldId id="279" r:id="rId15"/>
    <p:sldId id="280" r:id="rId16"/>
    <p:sldId id="281" r:id="rId17"/>
    <p:sldId id="283" r:id="rId18"/>
    <p:sldId id="259" r:id="rId19"/>
    <p:sldId id="260" r:id="rId20"/>
    <p:sldId id="277" r:id="rId21"/>
    <p:sldId id="274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18"/>
    <p:restoredTop sz="72024"/>
  </p:normalViewPr>
  <p:slideViewPr>
    <p:cSldViewPr snapToGrid="0" snapToObjects="1">
      <p:cViewPr varScale="1">
        <p:scale>
          <a:sx n="82" d="100"/>
          <a:sy n="82" d="100"/>
        </p:scale>
        <p:origin x="608" y="168"/>
      </p:cViewPr>
      <p:guideLst/>
    </p:cSldViewPr>
  </p:slideViewPr>
  <p:notesTextViewPr>
    <p:cViewPr>
      <p:scale>
        <a:sx n="80" d="100"/>
        <a:sy n="8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388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280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5982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一个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T2S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程序由两个部分组成。时间定义从功能上定义计算，空间映射负责指导编译器将计算映射到硬件上。右下角用一个简单的向量标量乘法的例子说明这一编程抽象。</a:t>
            </a:r>
          </a:p>
          <a:p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图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(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a)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中，函数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利用输入向量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计算输出向量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为了将它映射到空间架构上，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A_loader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用于读取输入，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B_unloader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用于保存函数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计算出来的结果，如图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(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b)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的空间布局所示。这一过程被称为计算划分。</a:t>
            </a:r>
          </a:p>
          <a:p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这一过程对应的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T2S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规范如图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(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c)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所示。 第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1-4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行是时间定义，用于表示原始的向量标量乘法过程。其中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是一个单精度浮点向量，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是要在设备上运行的函数。循环上界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100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会在运行时设定，这里不展示。 第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5-7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行是空间映射，这里的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A_loader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和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B_unloader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是两个设备上的新函数，分别作为向量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的生产者和函数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计算值的消费者。细节部分如图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(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d)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所示，其中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RCH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和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WCH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分别是通道读和通道写的原语。所有函数都具有相同的循环结构。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A_loader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读取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的值并将其发送给通道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channel1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函数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从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channel1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中读取数据，将计算的结果发送给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channel2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B_unloader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从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channel2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中读取数据，存放到内存当中。</a:t>
            </a:r>
            <a:endParaRPr lang="en-US" altLang="zh-CN" sz="1200" b="0" i="0" u="none" strike="noStrike" dirty="0">
              <a:effectLst/>
              <a:latin typeface="+mn-lt"/>
              <a:ea typeface="+mn-ea"/>
              <a:cs typeface="+mn-cs"/>
              <a:sym typeface="等线"/>
            </a:endParaRPr>
          </a:p>
          <a:p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计算划分的目的是将一个计算任务划分成若干子计算任务，这些子计算任务会被单独优化。例如，在函数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中，编译器发现循环变量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i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并没有被使用，所有的输入都来自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channel1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所以编译器将循环无限化，当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channel1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中有数据可用就执行。这一优化称为循环无限化。</a:t>
            </a:r>
          </a:p>
          <a:p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T2S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系统基于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Halide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开发，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Halide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语言最大的特点是将问题算法本质与硬件具体执行细节分离。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T2S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在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Halide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的基础上添加了空间布局、循环变换、数据变换、数据缓存和控制将其扩展到空间架构。这一部分缺少具体的例子，所以我就简单的展示一下。</a:t>
            </a:r>
          </a:p>
          <a:p>
            <a:endParaRPr lang="zh-CN" altLang="en-US" sz="1200" b="0" i="0" u="none" strike="noStrike" dirty="0">
              <a:effectLst/>
              <a:latin typeface="+mn-lt"/>
              <a:ea typeface="+mn-ea"/>
              <a:cs typeface="+mn-cs"/>
              <a:sym typeface="等线"/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8006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下面，我们使用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GEMM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在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FPGA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上的高性能实现来介绍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T2S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的空间优化。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GEMM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，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也就是矩阵乘法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C=A*B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，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它的时间定义如图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(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a)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所示。这里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和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是单精度浮点矩阵，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i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和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j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是变量，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k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是归约维度。输出函数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包含第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5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行的初始定义，第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6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行的更新定义。 通过时间定义，我们会得到图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(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b)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左侧所示的熟悉的三层循环。此时并没有考虑数据局域性问题。为了优化数据局域性，第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9-10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行将每个循环划分两次，最终生成九层的循环嵌套。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0097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接着，我们对主要的空间优化做可视化。首先是计算划分，我们将对矩阵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的家在过程从函数中分离出来，作为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A_feeder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接着，再次将其分离出来作为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A_loader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这三个函数自动地通过通道相互连接。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4649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编译器在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ii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和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jj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维度上对函数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做循环展开。这会得到一个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IIxJJ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大小的处理单元阵列。这里只可视化了一个</a:t>
            </a:r>
            <a:r>
              <a:rPr lang="en-US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2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x2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的矩阵单元阵列。同样，从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A_feeder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的通道也被复制。这里的每一个方块都代表一个处理单元。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343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为了减少冗余的内存访问，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A_feeder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仅将矩阵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的数据发送给边界的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处理单元。而这些处理单元会沿着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jj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方向继续向前转发。这使得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A_feeder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中的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jj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循环能够被移除。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2591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为了最小化冗余的内存访问，因为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jj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和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jjj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在访问矩阵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时都没有用，所以将对应循环移除。移除循环后，由于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A_loader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发送的数据与消费者所期望的不一致，所以需要使用片上缓存修正数据的接收顺序，再将缓存后的数据发送给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在这个例子中，假定片上缓存的空间不足以移除循环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j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0509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单个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A_feeder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需要将所有数据发送给所有边界处理单元这种做法显然扩展性不好。为此，展开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A_feeder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中的循环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ii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使得每个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A_feeder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处理单元负责一个边界处理单元。第一个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A_feedeer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处理单元会保留第一个边界处理单元所需要的数据，将剩余的数据流传输给下一个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A_feedeer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处理单元。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2225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如果每个计算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值的处理单元直接将结果写回到内存中，这需要一个大的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crossbar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硬件结构。我也不清楚这个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crossbar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是啥。为了避免这种情况，将计算的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值的消费者从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中独立出来放到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C_drainer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中，再从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C_drainer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将消费者独立出来放到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C_collector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中，然后再将其放到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C_unloader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中。 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C_drainer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组成的二维阵列，每个负责接收一个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处理单元的结果。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C_collector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则是负责接收一列</a:t>
            </a:r>
            <a:r>
              <a:rPr lang="en" altLang="zh-CN" sz="1200" b="0" i="0" u="none" strike="noStrike" dirty="0" err="1">
                <a:effectLst/>
                <a:latin typeface="+mn-lt"/>
                <a:ea typeface="+mn-ea"/>
                <a:cs typeface="+mn-cs"/>
                <a:sym typeface="等线"/>
              </a:rPr>
              <a:t>C_drainer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的数据。再将其和右侧接收的数据合并，发送给左侧。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6845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以上过程只展示了对矩阵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A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和矩阵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C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的处理，对于矩阵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B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也有相似的过程。最终设计结果如图所示。 虽然优化过程并没有展示向量化过程，但是它对于优化也很重要。除此以外，还有一些自动执行的优化，例如对循环的展平，即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flatten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将一个循环嵌套展开成一层循环有利于流水线化。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5904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T2S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编译器有两种工作模式，一种是反应式，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Reactive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，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一种是主动式，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Proactive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在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Reactive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模式中，编译器读取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T2S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规范，根据时间定义构建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IR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，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再根据空间定义转换</a:t>
            </a:r>
            <a:r>
              <a:rPr lang="en" altLang="zh-C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IR</a:t>
            </a:r>
            <a:r>
              <a:rPr lang="zh-CN" altLang="en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。</a:t>
            </a:r>
            <a:r>
              <a:rPr lang="zh-CN" altLang="en-US" sz="1200" b="0" i="0" u="none" strike="noStrike" dirty="0">
                <a:effectLst/>
                <a:latin typeface="+mn-lt"/>
                <a:ea typeface="+mn-ea"/>
                <a:cs typeface="+mn-cs"/>
                <a:sym typeface="等线"/>
              </a:rPr>
              <a:t>这一过程纯粹由规范引导，所以称为反应式。进入主动模式后，编译器会执行对程序员透明的优化，最终根据目标设备生成代码。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5831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6626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6010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1745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61861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79659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197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1009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直接连接符 6"/>
          <p:cNvSpPr/>
          <p:nvPr/>
        </p:nvSpPr>
        <p:spPr>
          <a:xfrm>
            <a:off x="-1" y="785812"/>
            <a:ext cx="11176001" cy="1"/>
          </a:xfrm>
          <a:prstGeom prst="line">
            <a:avLst/>
          </a:prstGeom>
          <a:ln w="25400">
            <a:solidFill>
              <a:srgbClr val="648BB6">
                <a:alpha val="5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5" name="Picture 9" descr="Picture 9"/>
          <p:cNvPicPr>
            <a:picLocks noChangeAspect="1"/>
          </p:cNvPicPr>
          <p:nvPr/>
        </p:nvPicPr>
        <p:blipFill>
          <a:blip r:embed="rId2"/>
          <a:srcRect l="22509" t="24631" r="20228" b="20396"/>
          <a:stretch>
            <a:fillRect/>
          </a:stretch>
        </p:blipFill>
        <p:spPr>
          <a:xfrm>
            <a:off x="10480123" y="38031"/>
            <a:ext cx="1531842" cy="7008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图片 8" descr="图片 8"/>
          <p:cNvPicPr>
            <a:picLocks noChangeAspect="1"/>
          </p:cNvPicPr>
          <p:nvPr/>
        </p:nvPicPr>
        <p:blipFill>
          <a:blip r:embed="rId3"/>
          <a:srcRect r="80281"/>
          <a:stretch>
            <a:fillRect/>
          </a:stretch>
        </p:blipFill>
        <p:spPr>
          <a:xfrm>
            <a:off x="9777714" y="70119"/>
            <a:ext cx="702410" cy="672935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标题文本"/>
          <p:cNvSpPr txBox="1">
            <a:spLocks noGrp="1"/>
          </p:cNvSpPr>
          <p:nvPr>
            <p:ph type="title"/>
          </p:nvPr>
        </p:nvSpPr>
        <p:spPr>
          <a:xfrm>
            <a:off x="1646752" y="1726880"/>
            <a:ext cx="8585849" cy="1783084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203864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18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646752" y="3705099"/>
            <a:ext cx="8585849" cy="15527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ClrTx/>
              <a:buSzTx/>
              <a:buFontTx/>
              <a:buNone/>
              <a:defRPr b="0">
                <a:solidFill>
                  <a:srgbClr val="4B649F"/>
                </a:solidFill>
              </a:defRPr>
            </a:lvl1pPr>
            <a:lvl2pPr marL="0" indent="0" algn="ctr">
              <a:lnSpc>
                <a:spcPct val="90000"/>
              </a:lnSpc>
              <a:buClrTx/>
              <a:buSzTx/>
              <a:buFontTx/>
              <a:buNone/>
              <a:defRPr b="0">
                <a:solidFill>
                  <a:srgbClr val="4B649F"/>
                </a:solidFill>
              </a:defRPr>
            </a:lvl2pPr>
            <a:lvl3pPr marL="0" indent="0" algn="ctr">
              <a:lnSpc>
                <a:spcPct val="90000"/>
              </a:lnSpc>
              <a:buClrTx/>
              <a:buSzTx/>
              <a:buFontTx/>
              <a:buNone/>
              <a:defRPr b="0">
                <a:solidFill>
                  <a:srgbClr val="4B649F"/>
                </a:solidFill>
              </a:defRPr>
            </a:lvl3pPr>
            <a:lvl4pPr marL="0" indent="0" algn="ctr">
              <a:lnSpc>
                <a:spcPct val="90000"/>
              </a:lnSpc>
              <a:buClrTx/>
              <a:buSzTx/>
              <a:buFontTx/>
              <a:buNone/>
              <a:defRPr b="0">
                <a:solidFill>
                  <a:srgbClr val="4B649F"/>
                </a:solidFill>
              </a:defRPr>
            </a:lvl4pPr>
            <a:lvl5pPr marL="0" indent="0" algn="ctr">
              <a:lnSpc>
                <a:spcPct val="90000"/>
              </a:lnSpc>
              <a:buClrTx/>
              <a:buSzTx/>
              <a:buFontTx/>
              <a:buNone/>
              <a:defRPr b="0">
                <a:solidFill>
                  <a:srgbClr val="4B649F"/>
                </a:solidFill>
              </a:defRPr>
            </a:lvl5pPr>
          </a:lstStyle>
          <a:p>
            <a:r>
              <a:rPr lang="zh-CN" altLang="en-US"/>
              <a:t>编辑母版文本样式
第二级
第三级
第四级
第五级</a:t>
            </a:r>
            <a:endParaRPr/>
          </a:p>
        </p:txBody>
      </p:sp>
      <p:pic>
        <p:nvPicPr>
          <p:cNvPr id="19" name="图片 6" descr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644" y="4757739"/>
            <a:ext cx="4399361" cy="1243015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矩形 19"/>
          <p:cNvSpPr/>
          <p:nvPr/>
        </p:nvSpPr>
        <p:spPr>
          <a:xfrm>
            <a:off x="1468753" y="1701661"/>
            <a:ext cx="8918628" cy="3650890"/>
          </a:xfrm>
          <a:prstGeom prst="rect">
            <a:avLst/>
          </a:prstGeom>
          <a:ln w="25400">
            <a:solidFill>
              <a:srgbClr val="4B649F"/>
            </a:solidFill>
            <a:miter/>
          </a:ln>
        </p:spPr>
        <p:txBody>
          <a:bodyPr lIns="45718" tIns="45718" rIns="45718" bIns="45718" anchor="ctr"/>
          <a:lstStyle/>
          <a:p>
            <a:pPr algn="ctr" defTabSz="685800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等线"/>
              </a:defRPr>
            </a:pPr>
            <a:endParaRPr/>
          </a:p>
        </p:txBody>
      </p:sp>
      <p:grpSp>
        <p:nvGrpSpPr>
          <p:cNvPr id="23" name="Group 1"/>
          <p:cNvGrpSpPr/>
          <p:nvPr/>
        </p:nvGrpSpPr>
        <p:grpSpPr>
          <a:xfrm>
            <a:off x="10031384" y="4810118"/>
            <a:ext cx="558405" cy="528640"/>
            <a:chOff x="-1" y="-1"/>
            <a:chExt cx="558404" cy="528639"/>
          </a:xfrm>
        </p:grpSpPr>
        <p:sp>
          <p:nvSpPr>
            <p:cNvPr id="21" name="矩形 21"/>
            <p:cNvSpPr/>
            <p:nvPr/>
          </p:nvSpPr>
          <p:spPr>
            <a:xfrm>
              <a:off x="201215" y="171450"/>
              <a:ext cx="357189" cy="357189"/>
            </a:xfrm>
            <a:prstGeom prst="rect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22" name="矩形 22"/>
            <p:cNvSpPr/>
            <p:nvPr/>
          </p:nvSpPr>
          <p:spPr>
            <a:xfrm>
              <a:off x="-2" y="-2"/>
              <a:ext cx="355998" cy="356000"/>
            </a:xfrm>
            <a:prstGeom prst="rect">
              <a:avLst/>
            </a:prstGeom>
            <a:solidFill>
              <a:srgbClr val="A9D18E">
                <a:alpha val="6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1354455" y="1612577"/>
            <a:ext cx="470298" cy="470301"/>
            <a:chOff x="0" y="-1"/>
            <a:chExt cx="470297" cy="470299"/>
          </a:xfrm>
        </p:grpSpPr>
        <p:sp>
          <p:nvSpPr>
            <p:cNvPr id="24" name="矩形 24"/>
            <p:cNvSpPr/>
            <p:nvPr/>
          </p:nvSpPr>
          <p:spPr>
            <a:xfrm>
              <a:off x="-1" y="-2"/>
              <a:ext cx="356000" cy="355999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25" name="矩形 25"/>
            <p:cNvSpPr/>
            <p:nvPr/>
          </p:nvSpPr>
          <p:spPr>
            <a:xfrm>
              <a:off x="114299" y="114300"/>
              <a:ext cx="355999" cy="355999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06153284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直接连接符 6"/>
          <p:cNvSpPr/>
          <p:nvPr/>
        </p:nvSpPr>
        <p:spPr>
          <a:xfrm>
            <a:off x="-1" y="785812"/>
            <a:ext cx="11176001" cy="1"/>
          </a:xfrm>
          <a:prstGeom prst="line">
            <a:avLst/>
          </a:prstGeom>
          <a:ln w="25400">
            <a:solidFill>
              <a:srgbClr val="648BB6">
                <a:alpha val="5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5" name="Picture 9" descr="Picture 9"/>
          <p:cNvPicPr>
            <a:picLocks noChangeAspect="1"/>
          </p:cNvPicPr>
          <p:nvPr/>
        </p:nvPicPr>
        <p:blipFill>
          <a:blip r:embed="rId2"/>
          <a:srcRect l="22509" t="24631" r="20228" b="20396"/>
          <a:stretch>
            <a:fillRect/>
          </a:stretch>
        </p:blipFill>
        <p:spPr>
          <a:xfrm>
            <a:off x="10480123" y="38031"/>
            <a:ext cx="1531842" cy="70086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图片 8" descr="图片 8"/>
          <p:cNvPicPr>
            <a:picLocks noChangeAspect="1"/>
          </p:cNvPicPr>
          <p:nvPr/>
        </p:nvPicPr>
        <p:blipFill>
          <a:blip r:embed="rId3"/>
          <a:srcRect r="80281"/>
          <a:stretch>
            <a:fillRect/>
          </a:stretch>
        </p:blipFill>
        <p:spPr>
          <a:xfrm>
            <a:off x="9777714" y="70119"/>
            <a:ext cx="702410" cy="672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图片 6" descr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542" y="4057650"/>
            <a:ext cx="4399361" cy="124301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矩形 19"/>
          <p:cNvSpPr/>
          <p:nvPr/>
        </p:nvSpPr>
        <p:spPr>
          <a:xfrm>
            <a:off x="1468753" y="2419350"/>
            <a:ext cx="8918628" cy="2076450"/>
          </a:xfrm>
          <a:prstGeom prst="rect">
            <a:avLst/>
          </a:prstGeom>
          <a:ln w="25400">
            <a:solidFill>
              <a:srgbClr val="4B649F"/>
            </a:solidFill>
            <a:miter/>
          </a:ln>
        </p:spPr>
        <p:txBody>
          <a:bodyPr lIns="45718" tIns="45718" rIns="45718" bIns="45718" anchor="ctr"/>
          <a:lstStyle/>
          <a:p>
            <a:pPr algn="ctr" defTabSz="685800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等线"/>
              </a:defRPr>
            </a:pPr>
            <a:endParaRPr/>
          </a:p>
        </p:txBody>
      </p:sp>
      <p:grpSp>
        <p:nvGrpSpPr>
          <p:cNvPr id="41" name="Group 1"/>
          <p:cNvGrpSpPr/>
          <p:nvPr/>
        </p:nvGrpSpPr>
        <p:grpSpPr>
          <a:xfrm>
            <a:off x="9993284" y="4295768"/>
            <a:ext cx="558405" cy="528640"/>
            <a:chOff x="-1" y="-1"/>
            <a:chExt cx="558404" cy="528639"/>
          </a:xfrm>
        </p:grpSpPr>
        <p:sp>
          <p:nvSpPr>
            <p:cNvPr id="39" name="矩形 21"/>
            <p:cNvSpPr/>
            <p:nvPr/>
          </p:nvSpPr>
          <p:spPr>
            <a:xfrm>
              <a:off x="201215" y="171450"/>
              <a:ext cx="357189" cy="357189"/>
            </a:xfrm>
            <a:prstGeom prst="rect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40" name="矩形 22"/>
            <p:cNvSpPr/>
            <p:nvPr/>
          </p:nvSpPr>
          <p:spPr>
            <a:xfrm>
              <a:off x="-2" y="-2"/>
              <a:ext cx="355998" cy="356000"/>
            </a:xfrm>
            <a:prstGeom prst="rect">
              <a:avLst/>
            </a:prstGeom>
            <a:solidFill>
              <a:srgbClr val="A9D18E">
                <a:alpha val="6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  <p:grpSp>
        <p:nvGrpSpPr>
          <p:cNvPr id="44" name="Group 3"/>
          <p:cNvGrpSpPr/>
          <p:nvPr/>
        </p:nvGrpSpPr>
        <p:grpSpPr>
          <a:xfrm>
            <a:off x="1411602" y="2184199"/>
            <a:ext cx="470300" cy="470300"/>
            <a:chOff x="0" y="-1"/>
            <a:chExt cx="470298" cy="470299"/>
          </a:xfrm>
        </p:grpSpPr>
        <p:sp>
          <p:nvSpPr>
            <p:cNvPr id="42" name="矩形 24"/>
            <p:cNvSpPr/>
            <p:nvPr/>
          </p:nvSpPr>
          <p:spPr>
            <a:xfrm>
              <a:off x="-1" y="-2"/>
              <a:ext cx="356000" cy="355999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43" name="矩形 25"/>
            <p:cNvSpPr/>
            <p:nvPr/>
          </p:nvSpPr>
          <p:spPr>
            <a:xfrm>
              <a:off x="114299" y="114300"/>
              <a:ext cx="356000" cy="355999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  <p:sp>
        <p:nvSpPr>
          <p:cNvPr id="45" name="标题文本"/>
          <p:cNvSpPr txBox="1">
            <a:spLocks noGrp="1"/>
          </p:cNvSpPr>
          <p:nvPr>
            <p:ph type="title"/>
          </p:nvPr>
        </p:nvSpPr>
        <p:spPr>
          <a:xfrm>
            <a:off x="1646752" y="2546030"/>
            <a:ext cx="8585849" cy="178308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203864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8384413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编辑母版文本样式
第二级
第三级
第四级
第五级</a:t>
            </a:r>
            <a:endParaRPr dirty="0"/>
          </a:p>
        </p:txBody>
      </p:sp>
      <p:sp>
        <p:nvSpPr>
          <p:cNvPr id="54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90B3B8F-FC60-294B-850F-FF8B9F349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sp>
        <p:nvSpPr>
          <p:cNvPr id="9" name="幻灯片编号">
            <a:extLst>
              <a:ext uri="{FF2B5EF4-FFF2-40B4-BE49-F238E27FC236}">
                <a16:creationId xmlns:a16="http://schemas.microsoft.com/office/drawing/2014/main" id="{85EB358B-DCDC-4140-AF68-AEC24CF8E6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080147" y="6404293"/>
            <a:ext cx="273654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等线"/>
              </a:defRPr>
            </a:lvl1pPr>
          </a:lstStyle>
          <a:p>
            <a:fld id="{C5C32242-5F63-064B-A832-FB877934C041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950352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2913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6"/>
          <p:cNvSpPr/>
          <p:nvPr/>
        </p:nvSpPr>
        <p:spPr>
          <a:xfrm>
            <a:off x="-1" y="785812"/>
            <a:ext cx="11176001" cy="1"/>
          </a:xfrm>
          <a:prstGeom prst="line">
            <a:avLst/>
          </a:prstGeom>
          <a:ln w="25400">
            <a:solidFill>
              <a:srgbClr val="648BB6">
                <a:alpha val="5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" name="Picture 9" descr="Picture 9"/>
          <p:cNvPicPr>
            <a:picLocks noChangeAspect="1"/>
          </p:cNvPicPr>
          <p:nvPr/>
        </p:nvPicPr>
        <p:blipFill>
          <a:blip r:embed="rId6"/>
          <a:srcRect l="22509" t="24631" r="20228" b="20396"/>
          <a:stretch>
            <a:fillRect/>
          </a:stretch>
        </p:blipFill>
        <p:spPr>
          <a:xfrm>
            <a:off x="10480123" y="38031"/>
            <a:ext cx="1531842" cy="7008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图片 8" descr="图片 8"/>
          <p:cNvPicPr>
            <a:picLocks noChangeAspect="1"/>
          </p:cNvPicPr>
          <p:nvPr/>
        </p:nvPicPr>
        <p:blipFill>
          <a:blip r:embed="rId7"/>
          <a:srcRect r="80281"/>
          <a:stretch>
            <a:fillRect/>
          </a:stretch>
        </p:blipFill>
        <p:spPr>
          <a:xfrm>
            <a:off x="9777714" y="70119"/>
            <a:ext cx="702410" cy="67293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正文级别 1…"/>
          <p:cNvSpPr txBox="1">
            <a:spLocks noGrp="1"/>
          </p:cNvSpPr>
          <p:nvPr>
            <p:ph type="body" idx="1"/>
          </p:nvPr>
        </p:nvSpPr>
        <p:spPr>
          <a:xfrm>
            <a:off x="190004" y="902526"/>
            <a:ext cx="11792201" cy="5379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 err="1"/>
              <a:t>正文级别</a:t>
            </a:r>
            <a:r>
              <a:rPr dirty="0"/>
              <a:t> 1</a:t>
            </a:r>
          </a:p>
          <a:p>
            <a:pPr lvl="1"/>
            <a:r>
              <a:rPr dirty="0" err="1"/>
              <a:t>正文级别</a:t>
            </a:r>
            <a:r>
              <a:rPr dirty="0"/>
              <a:t> 2</a:t>
            </a:r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</a:p>
        </p:txBody>
      </p:sp>
      <p:sp>
        <p:nvSpPr>
          <p:cNvPr id="6" name="标题文本"/>
          <p:cNvSpPr txBox="1"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1625FE7-DE34-FC41-BF82-5431765133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sp>
        <p:nvSpPr>
          <p:cNvPr id="9" name="椭圆 40">
            <a:extLst>
              <a:ext uri="{FF2B5EF4-FFF2-40B4-BE49-F238E27FC236}">
                <a16:creationId xmlns:a16="http://schemas.microsoft.com/office/drawing/2014/main" id="{DC96E92C-3BA5-3B44-9DAC-88C3AB02362F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126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</p:sldLayoutIdLst>
  <p:transition>
    <p:cover dir="r"/>
  </p:transition>
  <p:hf sldNum="0" hdr="0" dt="0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9pPr>
    </p:titleStyle>
    <p:bodyStyle>
      <a:lvl1pPr marL="355600" marR="0" indent="-355600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90000"/>
        <a:buFont typeface="Helvetica"/>
        <a:buChar char="❑"/>
        <a:tabLst/>
        <a:defRPr sz="2800" b="1" i="0" u="none" strike="noStrike" cap="none" spc="0" baseline="0">
          <a:solidFill>
            <a:srgbClr val="000000"/>
          </a:solidFill>
          <a:uFillTx/>
          <a:latin typeface="Microsoft YaHei" panose="020B0503020204020204" pitchFamily="34" charset="-122"/>
          <a:ea typeface="Microsoft YaHei" panose="020B0503020204020204" pitchFamily="34" charset="-122"/>
          <a:cs typeface="Microsoft YaHei" panose="020B0503020204020204" pitchFamily="34" charset="-122"/>
          <a:sym typeface="微软雅黑"/>
        </a:defRPr>
      </a:lvl1pPr>
      <a:lvl2pPr marL="724957" marR="0" indent="-274107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90000"/>
        <a:buFont typeface="Helvetica"/>
        <a:buChar char="■"/>
        <a:tabLst/>
        <a:defRPr sz="2400" b="0" i="0" u="none" strike="noStrike" cap="none" spc="0" baseline="0">
          <a:solidFill>
            <a:srgbClr val="000000"/>
          </a:solidFill>
          <a:uFillTx/>
          <a:latin typeface="SimHei" panose="02010609060101010101" pitchFamily="49" charset="-122"/>
          <a:ea typeface="SimHei" panose="02010609060101010101" pitchFamily="49" charset="-122"/>
          <a:cs typeface="SimHei" panose="02010609060101010101" pitchFamily="49" charset="-122"/>
          <a:sym typeface="微软雅黑"/>
        </a:defRPr>
      </a:lvl2pPr>
      <a:lvl3pPr marL="1095375" marR="0" indent="-382269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Helvetica"/>
        <a:buChar char="❖"/>
        <a:tabLst/>
        <a:defRPr sz="2000" b="1" i="0" u="none" strike="noStrike" cap="none" spc="0" baseline="0">
          <a:solidFill>
            <a:srgbClr val="000000"/>
          </a:solidFill>
          <a:uFillTx/>
          <a:latin typeface="Kaiti SC Black" panose="02010600040101010101" pitchFamily="2" charset="-122"/>
          <a:ea typeface="Kaiti SC Black" panose="02010600040101010101" pitchFamily="2" charset="-122"/>
          <a:cs typeface="Arial" panose="020B0604020202020204" pitchFamily="34" charset="0"/>
          <a:sym typeface="微软雅黑"/>
        </a:defRPr>
      </a:lvl3pPr>
      <a:lvl4pPr marL="1389380" marR="0" indent="-355600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Helvetica"/>
        <a:buChar char="✓"/>
        <a:tabLst/>
        <a:defRPr sz="24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1651000" marR="0" indent="-355600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Helvetica"/>
        <a:buChar char="▪"/>
        <a:tabLst/>
        <a:defRPr sz="24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26416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30988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35560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40132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ccm.org/past/2019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l.com/content/dam/www/programmable/us/en/pdfs/literature/wp/wp-01231-understanding-how-hyperflex-architecture-enables-high-performance-system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rxiv.org/pdf/1711.07606.pdf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zhuanlan.zhihu.com/p/34210391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28A5C8-3CFB-634B-BFA5-709963488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" altLang="zh-CN" dirty="0"/>
              <a:t>﻿T2S-Tensor: Productively Generating</a:t>
            </a:r>
            <a:br>
              <a:rPr kumimoji="1" lang="en" altLang="zh-CN" dirty="0"/>
            </a:br>
            <a:r>
              <a:rPr kumimoji="1" lang="en" altLang="zh-CN" dirty="0"/>
              <a:t>High-Performance Spatial Hardware for Dense</a:t>
            </a:r>
            <a:r>
              <a:rPr kumimoji="1" lang="zh-CN" altLang="en-US" dirty="0"/>
              <a:t> </a:t>
            </a:r>
            <a:r>
              <a:rPr kumimoji="1" lang="en" altLang="zh-CN" dirty="0"/>
              <a:t>Tensor Computations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8CE452-7E5B-2446-9695-E03D4EC23C7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b="1" dirty="0">
                <a:latin typeface="+mj-lt"/>
              </a:rPr>
              <a:t>FCCM</a:t>
            </a:r>
            <a:r>
              <a:rPr kumimoji="1" lang="zh-CN" altLang="en-US" sz="2400" b="1" dirty="0">
                <a:latin typeface="+mj-lt"/>
              </a:rPr>
              <a:t> </a:t>
            </a:r>
            <a:r>
              <a:rPr kumimoji="1" lang="en-US" altLang="zh-CN" sz="2400" b="1" dirty="0">
                <a:latin typeface="+mj-lt"/>
              </a:rPr>
              <a:t>2019</a:t>
            </a:r>
          </a:p>
          <a:p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Nitish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Srivastava,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" altLang="zh-CN" sz="1800" b="1" dirty="0">
                <a:solidFill>
                  <a:schemeClr val="tx1"/>
                </a:solidFill>
                <a:latin typeface="+mj-lt"/>
              </a:rPr>
              <a:t>﻿</a:t>
            </a:r>
            <a:r>
              <a:rPr kumimoji="1" lang="en" altLang="zh-CN" sz="1800" b="1" dirty="0" err="1">
                <a:solidFill>
                  <a:schemeClr val="tx1"/>
                </a:solidFill>
                <a:latin typeface="+mj-lt"/>
              </a:rPr>
              <a:t>Hongbo</a:t>
            </a:r>
            <a:r>
              <a:rPr kumimoji="1" lang="en" altLang="zh-CN" sz="1800" b="1" dirty="0">
                <a:solidFill>
                  <a:schemeClr val="tx1"/>
                </a:solidFill>
                <a:latin typeface="+mj-lt"/>
              </a:rPr>
              <a:t> Rong</a:t>
            </a:r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,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 err="1">
                <a:solidFill>
                  <a:schemeClr val="tx1"/>
                </a:solidFill>
                <a:latin typeface="+mj-lt"/>
              </a:rPr>
              <a:t>Huanqi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Cao,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 err="1">
                <a:solidFill>
                  <a:schemeClr val="tx1"/>
                </a:solidFill>
                <a:latin typeface="+mj-lt"/>
              </a:rPr>
              <a:t>Wenguang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Chen,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etc.</a:t>
            </a:r>
          </a:p>
          <a:p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Cornell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University,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Intel,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Tsinghua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University,</a:t>
            </a:r>
            <a:r>
              <a:rPr kumimoji="1" lang="zh-CN" alt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kumimoji="1" lang="en-US" altLang="zh-CN" sz="1800" b="1" dirty="0">
                <a:solidFill>
                  <a:schemeClr val="tx1"/>
                </a:solidFill>
                <a:latin typeface="+mj-lt"/>
              </a:rPr>
              <a:t>etc.</a:t>
            </a:r>
            <a:endParaRPr kumimoji="1" lang="zh-CN" altLang="en-US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26" name="Picture 2" descr="The 27th IEEE International Symposium on  Field-Programmable Custom Computing Machines">
            <a:extLst>
              <a:ext uri="{FF2B5EF4-FFF2-40B4-BE49-F238E27FC236}">
                <a16:creationId xmlns:a16="http://schemas.microsoft.com/office/drawing/2014/main" id="{B423CBA5-DDB7-A844-9AEE-0B00DDE22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26" y="0"/>
            <a:ext cx="2068593" cy="81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4FD9499-A353-7647-954C-4C816AE6D398}"/>
              </a:ext>
            </a:extLst>
          </p:cNvPr>
          <p:cNvSpPr txBox="1"/>
          <p:nvPr/>
        </p:nvSpPr>
        <p:spPr>
          <a:xfrm>
            <a:off x="2169819" y="82759"/>
            <a:ext cx="5880318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" altLang="zh-CN" b="1" i="0" u="none" strike="noStrike" dirty="0">
                <a:solidFill>
                  <a:srgbClr val="222222"/>
                </a:solidFill>
                <a:effectLst/>
                <a:latin typeface="Libre Franklin" panose="020F0502020204030204" pitchFamily="34" charset="0"/>
                <a:hlinkClick r:id="rId4"/>
              </a:rPr>
              <a:t>The 27th IEEE International Symposium On Field-Programmable Custom Computing Machines</a:t>
            </a:r>
            <a:endParaRPr lang="en" altLang="zh-CN" b="1" i="0" u="none" strike="noStrike" dirty="0">
              <a:solidFill>
                <a:srgbClr val="222222"/>
              </a:solidFill>
              <a:effectLst/>
              <a:latin typeface="Libre Franklin" panose="020F050202020403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3C435FAD-BE34-A343-A39A-72C4182E4682}"/>
              </a:ext>
            </a:extLst>
          </p:cNvPr>
          <p:cNvSpPr/>
          <p:nvPr/>
        </p:nvSpPr>
        <p:spPr>
          <a:xfrm>
            <a:off x="188007" y="869608"/>
            <a:ext cx="7306654" cy="817241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US" altLang="zh-CN" sz="1400" dirty="0">
                <a:sym typeface="Helvetica"/>
              </a:rPr>
              <a:t>The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IEEE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Symposium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on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Field-Programmable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Custom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Computing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Machines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is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the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original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and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premier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forum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for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presenting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and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discussing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new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research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related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dirty="0">
                <a:sym typeface="Helvetica"/>
              </a:rPr>
              <a:t>to</a:t>
            </a:r>
            <a:r>
              <a:rPr lang="zh-CN" altLang="en-US" sz="1400" dirty="0"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computing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that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exploits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the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unique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features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and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capabilities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of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FPGAs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and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other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reconfigurable</a:t>
            </a:r>
            <a:r>
              <a:rPr lang="zh-CN" altLang="en-US" sz="1400" b="1" dirty="0">
                <a:solidFill>
                  <a:schemeClr val="accent2"/>
                </a:solidFill>
                <a:sym typeface="Helvetica"/>
              </a:rPr>
              <a:t> </a:t>
            </a:r>
            <a:r>
              <a:rPr lang="en-US" altLang="zh-CN" sz="1400" b="1" dirty="0">
                <a:solidFill>
                  <a:schemeClr val="accent2"/>
                </a:solidFill>
                <a:sym typeface="Helvetica"/>
              </a:rPr>
              <a:t>hardware</a:t>
            </a:r>
            <a:r>
              <a:rPr lang="en-US" altLang="zh-CN" sz="1400" dirty="0">
                <a:solidFill>
                  <a:schemeClr val="accent2"/>
                </a:solidFill>
                <a:sym typeface="Helvetic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002457"/>
      </p:ext>
    </p:extLst>
  </p:cSld>
  <p:clrMapOvr>
    <a:masterClrMapping/>
  </p:clrMapOvr>
  <p:transition>
    <p:cover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7A54E7-2865-744A-BCE3-753150FB1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004" y="902526"/>
            <a:ext cx="11792201" cy="5472266"/>
          </a:xfrm>
        </p:spPr>
        <p:txBody>
          <a:bodyPr>
            <a:normAutofit/>
          </a:bodyPr>
          <a:lstStyle/>
          <a:p>
            <a:r>
              <a:rPr lang="en-US" altLang="zh-CN" dirty="0"/>
              <a:t>Spatial</a:t>
            </a:r>
            <a:r>
              <a:rPr lang="zh-CN" altLang="en-US" dirty="0"/>
              <a:t> </a:t>
            </a:r>
            <a:r>
              <a:rPr lang="en-US" altLang="zh-CN" dirty="0"/>
              <a:t>Architecture(mainly</a:t>
            </a:r>
            <a:r>
              <a:rPr lang="zh-CN" altLang="en-US" dirty="0"/>
              <a:t> </a:t>
            </a:r>
            <a:r>
              <a:rPr lang="en-US" altLang="zh-CN" dirty="0"/>
              <a:t>FPGA)</a:t>
            </a:r>
          </a:p>
          <a:p>
            <a:pPr lvl="1"/>
            <a:r>
              <a:rPr lang="zh-CN" altLang="en-US" dirty="0"/>
              <a:t>优点</a:t>
            </a:r>
            <a:endParaRPr lang="en-US" altLang="zh-CN" dirty="0"/>
          </a:p>
          <a:p>
            <a:pPr lvl="2"/>
            <a:r>
              <a:rPr lang="zh-CN" altLang="en-US" dirty="0"/>
              <a:t>大量计算和内存资源</a:t>
            </a:r>
            <a:endParaRPr lang="en-US" altLang="zh-CN" dirty="0"/>
          </a:p>
          <a:p>
            <a:pPr lvl="2"/>
            <a:r>
              <a:rPr lang="zh-CN" altLang="en-US" dirty="0"/>
              <a:t>具有性能提升的潜力</a:t>
            </a:r>
            <a:endParaRPr lang="en-US" altLang="zh-CN" dirty="0"/>
          </a:p>
          <a:p>
            <a:pPr lvl="1"/>
            <a:r>
              <a:rPr lang="zh-CN" altLang="en-US" dirty="0"/>
              <a:t>缺点</a:t>
            </a:r>
            <a:endParaRPr lang="en-US" altLang="zh-CN" dirty="0"/>
          </a:p>
          <a:p>
            <a:pPr lvl="2"/>
            <a:r>
              <a:rPr lang="zh-CN" altLang="en-US" dirty="0"/>
              <a:t>编译时间长、调试低效、低带宽</a:t>
            </a:r>
            <a:r>
              <a:rPr lang="en-US" altLang="zh-CN" dirty="0"/>
              <a:t>/</a:t>
            </a:r>
            <a:r>
              <a:rPr lang="zh-CN" altLang="en-US" dirty="0"/>
              <a:t>计算比</a:t>
            </a:r>
            <a:endParaRPr lang="en-US" altLang="zh-CN" dirty="0"/>
          </a:p>
          <a:p>
            <a:pPr lvl="2"/>
            <a:r>
              <a:rPr lang="zh-CN" altLang="en-US" dirty="0"/>
              <a:t>低生产效率，大部分时间花费在验证和编码上</a:t>
            </a:r>
            <a:endParaRPr lang="en-US" altLang="zh-CN" dirty="0"/>
          </a:p>
          <a:p>
            <a:pPr lvl="2"/>
            <a:r>
              <a:rPr lang="zh-CN" altLang="en-US" dirty="0"/>
              <a:t>没有硬件</a:t>
            </a:r>
            <a:r>
              <a:rPr lang="en-US" altLang="zh-CN" dirty="0"/>
              <a:t>cache</a:t>
            </a:r>
          </a:p>
          <a:p>
            <a:r>
              <a:rPr lang="en-US" altLang="zh-CN" dirty="0"/>
              <a:t>T2S</a:t>
            </a:r>
            <a:r>
              <a:rPr lang="zh-CN" altLang="en-US" dirty="0"/>
              <a:t> </a:t>
            </a:r>
            <a:r>
              <a:rPr lang="en-US" altLang="zh-CN" dirty="0"/>
              <a:t>(Temporal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Spatial)</a:t>
            </a:r>
            <a:r>
              <a:rPr lang="zh-CN" altLang="en-US" dirty="0"/>
              <a:t>编程系统</a:t>
            </a:r>
            <a:endParaRPr lang="en-US" altLang="zh-CN" dirty="0"/>
          </a:p>
          <a:p>
            <a:pPr lvl="1"/>
            <a:r>
              <a:rPr lang="zh-CN" altLang="en-US" dirty="0"/>
              <a:t>动机</a:t>
            </a:r>
            <a:r>
              <a:rPr lang="en-US" altLang="zh-CN" dirty="0"/>
              <a:t>/</a:t>
            </a:r>
            <a:r>
              <a:rPr lang="zh-CN" altLang="en-US" dirty="0"/>
              <a:t>观察</a:t>
            </a:r>
            <a:endParaRPr lang="en-US" altLang="zh-CN" dirty="0"/>
          </a:p>
          <a:p>
            <a:pPr lvl="2"/>
            <a:r>
              <a:rPr lang="zh-CN" altLang="en-US" dirty="0"/>
              <a:t>适合空间架构的计算通常是数据流函数，高性能的空间设计</a:t>
            </a:r>
            <a:br>
              <a:rPr lang="en-US" altLang="zh-CN" dirty="0"/>
            </a:br>
            <a:r>
              <a:rPr lang="zh-CN" altLang="en-US" dirty="0"/>
              <a:t>会将计算任务划分成多个子任务。这些子任务会在空间架构</a:t>
            </a:r>
            <a:br>
              <a:rPr lang="en-US" altLang="zh-CN" dirty="0"/>
            </a:br>
            <a:r>
              <a:rPr lang="zh-CN" altLang="en-US" dirty="0"/>
              <a:t>上分配并且并行执行，彼此通过通道相互连接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CBAD81A-2AF9-CB44-886E-A8E50A86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3F8AE81-B6F6-B74B-A54E-62028EEFB332}"/>
              </a:ext>
            </a:extLst>
          </p:cNvPr>
          <p:cNvSpPr txBox="1"/>
          <p:nvPr/>
        </p:nvSpPr>
        <p:spPr>
          <a:xfrm>
            <a:off x="8653538" y="2972504"/>
            <a:ext cx="2742093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Fig.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Intel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Hyperflex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FPGA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Architecture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b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</a:b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in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Intel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Stratix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10</a:t>
            </a:r>
            <a:r>
              <a:rPr lang="en-US" altLang="zh-CN" sz="1200" baseline="30000" dirty="0">
                <a:latin typeface="+mj-lt"/>
                <a:ea typeface="+mj-ea"/>
                <a:cs typeface="+mj-cs"/>
                <a:sym typeface="Helvetica"/>
              </a:rPr>
              <a:t>[</a:t>
            </a:r>
            <a:r>
              <a:rPr lang="zh-CN" altLang="en-US" sz="1200" baseline="30000" dirty="0">
                <a:latin typeface="+mj-lt"/>
                <a:ea typeface="+mj-ea"/>
                <a:cs typeface="+mj-cs"/>
                <a:sym typeface="Helvetica"/>
                <a:hlinkClick r:id="rId3"/>
              </a:rPr>
              <a:t>*</a:t>
            </a:r>
            <a:r>
              <a:rPr lang="en-US" altLang="zh-CN" sz="1200" baseline="30000" dirty="0">
                <a:latin typeface="+mj-lt"/>
                <a:ea typeface="+mj-ea"/>
                <a:cs typeface="+mj-cs"/>
                <a:sym typeface="Helvetica"/>
              </a:rPr>
              <a:t>]</a:t>
            </a:r>
            <a:endParaRPr kumimoji="0" lang="zh-CN" altLang="en-US" sz="1200" b="0" i="0" u="none" strike="noStrike" cap="none" spc="0" normalizeH="0" baseline="30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9BE2B5A-81E1-7444-81E6-F89C2126A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405" y="970721"/>
            <a:ext cx="2968358" cy="2001783"/>
          </a:xfrm>
          <a:prstGeom prst="rect">
            <a:avLst/>
          </a:prstGeom>
        </p:spPr>
      </p:pic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0746A5-5A1C-4144-A090-25B88859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A4E2D98-50A6-CE48-BCE7-9B8D5030B7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918" y="3429000"/>
            <a:ext cx="4189330" cy="266756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4DFC303-1473-ED43-905F-DBF3BD15111F}"/>
              </a:ext>
            </a:extLst>
          </p:cNvPr>
          <p:cNvSpPr txBox="1"/>
          <p:nvPr/>
        </p:nvSpPr>
        <p:spPr>
          <a:xfrm>
            <a:off x="8467588" y="6097797"/>
            <a:ext cx="3113990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Fig.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HPC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spatial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programming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in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real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world</a:t>
            </a:r>
            <a:r>
              <a:rPr lang="en-US" altLang="zh-CN" sz="1200" baseline="30000" dirty="0">
                <a:latin typeface="+mj-lt"/>
                <a:ea typeface="+mj-ea"/>
                <a:cs typeface="+mj-cs"/>
                <a:sym typeface="Helvetica"/>
              </a:rPr>
              <a:t>[</a:t>
            </a:r>
            <a:r>
              <a:rPr lang="zh-CN" altLang="en-US" sz="1200" baseline="30000" dirty="0">
                <a:latin typeface="+mj-lt"/>
                <a:ea typeface="+mj-ea"/>
                <a:cs typeface="+mj-cs"/>
                <a:sym typeface="Helvetica"/>
                <a:hlinkClick r:id="rId6"/>
              </a:rPr>
              <a:t>*</a:t>
            </a:r>
            <a:r>
              <a:rPr lang="en-US" altLang="zh-CN" sz="1200" baseline="30000" dirty="0">
                <a:latin typeface="+mj-lt"/>
                <a:ea typeface="+mj-ea"/>
                <a:cs typeface="+mj-cs"/>
                <a:sym typeface="Helvetica"/>
              </a:rPr>
              <a:t>]</a:t>
            </a:r>
            <a:endParaRPr kumimoji="0" lang="zh-CN" altLang="en-US" sz="1200" b="0" i="0" u="none" strike="noStrike" cap="none" spc="0" normalizeH="0" baseline="30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1" name="矩形标注 10">
            <a:extLst>
              <a:ext uri="{FF2B5EF4-FFF2-40B4-BE49-F238E27FC236}">
                <a16:creationId xmlns:a16="http://schemas.microsoft.com/office/drawing/2014/main" id="{5B0D6C28-BD13-854B-923D-5F0296D6D330}"/>
              </a:ext>
            </a:extLst>
          </p:cNvPr>
          <p:cNvSpPr/>
          <p:nvPr/>
        </p:nvSpPr>
        <p:spPr>
          <a:xfrm>
            <a:off x="4038599" y="600395"/>
            <a:ext cx="2968358" cy="276995"/>
          </a:xfrm>
          <a:prstGeom prst="wedgeRectCallout">
            <a:avLst>
              <a:gd name="adj1" fmla="val -53995"/>
              <a:gd name="adj2" fmla="val 85625"/>
            </a:avLst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zh-CN" altLang="en-US" sz="1200" dirty="0">
                <a:latin typeface="+mj-lt"/>
                <a:ea typeface="Kaiti SC" panose="02010600040101010101" pitchFamily="2" charset="-122"/>
                <a:sym typeface="Helvetica"/>
              </a:rPr>
              <a:t>与</a:t>
            </a:r>
            <a:r>
              <a:rPr lang="en-US" altLang="zh-CN" sz="1200" dirty="0">
                <a:latin typeface="+mj-lt"/>
                <a:ea typeface="Kaiti SC" panose="02010600040101010101" pitchFamily="2" charset="-122"/>
                <a:sym typeface="Helvetica"/>
              </a:rPr>
              <a:t>CPU</a:t>
            </a:r>
            <a:r>
              <a:rPr lang="zh-CN" altLang="en-US" sz="1200" dirty="0">
                <a:latin typeface="+mj-lt"/>
                <a:ea typeface="Kaiti SC" panose="02010600040101010101" pitchFamily="2" charset="-122"/>
                <a:sym typeface="Helvetica"/>
              </a:rPr>
              <a:t>和</a:t>
            </a:r>
            <a:r>
              <a:rPr lang="en-US" altLang="zh-CN" sz="1200" dirty="0">
                <a:latin typeface="+mj-lt"/>
                <a:ea typeface="Kaiti SC" panose="02010600040101010101" pitchFamily="2" charset="-122"/>
                <a:sym typeface="Helvetica"/>
              </a:rPr>
              <a:t>GPU</a:t>
            </a:r>
            <a:r>
              <a:rPr lang="zh-CN" altLang="en-US" sz="1200" dirty="0">
                <a:latin typeface="+mj-lt"/>
                <a:ea typeface="Kaiti SC" panose="02010600040101010101" pitchFamily="2" charset="-122"/>
                <a:sym typeface="Helvetica"/>
              </a:rPr>
              <a:t>等</a:t>
            </a:r>
            <a:r>
              <a:rPr lang="en-US" altLang="zh-CN" sz="1200" dirty="0">
                <a:latin typeface="+mj-lt"/>
                <a:ea typeface="Kaiti SC" panose="02010600040101010101" pitchFamily="2" charset="-122"/>
                <a:sym typeface="Helvetica"/>
              </a:rPr>
              <a:t>Vector</a:t>
            </a:r>
            <a:r>
              <a:rPr lang="zh-CN" altLang="en-US" sz="1200" dirty="0">
                <a:latin typeface="+mj-lt"/>
                <a:ea typeface="Kaiti SC" panose="02010600040101010101" pitchFamily="2" charset="-122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Kaiti SC" panose="02010600040101010101" pitchFamily="2" charset="-122"/>
                <a:sym typeface="Helvetica"/>
              </a:rPr>
              <a:t>Architecture</a:t>
            </a:r>
            <a:r>
              <a:rPr lang="zh-CN" altLang="en-US" sz="1200" dirty="0">
                <a:latin typeface="+mj-lt"/>
                <a:ea typeface="Kaiti SC" panose="02010600040101010101" pitchFamily="2" charset="-122"/>
                <a:sym typeface="Helvetica"/>
              </a:rPr>
              <a:t>相对</a:t>
            </a:r>
            <a:endParaRPr lang="zh-CN" altLang="en-US" sz="1200" dirty="0">
              <a:latin typeface="Kaiti SC" panose="02010600040101010101" pitchFamily="2" charset="-122"/>
              <a:ea typeface="Kaiti SC" panose="02010600040101010101" pitchFamily="2" charset="-122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428736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7581F03-1E5F-D243-B99F-99C0CAD74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004" y="902526"/>
            <a:ext cx="10189029" cy="5379524"/>
          </a:xfrm>
        </p:spPr>
        <p:txBody>
          <a:bodyPr/>
          <a:lstStyle/>
          <a:p>
            <a:r>
              <a:rPr lang="en-US" altLang="zh-CN" dirty="0"/>
              <a:t>T2S</a:t>
            </a:r>
            <a:r>
              <a:rPr lang="zh-CN" altLang="en-US" dirty="0"/>
              <a:t> 编程系统</a:t>
            </a:r>
            <a:endParaRPr lang="en-US" altLang="zh-CN" dirty="0"/>
          </a:p>
          <a:p>
            <a:pPr lvl="1"/>
            <a:r>
              <a:rPr lang="zh-CN" altLang="en-US" dirty="0"/>
              <a:t>提出了一种简洁而富有表达性的程序抽象，它将</a:t>
            </a:r>
            <a:r>
              <a:rPr lang="zh-CN" altLang="en-US" b="1" dirty="0">
                <a:solidFill>
                  <a:schemeClr val="accent2"/>
                </a:solidFill>
              </a:rPr>
              <a:t>空间映射</a:t>
            </a:r>
            <a:r>
              <a:rPr lang="zh-CN" altLang="en-US" dirty="0"/>
              <a:t>从</a:t>
            </a:r>
            <a:r>
              <a:rPr lang="zh-CN" altLang="en-US" b="1" dirty="0">
                <a:solidFill>
                  <a:schemeClr val="accent2"/>
                </a:solidFill>
              </a:rPr>
              <a:t>功能规范</a:t>
            </a:r>
            <a:r>
              <a:rPr lang="zh-CN" altLang="en-US" dirty="0"/>
              <a:t>中解耦出来</a:t>
            </a:r>
            <a:endParaRPr lang="en-US" altLang="zh-CN" dirty="0"/>
          </a:p>
          <a:p>
            <a:pPr lvl="1"/>
            <a:r>
              <a:rPr lang="zh-CN" altLang="en-US" dirty="0"/>
              <a:t>提出了一系列为创建高性能空间硬件关键的</a:t>
            </a:r>
            <a:r>
              <a:rPr lang="zh-CN" altLang="en-US" b="1" dirty="0">
                <a:solidFill>
                  <a:schemeClr val="accent2"/>
                </a:solidFill>
              </a:rPr>
              <a:t>编译器优化</a:t>
            </a:r>
            <a:r>
              <a:rPr lang="zh-CN" altLang="en-US" dirty="0"/>
              <a:t>方法，并在编译框架中实现</a:t>
            </a:r>
            <a:endParaRPr lang="en-US" altLang="zh-CN" dirty="0"/>
          </a:p>
          <a:p>
            <a:pPr lvl="1"/>
            <a:r>
              <a:rPr lang="zh-CN" altLang="en-US" dirty="0"/>
              <a:t>在</a:t>
            </a:r>
            <a:r>
              <a:rPr lang="en-US" altLang="zh-CN" dirty="0">
                <a:latin typeface="+mj-lt"/>
              </a:rPr>
              <a:t>Arria-10</a:t>
            </a:r>
            <a:r>
              <a:rPr lang="zh-CN" altLang="en-US" dirty="0">
                <a:latin typeface="+mj-lt"/>
              </a:rPr>
              <a:t> </a:t>
            </a:r>
            <a:r>
              <a:rPr lang="en-US" altLang="zh-CN" dirty="0">
                <a:latin typeface="+mj-lt"/>
              </a:rPr>
              <a:t>FPGA</a:t>
            </a:r>
            <a:r>
              <a:rPr lang="zh-CN" altLang="en-US" dirty="0">
                <a:latin typeface="+mj-lt"/>
              </a:rPr>
              <a:t>和</a:t>
            </a:r>
            <a:r>
              <a:rPr lang="en-US" altLang="zh-CN" dirty="0">
                <a:latin typeface="+mj-lt"/>
              </a:rPr>
              <a:t>CGRA</a:t>
            </a:r>
            <a:r>
              <a:rPr lang="zh-CN" altLang="en-US" dirty="0">
                <a:latin typeface="+mj-lt"/>
              </a:rPr>
              <a:t>上</a:t>
            </a:r>
            <a:r>
              <a:rPr lang="zh-CN" altLang="en-US" dirty="0"/>
              <a:t>证明了我们的方法的功效</a:t>
            </a:r>
            <a:endParaRPr lang="en-US" altLang="zh-CN" dirty="0"/>
          </a:p>
          <a:p>
            <a:pPr lvl="1"/>
            <a:r>
              <a:rPr lang="zh-CN" altLang="en-US" dirty="0"/>
              <a:t>以一种高生产率且高性能的方式，使用我们的系统实现了其他三种张量核：</a:t>
            </a:r>
            <a:r>
              <a:rPr lang="en-US" altLang="zh-CN" dirty="0">
                <a:latin typeface="+mj-lt"/>
              </a:rPr>
              <a:t>MTTKRP</a:t>
            </a:r>
            <a:r>
              <a:rPr lang="zh-CN" altLang="en-US" dirty="0">
                <a:latin typeface="+mj-lt"/>
              </a:rPr>
              <a:t>（</a:t>
            </a:r>
            <a:r>
              <a:rPr lang="zh-CN" altLang="en-US" dirty="0"/>
              <a:t>矩阵化张量乘以</a:t>
            </a:r>
            <a:r>
              <a:rPr lang="en" altLang="zh-CN" dirty="0"/>
              <a:t>khatri-</a:t>
            </a:r>
            <a:r>
              <a:rPr lang="en" altLang="zh-CN" dirty="0" err="1"/>
              <a:t>rao</a:t>
            </a:r>
            <a:r>
              <a:rPr lang="zh-CN" altLang="en-US" dirty="0"/>
              <a:t>积）</a:t>
            </a:r>
            <a:r>
              <a:rPr lang="en-US" altLang="zh-CN" dirty="0">
                <a:latin typeface="+mj-lt"/>
              </a:rPr>
              <a:t>,</a:t>
            </a:r>
            <a:r>
              <a:rPr lang="zh-CN" altLang="en-US" dirty="0">
                <a:latin typeface="+mj-lt"/>
              </a:rPr>
              <a:t> </a:t>
            </a:r>
            <a:r>
              <a:rPr lang="en-US" altLang="zh-CN" dirty="0">
                <a:latin typeface="+mj-lt"/>
              </a:rPr>
              <a:t>TTM</a:t>
            </a:r>
            <a:r>
              <a:rPr lang="zh-CN" altLang="en-US" dirty="0">
                <a:latin typeface="+mj-lt"/>
              </a:rPr>
              <a:t>（张量乘矩阵）</a:t>
            </a:r>
            <a:r>
              <a:rPr lang="en-US" altLang="zh-CN" dirty="0">
                <a:latin typeface="+mj-lt"/>
              </a:rPr>
              <a:t>,</a:t>
            </a:r>
            <a:r>
              <a:rPr lang="zh-CN" altLang="en-US" dirty="0">
                <a:latin typeface="+mj-lt"/>
              </a:rPr>
              <a:t> </a:t>
            </a:r>
            <a:r>
              <a:rPr lang="en-US" altLang="zh-CN" dirty="0" err="1">
                <a:latin typeface="+mj-lt"/>
              </a:rPr>
              <a:t>TTMc</a:t>
            </a:r>
            <a:r>
              <a:rPr lang="zh-CN" altLang="en-US" dirty="0">
                <a:latin typeface="+mj-lt"/>
              </a:rPr>
              <a:t>（张量乘矩阵链）</a:t>
            </a:r>
            <a:endParaRPr lang="en-US" altLang="zh-CN" dirty="0">
              <a:latin typeface="+mj-lt"/>
            </a:endParaRPr>
          </a:p>
          <a:p>
            <a:pPr lvl="1"/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65E2DE9-C68C-A94F-B3BD-3B33A34BD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Contribution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8F71EC4-3F51-B84F-997E-A0B107EA5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10431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7CD76CF-B624-F844-8375-05F4726AB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en-US" altLang="zh-CN" dirty="0"/>
          </a:p>
          <a:p>
            <a:r>
              <a:rPr kumimoji="1" lang="en-US" altLang="zh-CN" dirty="0"/>
              <a:t>T2S</a:t>
            </a:r>
            <a:r>
              <a:rPr kumimoji="1" lang="zh-CN" altLang="en-US" dirty="0"/>
              <a:t>程序规范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T2S</a:t>
            </a:r>
            <a:r>
              <a:rPr kumimoji="1" lang="zh-CN" altLang="en-US" dirty="0"/>
              <a:t>基于</a:t>
            </a:r>
            <a:r>
              <a:rPr kumimoji="1" lang="en-US" altLang="zh-CN" dirty="0"/>
              <a:t>Halide</a:t>
            </a:r>
            <a:r>
              <a:rPr kumimoji="1" lang="zh-CN" altLang="en-US" dirty="0"/>
              <a:t>开发</a:t>
            </a:r>
            <a:endParaRPr kumimoji="1" lang="en-US" altLang="zh-CN" dirty="0"/>
          </a:p>
          <a:p>
            <a:pPr lvl="1"/>
            <a:r>
              <a:rPr kumimoji="1" lang="en-US" altLang="zh-CN" dirty="0">
                <a:latin typeface="+mj-lt"/>
              </a:rPr>
              <a:t>T2S</a:t>
            </a:r>
            <a:r>
              <a:rPr kumimoji="1" lang="zh-CN" altLang="en-US" dirty="0"/>
              <a:t>利用下述优化将</a:t>
            </a:r>
            <a:r>
              <a:rPr kumimoji="1" lang="en-US" altLang="zh-CN" dirty="0">
                <a:latin typeface="+mj-lt"/>
              </a:rPr>
              <a:t>Halide</a:t>
            </a:r>
            <a:r>
              <a:rPr kumimoji="1" lang="zh-CN" altLang="en-US" dirty="0"/>
              <a:t>扩展至空间架构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空间布局：计算划分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循环变换：</a:t>
            </a:r>
            <a:r>
              <a:rPr kumimoji="1" lang="en-US" altLang="zh-CN" dirty="0">
                <a:latin typeface="+mj-lt"/>
                <a:cs typeface="+mj-cs"/>
              </a:rPr>
              <a:t>loop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>
                <a:latin typeface="+mj-lt"/>
                <a:cs typeface="+mj-cs"/>
              </a:rPr>
              <a:t>unrolling,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>
                <a:latin typeface="+mj-lt"/>
                <a:cs typeface="+mj-cs"/>
              </a:rPr>
              <a:t>flattening,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 err="1">
                <a:latin typeface="+mj-lt"/>
                <a:cs typeface="+mj-cs"/>
              </a:rPr>
              <a:t>perfectization</a:t>
            </a:r>
            <a:r>
              <a:rPr kumimoji="1" lang="en-US" altLang="zh-CN" dirty="0">
                <a:latin typeface="+mj-lt"/>
                <a:cs typeface="+mj-cs"/>
              </a:rPr>
              <a:t>,</a:t>
            </a:r>
            <a:br>
              <a:rPr kumimoji="1" lang="en-US" altLang="zh-CN" dirty="0">
                <a:latin typeface="+mj-lt"/>
                <a:cs typeface="+mj-cs"/>
              </a:rPr>
            </a:br>
            <a:r>
              <a:rPr kumimoji="1" lang="en-US" altLang="zh-CN" dirty="0" err="1">
                <a:solidFill>
                  <a:schemeClr val="accent2"/>
                </a:solidFill>
                <a:latin typeface="+mj-lt"/>
                <a:cs typeface="+mj-cs"/>
              </a:rPr>
              <a:t>infinitization</a:t>
            </a:r>
            <a:r>
              <a:rPr kumimoji="1" lang="en-US" altLang="zh-CN" dirty="0">
                <a:latin typeface="+mj-lt"/>
                <a:cs typeface="+mj-cs"/>
              </a:rPr>
              <a:t>,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>
                <a:latin typeface="+mj-lt"/>
                <a:cs typeface="+mj-cs"/>
              </a:rPr>
              <a:t>and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>
                <a:latin typeface="+mj-lt"/>
                <a:cs typeface="+mj-cs"/>
              </a:rPr>
              <a:t>removal</a:t>
            </a:r>
          </a:p>
          <a:p>
            <a:pPr lvl="2"/>
            <a:r>
              <a:rPr kumimoji="1" lang="zh-CN" altLang="en-US" dirty="0">
                <a:cs typeface="+mj-cs"/>
              </a:rPr>
              <a:t>数据变换：</a:t>
            </a:r>
            <a:r>
              <a:rPr kumimoji="1" lang="en-US" altLang="zh-CN" dirty="0">
                <a:latin typeface="+mj-lt"/>
                <a:cs typeface="+mj-cs"/>
              </a:rPr>
              <a:t>data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>
                <a:latin typeface="+mj-lt"/>
                <a:cs typeface="+mj-cs"/>
              </a:rPr>
              <a:t>forwarding,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>
                <a:latin typeface="+mj-lt"/>
                <a:cs typeface="+mj-cs"/>
              </a:rPr>
              <a:t>scattering,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>
                <a:latin typeface="+mj-lt"/>
                <a:cs typeface="+mj-cs"/>
              </a:rPr>
              <a:t>gathering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br>
              <a:rPr kumimoji="1" lang="en-US" altLang="zh-CN" dirty="0">
                <a:latin typeface="+mj-lt"/>
                <a:cs typeface="+mj-cs"/>
              </a:rPr>
            </a:br>
            <a:r>
              <a:rPr kumimoji="1" lang="en-US" altLang="zh-CN" dirty="0">
                <a:latin typeface="+mj-lt"/>
                <a:cs typeface="+mj-cs"/>
              </a:rPr>
              <a:t>and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>
                <a:latin typeface="+mj-lt"/>
                <a:cs typeface="+mj-cs"/>
              </a:rPr>
              <a:t>vectorization</a:t>
            </a:r>
          </a:p>
          <a:p>
            <a:pPr lvl="2"/>
            <a:r>
              <a:rPr kumimoji="1" lang="zh-CN" altLang="en-US" dirty="0">
                <a:latin typeface="+mj-lt"/>
                <a:cs typeface="+mj-cs"/>
              </a:rPr>
              <a:t>数据缓存：</a:t>
            </a:r>
            <a:r>
              <a:rPr kumimoji="1" lang="en-US" altLang="zh-CN" dirty="0">
                <a:latin typeface="+mj-lt"/>
                <a:cs typeface="+mj-cs"/>
              </a:rPr>
              <a:t>single/double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>
                <a:latin typeface="+mj-lt"/>
                <a:cs typeface="+mj-cs"/>
              </a:rPr>
              <a:t>buffer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-US" altLang="zh-CN" dirty="0">
                <a:latin typeface="+mj-lt"/>
                <a:cs typeface="+mj-cs"/>
              </a:rPr>
              <a:t>insertion</a:t>
            </a:r>
          </a:p>
          <a:p>
            <a:pPr lvl="2"/>
            <a:r>
              <a:rPr kumimoji="1" lang="zh-CN" altLang="en-US" dirty="0">
                <a:latin typeface="+mj-lt"/>
                <a:cs typeface="+mj-cs"/>
              </a:rPr>
              <a:t>控制：</a:t>
            </a:r>
            <a:r>
              <a:rPr kumimoji="1" lang="en" altLang="zh-CN" dirty="0">
                <a:latin typeface="+mj-lt"/>
                <a:cs typeface="+mj-cs"/>
              </a:rPr>
              <a:t>﻿overlapping draining and filling of a pipeline, </a:t>
            </a:r>
            <a:br>
              <a:rPr kumimoji="1" lang="en" altLang="zh-CN" dirty="0">
                <a:latin typeface="+mj-lt"/>
                <a:cs typeface="+mj-cs"/>
              </a:rPr>
            </a:br>
            <a:r>
              <a:rPr kumimoji="1" lang="en" altLang="zh-CN" dirty="0">
                <a:latin typeface="+mj-lt"/>
                <a:cs typeface="+mj-cs"/>
              </a:rPr>
              <a:t>and drain signal</a:t>
            </a:r>
            <a:r>
              <a:rPr kumimoji="1" lang="zh-CN" altLang="en-US" dirty="0">
                <a:latin typeface="+mj-lt"/>
                <a:cs typeface="+mj-cs"/>
              </a:rPr>
              <a:t> </a:t>
            </a:r>
            <a:r>
              <a:rPr kumimoji="1" lang="en" altLang="zh-CN" dirty="0">
                <a:latin typeface="+mj-lt"/>
                <a:cs typeface="+mj-cs"/>
              </a:rPr>
              <a:t>generation.</a:t>
            </a:r>
            <a:endParaRPr kumimoji="1" lang="en-US" altLang="zh-CN" dirty="0">
              <a:latin typeface="+mj-lt"/>
              <a:cs typeface="+mj-cs"/>
            </a:endParaRPr>
          </a:p>
          <a:p>
            <a:pPr lvl="2"/>
            <a:endParaRPr kumimoji="1" lang="zh-CN" altLang="en-US" dirty="0">
              <a:cs typeface="+mj-cs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BE97742-C68A-B945-A40D-63910DBE0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600" dirty="0"/>
              <a:t>Overview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of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The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Programming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Model</a:t>
            </a:r>
            <a:endParaRPr kumimoji="1" lang="zh-CN" altLang="en-US" sz="3600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65C636B-B65B-D243-A457-9FCDF5BA9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 dirty="0"/>
              <a:t>T2S-Tensor: Productively Generating</a:t>
            </a:r>
            <a:br>
              <a:rPr kumimoji="1" lang="en" altLang="zh-CN" dirty="0"/>
            </a:br>
            <a:r>
              <a:rPr kumimoji="1" lang="en" altLang="zh-CN" dirty="0"/>
              <a:t>High-Performance Spatial Hardware for Dense Tensor Computations</a:t>
            </a:r>
            <a:endParaRPr kumimoji="1" lang="zh-CN" altLang="en-US" dirty="0"/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F0F2CA4D-63CF-8047-A9CE-106F5275E34D}"/>
              </a:ext>
            </a:extLst>
          </p:cNvPr>
          <p:cNvSpPr/>
          <p:nvPr/>
        </p:nvSpPr>
        <p:spPr>
          <a:xfrm>
            <a:off x="2712720" y="1066800"/>
            <a:ext cx="228600" cy="1188720"/>
          </a:xfrm>
          <a:prstGeom prst="leftBrac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7635B3-B248-BA41-AD69-7863BECFC741}"/>
              </a:ext>
            </a:extLst>
          </p:cNvPr>
          <p:cNvSpPr txBox="1"/>
          <p:nvPr/>
        </p:nvSpPr>
        <p:spPr>
          <a:xfrm>
            <a:off x="2941320" y="1182955"/>
            <a:ext cx="3426575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  <a:sym typeface="Helvetica"/>
              </a:rPr>
              <a:t>时间定义：从功能上定义计算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E05B5B-313E-AE47-A9A1-E2EA99BF1D7C}"/>
              </a:ext>
            </a:extLst>
          </p:cNvPr>
          <p:cNvSpPr txBox="1"/>
          <p:nvPr/>
        </p:nvSpPr>
        <p:spPr>
          <a:xfrm>
            <a:off x="2941319" y="1746693"/>
            <a:ext cx="4708977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  <a:sym typeface="Helvetica"/>
              </a:rPr>
              <a:t>空间</a:t>
            </a: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  <a:sym typeface="Helvetica"/>
              </a:rPr>
              <a:t>映射：如何将计算映射到空间架构上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0C00222-4B0C-4741-BB52-9AA90DE043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42" b="77838"/>
          <a:stretch/>
        </p:blipFill>
        <p:spPr>
          <a:xfrm>
            <a:off x="6664025" y="2448945"/>
            <a:ext cx="1775460" cy="8888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9E86356-0C76-5F4A-BAE1-C5143B9A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4"/>
          <a:stretch/>
        </p:blipFill>
        <p:spPr>
          <a:xfrm>
            <a:off x="7650296" y="5126698"/>
            <a:ext cx="3589869" cy="122965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23D6167-0D9F-574C-A31E-5B0A02026E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92" t="6976" r="877" b="77838"/>
          <a:stretch/>
        </p:blipFill>
        <p:spPr>
          <a:xfrm>
            <a:off x="9291887" y="2539956"/>
            <a:ext cx="2710109" cy="67491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9C29194-E579-AB45-92CE-70E7DDBF51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6" b="35246"/>
          <a:stretch/>
        </p:blipFill>
        <p:spPr>
          <a:xfrm>
            <a:off x="7400552" y="3429000"/>
            <a:ext cx="4089355" cy="1637013"/>
          </a:xfrm>
          <a:prstGeom prst="rect">
            <a:avLst/>
          </a:prstGeom>
        </p:spPr>
      </p:pic>
      <p:sp>
        <p:nvSpPr>
          <p:cNvPr id="16" name="右箭头 15">
            <a:extLst>
              <a:ext uri="{FF2B5EF4-FFF2-40B4-BE49-F238E27FC236}">
                <a16:creationId xmlns:a16="http://schemas.microsoft.com/office/drawing/2014/main" id="{D939EB4B-01CA-E04A-AE8C-4D0A3DBD0566}"/>
              </a:ext>
            </a:extLst>
          </p:cNvPr>
          <p:cNvSpPr/>
          <p:nvPr/>
        </p:nvSpPr>
        <p:spPr>
          <a:xfrm>
            <a:off x="8506845" y="2663843"/>
            <a:ext cx="673059" cy="420676"/>
          </a:xfrm>
          <a:prstGeom prst="rightArrow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618ECA7-C7EC-8B40-8BA4-CFEB60D99B04}"/>
              </a:ext>
            </a:extLst>
          </p:cNvPr>
          <p:cNvSpPr txBox="1"/>
          <p:nvPr/>
        </p:nvSpPr>
        <p:spPr>
          <a:xfrm>
            <a:off x="8506845" y="2428470"/>
            <a:ext cx="81047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aiti SC Black" panose="02010600040101010101" pitchFamily="2" charset="-122"/>
                <a:ea typeface="Kaiti SC Black" panose="02010600040101010101" pitchFamily="2" charset="-122"/>
                <a:cs typeface="+mj-cs"/>
                <a:sym typeface="Helvetica"/>
              </a:rPr>
              <a:t>计算划分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B8CC4E-BD04-704E-A992-83475B7FD943}"/>
              </a:ext>
            </a:extLst>
          </p:cNvPr>
          <p:cNvSpPr txBox="1"/>
          <p:nvPr/>
        </p:nvSpPr>
        <p:spPr>
          <a:xfrm>
            <a:off x="2712720" y="902526"/>
            <a:ext cx="225958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Temporal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Definition</a:t>
            </a:r>
            <a:endParaRPr kumimoji="0" lang="zh-CN" altLang="en-US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43A3C7B-D3B7-AE46-B55C-8A5FA6005455}"/>
              </a:ext>
            </a:extLst>
          </p:cNvPr>
          <p:cNvSpPr txBox="1"/>
          <p:nvPr/>
        </p:nvSpPr>
        <p:spPr>
          <a:xfrm>
            <a:off x="2827020" y="1514551"/>
            <a:ext cx="186204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Spatial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Mapping</a:t>
            </a:r>
            <a:endParaRPr kumimoji="0" lang="zh-CN" altLang="en-US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2112382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BB1A0D9-F1B4-B047-A341-F30671A8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23F205-4B83-FC4C-AB14-F912A7DB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E75FC8-A340-2E4D-991C-FA8E34F150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7"/>
          <a:stretch/>
        </p:blipFill>
        <p:spPr>
          <a:xfrm>
            <a:off x="253722" y="984758"/>
            <a:ext cx="3963830" cy="1930321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8" name="矩形标注 7">
            <a:extLst>
              <a:ext uri="{FF2B5EF4-FFF2-40B4-BE49-F238E27FC236}">
                <a16:creationId xmlns:a16="http://schemas.microsoft.com/office/drawing/2014/main" id="{13061E91-FFB9-B447-BEFA-C858E19E92EA}"/>
              </a:ext>
            </a:extLst>
          </p:cNvPr>
          <p:cNvSpPr/>
          <p:nvPr/>
        </p:nvSpPr>
        <p:spPr>
          <a:xfrm>
            <a:off x="2768916" y="1231614"/>
            <a:ext cx="961696" cy="276995"/>
          </a:xfrm>
          <a:prstGeom prst="wedgeRectCallout">
            <a:avLst>
              <a:gd name="adj1" fmla="val -69232"/>
              <a:gd name="adj2" fmla="val 39480"/>
            </a:avLst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US" altLang="zh-CN" sz="1200" dirty="0">
                <a:latin typeface="+mj-lt"/>
                <a:sym typeface="Helvetica"/>
              </a:rPr>
              <a:t>k</a:t>
            </a:r>
            <a:r>
              <a:rPr lang="zh-CN" altLang="en-US" sz="1200" dirty="0">
                <a:latin typeface="Kaiti SC" panose="02010600040101010101" pitchFamily="2" charset="-122"/>
                <a:ea typeface="Kaiti SC" panose="02010600040101010101" pitchFamily="2" charset="-122"/>
                <a:sym typeface="Helvetica"/>
              </a:rPr>
              <a:t>是归约维度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E754E4F-D18B-E941-B6E2-9F686757BC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43" r="-2216" b="-928"/>
          <a:stretch/>
        </p:blipFill>
        <p:spPr>
          <a:xfrm>
            <a:off x="209795" y="3228845"/>
            <a:ext cx="4051684" cy="228600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0" name="圆角矩形 9">
            <a:extLst>
              <a:ext uri="{FF2B5EF4-FFF2-40B4-BE49-F238E27FC236}">
                <a16:creationId xmlns:a16="http://schemas.microsoft.com/office/drawing/2014/main" id="{7AD62181-1AB0-7444-9A7D-9CC0F878E679}"/>
              </a:ext>
            </a:extLst>
          </p:cNvPr>
          <p:cNvSpPr/>
          <p:nvPr/>
        </p:nvSpPr>
        <p:spPr>
          <a:xfrm>
            <a:off x="7268977" y="824042"/>
            <a:ext cx="4669301" cy="1123707"/>
          </a:xfrm>
          <a:prstGeom prst="roundRect">
            <a:avLst/>
          </a:prstGeom>
          <a:gradFill>
            <a:gsLst>
              <a:gs pos="54000">
                <a:schemeClr val="bg1"/>
              </a:gs>
              <a:gs pos="0">
                <a:schemeClr val="bg1"/>
              </a:gs>
              <a:gs pos="78000">
                <a:schemeClr val="accent1"/>
              </a:gs>
              <a:gs pos="99000">
                <a:schemeClr val="accent1"/>
              </a:gs>
            </a:gsLst>
            <a:lin ang="16200000" scaled="1"/>
          </a:gra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" altLang="zh-CN" b="1" dirty="0">
                <a:solidFill>
                  <a:schemeClr val="bg1"/>
                </a:solidFill>
                <a:latin typeface="+mj-lt"/>
              </a:rPr>
              <a:t>Tiling</a:t>
            </a:r>
            <a:r>
              <a:rPr lang="en-US" altLang="zh-CN" b="1" baseline="30000" dirty="0">
                <a:solidFill>
                  <a:schemeClr val="bg1"/>
                </a:solidFill>
                <a:latin typeface="+mj-lt"/>
              </a:rPr>
              <a:t>[</a:t>
            </a:r>
            <a:r>
              <a:rPr lang="zh-CN" altLang="en-US" b="1" baseline="30000" dirty="0">
                <a:solidFill>
                  <a:schemeClr val="bg1"/>
                </a:solidFill>
                <a:latin typeface="+mj-lt"/>
                <a:hlinkClick r:id="rId4"/>
              </a:rPr>
              <a:t>*</a:t>
            </a:r>
            <a:r>
              <a:rPr lang="en-US" altLang="zh-CN" b="1" baseline="30000" dirty="0">
                <a:solidFill>
                  <a:schemeClr val="bg1"/>
                </a:solidFill>
                <a:latin typeface="+mj-lt"/>
              </a:rPr>
              <a:t>]</a:t>
            </a:r>
          </a:p>
          <a:p>
            <a:pPr defTabSz="360000"/>
            <a:r>
              <a:rPr lang="en-US" altLang="zh-CN" sz="1400" dirty="0"/>
              <a:t>Tiling</a:t>
            </a:r>
            <a:r>
              <a:rPr lang="zh-CN" altLang="en-US" sz="1400" dirty="0"/>
              <a:t>将数据分片，然后将每个小分片缓存到</a:t>
            </a:r>
            <a:r>
              <a:rPr lang="en-US" altLang="zh-CN" sz="1400" dirty="0"/>
              <a:t>shared</a:t>
            </a:r>
            <a:r>
              <a:rPr lang="zh-CN" altLang="en-US" sz="1400" dirty="0"/>
              <a:t> </a:t>
            </a:r>
            <a:r>
              <a:rPr lang="en-US" altLang="zh-CN" sz="1400" dirty="0"/>
              <a:t>memory</a:t>
            </a:r>
            <a:r>
              <a:rPr lang="zh-CN" altLang="en-US" sz="1400" dirty="0"/>
              <a:t>中，从而减少对</a:t>
            </a:r>
            <a:r>
              <a:rPr lang="en-US" altLang="zh-CN" sz="1400" dirty="0"/>
              <a:t>global</a:t>
            </a:r>
            <a:r>
              <a:rPr lang="zh-CN" altLang="en-US" sz="1400" dirty="0"/>
              <a:t> </a:t>
            </a:r>
            <a:r>
              <a:rPr lang="en-US" altLang="zh-CN" sz="1400" dirty="0"/>
              <a:t>memory</a:t>
            </a:r>
            <a:r>
              <a:rPr lang="zh-CN" altLang="en-US" sz="1400" dirty="0"/>
              <a:t>的访问，提高核函数的执行效率</a:t>
            </a:r>
            <a:endParaRPr lang="en" altLang="zh-CN" sz="11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B3BB364-C5F3-1F43-8C0E-2BDE68C54268}"/>
              </a:ext>
            </a:extLst>
          </p:cNvPr>
          <p:cNvSpPr/>
          <p:nvPr/>
        </p:nvSpPr>
        <p:spPr>
          <a:xfrm>
            <a:off x="795738" y="1773245"/>
            <a:ext cx="1368109" cy="174504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2" name="矩形标注 11">
            <a:extLst>
              <a:ext uri="{FF2B5EF4-FFF2-40B4-BE49-F238E27FC236}">
                <a16:creationId xmlns:a16="http://schemas.microsoft.com/office/drawing/2014/main" id="{E1353D27-F314-564C-A1A2-66346A49E479}"/>
              </a:ext>
            </a:extLst>
          </p:cNvPr>
          <p:cNvSpPr/>
          <p:nvPr/>
        </p:nvSpPr>
        <p:spPr>
          <a:xfrm>
            <a:off x="2225015" y="1947749"/>
            <a:ext cx="1505598" cy="276995"/>
          </a:xfrm>
          <a:prstGeom prst="wedgeRectCallout">
            <a:avLst>
              <a:gd name="adj1" fmla="val -60522"/>
              <a:gd name="adj2" fmla="val -48719"/>
            </a:avLst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zh-CN" altLang="en-US" sz="1200" dirty="0">
                <a:latin typeface="Kaiti SC" panose="02010600040101010101" pitchFamily="2" charset="-122"/>
                <a:ea typeface="Kaiti SC" panose="02010600040101010101" pitchFamily="2" charset="-122"/>
                <a:sym typeface="Helvetica"/>
              </a:rPr>
              <a:t>利用</a:t>
            </a:r>
            <a:r>
              <a:rPr lang="en-US" altLang="zh-CN" sz="1200" dirty="0" err="1">
                <a:latin typeface="Kaiti SC" panose="02010600040101010101" pitchFamily="2" charset="-122"/>
                <a:ea typeface="Kaiti SC" panose="02010600040101010101" pitchFamily="2" charset="-122"/>
                <a:sym typeface="Helvetica"/>
              </a:rPr>
              <a:t>C.update</a:t>
            </a:r>
            <a:r>
              <a:rPr lang="en-US" altLang="zh-CN" sz="1200" dirty="0">
                <a:latin typeface="Kaiti SC" panose="02010600040101010101" pitchFamily="2" charset="-122"/>
                <a:ea typeface="Kaiti SC" panose="02010600040101010101" pitchFamily="2" charset="-122"/>
                <a:sym typeface="Helvetica"/>
              </a:rPr>
              <a:t>()</a:t>
            </a:r>
            <a:r>
              <a:rPr lang="zh-CN" altLang="en-US" sz="1200" dirty="0">
                <a:latin typeface="Kaiti SC" panose="02010600040101010101" pitchFamily="2" charset="-122"/>
                <a:ea typeface="Kaiti SC" panose="02010600040101010101" pitchFamily="2" charset="-122"/>
                <a:sym typeface="Helvetica"/>
              </a:rPr>
              <a:t>引用</a:t>
            </a:r>
          </a:p>
        </p:txBody>
      </p:sp>
    </p:spTree>
    <p:extLst>
      <p:ext uri="{BB962C8B-B14F-4D97-AF65-F5344CB8AC3E}">
        <p14:creationId xmlns:p14="http://schemas.microsoft.com/office/powerpoint/2010/main" val="350430877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BB1A0D9-F1B4-B047-A341-F30671A8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23F205-4B83-FC4C-AB14-F912A7DB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E75FC8-A340-2E4D-991C-FA8E34F150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7"/>
          <a:stretch/>
        </p:blipFill>
        <p:spPr>
          <a:xfrm>
            <a:off x="253722" y="984758"/>
            <a:ext cx="3963830" cy="1930321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E754E4F-D18B-E941-B6E2-9F686757BC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43" r="-2216" b="-928"/>
          <a:stretch/>
        </p:blipFill>
        <p:spPr>
          <a:xfrm>
            <a:off x="209795" y="3228845"/>
            <a:ext cx="4051684" cy="228600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73C2B70-08E3-E94A-84FD-BC60BEAE7903}"/>
              </a:ext>
            </a:extLst>
          </p:cNvPr>
          <p:cNvSpPr/>
          <p:nvPr/>
        </p:nvSpPr>
        <p:spPr>
          <a:xfrm>
            <a:off x="7986969" y="2807625"/>
            <a:ext cx="1788160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sz="24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C1B350D-FA0D-C942-8076-7F04FF9B7C1F}"/>
              </a:ext>
            </a:extLst>
          </p:cNvPr>
          <p:cNvSpPr/>
          <p:nvPr/>
        </p:nvSpPr>
        <p:spPr>
          <a:xfrm>
            <a:off x="6330886" y="2807625"/>
            <a:ext cx="1045825" cy="842439"/>
          </a:xfrm>
          <a:prstGeom prst="rect">
            <a:avLst/>
          </a:prstGeom>
          <a:solidFill>
            <a:srgbClr val="92D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ld</a:t>
            </a:r>
            <a:r>
              <a:rPr lang="zh-CN" altLang="en-US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A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F94B88CE-FD6F-CE44-B6D6-10CC9B17D545}"/>
              </a:ext>
            </a:extLst>
          </p:cNvPr>
          <p:cNvSpPr/>
          <p:nvPr/>
        </p:nvSpPr>
        <p:spPr>
          <a:xfrm>
            <a:off x="6832990" y="2670726"/>
            <a:ext cx="2015613" cy="387106"/>
          </a:xfrm>
          <a:custGeom>
            <a:avLst/>
            <a:gdLst>
              <a:gd name="connsiteX0" fmla="*/ 0 w 2015613"/>
              <a:gd name="connsiteY0" fmla="*/ 278951 h 387106"/>
              <a:gd name="connsiteX1" fmla="*/ 589935 w 2015613"/>
              <a:gd name="connsiteY1" fmla="*/ 42977 h 387106"/>
              <a:gd name="connsiteX2" fmla="*/ 1179871 w 2015613"/>
              <a:gd name="connsiteY2" fmla="*/ 33145 h 387106"/>
              <a:gd name="connsiteX3" fmla="*/ 2015613 w 2015613"/>
              <a:gd name="connsiteY3" fmla="*/ 387106 h 38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5613" h="387106">
                <a:moveTo>
                  <a:pt x="0" y="278951"/>
                </a:moveTo>
                <a:cubicBezTo>
                  <a:pt x="196645" y="181448"/>
                  <a:pt x="393290" y="83945"/>
                  <a:pt x="589935" y="42977"/>
                </a:cubicBezTo>
                <a:cubicBezTo>
                  <a:pt x="786580" y="2009"/>
                  <a:pt x="942258" y="-24210"/>
                  <a:pt x="1179871" y="33145"/>
                </a:cubicBezTo>
                <a:cubicBezTo>
                  <a:pt x="1417484" y="90500"/>
                  <a:pt x="1861574" y="339584"/>
                  <a:pt x="2015613" y="387106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97E3115-B15B-4440-8E86-7B8A082DB71C}"/>
              </a:ext>
            </a:extLst>
          </p:cNvPr>
          <p:cNvSpPr txBox="1"/>
          <p:nvPr/>
        </p:nvSpPr>
        <p:spPr>
          <a:xfrm>
            <a:off x="6725979" y="3650064"/>
            <a:ext cx="10284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A_feeder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9BF330A-C54C-5849-9367-5E452BCD4FF3}"/>
              </a:ext>
            </a:extLst>
          </p:cNvPr>
          <p:cNvSpPr txBox="1"/>
          <p:nvPr/>
        </p:nvSpPr>
        <p:spPr>
          <a:xfrm>
            <a:off x="8783597" y="2998013"/>
            <a:ext cx="297513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5B303412-B854-3C47-91D3-231189FFCFF4}"/>
              </a:ext>
            </a:extLst>
          </p:cNvPr>
          <p:cNvSpPr/>
          <p:nvPr/>
        </p:nvSpPr>
        <p:spPr>
          <a:xfrm>
            <a:off x="4585417" y="2819001"/>
            <a:ext cx="1045825" cy="842439"/>
          </a:xfrm>
          <a:prstGeom prst="rect">
            <a:avLst/>
          </a:prstGeom>
          <a:solidFill>
            <a:srgbClr val="FF0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ld</a:t>
            </a:r>
            <a:r>
              <a:rPr lang="zh-CN" altLang="en-US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A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4" name="任意形状 53">
            <a:extLst>
              <a:ext uri="{FF2B5EF4-FFF2-40B4-BE49-F238E27FC236}">
                <a16:creationId xmlns:a16="http://schemas.microsoft.com/office/drawing/2014/main" id="{FA79BAAA-4508-A144-BDA2-042EC3D5CF51}"/>
              </a:ext>
            </a:extLst>
          </p:cNvPr>
          <p:cNvSpPr/>
          <p:nvPr/>
        </p:nvSpPr>
        <p:spPr>
          <a:xfrm>
            <a:off x="4984525" y="2607915"/>
            <a:ext cx="1720645" cy="430253"/>
          </a:xfrm>
          <a:custGeom>
            <a:avLst/>
            <a:gdLst>
              <a:gd name="connsiteX0" fmla="*/ 0 w 1720645"/>
              <a:gd name="connsiteY0" fmla="*/ 430253 h 430253"/>
              <a:gd name="connsiteX1" fmla="*/ 255639 w 1720645"/>
              <a:gd name="connsiteY1" fmla="*/ 135285 h 430253"/>
              <a:gd name="connsiteX2" fmla="*/ 1140542 w 1720645"/>
              <a:gd name="connsiteY2" fmla="*/ 7466 h 430253"/>
              <a:gd name="connsiteX3" fmla="*/ 1720645 w 1720645"/>
              <a:gd name="connsiteY3" fmla="*/ 341762 h 430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645" h="430253">
                <a:moveTo>
                  <a:pt x="0" y="430253"/>
                </a:moveTo>
                <a:cubicBezTo>
                  <a:pt x="32774" y="318001"/>
                  <a:pt x="65549" y="205749"/>
                  <a:pt x="255639" y="135285"/>
                </a:cubicBezTo>
                <a:cubicBezTo>
                  <a:pt x="445729" y="64821"/>
                  <a:pt x="896374" y="-26947"/>
                  <a:pt x="1140542" y="7466"/>
                </a:cubicBezTo>
                <a:cubicBezTo>
                  <a:pt x="1384710" y="41879"/>
                  <a:pt x="1668206" y="281130"/>
                  <a:pt x="1720645" y="341762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C88A80C-202D-6D46-A034-9EE33E10B3E9}"/>
              </a:ext>
            </a:extLst>
          </p:cNvPr>
          <p:cNvSpPr txBox="1"/>
          <p:nvPr/>
        </p:nvSpPr>
        <p:spPr>
          <a:xfrm>
            <a:off x="4816364" y="3650064"/>
            <a:ext cx="101565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A_loader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C702083-B8DE-1A4B-9CA9-B0453B089758}"/>
              </a:ext>
            </a:extLst>
          </p:cNvPr>
          <p:cNvSpPr txBox="1"/>
          <p:nvPr/>
        </p:nvSpPr>
        <p:spPr>
          <a:xfrm>
            <a:off x="4585417" y="946655"/>
            <a:ext cx="3320777" cy="8002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Computation</a:t>
            </a:r>
            <a:r>
              <a:rPr kumimoji="0" lang="zh-CN" alt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Partition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C.update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().</a:t>
            </a: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isolate_producer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</a:t>
            </a: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A,A_feeder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A_feeder.isolate_producer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</a:t>
            </a:r>
            <a:r>
              <a:rPr kumimoji="0" lang="en-US" altLang="zh-CN" sz="11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A,A_loader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984078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0" grpId="0" animBg="1"/>
      <p:bldP spid="51" grpId="1"/>
      <p:bldP spid="52" grpId="0"/>
      <p:bldP spid="53" grpId="0" animBg="1"/>
      <p:bldP spid="54" grpId="0" animBg="1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9489F2AF-0C75-F349-B013-201E5DE3B804}"/>
              </a:ext>
            </a:extLst>
          </p:cNvPr>
          <p:cNvSpPr/>
          <p:nvPr/>
        </p:nvSpPr>
        <p:spPr>
          <a:xfrm>
            <a:off x="8094767" y="2811465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k1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357A2B4-625C-8642-A9E8-6DBB28DEE8A4}"/>
              </a:ext>
            </a:extLst>
          </p:cNvPr>
          <p:cNvSpPr/>
          <p:nvPr/>
        </p:nvSpPr>
        <p:spPr>
          <a:xfrm>
            <a:off x="8084043" y="2805884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11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k1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419F6F1-2E83-C848-B0AB-54DB1E17700C}"/>
              </a:ext>
            </a:extLst>
          </p:cNvPr>
          <p:cNvSpPr/>
          <p:nvPr/>
        </p:nvSpPr>
        <p:spPr>
          <a:xfrm>
            <a:off x="8076355" y="2822841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00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k0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EE5ACA9-04F7-874D-B8A5-2B74EC30F035}"/>
              </a:ext>
            </a:extLst>
          </p:cNvPr>
          <p:cNvSpPr/>
          <p:nvPr/>
        </p:nvSpPr>
        <p:spPr>
          <a:xfrm>
            <a:off x="8094767" y="2811465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k0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BB1A0D9-F1B4-B047-A341-F30671A8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23F205-4B83-FC4C-AB14-F912A7DB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 dirty="0"/>
              <a:t>T2S-Tensor: Productively Generating</a:t>
            </a:r>
            <a:br>
              <a:rPr kumimoji="1" lang="en" altLang="zh-CN" dirty="0"/>
            </a:br>
            <a:r>
              <a:rPr kumimoji="1" lang="en" altLang="zh-CN" dirty="0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E75FC8-A340-2E4D-991C-FA8E34F150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7"/>
          <a:stretch/>
        </p:blipFill>
        <p:spPr>
          <a:xfrm>
            <a:off x="253722" y="984758"/>
            <a:ext cx="3963830" cy="1930321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E754E4F-D18B-E941-B6E2-9F686757BC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43" r="-2216" b="-928"/>
          <a:stretch/>
        </p:blipFill>
        <p:spPr>
          <a:xfrm>
            <a:off x="209795" y="3228845"/>
            <a:ext cx="4051684" cy="228600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C1B350D-FA0D-C942-8076-7F04FF9B7C1F}"/>
              </a:ext>
            </a:extLst>
          </p:cNvPr>
          <p:cNvSpPr/>
          <p:nvPr/>
        </p:nvSpPr>
        <p:spPr>
          <a:xfrm>
            <a:off x="6330886" y="2807625"/>
            <a:ext cx="1045825" cy="842439"/>
          </a:xfrm>
          <a:prstGeom prst="rect">
            <a:avLst/>
          </a:prstGeom>
          <a:solidFill>
            <a:srgbClr val="92D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F94B88CE-FD6F-CE44-B6D6-10CC9B17D545}"/>
              </a:ext>
            </a:extLst>
          </p:cNvPr>
          <p:cNvSpPr/>
          <p:nvPr/>
        </p:nvSpPr>
        <p:spPr>
          <a:xfrm>
            <a:off x="6832990" y="2670726"/>
            <a:ext cx="2015613" cy="387106"/>
          </a:xfrm>
          <a:custGeom>
            <a:avLst/>
            <a:gdLst>
              <a:gd name="connsiteX0" fmla="*/ 0 w 2015613"/>
              <a:gd name="connsiteY0" fmla="*/ 278951 h 387106"/>
              <a:gd name="connsiteX1" fmla="*/ 589935 w 2015613"/>
              <a:gd name="connsiteY1" fmla="*/ 42977 h 387106"/>
              <a:gd name="connsiteX2" fmla="*/ 1179871 w 2015613"/>
              <a:gd name="connsiteY2" fmla="*/ 33145 h 387106"/>
              <a:gd name="connsiteX3" fmla="*/ 2015613 w 2015613"/>
              <a:gd name="connsiteY3" fmla="*/ 387106 h 38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5613" h="387106">
                <a:moveTo>
                  <a:pt x="0" y="278951"/>
                </a:moveTo>
                <a:cubicBezTo>
                  <a:pt x="196645" y="181448"/>
                  <a:pt x="393290" y="83945"/>
                  <a:pt x="589935" y="42977"/>
                </a:cubicBezTo>
                <a:cubicBezTo>
                  <a:pt x="786580" y="2009"/>
                  <a:pt x="942258" y="-24210"/>
                  <a:pt x="1179871" y="33145"/>
                </a:cubicBezTo>
                <a:cubicBezTo>
                  <a:pt x="1417484" y="90500"/>
                  <a:pt x="1861574" y="339584"/>
                  <a:pt x="2015613" y="387106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97E3115-B15B-4440-8E86-7B8A082DB71C}"/>
              </a:ext>
            </a:extLst>
          </p:cNvPr>
          <p:cNvSpPr txBox="1"/>
          <p:nvPr/>
        </p:nvSpPr>
        <p:spPr>
          <a:xfrm>
            <a:off x="6725979" y="3650064"/>
            <a:ext cx="10284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A_feeder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5B303412-B854-3C47-91D3-231189FFCFF4}"/>
              </a:ext>
            </a:extLst>
          </p:cNvPr>
          <p:cNvSpPr/>
          <p:nvPr/>
        </p:nvSpPr>
        <p:spPr>
          <a:xfrm>
            <a:off x="4585417" y="2819001"/>
            <a:ext cx="1045825" cy="842439"/>
          </a:xfrm>
          <a:prstGeom prst="rect">
            <a:avLst/>
          </a:prstGeom>
          <a:solidFill>
            <a:srgbClr val="FF0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ld</a:t>
            </a:r>
            <a:r>
              <a:rPr lang="zh-CN" altLang="en-US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A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4" name="任意形状 53">
            <a:extLst>
              <a:ext uri="{FF2B5EF4-FFF2-40B4-BE49-F238E27FC236}">
                <a16:creationId xmlns:a16="http://schemas.microsoft.com/office/drawing/2014/main" id="{FA79BAAA-4508-A144-BDA2-042EC3D5CF51}"/>
              </a:ext>
            </a:extLst>
          </p:cNvPr>
          <p:cNvSpPr/>
          <p:nvPr/>
        </p:nvSpPr>
        <p:spPr>
          <a:xfrm>
            <a:off x="4984525" y="2607915"/>
            <a:ext cx="1720645" cy="430253"/>
          </a:xfrm>
          <a:custGeom>
            <a:avLst/>
            <a:gdLst>
              <a:gd name="connsiteX0" fmla="*/ 0 w 1720645"/>
              <a:gd name="connsiteY0" fmla="*/ 430253 h 430253"/>
              <a:gd name="connsiteX1" fmla="*/ 255639 w 1720645"/>
              <a:gd name="connsiteY1" fmla="*/ 135285 h 430253"/>
              <a:gd name="connsiteX2" fmla="*/ 1140542 w 1720645"/>
              <a:gd name="connsiteY2" fmla="*/ 7466 h 430253"/>
              <a:gd name="connsiteX3" fmla="*/ 1720645 w 1720645"/>
              <a:gd name="connsiteY3" fmla="*/ 341762 h 430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645" h="430253">
                <a:moveTo>
                  <a:pt x="0" y="430253"/>
                </a:moveTo>
                <a:cubicBezTo>
                  <a:pt x="32774" y="318001"/>
                  <a:pt x="65549" y="205749"/>
                  <a:pt x="255639" y="135285"/>
                </a:cubicBezTo>
                <a:cubicBezTo>
                  <a:pt x="445729" y="64821"/>
                  <a:pt x="896374" y="-26947"/>
                  <a:pt x="1140542" y="7466"/>
                </a:cubicBezTo>
                <a:cubicBezTo>
                  <a:pt x="1384710" y="41879"/>
                  <a:pt x="1668206" y="281130"/>
                  <a:pt x="1720645" y="341762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C88A80C-202D-6D46-A034-9EE33E10B3E9}"/>
              </a:ext>
            </a:extLst>
          </p:cNvPr>
          <p:cNvSpPr txBox="1"/>
          <p:nvPr/>
        </p:nvSpPr>
        <p:spPr>
          <a:xfrm>
            <a:off x="4816364" y="3650064"/>
            <a:ext cx="101565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A_loader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C702083-B8DE-1A4B-9CA9-B0453B089758}"/>
              </a:ext>
            </a:extLst>
          </p:cNvPr>
          <p:cNvSpPr txBox="1"/>
          <p:nvPr/>
        </p:nvSpPr>
        <p:spPr>
          <a:xfrm>
            <a:off x="4585417" y="946655"/>
            <a:ext cx="2400653" cy="6309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Unrolling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C.update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().unroll(</a:t>
            </a:r>
            <a:r>
              <a:rPr kumimoji="0" lang="en-US" altLang="zh-CN" sz="11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jj,ii,Hoist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)</a:t>
            </a:r>
            <a:endParaRPr kumimoji="0" lang="zh-CN" altLang="en-US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ea typeface="+mj-ea"/>
              <a:cs typeface="Consolas" panose="020B0609020204030204" pitchFamily="49" charset="0"/>
              <a:sym typeface="Helvetica"/>
            </a:endParaRPr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B42B0C14-0D0F-C24E-9DA8-AEF0618CF7AA}"/>
              </a:ext>
            </a:extLst>
          </p:cNvPr>
          <p:cNvSpPr/>
          <p:nvPr/>
        </p:nvSpPr>
        <p:spPr>
          <a:xfrm>
            <a:off x="6973294" y="3347499"/>
            <a:ext cx="1296063" cy="1431534"/>
          </a:xfrm>
          <a:custGeom>
            <a:avLst/>
            <a:gdLst>
              <a:gd name="connsiteX0" fmla="*/ 0 w 1296063"/>
              <a:gd name="connsiteY0" fmla="*/ 0 h 1431534"/>
              <a:gd name="connsiteX1" fmla="*/ 206734 w 1296063"/>
              <a:gd name="connsiteY1" fmla="*/ 954157 h 1431534"/>
              <a:gd name="connsiteX2" fmla="*/ 540689 w 1296063"/>
              <a:gd name="connsiteY2" fmla="*/ 1423284 h 1431534"/>
              <a:gd name="connsiteX3" fmla="*/ 1296063 w 1296063"/>
              <a:gd name="connsiteY3" fmla="*/ 1208598 h 143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6063" h="1431534">
                <a:moveTo>
                  <a:pt x="0" y="0"/>
                </a:moveTo>
                <a:cubicBezTo>
                  <a:pt x="58309" y="358471"/>
                  <a:pt x="116619" y="716943"/>
                  <a:pt x="206734" y="954157"/>
                </a:cubicBezTo>
                <a:cubicBezTo>
                  <a:pt x="296849" y="1191371"/>
                  <a:pt x="359134" y="1380877"/>
                  <a:pt x="540689" y="1423284"/>
                </a:cubicBezTo>
                <a:cubicBezTo>
                  <a:pt x="722244" y="1465691"/>
                  <a:pt x="1009153" y="1337144"/>
                  <a:pt x="1296063" y="1208598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634D4F8C-CCFF-C344-A629-F9BA042F1D67}"/>
              </a:ext>
            </a:extLst>
          </p:cNvPr>
          <p:cNvSpPr/>
          <p:nvPr/>
        </p:nvSpPr>
        <p:spPr>
          <a:xfrm>
            <a:off x="6953197" y="3371353"/>
            <a:ext cx="3518671" cy="2075266"/>
          </a:xfrm>
          <a:custGeom>
            <a:avLst/>
            <a:gdLst>
              <a:gd name="connsiteX0" fmla="*/ 12146 w 3518671"/>
              <a:gd name="connsiteY0" fmla="*/ 0 h 2075266"/>
              <a:gd name="connsiteX1" fmla="*/ 338149 w 3518671"/>
              <a:gd name="connsiteY1" fmla="*/ 1971924 h 2075266"/>
              <a:gd name="connsiteX2" fmla="*/ 2262365 w 3518671"/>
              <a:gd name="connsiteY2" fmla="*/ 1749287 h 2075266"/>
              <a:gd name="connsiteX3" fmla="*/ 3518671 w 3518671"/>
              <a:gd name="connsiteY3" fmla="*/ 1327868 h 2075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8671" h="2075266">
                <a:moveTo>
                  <a:pt x="12146" y="0"/>
                </a:moveTo>
                <a:cubicBezTo>
                  <a:pt x="-12371" y="840188"/>
                  <a:pt x="-36888" y="1680376"/>
                  <a:pt x="338149" y="1971924"/>
                </a:cubicBezTo>
                <a:cubicBezTo>
                  <a:pt x="713186" y="2263472"/>
                  <a:pt x="1732278" y="1856630"/>
                  <a:pt x="2262365" y="1749287"/>
                </a:cubicBezTo>
                <a:cubicBezTo>
                  <a:pt x="2792452" y="1641944"/>
                  <a:pt x="3155561" y="1484906"/>
                  <a:pt x="3518671" y="1327868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F3E497CD-2750-8B4E-AF1B-78458AA6AD33}"/>
              </a:ext>
            </a:extLst>
          </p:cNvPr>
          <p:cNvSpPr/>
          <p:nvPr/>
        </p:nvSpPr>
        <p:spPr>
          <a:xfrm>
            <a:off x="6869927" y="2272801"/>
            <a:ext cx="3832529" cy="661230"/>
          </a:xfrm>
          <a:custGeom>
            <a:avLst/>
            <a:gdLst>
              <a:gd name="connsiteX0" fmla="*/ 0 w 3832529"/>
              <a:gd name="connsiteY0" fmla="*/ 661230 h 661230"/>
              <a:gd name="connsiteX1" fmla="*/ 1144988 w 3832529"/>
              <a:gd name="connsiteY1" fmla="*/ 48980 h 661230"/>
              <a:gd name="connsiteX2" fmla="*/ 2767054 w 3832529"/>
              <a:gd name="connsiteY2" fmla="*/ 96688 h 661230"/>
              <a:gd name="connsiteX3" fmla="*/ 3832529 w 3832529"/>
              <a:gd name="connsiteY3" fmla="*/ 565815 h 66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2529" h="661230">
                <a:moveTo>
                  <a:pt x="0" y="661230"/>
                </a:moveTo>
                <a:cubicBezTo>
                  <a:pt x="341906" y="402150"/>
                  <a:pt x="683812" y="143070"/>
                  <a:pt x="1144988" y="48980"/>
                </a:cubicBezTo>
                <a:cubicBezTo>
                  <a:pt x="1606164" y="-45110"/>
                  <a:pt x="2319131" y="10549"/>
                  <a:pt x="2767054" y="96688"/>
                </a:cubicBezTo>
                <a:cubicBezTo>
                  <a:pt x="3214977" y="182827"/>
                  <a:pt x="3523753" y="374321"/>
                  <a:pt x="3832529" y="565815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C2A410-9B94-0A4A-9D96-F10BB1F0B979}"/>
              </a:ext>
            </a:extLst>
          </p:cNvPr>
          <p:cNvSpPr txBox="1"/>
          <p:nvPr/>
        </p:nvSpPr>
        <p:spPr>
          <a:xfrm>
            <a:off x="7445705" y="2611712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9BB2A94-6ED1-E841-BB47-FEAF8C8D0B07}"/>
              </a:ext>
            </a:extLst>
          </p:cNvPr>
          <p:cNvSpPr txBox="1"/>
          <p:nvPr/>
        </p:nvSpPr>
        <p:spPr>
          <a:xfrm>
            <a:off x="7890706" y="1959974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D50BEC3-F6BA-A94C-8E23-F37F57208CE3}"/>
              </a:ext>
            </a:extLst>
          </p:cNvPr>
          <p:cNvSpPr txBox="1"/>
          <p:nvPr/>
        </p:nvSpPr>
        <p:spPr>
          <a:xfrm>
            <a:off x="7250112" y="4440698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lang="en-US" altLang="zh-CN" baseline="-25000" dirty="0"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3FBE24B-D238-8F45-A1B7-B45B659FBFC2}"/>
              </a:ext>
            </a:extLst>
          </p:cNvPr>
          <p:cNvSpPr txBox="1"/>
          <p:nvPr/>
        </p:nvSpPr>
        <p:spPr>
          <a:xfrm>
            <a:off x="7206994" y="5015675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lang="en-US" altLang="zh-CN" baseline="-25000" dirty="0"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4D917E8B-1EDA-9842-AB4F-89F5BF8EE156}"/>
              </a:ext>
            </a:extLst>
          </p:cNvPr>
          <p:cNvCxnSpPr>
            <a:cxnSpLocks/>
          </p:cNvCxnSpPr>
          <p:nvPr/>
        </p:nvCxnSpPr>
        <p:spPr>
          <a:xfrm>
            <a:off x="10379034" y="1653871"/>
            <a:ext cx="323422" cy="0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4C5D00B9-1D14-1349-AF0D-CF90BCCC0934}"/>
              </a:ext>
            </a:extLst>
          </p:cNvPr>
          <p:cNvCxnSpPr>
            <a:cxnSpLocks/>
          </p:cNvCxnSpPr>
          <p:nvPr/>
        </p:nvCxnSpPr>
        <p:spPr>
          <a:xfrm>
            <a:off x="10377572" y="1653871"/>
            <a:ext cx="0" cy="306103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CCF43210-3AEF-9A4E-B791-4665F7296289}"/>
              </a:ext>
            </a:extLst>
          </p:cNvPr>
          <p:cNvSpPr txBox="1"/>
          <p:nvPr/>
        </p:nvSpPr>
        <p:spPr>
          <a:xfrm>
            <a:off x="10392040" y="1806922"/>
            <a:ext cx="182097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ohinoor Bangla" panose="02000000000000000000" pitchFamily="2" charset="0"/>
                <a:ea typeface="+mj-ea"/>
                <a:cs typeface="Kohinoor Bangla" panose="02000000000000000000" pitchFamily="2" charset="0"/>
                <a:sym typeface="Helvetica"/>
              </a:rPr>
              <a:t>ii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Kohinoor Bangla" panose="02000000000000000000" pitchFamily="2" charset="0"/>
              <a:ea typeface="+mj-ea"/>
              <a:cs typeface="Kohinoor Bangla" panose="02000000000000000000" pitchFamily="2" charset="0"/>
              <a:sym typeface="Helvetic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AF800A4-FF25-6F4D-8EDD-0B274AEE416F}"/>
              </a:ext>
            </a:extLst>
          </p:cNvPr>
          <p:cNvSpPr txBox="1"/>
          <p:nvPr/>
        </p:nvSpPr>
        <p:spPr>
          <a:xfrm>
            <a:off x="10533183" y="1376876"/>
            <a:ext cx="16927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ohinoor Bangla" panose="02000000000000000000" pitchFamily="2" charset="0"/>
                <a:ea typeface="+mj-ea"/>
                <a:cs typeface="Kohinoor Bangla" panose="02000000000000000000" pitchFamily="2" charset="0"/>
                <a:sym typeface="Helvetica"/>
              </a:rPr>
              <a:t>jj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Kohinoor Bangla" panose="02000000000000000000" pitchFamily="2" charset="0"/>
              <a:ea typeface="+mj-ea"/>
              <a:cs typeface="Kohinoor Bangla" panose="02000000000000000000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029281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00185 L 0.17813 0.1800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3" y="89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0.1763 -0.0004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15" y="-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838 " pathEditMode="relative" ptsTypes="AA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7" grpId="0" animBg="1"/>
      <p:bldP spid="5" grpId="0" animBg="1"/>
      <p:bldP spid="7" grpId="0" animBg="1"/>
      <p:bldP spid="10" grpId="0" animBg="1"/>
      <p:bldP spid="11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5419F6F1-2E83-C848-B0AB-54DB1E17700C}"/>
              </a:ext>
            </a:extLst>
          </p:cNvPr>
          <p:cNvSpPr/>
          <p:nvPr/>
        </p:nvSpPr>
        <p:spPr>
          <a:xfrm>
            <a:off x="8076355" y="2822841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00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k0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489F2AF-0C75-F349-B013-201E5DE3B804}"/>
              </a:ext>
            </a:extLst>
          </p:cNvPr>
          <p:cNvSpPr/>
          <p:nvPr/>
        </p:nvSpPr>
        <p:spPr>
          <a:xfrm>
            <a:off x="10299411" y="2819001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k1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357A2B4-625C-8642-A9E8-6DBB28DEE8A4}"/>
              </a:ext>
            </a:extLst>
          </p:cNvPr>
          <p:cNvSpPr/>
          <p:nvPr/>
        </p:nvSpPr>
        <p:spPr>
          <a:xfrm>
            <a:off x="10302043" y="4085564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11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k1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EE5ACA9-04F7-874D-B8A5-2B74EC30F035}"/>
              </a:ext>
            </a:extLst>
          </p:cNvPr>
          <p:cNvSpPr/>
          <p:nvPr/>
        </p:nvSpPr>
        <p:spPr>
          <a:xfrm>
            <a:off x="8084043" y="4085565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k0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BB1A0D9-F1B4-B047-A341-F30671A8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23F205-4B83-FC4C-AB14-F912A7DB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 dirty="0"/>
              <a:t>T2S-Tensor: Productively Generating</a:t>
            </a:r>
            <a:br>
              <a:rPr kumimoji="1" lang="en" altLang="zh-CN" dirty="0"/>
            </a:br>
            <a:r>
              <a:rPr kumimoji="1" lang="en" altLang="zh-CN" dirty="0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E75FC8-A340-2E4D-991C-FA8E34F150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7"/>
          <a:stretch/>
        </p:blipFill>
        <p:spPr>
          <a:xfrm>
            <a:off x="253722" y="984758"/>
            <a:ext cx="3963830" cy="1930321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E754E4F-D18B-E941-B6E2-9F686757BC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43" r="-2216" b="-928"/>
          <a:stretch/>
        </p:blipFill>
        <p:spPr>
          <a:xfrm>
            <a:off x="209795" y="3228845"/>
            <a:ext cx="4051684" cy="228600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C1B350D-FA0D-C942-8076-7F04FF9B7C1F}"/>
              </a:ext>
            </a:extLst>
          </p:cNvPr>
          <p:cNvSpPr/>
          <p:nvPr/>
        </p:nvSpPr>
        <p:spPr>
          <a:xfrm>
            <a:off x="6330886" y="2807625"/>
            <a:ext cx="1045825" cy="842439"/>
          </a:xfrm>
          <a:prstGeom prst="rect">
            <a:avLst/>
          </a:prstGeom>
          <a:solidFill>
            <a:srgbClr val="92D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F94B88CE-FD6F-CE44-B6D6-10CC9B17D545}"/>
              </a:ext>
            </a:extLst>
          </p:cNvPr>
          <p:cNvSpPr/>
          <p:nvPr/>
        </p:nvSpPr>
        <p:spPr>
          <a:xfrm>
            <a:off x="6832990" y="2670726"/>
            <a:ext cx="2015613" cy="387106"/>
          </a:xfrm>
          <a:custGeom>
            <a:avLst/>
            <a:gdLst>
              <a:gd name="connsiteX0" fmla="*/ 0 w 2015613"/>
              <a:gd name="connsiteY0" fmla="*/ 278951 h 387106"/>
              <a:gd name="connsiteX1" fmla="*/ 589935 w 2015613"/>
              <a:gd name="connsiteY1" fmla="*/ 42977 h 387106"/>
              <a:gd name="connsiteX2" fmla="*/ 1179871 w 2015613"/>
              <a:gd name="connsiteY2" fmla="*/ 33145 h 387106"/>
              <a:gd name="connsiteX3" fmla="*/ 2015613 w 2015613"/>
              <a:gd name="connsiteY3" fmla="*/ 387106 h 38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5613" h="387106">
                <a:moveTo>
                  <a:pt x="0" y="278951"/>
                </a:moveTo>
                <a:cubicBezTo>
                  <a:pt x="196645" y="181448"/>
                  <a:pt x="393290" y="83945"/>
                  <a:pt x="589935" y="42977"/>
                </a:cubicBezTo>
                <a:cubicBezTo>
                  <a:pt x="786580" y="2009"/>
                  <a:pt x="942258" y="-24210"/>
                  <a:pt x="1179871" y="33145"/>
                </a:cubicBezTo>
                <a:cubicBezTo>
                  <a:pt x="1417484" y="90500"/>
                  <a:pt x="1861574" y="339584"/>
                  <a:pt x="2015613" y="387106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97E3115-B15B-4440-8E86-7B8A082DB71C}"/>
              </a:ext>
            </a:extLst>
          </p:cNvPr>
          <p:cNvSpPr txBox="1"/>
          <p:nvPr/>
        </p:nvSpPr>
        <p:spPr>
          <a:xfrm>
            <a:off x="6725979" y="3650064"/>
            <a:ext cx="10284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A_feeder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5B303412-B854-3C47-91D3-231189FFCFF4}"/>
              </a:ext>
            </a:extLst>
          </p:cNvPr>
          <p:cNvSpPr/>
          <p:nvPr/>
        </p:nvSpPr>
        <p:spPr>
          <a:xfrm>
            <a:off x="4585417" y="2819001"/>
            <a:ext cx="1045825" cy="842439"/>
          </a:xfrm>
          <a:prstGeom prst="rect">
            <a:avLst/>
          </a:prstGeom>
          <a:solidFill>
            <a:srgbClr val="FF0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ld</a:t>
            </a:r>
            <a:r>
              <a:rPr lang="zh-CN" altLang="en-US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A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4" name="任意形状 53">
            <a:extLst>
              <a:ext uri="{FF2B5EF4-FFF2-40B4-BE49-F238E27FC236}">
                <a16:creationId xmlns:a16="http://schemas.microsoft.com/office/drawing/2014/main" id="{FA79BAAA-4508-A144-BDA2-042EC3D5CF51}"/>
              </a:ext>
            </a:extLst>
          </p:cNvPr>
          <p:cNvSpPr/>
          <p:nvPr/>
        </p:nvSpPr>
        <p:spPr>
          <a:xfrm>
            <a:off x="4984525" y="2607915"/>
            <a:ext cx="1720645" cy="430253"/>
          </a:xfrm>
          <a:custGeom>
            <a:avLst/>
            <a:gdLst>
              <a:gd name="connsiteX0" fmla="*/ 0 w 1720645"/>
              <a:gd name="connsiteY0" fmla="*/ 430253 h 430253"/>
              <a:gd name="connsiteX1" fmla="*/ 255639 w 1720645"/>
              <a:gd name="connsiteY1" fmla="*/ 135285 h 430253"/>
              <a:gd name="connsiteX2" fmla="*/ 1140542 w 1720645"/>
              <a:gd name="connsiteY2" fmla="*/ 7466 h 430253"/>
              <a:gd name="connsiteX3" fmla="*/ 1720645 w 1720645"/>
              <a:gd name="connsiteY3" fmla="*/ 341762 h 430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645" h="430253">
                <a:moveTo>
                  <a:pt x="0" y="430253"/>
                </a:moveTo>
                <a:cubicBezTo>
                  <a:pt x="32774" y="318001"/>
                  <a:pt x="65549" y="205749"/>
                  <a:pt x="255639" y="135285"/>
                </a:cubicBezTo>
                <a:cubicBezTo>
                  <a:pt x="445729" y="64821"/>
                  <a:pt x="896374" y="-26947"/>
                  <a:pt x="1140542" y="7466"/>
                </a:cubicBezTo>
                <a:cubicBezTo>
                  <a:pt x="1384710" y="41879"/>
                  <a:pt x="1668206" y="281130"/>
                  <a:pt x="1720645" y="341762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C88A80C-202D-6D46-A034-9EE33E10B3E9}"/>
              </a:ext>
            </a:extLst>
          </p:cNvPr>
          <p:cNvSpPr txBox="1"/>
          <p:nvPr/>
        </p:nvSpPr>
        <p:spPr>
          <a:xfrm>
            <a:off x="4816364" y="3650064"/>
            <a:ext cx="101565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A_loader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C702083-B8DE-1A4B-9CA9-B0453B089758}"/>
              </a:ext>
            </a:extLst>
          </p:cNvPr>
          <p:cNvSpPr txBox="1"/>
          <p:nvPr/>
        </p:nvSpPr>
        <p:spPr>
          <a:xfrm>
            <a:off x="4585417" y="946655"/>
            <a:ext cx="2708430" cy="6309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Forwarding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C.update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().forward(</a:t>
            </a:r>
            <a:r>
              <a:rPr kumimoji="0" lang="en-US" altLang="zh-CN" sz="11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A_feeder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,{1,0})</a:t>
            </a:r>
            <a:endParaRPr kumimoji="0" lang="zh-CN" altLang="en-US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ea typeface="+mj-ea"/>
              <a:cs typeface="Consolas" panose="020B0609020204030204" pitchFamily="49" charset="0"/>
              <a:sym typeface="Helvetica"/>
            </a:endParaRPr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B42B0C14-0D0F-C24E-9DA8-AEF0618CF7AA}"/>
              </a:ext>
            </a:extLst>
          </p:cNvPr>
          <p:cNvSpPr/>
          <p:nvPr/>
        </p:nvSpPr>
        <p:spPr>
          <a:xfrm>
            <a:off x="6973294" y="3347499"/>
            <a:ext cx="1296063" cy="1431534"/>
          </a:xfrm>
          <a:custGeom>
            <a:avLst/>
            <a:gdLst>
              <a:gd name="connsiteX0" fmla="*/ 0 w 1296063"/>
              <a:gd name="connsiteY0" fmla="*/ 0 h 1431534"/>
              <a:gd name="connsiteX1" fmla="*/ 206734 w 1296063"/>
              <a:gd name="connsiteY1" fmla="*/ 954157 h 1431534"/>
              <a:gd name="connsiteX2" fmla="*/ 540689 w 1296063"/>
              <a:gd name="connsiteY2" fmla="*/ 1423284 h 1431534"/>
              <a:gd name="connsiteX3" fmla="*/ 1296063 w 1296063"/>
              <a:gd name="connsiteY3" fmla="*/ 1208598 h 143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6063" h="1431534">
                <a:moveTo>
                  <a:pt x="0" y="0"/>
                </a:moveTo>
                <a:cubicBezTo>
                  <a:pt x="58309" y="358471"/>
                  <a:pt x="116619" y="716943"/>
                  <a:pt x="206734" y="954157"/>
                </a:cubicBezTo>
                <a:cubicBezTo>
                  <a:pt x="296849" y="1191371"/>
                  <a:pt x="359134" y="1380877"/>
                  <a:pt x="540689" y="1423284"/>
                </a:cubicBezTo>
                <a:cubicBezTo>
                  <a:pt x="722244" y="1465691"/>
                  <a:pt x="1009153" y="1337144"/>
                  <a:pt x="1296063" y="1208598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634D4F8C-CCFF-C344-A629-F9BA042F1D67}"/>
              </a:ext>
            </a:extLst>
          </p:cNvPr>
          <p:cNvSpPr/>
          <p:nvPr/>
        </p:nvSpPr>
        <p:spPr>
          <a:xfrm>
            <a:off x="6953197" y="3371353"/>
            <a:ext cx="3518671" cy="2075266"/>
          </a:xfrm>
          <a:custGeom>
            <a:avLst/>
            <a:gdLst>
              <a:gd name="connsiteX0" fmla="*/ 12146 w 3518671"/>
              <a:gd name="connsiteY0" fmla="*/ 0 h 2075266"/>
              <a:gd name="connsiteX1" fmla="*/ 338149 w 3518671"/>
              <a:gd name="connsiteY1" fmla="*/ 1971924 h 2075266"/>
              <a:gd name="connsiteX2" fmla="*/ 2262365 w 3518671"/>
              <a:gd name="connsiteY2" fmla="*/ 1749287 h 2075266"/>
              <a:gd name="connsiteX3" fmla="*/ 3518671 w 3518671"/>
              <a:gd name="connsiteY3" fmla="*/ 1327868 h 2075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8671" h="2075266">
                <a:moveTo>
                  <a:pt x="12146" y="0"/>
                </a:moveTo>
                <a:cubicBezTo>
                  <a:pt x="-12371" y="840188"/>
                  <a:pt x="-36888" y="1680376"/>
                  <a:pt x="338149" y="1971924"/>
                </a:cubicBezTo>
                <a:cubicBezTo>
                  <a:pt x="713186" y="2263472"/>
                  <a:pt x="1732278" y="1856630"/>
                  <a:pt x="2262365" y="1749287"/>
                </a:cubicBezTo>
                <a:cubicBezTo>
                  <a:pt x="2792452" y="1641944"/>
                  <a:pt x="3155561" y="1484906"/>
                  <a:pt x="3518671" y="1327868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F3E497CD-2750-8B4E-AF1B-78458AA6AD33}"/>
              </a:ext>
            </a:extLst>
          </p:cNvPr>
          <p:cNvSpPr/>
          <p:nvPr/>
        </p:nvSpPr>
        <p:spPr>
          <a:xfrm>
            <a:off x="6869927" y="2272801"/>
            <a:ext cx="3832529" cy="661230"/>
          </a:xfrm>
          <a:custGeom>
            <a:avLst/>
            <a:gdLst>
              <a:gd name="connsiteX0" fmla="*/ 0 w 3832529"/>
              <a:gd name="connsiteY0" fmla="*/ 661230 h 661230"/>
              <a:gd name="connsiteX1" fmla="*/ 1144988 w 3832529"/>
              <a:gd name="connsiteY1" fmla="*/ 48980 h 661230"/>
              <a:gd name="connsiteX2" fmla="*/ 2767054 w 3832529"/>
              <a:gd name="connsiteY2" fmla="*/ 96688 h 661230"/>
              <a:gd name="connsiteX3" fmla="*/ 3832529 w 3832529"/>
              <a:gd name="connsiteY3" fmla="*/ 565815 h 66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2529" h="661230">
                <a:moveTo>
                  <a:pt x="0" y="661230"/>
                </a:moveTo>
                <a:cubicBezTo>
                  <a:pt x="341906" y="402150"/>
                  <a:pt x="683812" y="143070"/>
                  <a:pt x="1144988" y="48980"/>
                </a:cubicBezTo>
                <a:cubicBezTo>
                  <a:pt x="1606164" y="-45110"/>
                  <a:pt x="2319131" y="10549"/>
                  <a:pt x="2767054" y="96688"/>
                </a:cubicBezTo>
                <a:cubicBezTo>
                  <a:pt x="3214977" y="182827"/>
                  <a:pt x="3523753" y="374321"/>
                  <a:pt x="3832529" y="565815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C2A410-9B94-0A4A-9D96-F10BB1F0B979}"/>
              </a:ext>
            </a:extLst>
          </p:cNvPr>
          <p:cNvSpPr txBox="1"/>
          <p:nvPr/>
        </p:nvSpPr>
        <p:spPr>
          <a:xfrm>
            <a:off x="7445705" y="2611712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9BB2A94-6ED1-E841-BB47-FEAF8C8D0B07}"/>
              </a:ext>
            </a:extLst>
          </p:cNvPr>
          <p:cNvSpPr txBox="1"/>
          <p:nvPr/>
        </p:nvSpPr>
        <p:spPr>
          <a:xfrm>
            <a:off x="7890706" y="1959974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D50BEC3-F6BA-A94C-8E23-F37F57208CE3}"/>
              </a:ext>
            </a:extLst>
          </p:cNvPr>
          <p:cNvSpPr txBox="1"/>
          <p:nvPr/>
        </p:nvSpPr>
        <p:spPr>
          <a:xfrm>
            <a:off x="7250112" y="4440698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lang="en-US" altLang="zh-CN" baseline="-25000" dirty="0"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3FBE24B-D238-8F45-A1B7-B45B659FBFC2}"/>
              </a:ext>
            </a:extLst>
          </p:cNvPr>
          <p:cNvSpPr txBox="1"/>
          <p:nvPr/>
        </p:nvSpPr>
        <p:spPr>
          <a:xfrm>
            <a:off x="7206994" y="5015675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lang="en-US" altLang="zh-CN" baseline="-25000" dirty="0"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8EABC6AC-825B-0F4A-AABF-5CB3DC9D4F3D}"/>
              </a:ext>
            </a:extLst>
          </p:cNvPr>
          <p:cNvCxnSpPr>
            <a:stCxn id="16" idx="3"/>
            <a:endCxn id="18" idx="1"/>
          </p:cNvCxnSpPr>
          <p:nvPr/>
        </p:nvCxnSpPr>
        <p:spPr>
          <a:xfrm flipV="1">
            <a:off x="9440093" y="3240221"/>
            <a:ext cx="859318" cy="384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4F9AEA8E-6CCC-EB47-9B4E-BB6574C0F7E1}"/>
              </a:ext>
            </a:extLst>
          </p:cNvPr>
          <p:cNvCxnSpPr/>
          <p:nvPr/>
        </p:nvCxnSpPr>
        <p:spPr>
          <a:xfrm flipV="1">
            <a:off x="9440093" y="4506783"/>
            <a:ext cx="859318" cy="384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8829143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4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5419F6F1-2E83-C848-B0AB-54DB1E17700C}"/>
              </a:ext>
            </a:extLst>
          </p:cNvPr>
          <p:cNvSpPr/>
          <p:nvPr/>
        </p:nvSpPr>
        <p:spPr>
          <a:xfrm>
            <a:off x="8076355" y="2822841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00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k0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489F2AF-0C75-F349-B013-201E5DE3B804}"/>
              </a:ext>
            </a:extLst>
          </p:cNvPr>
          <p:cNvSpPr/>
          <p:nvPr/>
        </p:nvSpPr>
        <p:spPr>
          <a:xfrm>
            <a:off x="10299411" y="2819001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k1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357A2B4-625C-8642-A9E8-6DBB28DEE8A4}"/>
              </a:ext>
            </a:extLst>
          </p:cNvPr>
          <p:cNvSpPr/>
          <p:nvPr/>
        </p:nvSpPr>
        <p:spPr>
          <a:xfrm>
            <a:off x="10302043" y="4085564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11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k1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EE5ACA9-04F7-874D-B8A5-2B74EC30F035}"/>
              </a:ext>
            </a:extLst>
          </p:cNvPr>
          <p:cNvSpPr/>
          <p:nvPr/>
        </p:nvSpPr>
        <p:spPr>
          <a:xfrm>
            <a:off x="8084043" y="4085565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k0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BB1A0D9-F1B4-B047-A341-F30671A8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23F205-4B83-FC4C-AB14-F912A7DB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 dirty="0"/>
              <a:t>T2S-Tensor: Productively Generating</a:t>
            </a:r>
            <a:br>
              <a:rPr kumimoji="1" lang="en" altLang="zh-CN" dirty="0"/>
            </a:br>
            <a:r>
              <a:rPr kumimoji="1" lang="en" altLang="zh-CN" dirty="0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E75FC8-A340-2E4D-991C-FA8E34F150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7"/>
          <a:stretch/>
        </p:blipFill>
        <p:spPr>
          <a:xfrm>
            <a:off x="253722" y="984758"/>
            <a:ext cx="3963830" cy="1930321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E754E4F-D18B-E941-B6E2-9F686757BC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43" r="-2216" b="-928"/>
          <a:stretch/>
        </p:blipFill>
        <p:spPr>
          <a:xfrm>
            <a:off x="209795" y="3228845"/>
            <a:ext cx="4051684" cy="228600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C1B350D-FA0D-C942-8076-7F04FF9B7C1F}"/>
              </a:ext>
            </a:extLst>
          </p:cNvPr>
          <p:cNvSpPr/>
          <p:nvPr/>
        </p:nvSpPr>
        <p:spPr>
          <a:xfrm>
            <a:off x="6330886" y="2807625"/>
            <a:ext cx="1045825" cy="842439"/>
          </a:xfrm>
          <a:prstGeom prst="rect">
            <a:avLst/>
          </a:prstGeom>
          <a:solidFill>
            <a:srgbClr val="92D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F94B88CE-FD6F-CE44-B6D6-10CC9B17D545}"/>
              </a:ext>
            </a:extLst>
          </p:cNvPr>
          <p:cNvSpPr/>
          <p:nvPr/>
        </p:nvSpPr>
        <p:spPr>
          <a:xfrm>
            <a:off x="6832990" y="2670726"/>
            <a:ext cx="2015613" cy="387106"/>
          </a:xfrm>
          <a:custGeom>
            <a:avLst/>
            <a:gdLst>
              <a:gd name="connsiteX0" fmla="*/ 0 w 2015613"/>
              <a:gd name="connsiteY0" fmla="*/ 278951 h 387106"/>
              <a:gd name="connsiteX1" fmla="*/ 589935 w 2015613"/>
              <a:gd name="connsiteY1" fmla="*/ 42977 h 387106"/>
              <a:gd name="connsiteX2" fmla="*/ 1179871 w 2015613"/>
              <a:gd name="connsiteY2" fmla="*/ 33145 h 387106"/>
              <a:gd name="connsiteX3" fmla="*/ 2015613 w 2015613"/>
              <a:gd name="connsiteY3" fmla="*/ 387106 h 38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5613" h="387106">
                <a:moveTo>
                  <a:pt x="0" y="278951"/>
                </a:moveTo>
                <a:cubicBezTo>
                  <a:pt x="196645" y="181448"/>
                  <a:pt x="393290" y="83945"/>
                  <a:pt x="589935" y="42977"/>
                </a:cubicBezTo>
                <a:cubicBezTo>
                  <a:pt x="786580" y="2009"/>
                  <a:pt x="942258" y="-24210"/>
                  <a:pt x="1179871" y="33145"/>
                </a:cubicBezTo>
                <a:cubicBezTo>
                  <a:pt x="1417484" y="90500"/>
                  <a:pt x="1861574" y="339584"/>
                  <a:pt x="2015613" y="387106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97E3115-B15B-4440-8E86-7B8A082DB71C}"/>
              </a:ext>
            </a:extLst>
          </p:cNvPr>
          <p:cNvSpPr txBox="1"/>
          <p:nvPr/>
        </p:nvSpPr>
        <p:spPr>
          <a:xfrm>
            <a:off x="6725979" y="3650064"/>
            <a:ext cx="10284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A_feeder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5B303412-B854-3C47-91D3-231189FFCFF4}"/>
              </a:ext>
            </a:extLst>
          </p:cNvPr>
          <p:cNvSpPr/>
          <p:nvPr/>
        </p:nvSpPr>
        <p:spPr>
          <a:xfrm>
            <a:off x="4585417" y="2819001"/>
            <a:ext cx="1045825" cy="842439"/>
          </a:xfrm>
          <a:prstGeom prst="rect">
            <a:avLst/>
          </a:prstGeom>
          <a:solidFill>
            <a:srgbClr val="FF0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ld</a:t>
            </a:r>
            <a:r>
              <a:rPr lang="zh-CN" altLang="en-US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A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4" name="任意形状 53">
            <a:extLst>
              <a:ext uri="{FF2B5EF4-FFF2-40B4-BE49-F238E27FC236}">
                <a16:creationId xmlns:a16="http://schemas.microsoft.com/office/drawing/2014/main" id="{FA79BAAA-4508-A144-BDA2-042EC3D5CF51}"/>
              </a:ext>
            </a:extLst>
          </p:cNvPr>
          <p:cNvSpPr/>
          <p:nvPr/>
        </p:nvSpPr>
        <p:spPr>
          <a:xfrm>
            <a:off x="4984525" y="2607915"/>
            <a:ext cx="1720645" cy="430253"/>
          </a:xfrm>
          <a:custGeom>
            <a:avLst/>
            <a:gdLst>
              <a:gd name="connsiteX0" fmla="*/ 0 w 1720645"/>
              <a:gd name="connsiteY0" fmla="*/ 430253 h 430253"/>
              <a:gd name="connsiteX1" fmla="*/ 255639 w 1720645"/>
              <a:gd name="connsiteY1" fmla="*/ 135285 h 430253"/>
              <a:gd name="connsiteX2" fmla="*/ 1140542 w 1720645"/>
              <a:gd name="connsiteY2" fmla="*/ 7466 h 430253"/>
              <a:gd name="connsiteX3" fmla="*/ 1720645 w 1720645"/>
              <a:gd name="connsiteY3" fmla="*/ 341762 h 430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645" h="430253">
                <a:moveTo>
                  <a:pt x="0" y="430253"/>
                </a:moveTo>
                <a:cubicBezTo>
                  <a:pt x="32774" y="318001"/>
                  <a:pt x="65549" y="205749"/>
                  <a:pt x="255639" y="135285"/>
                </a:cubicBezTo>
                <a:cubicBezTo>
                  <a:pt x="445729" y="64821"/>
                  <a:pt x="896374" y="-26947"/>
                  <a:pt x="1140542" y="7466"/>
                </a:cubicBezTo>
                <a:cubicBezTo>
                  <a:pt x="1384710" y="41879"/>
                  <a:pt x="1668206" y="281130"/>
                  <a:pt x="1720645" y="341762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C88A80C-202D-6D46-A034-9EE33E10B3E9}"/>
              </a:ext>
            </a:extLst>
          </p:cNvPr>
          <p:cNvSpPr txBox="1"/>
          <p:nvPr/>
        </p:nvSpPr>
        <p:spPr>
          <a:xfrm>
            <a:off x="4816364" y="3650064"/>
            <a:ext cx="101565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A_loader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C702083-B8DE-1A4B-9CA9-B0453B089758}"/>
              </a:ext>
            </a:extLst>
          </p:cNvPr>
          <p:cNvSpPr txBox="1"/>
          <p:nvPr/>
        </p:nvSpPr>
        <p:spPr>
          <a:xfrm>
            <a:off x="4585417" y="946655"/>
            <a:ext cx="4978282" cy="8002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Loop</a:t>
            </a:r>
            <a:r>
              <a:rPr kumimoji="0" lang="zh-CN" alt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Removal</a:t>
            </a:r>
            <a:r>
              <a:rPr kumimoji="0" lang="zh-CN" alt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and</a:t>
            </a:r>
            <a:r>
              <a:rPr kumimoji="0" lang="zh-CN" alt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data</a:t>
            </a:r>
            <a:r>
              <a:rPr kumimoji="0" lang="zh-CN" alt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buffering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A_loader.remove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</a:t>
            </a:r>
            <a:r>
              <a:rPr kumimoji="0" lang="en-US" altLang="zh-CN" sz="11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jjj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,</a:t>
            </a:r>
            <a:r>
              <a:rPr kumimoji="0" lang="zh-CN" altLang="en-US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 </a:t>
            </a:r>
            <a:r>
              <a:rPr kumimoji="0" lang="en-US" altLang="zh-CN" sz="11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jj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A_feeder.buffer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(ii,</a:t>
            </a:r>
            <a:r>
              <a:rPr lang="zh-CN" altLang="en-US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 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Buffer::Double)</a:t>
            </a:r>
            <a:endParaRPr kumimoji="0" lang="zh-CN" altLang="en-US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ea typeface="+mj-ea"/>
              <a:cs typeface="Consolas" panose="020B0609020204030204" pitchFamily="49" charset="0"/>
              <a:sym typeface="Helvetica"/>
            </a:endParaRPr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B42B0C14-0D0F-C24E-9DA8-AEF0618CF7AA}"/>
              </a:ext>
            </a:extLst>
          </p:cNvPr>
          <p:cNvSpPr/>
          <p:nvPr/>
        </p:nvSpPr>
        <p:spPr>
          <a:xfrm>
            <a:off x="6973294" y="3347499"/>
            <a:ext cx="1296063" cy="1431534"/>
          </a:xfrm>
          <a:custGeom>
            <a:avLst/>
            <a:gdLst>
              <a:gd name="connsiteX0" fmla="*/ 0 w 1296063"/>
              <a:gd name="connsiteY0" fmla="*/ 0 h 1431534"/>
              <a:gd name="connsiteX1" fmla="*/ 206734 w 1296063"/>
              <a:gd name="connsiteY1" fmla="*/ 954157 h 1431534"/>
              <a:gd name="connsiteX2" fmla="*/ 540689 w 1296063"/>
              <a:gd name="connsiteY2" fmla="*/ 1423284 h 1431534"/>
              <a:gd name="connsiteX3" fmla="*/ 1296063 w 1296063"/>
              <a:gd name="connsiteY3" fmla="*/ 1208598 h 143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6063" h="1431534">
                <a:moveTo>
                  <a:pt x="0" y="0"/>
                </a:moveTo>
                <a:cubicBezTo>
                  <a:pt x="58309" y="358471"/>
                  <a:pt x="116619" y="716943"/>
                  <a:pt x="206734" y="954157"/>
                </a:cubicBezTo>
                <a:cubicBezTo>
                  <a:pt x="296849" y="1191371"/>
                  <a:pt x="359134" y="1380877"/>
                  <a:pt x="540689" y="1423284"/>
                </a:cubicBezTo>
                <a:cubicBezTo>
                  <a:pt x="722244" y="1465691"/>
                  <a:pt x="1009153" y="1337144"/>
                  <a:pt x="1296063" y="1208598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C2A410-9B94-0A4A-9D96-F10BB1F0B979}"/>
              </a:ext>
            </a:extLst>
          </p:cNvPr>
          <p:cNvSpPr txBox="1"/>
          <p:nvPr/>
        </p:nvSpPr>
        <p:spPr>
          <a:xfrm>
            <a:off x="7445705" y="2611712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D50BEC3-F6BA-A94C-8E23-F37F57208CE3}"/>
              </a:ext>
            </a:extLst>
          </p:cNvPr>
          <p:cNvSpPr txBox="1"/>
          <p:nvPr/>
        </p:nvSpPr>
        <p:spPr>
          <a:xfrm>
            <a:off x="7250112" y="4440698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lang="en-US" altLang="zh-CN" baseline="-25000" dirty="0"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8EABC6AC-825B-0F4A-AABF-5CB3DC9D4F3D}"/>
              </a:ext>
            </a:extLst>
          </p:cNvPr>
          <p:cNvCxnSpPr>
            <a:stCxn id="16" idx="3"/>
            <a:endCxn id="18" idx="1"/>
          </p:cNvCxnSpPr>
          <p:nvPr/>
        </p:nvCxnSpPr>
        <p:spPr>
          <a:xfrm flipV="1">
            <a:off x="9440093" y="3240221"/>
            <a:ext cx="859318" cy="384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4F9AEA8E-6CCC-EB47-9B4E-BB6574C0F7E1}"/>
              </a:ext>
            </a:extLst>
          </p:cNvPr>
          <p:cNvCxnSpPr/>
          <p:nvPr/>
        </p:nvCxnSpPr>
        <p:spPr>
          <a:xfrm flipV="1">
            <a:off x="9440093" y="4506783"/>
            <a:ext cx="859318" cy="384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056AE569-8025-5A4B-BD9E-61B4D27700BD}"/>
              </a:ext>
            </a:extLst>
          </p:cNvPr>
          <p:cNvSpPr/>
          <p:nvPr/>
        </p:nvSpPr>
        <p:spPr>
          <a:xfrm>
            <a:off x="6543923" y="3038168"/>
            <a:ext cx="620202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07D7C0E-B9A1-5C4C-B583-FFDF6DD97D96}"/>
              </a:ext>
            </a:extLst>
          </p:cNvPr>
          <p:cNvSpPr txBox="1"/>
          <p:nvPr/>
        </p:nvSpPr>
        <p:spPr>
          <a:xfrm>
            <a:off x="7124374" y="3207936"/>
            <a:ext cx="6822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buffer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DC34F81-750A-0D40-8192-DD49EA93F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23" y="1990437"/>
            <a:ext cx="5983441" cy="36587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18515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5419F6F1-2E83-C848-B0AB-54DB1E17700C}"/>
              </a:ext>
            </a:extLst>
          </p:cNvPr>
          <p:cNvSpPr/>
          <p:nvPr/>
        </p:nvSpPr>
        <p:spPr>
          <a:xfrm>
            <a:off x="8076355" y="2822841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00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k0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489F2AF-0C75-F349-B013-201E5DE3B804}"/>
              </a:ext>
            </a:extLst>
          </p:cNvPr>
          <p:cNvSpPr/>
          <p:nvPr/>
        </p:nvSpPr>
        <p:spPr>
          <a:xfrm>
            <a:off x="10299411" y="2819001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k1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357A2B4-625C-8642-A9E8-6DBB28DEE8A4}"/>
              </a:ext>
            </a:extLst>
          </p:cNvPr>
          <p:cNvSpPr/>
          <p:nvPr/>
        </p:nvSpPr>
        <p:spPr>
          <a:xfrm>
            <a:off x="10302043" y="4085564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11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k1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EE5ACA9-04F7-874D-B8A5-2B74EC30F035}"/>
              </a:ext>
            </a:extLst>
          </p:cNvPr>
          <p:cNvSpPr/>
          <p:nvPr/>
        </p:nvSpPr>
        <p:spPr>
          <a:xfrm>
            <a:off x="8084043" y="4085565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k0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BB1A0D9-F1B4-B047-A341-F30671A8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23F205-4B83-FC4C-AB14-F912A7DB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 dirty="0"/>
              <a:t>T2S-Tensor: Productively Generating</a:t>
            </a:r>
            <a:br>
              <a:rPr kumimoji="1" lang="en" altLang="zh-CN" dirty="0"/>
            </a:br>
            <a:r>
              <a:rPr kumimoji="1" lang="en" altLang="zh-CN" dirty="0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E75FC8-A340-2E4D-991C-FA8E34F150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7"/>
          <a:stretch/>
        </p:blipFill>
        <p:spPr>
          <a:xfrm>
            <a:off x="253722" y="984758"/>
            <a:ext cx="3963830" cy="1930321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E754E4F-D18B-E941-B6E2-9F686757BC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43" r="-2216" b="-928"/>
          <a:stretch/>
        </p:blipFill>
        <p:spPr>
          <a:xfrm>
            <a:off x="209795" y="3228845"/>
            <a:ext cx="4051684" cy="228600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C1B350D-FA0D-C942-8076-7F04FF9B7C1F}"/>
              </a:ext>
            </a:extLst>
          </p:cNvPr>
          <p:cNvSpPr/>
          <p:nvPr/>
        </p:nvSpPr>
        <p:spPr>
          <a:xfrm>
            <a:off x="6330886" y="2807625"/>
            <a:ext cx="1045825" cy="842439"/>
          </a:xfrm>
          <a:prstGeom prst="rect">
            <a:avLst/>
          </a:prstGeom>
          <a:solidFill>
            <a:srgbClr val="92D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F94B88CE-FD6F-CE44-B6D6-10CC9B17D545}"/>
              </a:ext>
            </a:extLst>
          </p:cNvPr>
          <p:cNvSpPr/>
          <p:nvPr/>
        </p:nvSpPr>
        <p:spPr>
          <a:xfrm>
            <a:off x="6832990" y="2670726"/>
            <a:ext cx="2015613" cy="387106"/>
          </a:xfrm>
          <a:custGeom>
            <a:avLst/>
            <a:gdLst>
              <a:gd name="connsiteX0" fmla="*/ 0 w 2015613"/>
              <a:gd name="connsiteY0" fmla="*/ 278951 h 387106"/>
              <a:gd name="connsiteX1" fmla="*/ 589935 w 2015613"/>
              <a:gd name="connsiteY1" fmla="*/ 42977 h 387106"/>
              <a:gd name="connsiteX2" fmla="*/ 1179871 w 2015613"/>
              <a:gd name="connsiteY2" fmla="*/ 33145 h 387106"/>
              <a:gd name="connsiteX3" fmla="*/ 2015613 w 2015613"/>
              <a:gd name="connsiteY3" fmla="*/ 387106 h 38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5613" h="387106">
                <a:moveTo>
                  <a:pt x="0" y="278951"/>
                </a:moveTo>
                <a:cubicBezTo>
                  <a:pt x="196645" y="181448"/>
                  <a:pt x="393290" y="83945"/>
                  <a:pt x="589935" y="42977"/>
                </a:cubicBezTo>
                <a:cubicBezTo>
                  <a:pt x="786580" y="2009"/>
                  <a:pt x="942258" y="-24210"/>
                  <a:pt x="1179871" y="33145"/>
                </a:cubicBezTo>
                <a:cubicBezTo>
                  <a:pt x="1417484" y="90500"/>
                  <a:pt x="1861574" y="339584"/>
                  <a:pt x="2015613" y="387106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97E3115-B15B-4440-8E86-7B8A082DB71C}"/>
              </a:ext>
            </a:extLst>
          </p:cNvPr>
          <p:cNvSpPr txBox="1"/>
          <p:nvPr/>
        </p:nvSpPr>
        <p:spPr>
          <a:xfrm>
            <a:off x="6725979" y="3650064"/>
            <a:ext cx="10284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A_feeder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5B303412-B854-3C47-91D3-231189FFCFF4}"/>
              </a:ext>
            </a:extLst>
          </p:cNvPr>
          <p:cNvSpPr/>
          <p:nvPr/>
        </p:nvSpPr>
        <p:spPr>
          <a:xfrm>
            <a:off x="4585417" y="2819001"/>
            <a:ext cx="1045825" cy="842439"/>
          </a:xfrm>
          <a:prstGeom prst="rect">
            <a:avLst/>
          </a:prstGeom>
          <a:solidFill>
            <a:srgbClr val="FF0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ld</a:t>
            </a:r>
            <a:r>
              <a:rPr lang="zh-CN" altLang="en-US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A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4" name="任意形状 53">
            <a:extLst>
              <a:ext uri="{FF2B5EF4-FFF2-40B4-BE49-F238E27FC236}">
                <a16:creationId xmlns:a16="http://schemas.microsoft.com/office/drawing/2014/main" id="{FA79BAAA-4508-A144-BDA2-042EC3D5CF51}"/>
              </a:ext>
            </a:extLst>
          </p:cNvPr>
          <p:cNvSpPr/>
          <p:nvPr/>
        </p:nvSpPr>
        <p:spPr>
          <a:xfrm>
            <a:off x="4984525" y="2607915"/>
            <a:ext cx="1720645" cy="430253"/>
          </a:xfrm>
          <a:custGeom>
            <a:avLst/>
            <a:gdLst>
              <a:gd name="connsiteX0" fmla="*/ 0 w 1720645"/>
              <a:gd name="connsiteY0" fmla="*/ 430253 h 430253"/>
              <a:gd name="connsiteX1" fmla="*/ 255639 w 1720645"/>
              <a:gd name="connsiteY1" fmla="*/ 135285 h 430253"/>
              <a:gd name="connsiteX2" fmla="*/ 1140542 w 1720645"/>
              <a:gd name="connsiteY2" fmla="*/ 7466 h 430253"/>
              <a:gd name="connsiteX3" fmla="*/ 1720645 w 1720645"/>
              <a:gd name="connsiteY3" fmla="*/ 341762 h 430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645" h="430253">
                <a:moveTo>
                  <a:pt x="0" y="430253"/>
                </a:moveTo>
                <a:cubicBezTo>
                  <a:pt x="32774" y="318001"/>
                  <a:pt x="65549" y="205749"/>
                  <a:pt x="255639" y="135285"/>
                </a:cubicBezTo>
                <a:cubicBezTo>
                  <a:pt x="445729" y="64821"/>
                  <a:pt x="896374" y="-26947"/>
                  <a:pt x="1140542" y="7466"/>
                </a:cubicBezTo>
                <a:cubicBezTo>
                  <a:pt x="1384710" y="41879"/>
                  <a:pt x="1668206" y="281130"/>
                  <a:pt x="1720645" y="341762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C88A80C-202D-6D46-A034-9EE33E10B3E9}"/>
              </a:ext>
            </a:extLst>
          </p:cNvPr>
          <p:cNvSpPr txBox="1"/>
          <p:nvPr/>
        </p:nvSpPr>
        <p:spPr>
          <a:xfrm>
            <a:off x="4816364" y="3650064"/>
            <a:ext cx="101565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A_loader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C702083-B8DE-1A4B-9CA9-B0453B089758}"/>
              </a:ext>
            </a:extLst>
          </p:cNvPr>
          <p:cNvSpPr txBox="1"/>
          <p:nvPr/>
        </p:nvSpPr>
        <p:spPr>
          <a:xfrm>
            <a:off x="4585417" y="946655"/>
            <a:ext cx="3247039" cy="6309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Scattering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A_fedder.unroll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(ii,</a:t>
            </a:r>
            <a:r>
              <a:rPr kumimoji="0" lang="zh-CN" altLang="en-US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 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Hoist).scatter(A,{1})</a:t>
            </a:r>
            <a:endParaRPr kumimoji="0" lang="zh-CN" altLang="en-US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ea typeface="+mj-ea"/>
              <a:cs typeface="Consolas" panose="020B0609020204030204" pitchFamily="49" charset="0"/>
              <a:sym typeface="Helvetica"/>
            </a:endParaRPr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B42B0C14-0D0F-C24E-9DA8-AEF0618CF7AA}"/>
              </a:ext>
            </a:extLst>
          </p:cNvPr>
          <p:cNvSpPr/>
          <p:nvPr/>
        </p:nvSpPr>
        <p:spPr>
          <a:xfrm>
            <a:off x="6973294" y="3347499"/>
            <a:ext cx="1296063" cy="1431534"/>
          </a:xfrm>
          <a:custGeom>
            <a:avLst/>
            <a:gdLst>
              <a:gd name="connsiteX0" fmla="*/ 0 w 1296063"/>
              <a:gd name="connsiteY0" fmla="*/ 0 h 1431534"/>
              <a:gd name="connsiteX1" fmla="*/ 206734 w 1296063"/>
              <a:gd name="connsiteY1" fmla="*/ 954157 h 1431534"/>
              <a:gd name="connsiteX2" fmla="*/ 540689 w 1296063"/>
              <a:gd name="connsiteY2" fmla="*/ 1423284 h 1431534"/>
              <a:gd name="connsiteX3" fmla="*/ 1296063 w 1296063"/>
              <a:gd name="connsiteY3" fmla="*/ 1208598 h 143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6063" h="1431534">
                <a:moveTo>
                  <a:pt x="0" y="0"/>
                </a:moveTo>
                <a:cubicBezTo>
                  <a:pt x="58309" y="358471"/>
                  <a:pt x="116619" y="716943"/>
                  <a:pt x="206734" y="954157"/>
                </a:cubicBezTo>
                <a:cubicBezTo>
                  <a:pt x="296849" y="1191371"/>
                  <a:pt x="359134" y="1380877"/>
                  <a:pt x="540689" y="1423284"/>
                </a:cubicBezTo>
                <a:cubicBezTo>
                  <a:pt x="722244" y="1465691"/>
                  <a:pt x="1009153" y="1337144"/>
                  <a:pt x="1296063" y="1208598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C2A410-9B94-0A4A-9D96-F10BB1F0B979}"/>
              </a:ext>
            </a:extLst>
          </p:cNvPr>
          <p:cNvSpPr txBox="1"/>
          <p:nvPr/>
        </p:nvSpPr>
        <p:spPr>
          <a:xfrm>
            <a:off x="7445705" y="2611712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D50BEC3-F6BA-A94C-8E23-F37F57208CE3}"/>
              </a:ext>
            </a:extLst>
          </p:cNvPr>
          <p:cNvSpPr txBox="1"/>
          <p:nvPr/>
        </p:nvSpPr>
        <p:spPr>
          <a:xfrm>
            <a:off x="7213204" y="4624599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lang="en-US" altLang="zh-CN" baseline="-25000" dirty="0"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8EABC6AC-825B-0F4A-AABF-5CB3DC9D4F3D}"/>
              </a:ext>
            </a:extLst>
          </p:cNvPr>
          <p:cNvCxnSpPr>
            <a:stCxn id="16" idx="3"/>
            <a:endCxn id="18" idx="1"/>
          </p:cNvCxnSpPr>
          <p:nvPr/>
        </p:nvCxnSpPr>
        <p:spPr>
          <a:xfrm flipV="1">
            <a:off x="9440093" y="3240221"/>
            <a:ext cx="859318" cy="384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4F9AEA8E-6CCC-EB47-9B4E-BB6574C0F7E1}"/>
              </a:ext>
            </a:extLst>
          </p:cNvPr>
          <p:cNvCxnSpPr/>
          <p:nvPr/>
        </p:nvCxnSpPr>
        <p:spPr>
          <a:xfrm flipV="1">
            <a:off x="9440093" y="4506783"/>
            <a:ext cx="859318" cy="384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056AE569-8025-5A4B-BD9E-61B4D27700BD}"/>
              </a:ext>
            </a:extLst>
          </p:cNvPr>
          <p:cNvSpPr/>
          <p:nvPr/>
        </p:nvSpPr>
        <p:spPr>
          <a:xfrm>
            <a:off x="6543923" y="3038168"/>
            <a:ext cx="620202" cy="39083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56C105D-B2D3-5646-AAB5-4893022A306C}"/>
              </a:ext>
            </a:extLst>
          </p:cNvPr>
          <p:cNvSpPr/>
          <p:nvPr/>
        </p:nvSpPr>
        <p:spPr>
          <a:xfrm>
            <a:off x="6331302" y="2807538"/>
            <a:ext cx="1045825" cy="842439"/>
          </a:xfrm>
          <a:prstGeom prst="rect">
            <a:avLst/>
          </a:prstGeom>
          <a:solidFill>
            <a:srgbClr val="92D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C5883FD-74D9-EA4E-BEE4-134318E47F6C}"/>
              </a:ext>
            </a:extLst>
          </p:cNvPr>
          <p:cNvSpPr/>
          <p:nvPr/>
        </p:nvSpPr>
        <p:spPr>
          <a:xfrm>
            <a:off x="6539536" y="3047080"/>
            <a:ext cx="620202" cy="39083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B449967B-AC86-E74F-B3FF-70AAFA3D3935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6854215" y="3649977"/>
            <a:ext cx="0" cy="43558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2E1E90AB-4ADD-B344-BD89-254C8BDF0C28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7376711" y="4506783"/>
            <a:ext cx="707332" cy="2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85162FCD-3A11-CB43-B4D6-6EFCA5D2EE4F}"/>
              </a:ext>
            </a:extLst>
          </p:cNvPr>
          <p:cNvSpPr txBox="1"/>
          <p:nvPr/>
        </p:nvSpPr>
        <p:spPr>
          <a:xfrm>
            <a:off x="7469447" y="4137455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lang="en-US" altLang="zh-CN" baseline="-25000" dirty="0"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854538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0.00156 0.1863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930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0.00195 0.18449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/>
      <p:bldP spid="24" grpId="0" animBg="1"/>
      <p:bldP spid="26" grpId="0" animBg="1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5419F6F1-2E83-C848-B0AB-54DB1E17700C}"/>
              </a:ext>
            </a:extLst>
          </p:cNvPr>
          <p:cNvSpPr/>
          <p:nvPr/>
        </p:nvSpPr>
        <p:spPr>
          <a:xfrm>
            <a:off x="8076355" y="2822841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00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k0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489F2AF-0C75-F349-B013-201E5DE3B804}"/>
              </a:ext>
            </a:extLst>
          </p:cNvPr>
          <p:cNvSpPr/>
          <p:nvPr/>
        </p:nvSpPr>
        <p:spPr>
          <a:xfrm>
            <a:off x="10131883" y="2827637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k1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357A2B4-625C-8642-A9E8-6DBB28DEE8A4}"/>
              </a:ext>
            </a:extLst>
          </p:cNvPr>
          <p:cNvSpPr/>
          <p:nvPr/>
        </p:nvSpPr>
        <p:spPr>
          <a:xfrm>
            <a:off x="10134515" y="4094200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11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k1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EE5ACA9-04F7-874D-B8A5-2B74EC30F035}"/>
              </a:ext>
            </a:extLst>
          </p:cNvPr>
          <p:cNvSpPr/>
          <p:nvPr/>
        </p:nvSpPr>
        <p:spPr>
          <a:xfrm>
            <a:off x="8084043" y="4085565"/>
            <a:ext cx="1363738" cy="842439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b="0" i="0" u="none" strike="noStrike" cap="none" spc="0" normalizeH="0" baseline="-25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=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zh-CN" altLang="en-US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kumimoji="0" lang="zh-CN" alt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* 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</a:t>
            </a:r>
            <a:r>
              <a:rPr lang="en-US" altLang="zh-CN" baseline="-25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k0</a:t>
            </a:r>
            <a:endParaRPr kumimoji="0" lang="zh-CN" altLang="en-US" b="0" i="0" u="none" strike="noStrike" cap="none" spc="0" normalizeH="0" baseline="-2500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BB1A0D9-F1B4-B047-A341-F30671A8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23F205-4B83-FC4C-AB14-F912A7DB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 dirty="0"/>
              <a:t>T2S-Tensor: Productively Generating</a:t>
            </a:r>
            <a:br>
              <a:rPr kumimoji="1" lang="en" altLang="zh-CN" dirty="0"/>
            </a:br>
            <a:r>
              <a:rPr kumimoji="1" lang="en" altLang="zh-CN" dirty="0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E75FC8-A340-2E4D-991C-FA8E34F150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7"/>
          <a:stretch/>
        </p:blipFill>
        <p:spPr>
          <a:xfrm>
            <a:off x="253722" y="984758"/>
            <a:ext cx="3963830" cy="1930321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E754E4F-D18B-E941-B6E2-9F686757BC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43" r="-2216" b="-928"/>
          <a:stretch/>
        </p:blipFill>
        <p:spPr>
          <a:xfrm>
            <a:off x="209795" y="3228845"/>
            <a:ext cx="4051684" cy="228600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C1B350D-FA0D-C942-8076-7F04FF9B7C1F}"/>
              </a:ext>
            </a:extLst>
          </p:cNvPr>
          <p:cNvSpPr/>
          <p:nvPr/>
        </p:nvSpPr>
        <p:spPr>
          <a:xfrm>
            <a:off x="6330886" y="2807625"/>
            <a:ext cx="1045825" cy="842439"/>
          </a:xfrm>
          <a:prstGeom prst="rect">
            <a:avLst/>
          </a:prstGeom>
          <a:solidFill>
            <a:srgbClr val="92D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F94B88CE-FD6F-CE44-B6D6-10CC9B17D545}"/>
              </a:ext>
            </a:extLst>
          </p:cNvPr>
          <p:cNvSpPr/>
          <p:nvPr/>
        </p:nvSpPr>
        <p:spPr>
          <a:xfrm>
            <a:off x="6832990" y="2670726"/>
            <a:ext cx="2015613" cy="387106"/>
          </a:xfrm>
          <a:custGeom>
            <a:avLst/>
            <a:gdLst>
              <a:gd name="connsiteX0" fmla="*/ 0 w 2015613"/>
              <a:gd name="connsiteY0" fmla="*/ 278951 h 387106"/>
              <a:gd name="connsiteX1" fmla="*/ 589935 w 2015613"/>
              <a:gd name="connsiteY1" fmla="*/ 42977 h 387106"/>
              <a:gd name="connsiteX2" fmla="*/ 1179871 w 2015613"/>
              <a:gd name="connsiteY2" fmla="*/ 33145 h 387106"/>
              <a:gd name="connsiteX3" fmla="*/ 2015613 w 2015613"/>
              <a:gd name="connsiteY3" fmla="*/ 387106 h 38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5613" h="387106">
                <a:moveTo>
                  <a:pt x="0" y="278951"/>
                </a:moveTo>
                <a:cubicBezTo>
                  <a:pt x="196645" y="181448"/>
                  <a:pt x="393290" y="83945"/>
                  <a:pt x="589935" y="42977"/>
                </a:cubicBezTo>
                <a:cubicBezTo>
                  <a:pt x="786580" y="2009"/>
                  <a:pt x="942258" y="-24210"/>
                  <a:pt x="1179871" y="33145"/>
                </a:cubicBezTo>
                <a:cubicBezTo>
                  <a:pt x="1417484" y="90500"/>
                  <a:pt x="1861574" y="339584"/>
                  <a:pt x="2015613" y="387106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97E3115-B15B-4440-8E86-7B8A082DB71C}"/>
              </a:ext>
            </a:extLst>
          </p:cNvPr>
          <p:cNvSpPr txBox="1"/>
          <p:nvPr/>
        </p:nvSpPr>
        <p:spPr>
          <a:xfrm>
            <a:off x="6302193" y="2332178"/>
            <a:ext cx="10284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A_feeder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5B303412-B854-3C47-91D3-231189FFCFF4}"/>
              </a:ext>
            </a:extLst>
          </p:cNvPr>
          <p:cNvSpPr/>
          <p:nvPr/>
        </p:nvSpPr>
        <p:spPr>
          <a:xfrm>
            <a:off x="4585417" y="2819001"/>
            <a:ext cx="1045825" cy="842439"/>
          </a:xfrm>
          <a:prstGeom prst="rect">
            <a:avLst/>
          </a:prstGeom>
          <a:solidFill>
            <a:srgbClr val="FF0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ld</a:t>
            </a:r>
            <a:r>
              <a:rPr lang="zh-CN" altLang="en-US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A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4" name="任意形状 53">
            <a:extLst>
              <a:ext uri="{FF2B5EF4-FFF2-40B4-BE49-F238E27FC236}">
                <a16:creationId xmlns:a16="http://schemas.microsoft.com/office/drawing/2014/main" id="{FA79BAAA-4508-A144-BDA2-042EC3D5CF51}"/>
              </a:ext>
            </a:extLst>
          </p:cNvPr>
          <p:cNvSpPr/>
          <p:nvPr/>
        </p:nvSpPr>
        <p:spPr>
          <a:xfrm>
            <a:off x="4984525" y="2607915"/>
            <a:ext cx="1720645" cy="430253"/>
          </a:xfrm>
          <a:custGeom>
            <a:avLst/>
            <a:gdLst>
              <a:gd name="connsiteX0" fmla="*/ 0 w 1720645"/>
              <a:gd name="connsiteY0" fmla="*/ 430253 h 430253"/>
              <a:gd name="connsiteX1" fmla="*/ 255639 w 1720645"/>
              <a:gd name="connsiteY1" fmla="*/ 135285 h 430253"/>
              <a:gd name="connsiteX2" fmla="*/ 1140542 w 1720645"/>
              <a:gd name="connsiteY2" fmla="*/ 7466 h 430253"/>
              <a:gd name="connsiteX3" fmla="*/ 1720645 w 1720645"/>
              <a:gd name="connsiteY3" fmla="*/ 341762 h 430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645" h="430253">
                <a:moveTo>
                  <a:pt x="0" y="430253"/>
                </a:moveTo>
                <a:cubicBezTo>
                  <a:pt x="32774" y="318001"/>
                  <a:pt x="65549" y="205749"/>
                  <a:pt x="255639" y="135285"/>
                </a:cubicBezTo>
                <a:cubicBezTo>
                  <a:pt x="445729" y="64821"/>
                  <a:pt x="896374" y="-26947"/>
                  <a:pt x="1140542" y="7466"/>
                </a:cubicBezTo>
                <a:cubicBezTo>
                  <a:pt x="1384710" y="41879"/>
                  <a:pt x="1668206" y="281130"/>
                  <a:pt x="1720645" y="341762"/>
                </a:cubicBez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C88A80C-202D-6D46-A034-9EE33E10B3E9}"/>
              </a:ext>
            </a:extLst>
          </p:cNvPr>
          <p:cNvSpPr txBox="1"/>
          <p:nvPr/>
        </p:nvSpPr>
        <p:spPr>
          <a:xfrm>
            <a:off x="4816364" y="3650064"/>
            <a:ext cx="101565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err="1">
                <a:latin typeface="+mj-lt"/>
                <a:ea typeface="+mj-ea"/>
                <a:cs typeface="+mj-cs"/>
                <a:sym typeface="Helvetica"/>
              </a:rPr>
              <a:t>A_loader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C702083-B8DE-1A4B-9CA9-B0453B089758}"/>
              </a:ext>
            </a:extLst>
          </p:cNvPr>
          <p:cNvSpPr txBox="1"/>
          <p:nvPr/>
        </p:nvSpPr>
        <p:spPr>
          <a:xfrm>
            <a:off x="4585417" y="946655"/>
            <a:ext cx="3939536" cy="13080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Gathering</a:t>
            </a:r>
          </a:p>
          <a:p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﻿</a:t>
            </a: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C.update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().</a:t>
            </a: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isolate_consumer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(C, </a:t>
            </a: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C_drainer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)</a:t>
            </a:r>
          </a:p>
          <a:p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C_drainer.isolate_consumer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(C, </a:t>
            </a: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C_collector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)</a:t>
            </a:r>
          </a:p>
          <a:p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C_collector.isolate_consumer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(C, </a:t>
            </a: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C_unloader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)</a:t>
            </a:r>
          </a:p>
          <a:p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C_drainer.unroll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</a:t>
            </a: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jj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, ii, Hoist).gather(C, {0, -1})</a:t>
            </a:r>
          </a:p>
          <a:p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C_collector.unroll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(</a:t>
            </a:r>
            <a:r>
              <a:rPr lang="en-US" altLang="zh-CN" sz="1100" b="1" dirty="0" err="1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jj</a:t>
            </a:r>
            <a:r>
              <a:rPr lang="en-US" altLang="zh-CN" sz="1100" b="1" dirty="0">
                <a:latin typeface="Consolas" panose="020B0609020204030204" pitchFamily="49" charset="0"/>
                <a:ea typeface="+mj-ea"/>
                <a:cs typeface="Consolas" panose="020B0609020204030204" pitchFamily="49" charset="0"/>
                <a:sym typeface="Helvetica"/>
              </a:rPr>
              <a:t>, Hoist).gather(C, {-1})</a:t>
            </a:r>
            <a:endParaRPr kumimoji="0" lang="zh-CN" altLang="en-US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ea typeface="+mj-ea"/>
              <a:cs typeface="Consolas" panose="020B0609020204030204" pitchFamily="49" charset="0"/>
              <a:sym typeface="Helvetic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C2A410-9B94-0A4A-9D96-F10BB1F0B979}"/>
              </a:ext>
            </a:extLst>
          </p:cNvPr>
          <p:cNvSpPr txBox="1"/>
          <p:nvPr/>
        </p:nvSpPr>
        <p:spPr>
          <a:xfrm>
            <a:off x="7949339" y="2400057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8EABC6AC-825B-0F4A-AABF-5CB3DC9D4F3D}"/>
              </a:ext>
            </a:extLst>
          </p:cNvPr>
          <p:cNvCxnSpPr>
            <a:cxnSpLocks/>
            <a:stCxn id="16" idx="3"/>
            <a:endCxn id="18" idx="1"/>
          </p:cNvCxnSpPr>
          <p:nvPr/>
        </p:nvCxnSpPr>
        <p:spPr>
          <a:xfrm>
            <a:off x="9440093" y="3244061"/>
            <a:ext cx="691790" cy="4796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4F9AEA8E-6CCC-EB47-9B4E-BB6574C0F7E1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9440093" y="4510623"/>
            <a:ext cx="694422" cy="479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056AE569-8025-5A4B-BD9E-61B4D27700BD}"/>
              </a:ext>
            </a:extLst>
          </p:cNvPr>
          <p:cNvSpPr/>
          <p:nvPr/>
        </p:nvSpPr>
        <p:spPr>
          <a:xfrm>
            <a:off x="6543923" y="3038168"/>
            <a:ext cx="620202" cy="39083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56C105D-B2D3-5646-AAB5-4893022A306C}"/>
              </a:ext>
            </a:extLst>
          </p:cNvPr>
          <p:cNvSpPr/>
          <p:nvPr/>
        </p:nvSpPr>
        <p:spPr>
          <a:xfrm>
            <a:off x="6331302" y="2807538"/>
            <a:ext cx="1045825" cy="842439"/>
          </a:xfrm>
          <a:prstGeom prst="rect">
            <a:avLst/>
          </a:prstGeom>
          <a:solidFill>
            <a:srgbClr val="92D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C5883FD-74D9-EA4E-BEE4-134318E47F6C}"/>
              </a:ext>
            </a:extLst>
          </p:cNvPr>
          <p:cNvSpPr/>
          <p:nvPr/>
        </p:nvSpPr>
        <p:spPr>
          <a:xfrm>
            <a:off x="6539536" y="3047080"/>
            <a:ext cx="620202" cy="39083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B449967B-AC86-E74F-B3FF-70AAFA3D3935}"/>
              </a:ext>
            </a:extLst>
          </p:cNvPr>
          <p:cNvCxnSpPr>
            <a:cxnSpLocks/>
            <a:stCxn id="24" idx="2"/>
            <a:endCxn id="29" idx="0"/>
          </p:cNvCxnSpPr>
          <p:nvPr/>
        </p:nvCxnSpPr>
        <p:spPr>
          <a:xfrm flipH="1">
            <a:off x="6851167" y="3649977"/>
            <a:ext cx="3048" cy="43558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2E1E90AB-4ADD-B344-BD89-254C8BDF0C28}"/>
              </a:ext>
            </a:extLst>
          </p:cNvPr>
          <p:cNvCxnSpPr>
            <a:cxnSpLocks/>
            <a:stCxn id="29" idx="3"/>
            <a:endCxn id="17" idx="1"/>
          </p:cNvCxnSpPr>
          <p:nvPr/>
        </p:nvCxnSpPr>
        <p:spPr>
          <a:xfrm>
            <a:off x="7374079" y="4506784"/>
            <a:ext cx="709964" cy="1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85162FCD-3A11-CB43-B4D6-6EFCA5D2EE4F}"/>
              </a:ext>
            </a:extLst>
          </p:cNvPr>
          <p:cNvSpPr txBox="1"/>
          <p:nvPr/>
        </p:nvSpPr>
        <p:spPr>
          <a:xfrm>
            <a:off x="7772051" y="4486178"/>
            <a:ext cx="40812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lang="en-US" altLang="zh-CN" baseline="-25000" dirty="0">
                <a:latin typeface="+mj-lt"/>
                <a:ea typeface="+mj-ea"/>
                <a:cs typeface="+mj-cs"/>
                <a:sym typeface="Helvetica"/>
              </a:rPr>
              <a:t>1</a:t>
            </a:r>
            <a:r>
              <a:rPr kumimoji="0" lang="en-US" altLang="zh-CN" sz="18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k</a:t>
            </a:r>
            <a:endParaRPr kumimoji="0" lang="zh-CN" altLang="en-US" sz="18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4561FFF-30A1-3341-BFC4-7654C99DFD2E}"/>
              </a:ext>
            </a:extLst>
          </p:cNvPr>
          <p:cNvSpPr/>
          <p:nvPr/>
        </p:nvSpPr>
        <p:spPr>
          <a:xfrm>
            <a:off x="6328254" y="4085564"/>
            <a:ext cx="1045825" cy="842439"/>
          </a:xfrm>
          <a:prstGeom prst="rect">
            <a:avLst/>
          </a:prstGeom>
          <a:solidFill>
            <a:srgbClr val="92D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ED732BD-9408-1843-AC55-74A8C825BFA5}"/>
              </a:ext>
            </a:extLst>
          </p:cNvPr>
          <p:cNvSpPr/>
          <p:nvPr/>
        </p:nvSpPr>
        <p:spPr>
          <a:xfrm>
            <a:off x="6547014" y="4270505"/>
            <a:ext cx="620202" cy="39083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16CDA76D-4D91-8C44-BE22-63C6BA451DF4}"/>
              </a:ext>
            </a:extLst>
          </p:cNvPr>
          <p:cNvSpPr/>
          <p:nvPr/>
        </p:nvSpPr>
        <p:spPr>
          <a:xfrm>
            <a:off x="9600644" y="3645262"/>
            <a:ext cx="546919" cy="435587"/>
          </a:xfrm>
          <a:prstGeom prst="rect">
            <a:avLst/>
          </a:prstGeom>
          <a:solidFill>
            <a:srgbClr val="FFFF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5B76C056-83AD-B441-B6E6-FDFD37FD12E9}"/>
              </a:ext>
            </a:extLst>
          </p:cNvPr>
          <p:cNvSpPr/>
          <p:nvPr/>
        </p:nvSpPr>
        <p:spPr>
          <a:xfrm>
            <a:off x="9600644" y="5061400"/>
            <a:ext cx="546919" cy="435587"/>
          </a:xfrm>
          <a:prstGeom prst="rect">
            <a:avLst/>
          </a:prstGeom>
          <a:solidFill>
            <a:srgbClr val="FFFF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96A028A4-ECE1-F041-AB6C-2B625BFF01BB}"/>
              </a:ext>
            </a:extLst>
          </p:cNvPr>
          <p:cNvSpPr/>
          <p:nvPr/>
        </p:nvSpPr>
        <p:spPr>
          <a:xfrm>
            <a:off x="11454863" y="3661081"/>
            <a:ext cx="546919" cy="435587"/>
          </a:xfrm>
          <a:prstGeom prst="rect">
            <a:avLst/>
          </a:prstGeom>
          <a:solidFill>
            <a:srgbClr val="FFFF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901AE7A-A434-9A4A-8F87-137710107A3C}"/>
              </a:ext>
            </a:extLst>
          </p:cNvPr>
          <p:cNvSpPr/>
          <p:nvPr/>
        </p:nvSpPr>
        <p:spPr>
          <a:xfrm>
            <a:off x="11454863" y="5070035"/>
            <a:ext cx="546919" cy="435587"/>
          </a:xfrm>
          <a:prstGeom prst="rect">
            <a:avLst/>
          </a:prstGeom>
          <a:solidFill>
            <a:srgbClr val="FFFF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4FA59E5C-939F-5446-914D-42283DE7FA20}"/>
              </a:ext>
            </a:extLst>
          </p:cNvPr>
          <p:cNvCxnSpPr/>
          <p:nvPr/>
        </p:nvCxnSpPr>
        <p:spPr>
          <a:xfrm>
            <a:off x="11355842" y="3558484"/>
            <a:ext cx="227925" cy="21708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626E237C-D8A1-4C43-9F52-AC16AA8E017E}"/>
              </a:ext>
            </a:extLst>
          </p:cNvPr>
          <p:cNvCxnSpPr/>
          <p:nvPr/>
        </p:nvCxnSpPr>
        <p:spPr>
          <a:xfrm>
            <a:off x="11340191" y="4878257"/>
            <a:ext cx="227925" cy="21708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3F90B407-D3C4-5746-859B-1C59C15C109E}"/>
              </a:ext>
            </a:extLst>
          </p:cNvPr>
          <p:cNvCxnSpPr/>
          <p:nvPr/>
        </p:nvCxnSpPr>
        <p:spPr>
          <a:xfrm>
            <a:off x="9389012" y="3559640"/>
            <a:ext cx="227925" cy="21708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D231947A-0378-7E41-8F8C-0CB3F2E01212}"/>
              </a:ext>
            </a:extLst>
          </p:cNvPr>
          <p:cNvCxnSpPr/>
          <p:nvPr/>
        </p:nvCxnSpPr>
        <p:spPr>
          <a:xfrm>
            <a:off x="9398332" y="4885275"/>
            <a:ext cx="227925" cy="21708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05A2142A-4F83-7E4A-A172-BE54FED36D55}"/>
              </a:ext>
            </a:extLst>
          </p:cNvPr>
          <p:cNvSpPr/>
          <p:nvPr/>
        </p:nvSpPr>
        <p:spPr>
          <a:xfrm>
            <a:off x="11440329" y="1794925"/>
            <a:ext cx="546919" cy="435587"/>
          </a:xfrm>
          <a:prstGeom prst="rect">
            <a:avLst/>
          </a:prstGeom>
          <a:solidFill>
            <a:srgbClr val="FF93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8227857-C643-0B46-8821-32A4F84AB51E}"/>
              </a:ext>
            </a:extLst>
          </p:cNvPr>
          <p:cNvSpPr/>
          <p:nvPr/>
        </p:nvSpPr>
        <p:spPr>
          <a:xfrm>
            <a:off x="9604963" y="1786289"/>
            <a:ext cx="546919" cy="435587"/>
          </a:xfrm>
          <a:prstGeom prst="rect">
            <a:avLst/>
          </a:prstGeom>
          <a:solidFill>
            <a:srgbClr val="FF93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8C6B1D1D-87F2-744E-AB80-5384D803D943}"/>
              </a:ext>
            </a:extLst>
          </p:cNvPr>
          <p:cNvCxnSpPr>
            <a:stCxn id="35" idx="0"/>
            <a:endCxn id="34" idx="2"/>
          </p:cNvCxnSpPr>
          <p:nvPr/>
        </p:nvCxnSpPr>
        <p:spPr>
          <a:xfrm flipV="1">
            <a:off x="9874104" y="4080849"/>
            <a:ext cx="0" cy="980551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8A291054-3822-3444-AA54-1E455BAEC7BB}"/>
              </a:ext>
            </a:extLst>
          </p:cNvPr>
          <p:cNvCxnSpPr>
            <a:cxnSpLocks/>
            <a:stCxn id="38" idx="0"/>
            <a:endCxn id="36" idx="2"/>
          </p:cNvCxnSpPr>
          <p:nvPr/>
        </p:nvCxnSpPr>
        <p:spPr>
          <a:xfrm flipV="1">
            <a:off x="11728323" y="4096668"/>
            <a:ext cx="0" cy="97336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E209B055-7512-294C-ABC2-041558F23A0A}"/>
              </a:ext>
            </a:extLst>
          </p:cNvPr>
          <p:cNvCxnSpPr>
            <a:cxnSpLocks/>
            <a:stCxn id="36" idx="0"/>
            <a:endCxn id="43" idx="2"/>
          </p:cNvCxnSpPr>
          <p:nvPr/>
        </p:nvCxnSpPr>
        <p:spPr>
          <a:xfrm flipH="1" flipV="1">
            <a:off x="11713789" y="2230512"/>
            <a:ext cx="14534" cy="1430569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0B0A382F-57A4-3347-AA1B-31255A886483}"/>
              </a:ext>
            </a:extLst>
          </p:cNvPr>
          <p:cNvCxnSpPr>
            <a:cxnSpLocks/>
            <a:stCxn id="34" idx="0"/>
            <a:endCxn id="45" idx="2"/>
          </p:cNvCxnSpPr>
          <p:nvPr/>
        </p:nvCxnSpPr>
        <p:spPr>
          <a:xfrm flipV="1">
            <a:off x="9874104" y="2221876"/>
            <a:ext cx="4319" cy="1423386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0DC47CD8-9120-5741-A676-0C322037F1AD}"/>
              </a:ext>
            </a:extLst>
          </p:cNvPr>
          <p:cNvCxnSpPr>
            <a:cxnSpLocks/>
            <a:stCxn id="43" idx="1"/>
            <a:endCxn id="45" idx="3"/>
          </p:cNvCxnSpPr>
          <p:nvPr/>
        </p:nvCxnSpPr>
        <p:spPr>
          <a:xfrm flipH="1" flipV="1">
            <a:off x="10151882" y="2004083"/>
            <a:ext cx="1288447" cy="8636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5E3F95BC-757A-2F47-9735-EB750B337929}"/>
              </a:ext>
            </a:extLst>
          </p:cNvPr>
          <p:cNvCxnSpPr>
            <a:cxnSpLocks/>
            <a:stCxn id="45" idx="1"/>
            <a:endCxn id="64" idx="3"/>
          </p:cNvCxnSpPr>
          <p:nvPr/>
        </p:nvCxnSpPr>
        <p:spPr>
          <a:xfrm flipH="1">
            <a:off x="9183975" y="2004083"/>
            <a:ext cx="420988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4" name="矩形 63">
            <a:extLst>
              <a:ext uri="{FF2B5EF4-FFF2-40B4-BE49-F238E27FC236}">
                <a16:creationId xmlns:a16="http://schemas.microsoft.com/office/drawing/2014/main" id="{057E8380-1915-CE4F-8FEC-FEB5C2240BA5}"/>
              </a:ext>
            </a:extLst>
          </p:cNvPr>
          <p:cNvSpPr/>
          <p:nvPr/>
        </p:nvSpPr>
        <p:spPr>
          <a:xfrm>
            <a:off x="8637056" y="1786289"/>
            <a:ext cx="546919" cy="435587"/>
          </a:xfrm>
          <a:prstGeom prst="rect">
            <a:avLst/>
          </a:prstGeom>
          <a:solidFill>
            <a:srgbClr val="C00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75" name="右大括号 74">
            <a:extLst>
              <a:ext uri="{FF2B5EF4-FFF2-40B4-BE49-F238E27FC236}">
                <a16:creationId xmlns:a16="http://schemas.microsoft.com/office/drawing/2014/main" id="{CED805B5-9664-E347-ABA3-EF86C3568856}"/>
              </a:ext>
            </a:extLst>
          </p:cNvPr>
          <p:cNvSpPr/>
          <p:nvPr/>
        </p:nvSpPr>
        <p:spPr>
          <a:xfrm flipH="1">
            <a:off x="11353239" y="3834728"/>
            <a:ext cx="140768" cy="1586137"/>
          </a:xfrm>
          <a:prstGeom prst="rightBrace">
            <a:avLst>
              <a:gd name="adj1" fmla="val 8333"/>
              <a:gd name="adj2" fmla="val 86162"/>
            </a:avLst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8C3063CE-EF5F-BF40-985F-E40A85267AE3}"/>
              </a:ext>
            </a:extLst>
          </p:cNvPr>
          <p:cNvSpPr txBox="1"/>
          <p:nvPr/>
        </p:nvSpPr>
        <p:spPr>
          <a:xfrm>
            <a:off x="10582727" y="5070035"/>
            <a:ext cx="76398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C_drainer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6E71214F-6B54-0348-A0CE-39A0D9491899}"/>
              </a:ext>
            </a:extLst>
          </p:cNvPr>
          <p:cNvSpPr txBox="1"/>
          <p:nvPr/>
        </p:nvSpPr>
        <p:spPr>
          <a:xfrm>
            <a:off x="10383664" y="1399289"/>
            <a:ext cx="858564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C_collector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78" name="左大括号 77">
            <a:extLst>
              <a:ext uri="{FF2B5EF4-FFF2-40B4-BE49-F238E27FC236}">
                <a16:creationId xmlns:a16="http://schemas.microsoft.com/office/drawing/2014/main" id="{87B5B92A-D51F-644D-9240-21B9F2E94365}"/>
              </a:ext>
            </a:extLst>
          </p:cNvPr>
          <p:cNvSpPr/>
          <p:nvPr/>
        </p:nvSpPr>
        <p:spPr>
          <a:xfrm rot="5400000">
            <a:off x="10764863" y="803475"/>
            <a:ext cx="96166" cy="1801685"/>
          </a:xfrm>
          <a:prstGeom prst="leftBrac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B4EA205C-5171-564C-818F-5A29ED225B39}"/>
              </a:ext>
            </a:extLst>
          </p:cNvPr>
          <p:cNvSpPr txBox="1"/>
          <p:nvPr/>
        </p:nvSpPr>
        <p:spPr>
          <a:xfrm>
            <a:off x="8539768" y="1534906"/>
            <a:ext cx="882610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C_unloader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1876948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BB1A0D9-F1B4-B047-A341-F30671A8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23F205-4B83-FC4C-AB14-F912A7DB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 dirty="0"/>
              <a:t>T2S-Tensor: Productively Generating</a:t>
            </a:r>
            <a:br>
              <a:rPr kumimoji="1" lang="en" altLang="zh-CN" dirty="0"/>
            </a:br>
            <a:r>
              <a:rPr kumimoji="1" lang="en" altLang="zh-CN" dirty="0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E75FC8-A340-2E4D-991C-FA8E34F150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7"/>
          <a:stretch/>
        </p:blipFill>
        <p:spPr>
          <a:xfrm>
            <a:off x="253722" y="984758"/>
            <a:ext cx="3963830" cy="1930321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E754E4F-D18B-E941-B6E2-9F686757BC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43" r="-2216" b="-928"/>
          <a:stretch/>
        </p:blipFill>
        <p:spPr>
          <a:xfrm>
            <a:off x="209795" y="3228845"/>
            <a:ext cx="4051684" cy="228600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5676726-AF57-C14E-A952-6FB74CBBAE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21" t="15701" r="436" b="13206"/>
          <a:stretch/>
        </p:blipFill>
        <p:spPr>
          <a:xfrm>
            <a:off x="5133861" y="1163956"/>
            <a:ext cx="6039078" cy="453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9207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688F71-2E62-F241-96DE-088C8D85E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005" y="902526"/>
            <a:ext cx="11779200" cy="3736827"/>
          </a:xfrm>
        </p:spPr>
        <p:txBody>
          <a:bodyPr/>
          <a:lstStyle/>
          <a:p>
            <a:r>
              <a:rPr kumimoji="1" lang="en-US" altLang="zh-CN" dirty="0"/>
              <a:t>Reactive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Compilation</a:t>
            </a: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计算划分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2"/>
            <a:r>
              <a:rPr kumimoji="1" lang="zh-CN" altLang="en-US" dirty="0">
                <a:solidFill>
                  <a:schemeClr val="tx1"/>
                </a:solidFill>
              </a:rPr>
              <a:t>将</a:t>
            </a:r>
            <a:r>
              <a:rPr kumimoji="1" lang="en-US" altLang="zh-CN" dirty="0">
                <a:solidFill>
                  <a:schemeClr val="tx1"/>
                </a:solidFill>
              </a:rPr>
              <a:t>IR</a:t>
            </a:r>
            <a:r>
              <a:rPr kumimoji="1" lang="zh-CN" altLang="en-US" dirty="0">
                <a:solidFill>
                  <a:schemeClr val="tx1"/>
                </a:solidFill>
              </a:rPr>
              <a:t>复制一份作为新</a:t>
            </a:r>
            <a:r>
              <a:rPr kumimoji="1" lang="en-US" altLang="zh-CN" dirty="0">
                <a:solidFill>
                  <a:schemeClr val="tx1"/>
                </a:solidFill>
              </a:rPr>
              <a:t>IR</a:t>
            </a:r>
            <a:r>
              <a:rPr kumimoji="1" lang="zh-CN" altLang="en-US" dirty="0">
                <a:solidFill>
                  <a:schemeClr val="tx1"/>
                </a:solidFill>
              </a:rPr>
              <a:t>用于作为生产者</a:t>
            </a:r>
            <a:r>
              <a:rPr kumimoji="1" lang="en-US" altLang="zh-CN" dirty="0">
                <a:solidFill>
                  <a:schemeClr val="tx1"/>
                </a:solidFill>
              </a:rPr>
              <a:t>(</a:t>
            </a:r>
            <a:r>
              <a:rPr kumimoji="1" lang="zh-CN" altLang="en-US" dirty="0">
                <a:solidFill>
                  <a:schemeClr val="tx1"/>
                </a:solidFill>
              </a:rPr>
              <a:t>或者消费者</a:t>
            </a:r>
            <a:r>
              <a:rPr kumimoji="1" lang="en-US" altLang="zh-CN" dirty="0">
                <a:solidFill>
                  <a:schemeClr val="tx1"/>
                </a:solidFill>
              </a:rPr>
              <a:t>)</a:t>
            </a:r>
            <a:r>
              <a:rPr kumimoji="1" lang="zh-CN" altLang="en-US" dirty="0">
                <a:solidFill>
                  <a:schemeClr val="tx1"/>
                </a:solidFill>
              </a:rPr>
              <a:t>，</a:t>
            </a:r>
            <a:br>
              <a:rPr kumimoji="1" lang="en-US" altLang="zh-CN" dirty="0">
                <a:solidFill>
                  <a:schemeClr val="tx1"/>
                </a:solidFill>
              </a:rPr>
            </a:br>
            <a:r>
              <a:rPr kumimoji="1" lang="zh-CN" altLang="en-US" dirty="0">
                <a:solidFill>
                  <a:schemeClr val="tx1"/>
                </a:solidFill>
              </a:rPr>
              <a:t>修剪不必要的代码使其仅保留所需功能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2"/>
            <a:r>
              <a:rPr kumimoji="1" lang="zh-CN" altLang="en-US" dirty="0">
                <a:solidFill>
                  <a:schemeClr val="tx1"/>
                </a:solidFill>
              </a:rPr>
              <a:t>创建通道，实现两个</a:t>
            </a:r>
            <a:r>
              <a:rPr kumimoji="1" lang="en-US" altLang="zh-CN" dirty="0">
                <a:solidFill>
                  <a:schemeClr val="tx1"/>
                </a:solidFill>
              </a:rPr>
              <a:t>IR</a:t>
            </a:r>
            <a:r>
              <a:rPr kumimoji="1" lang="zh-CN" altLang="en-US" dirty="0">
                <a:solidFill>
                  <a:schemeClr val="tx1"/>
                </a:solidFill>
              </a:rPr>
              <a:t>之间的通信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2"/>
            <a:r>
              <a:rPr kumimoji="1" lang="zh-CN" altLang="en-US" dirty="0">
                <a:solidFill>
                  <a:schemeClr val="tx1"/>
                </a:solidFill>
              </a:rPr>
              <a:t>两个</a:t>
            </a:r>
            <a:r>
              <a:rPr kumimoji="1" lang="en-US" altLang="zh-CN" dirty="0">
                <a:solidFill>
                  <a:schemeClr val="tx1"/>
                </a:solidFill>
              </a:rPr>
              <a:t>IR</a:t>
            </a:r>
            <a:r>
              <a:rPr kumimoji="1" lang="zh-CN" altLang="en-US" dirty="0">
                <a:solidFill>
                  <a:schemeClr val="tx1"/>
                </a:solidFill>
              </a:rPr>
              <a:t>之间应该具有相同的循环结构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循环展开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循环移除和数据缓冲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数据转发、散播、聚集以及向量化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BE0EE13-B9FF-2E40-9A07-A5C2CC86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Compilation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Optimization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F02782-EC38-9A4C-A48B-15305C977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9D16C7-AF26-9744-9224-0B2393190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95" y="4639353"/>
            <a:ext cx="11746409" cy="164269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A4AECCA-8F3D-9A4C-B67B-E8E81E5C878C}"/>
              </a:ext>
            </a:extLst>
          </p:cNvPr>
          <p:cNvSpPr txBox="1"/>
          <p:nvPr/>
        </p:nvSpPr>
        <p:spPr>
          <a:xfrm>
            <a:off x="4929352" y="913914"/>
            <a:ext cx="565456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  <a:sym typeface="Helvetica"/>
              </a:rPr>
              <a:t>这一过程中，编译器根据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  <a:sym typeface="Helvetica"/>
              </a:rPr>
              <a:t>T2S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  <a:sym typeface="Helvetica"/>
              </a:rPr>
              <a:t>规范进行优化</a:t>
            </a:r>
          </a:p>
        </p:txBody>
      </p:sp>
    </p:spTree>
    <p:extLst>
      <p:ext uri="{BB962C8B-B14F-4D97-AF65-F5344CB8AC3E}">
        <p14:creationId xmlns:p14="http://schemas.microsoft.com/office/powerpoint/2010/main" val="306491329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688F71-2E62-F241-96DE-088C8D85E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005" y="902526"/>
            <a:ext cx="11779200" cy="3736827"/>
          </a:xfrm>
        </p:spPr>
        <p:txBody>
          <a:bodyPr/>
          <a:lstStyle/>
          <a:p>
            <a:r>
              <a:rPr kumimoji="1" lang="en-US" altLang="zh-CN" dirty="0"/>
              <a:t>Reactive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Compilation</a:t>
            </a: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计算划分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循环展开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2"/>
            <a:r>
              <a:rPr kumimoji="1" lang="zh-CN" altLang="en-US" dirty="0">
                <a:solidFill>
                  <a:schemeClr val="tx1"/>
                </a:solidFill>
              </a:rPr>
              <a:t>展开的循环会被移动到最外层，</a:t>
            </a:r>
            <a:br>
              <a:rPr kumimoji="1" lang="en-US" altLang="zh-CN" dirty="0">
                <a:solidFill>
                  <a:schemeClr val="tx1"/>
                </a:solidFill>
              </a:rPr>
            </a:br>
            <a:r>
              <a:rPr kumimoji="1" lang="zh-CN" altLang="en-US" dirty="0">
                <a:solidFill>
                  <a:schemeClr val="tx1"/>
                </a:solidFill>
              </a:rPr>
              <a:t>剩余部分作为循环主体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2"/>
            <a:r>
              <a:rPr kumimoji="1" lang="zh-CN" altLang="en-US" dirty="0">
                <a:solidFill>
                  <a:schemeClr val="tx1"/>
                </a:solidFill>
              </a:rPr>
              <a:t>代码生成过程中每次迭代都会作为一个处理单元</a:t>
            </a:r>
            <a:r>
              <a:rPr kumimoji="1" lang="en-US" altLang="zh-CN" dirty="0">
                <a:solidFill>
                  <a:schemeClr val="tx1"/>
                </a:solidFill>
              </a:rPr>
              <a:t>(PE)</a:t>
            </a:r>
          </a:p>
          <a:p>
            <a:pPr lvl="2"/>
            <a:r>
              <a:rPr kumimoji="1" lang="zh-CN" altLang="en-US" dirty="0">
                <a:solidFill>
                  <a:schemeClr val="tx1"/>
                </a:solidFill>
              </a:rPr>
              <a:t>循环展开过程中，通道也需要相应地做展开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循环移除和数据缓冲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数据转发、散播、聚集以及向量化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BE0EE13-B9FF-2E40-9A07-A5C2CC86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Compilation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Optimization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F02782-EC38-9A4C-A48B-15305C977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9D16C7-AF26-9744-9224-0B2393190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95" y="4639353"/>
            <a:ext cx="11746409" cy="164269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E3A400D-38E7-3345-946F-EA934F9739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" r="1" b="-519"/>
          <a:stretch/>
        </p:blipFill>
        <p:spPr>
          <a:xfrm>
            <a:off x="7224666" y="1364147"/>
            <a:ext cx="4590107" cy="206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9009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688F71-2E62-F241-96DE-088C8D85E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005" y="902526"/>
            <a:ext cx="11779200" cy="3736827"/>
          </a:xfrm>
        </p:spPr>
        <p:txBody>
          <a:bodyPr/>
          <a:lstStyle/>
          <a:p>
            <a:r>
              <a:rPr kumimoji="1" lang="en-US" altLang="zh-CN" dirty="0"/>
              <a:t>Reactive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Compilation</a:t>
            </a: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计算划分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循环展开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循环移除和数据缓冲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2"/>
            <a:r>
              <a:rPr kumimoji="1" lang="zh-CN" altLang="en-US" dirty="0">
                <a:solidFill>
                  <a:schemeClr val="tx1"/>
                </a:solidFill>
              </a:rPr>
              <a:t>循环移除通常伴随着数据缓冲过程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2"/>
            <a:r>
              <a:rPr kumimoji="1" lang="zh-CN" altLang="en-US" dirty="0">
                <a:solidFill>
                  <a:schemeClr val="tx1"/>
                </a:solidFill>
              </a:rPr>
              <a:t>当编译器受程序指导移除生产者的循环时，</a:t>
            </a:r>
            <a:br>
              <a:rPr kumimoji="1" lang="en-US" altLang="zh-CN" dirty="0">
                <a:solidFill>
                  <a:schemeClr val="tx1"/>
                </a:solidFill>
              </a:rPr>
            </a:br>
            <a:r>
              <a:rPr kumimoji="1" lang="zh-CN" altLang="en-US" dirty="0">
                <a:solidFill>
                  <a:schemeClr val="tx1"/>
                </a:solidFill>
              </a:rPr>
              <a:t>会在消费者循环中插入缓冲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2"/>
            <a:r>
              <a:rPr kumimoji="1" lang="zh-CN" altLang="en-US" dirty="0">
                <a:solidFill>
                  <a:schemeClr val="tx1"/>
                </a:solidFill>
              </a:rPr>
              <a:t>编译器会利用数据引用计算缓冲区大小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数据转发、散播、聚集以及向量化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BE0EE13-B9FF-2E40-9A07-A5C2CC86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Compilation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Optimization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F02782-EC38-9A4C-A48B-15305C977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9D16C7-AF26-9744-9224-0B2393190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95" y="4639353"/>
            <a:ext cx="11746409" cy="164269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A30958A-9A6D-4441-BA46-69C42E4FD0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" t="-1" r="162" b="109"/>
          <a:stretch/>
        </p:blipFill>
        <p:spPr>
          <a:xfrm>
            <a:off x="6817258" y="910240"/>
            <a:ext cx="5151945" cy="315599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3942132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688F71-2E62-F241-96DE-088C8D85E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005" y="902526"/>
            <a:ext cx="11779200" cy="3736827"/>
          </a:xfrm>
        </p:spPr>
        <p:txBody>
          <a:bodyPr/>
          <a:lstStyle/>
          <a:p>
            <a:r>
              <a:rPr kumimoji="1" lang="en-US" altLang="zh-CN" dirty="0"/>
              <a:t>Reactive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Compilation</a:t>
            </a: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计算划分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循环展开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循环移除和数据缓冲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zh-CN" altLang="en-US" dirty="0">
                <a:solidFill>
                  <a:schemeClr val="tx1"/>
                </a:solidFill>
              </a:rPr>
              <a:t>数据转发、散播、聚集以及向量化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2"/>
            <a:r>
              <a:rPr kumimoji="1" lang="zh-CN" altLang="en-US" dirty="0">
                <a:solidFill>
                  <a:schemeClr val="tx1"/>
                </a:solidFill>
              </a:rPr>
              <a:t>仅允许最内层读写的向量化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BE0EE13-B9FF-2E40-9A07-A5C2CC86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Compilation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Optimization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F02782-EC38-9A4C-A48B-15305C977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9D16C7-AF26-9744-9224-0B2393190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95" y="4639353"/>
            <a:ext cx="11746409" cy="164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3622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688F71-2E62-F241-96DE-088C8D85E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005" y="902526"/>
            <a:ext cx="11779200" cy="3736827"/>
          </a:xfrm>
        </p:spPr>
        <p:txBody>
          <a:bodyPr/>
          <a:lstStyle/>
          <a:p>
            <a:r>
              <a:rPr kumimoji="1" lang="en-US" altLang="zh-CN" dirty="0"/>
              <a:t>Proactive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Compulation</a:t>
            </a:r>
            <a:endParaRPr kumimoji="1" lang="en-US" altLang="zh-CN" dirty="0"/>
          </a:p>
          <a:p>
            <a:pPr lvl="1"/>
            <a:r>
              <a:rPr kumimoji="1" lang="en-US" altLang="zh-CN" dirty="0">
                <a:latin typeface="+mj-lt"/>
              </a:rPr>
              <a:t>Overlapping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drain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and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compute</a:t>
            </a:r>
          </a:p>
          <a:p>
            <a:pPr lvl="2"/>
            <a:r>
              <a:rPr kumimoji="1" lang="zh-CN" altLang="en-US" dirty="0">
                <a:latin typeface="+mj-lt"/>
              </a:rPr>
              <a:t>将上一片的排空与下一片的计算重叠</a:t>
            </a:r>
            <a:endParaRPr kumimoji="1" lang="en-US" altLang="zh-CN" dirty="0">
              <a:latin typeface="+mj-lt"/>
            </a:endParaRPr>
          </a:p>
          <a:p>
            <a:pPr lvl="2"/>
            <a:r>
              <a:rPr kumimoji="1" lang="zh-CN" altLang="en-US" dirty="0">
                <a:latin typeface="+mj-lt"/>
              </a:rPr>
              <a:t>最外层归约循环前插入缓冲保存当前片的结果</a:t>
            </a:r>
            <a:endParaRPr kumimoji="1" lang="en-US" altLang="zh-CN" dirty="0">
              <a:latin typeface="+mj-lt"/>
            </a:endParaRPr>
          </a:p>
          <a:p>
            <a:pPr lvl="2"/>
            <a:r>
              <a:rPr kumimoji="1" lang="en-US" altLang="zh-CN" dirty="0">
                <a:latin typeface="+mj-lt"/>
              </a:rPr>
              <a:t>rotating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register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file</a:t>
            </a:r>
            <a:r>
              <a:rPr kumimoji="1" lang="zh-CN" altLang="en-US" dirty="0">
                <a:latin typeface="+mj-lt"/>
              </a:rPr>
              <a:t>用于优化</a:t>
            </a:r>
            <a:r>
              <a:rPr kumimoji="1" lang="en-US" altLang="zh-CN" dirty="0">
                <a:latin typeface="+mj-lt"/>
              </a:rPr>
              <a:t>unit-stride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cyclic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access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pattern</a:t>
            </a:r>
          </a:p>
          <a:p>
            <a:pPr lvl="1"/>
            <a:r>
              <a:rPr kumimoji="1" lang="en-US" altLang="zh-CN" dirty="0">
                <a:latin typeface="+mj-lt"/>
              </a:rPr>
              <a:t>Loop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 err="1">
                <a:latin typeface="+mj-lt"/>
              </a:rPr>
              <a:t>perfectization</a:t>
            </a:r>
            <a:r>
              <a:rPr kumimoji="1" lang="en-US" altLang="zh-CN" dirty="0">
                <a:latin typeface="+mj-lt"/>
              </a:rPr>
              <a:t>,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flattening,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and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 err="1">
                <a:latin typeface="+mj-lt"/>
              </a:rPr>
              <a:t>infinization</a:t>
            </a:r>
            <a:endParaRPr kumimoji="1" lang="en-US" altLang="zh-CN" dirty="0">
              <a:latin typeface="+mj-lt"/>
            </a:endParaRPr>
          </a:p>
          <a:p>
            <a:pPr lvl="1"/>
            <a:r>
              <a:rPr kumimoji="1" lang="en-US" altLang="zh-CN" dirty="0">
                <a:latin typeface="+mj-lt"/>
              </a:rPr>
              <a:t>Code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generation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BE0EE13-B9FF-2E40-9A07-A5C2CC86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Compilation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Optimization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F02782-EC38-9A4C-A48B-15305C977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9D16C7-AF26-9744-9224-0B2393190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95" y="4639353"/>
            <a:ext cx="11746409" cy="164269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C95141F-7BC2-834E-B4CF-CE2F37AF59DA}"/>
              </a:ext>
            </a:extLst>
          </p:cNvPr>
          <p:cNvSpPr txBox="1"/>
          <p:nvPr/>
        </p:nvSpPr>
        <p:spPr>
          <a:xfrm>
            <a:off x="4929352" y="913914"/>
            <a:ext cx="5654566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  <a:sym typeface="Helvetica"/>
              </a:rPr>
              <a:t>这一过程中，编译器会自动进行片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  <a:sym typeface="Helvetica"/>
              </a:rPr>
              <a:t>(tile)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  <a:sym typeface="Helvetica"/>
              </a:rPr>
              <a:t>与片之间或者片内的优化，最终为目标架构生成代码</a:t>
            </a:r>
          </a:p>
        </p:txBody>
      </p:sp>
    </p:spTree>
    <p:extLst>
      <p:ext uri="{BB962C8B-B14F-4D97-AF65-F5344CB8AC3E}">
        <p14:creationId xmlns:p14="http://schemas.microsoft.com/office/powerpoint/2010/main" val="75877370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E98B095-2EBC-B645-B30A-9CFB71DE2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 err="1"/>
              <a:t>Expreriments</a:t>
            </a:r>
            <a:endParaRPr kumimoji="1" lang="en-US" altLang="zh-CN" sz="2400" dirty="0"/>
          </a:p>
          <a:p>
            <a:pPr lvl="1"/>
            <a:r>
              <a:rPr kumimoji="1" lang="en-US" altLang="zh-CN" sz="2000" dirty="0">
                <a:latin typeface="+mj-lt"/>
              </a:rPr>
              <a:t>FPGA: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Xeon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CPU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and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 err="1">
                <a:latin typeface="+mj-lt"/>
              </a:rPr>
              <a:t>Arria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10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GX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FPGA</a:t>
            </a:r>
          </a:p>
          <a:p>
            <a:pPr lvl="1"/>
            <a:r>
              <a:rPr kumimoji="1" lang="en-US" altLang="zh-CN" sz="2000" dirty="0">
                <a:latin typeface="+mj-lt"/>
              </a:rPr>
              <a:t>CGRA: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research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CGRA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based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on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the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triggered-instruction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architecture(TIA)</a:t>
            </a:r>
          </a:p>
          <a:p>
            <a:r>
              <a:rPr kumimoji="1" lang="en-US" altLang="zh-CN" sz="2400" dirty="0">
                <a:latin typeface="+mj-lt"/>
              </a:rPr>
              <a:t>GEMM</a:t>
            </a:r>
          </a:p>
          <a:p>
            <a:pPr lvl="1"/>
            <a:r>
              <a:rPr kumimoji="1" lang="zh-CN" altLang="en-US" sz="2000" dirty="0">
                <a:latin typeface="+mj-lt"/>
              </a:rPr>
              <a:t>高性能专家实现</a:t>
            </a:r>
            <a:r>
              <a:rPr kumimoji="1" lang="en-US" altLang="zh-CN" sz="2000" dirty="0">
                <a:latin typeface="+mj-lt"/>
              </a:rPr>
              <a:t>(so-called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“ninja”)</a:t>
            </a:r>
          </a:p>
          <a:p>
            <a:pPr lvl="2"/>
            <a:r>
              <a:rPr kumimoji="1" lang="en-US" altLang="zh-CN" sz="1800" dirty="0">
                <a:latin typeface="+mj-lt"/>
              </a:rPr>
              <a:t>FPGA:</a:t>
            </a:r>
            <a:r>
              <a:rPr kumimoji="1" lang="zh-CN" altLang="en-US" sz="1800" dirty="0">
                <a:latin typeface="+mj-lt"/>
              </a:rPr>
              <a:t> </a:t>
            </a:r>
            <a:r>
              <a:rPr kumimoji="1" lang="en-US" altLang="zh-CN" sz="1800" dirty="0">
                <a:latin typeface="+mj-lt"/>
              </a:rPr>
              <a:t>a</a:t>
            </a:r>
            <a:r>
              <a:rPr kumimoji="1" lang="zh-CN" altLang="en-US" sz="1800" dirty="0">
                <a:latin typeface="+mj-lt"/>
              </a:rPr>
              <a:t> </a:t>
            </a:r>
            <a:r>
              <a:rPr kumimoji="1" lang="en-US" altLang="zh-CN" sz="1800" dirty="0">
                <a:latin typeface="+mj-lt"/>
              </a:rPr>
              <a:t>production</a:t>
            </a:r>
            <a:r>
              <a:rPr kumimoji="1" lang="zh-CN" altLang="en-US" sz="1800" dirty="0">
                <a:latin typeface="+mj-lt"/>
              </a:rPr>
              <a:t> </a:t>
            </a:r>
            <a:r>
              <a:rPr kumimoji="1" lang="en-US" altLang="zh-CN" sz="1800" dirty="0">
                <a:latin typeface="+mj-lt"/>
              </a:rPr>
              <a:t>design</a:t>
            </a:r>
            <a:r>
              <a:rPr kumimoji="1" lang="zh-CN" altLang="en-US" sz="1800" dirty="0">
                <a:latin typeface="+mj-lt"/>
              </a:rPr>
              <a:t> </a:t>
            </a:r>
            <a:r>
              <a:rPr kumimoji="1" lang="en-US" altLang="zh-CN" sz="1800" dirty="0">
                <a:latin typeface="+mj-lt"/>
              </a:rPr>
              <a:t>implemented</a:t>
            </a:r>
            <a:br>
              <a:rPr kumimoji="1" lang="en-US" altLang="zh-CN" sz="1800" dirty="0">
                <a:latin typeface="+mj-lt"/>
              </a:rPr>
            </a:br>
            <a:r>
              <a:rPr kumimoji="1" lang="en-US" altLang="zh-CN" sz="1800" dirty="0">
                <a:latin typeface="+mj-lt"/>
              </a:rPr>
              <a:t>in</a:t>
            </a:r>
            <a:r>
              <a:rPr kumimoji="1" lang="zh-CN" altLang="en-US" sz="1800" dirty="0">
                <a:latin typeface="+mj-lt"/>
              </a:rPr>
              <a:t> </a:t>
            </a:r>
            <a:r>
              <a:rPr kumimoji="1" lang="en-US" altLang="zh-CN" sz="1800" dirty="0">
                <a:latin typeface="+mj-lt"/>
              </a:rPr>
              <a:t>OpenCL</a:t>
            </a:r>
          </a:p>
          <a:p>
            <a:pPr lvl="2"/>
            <a:r>
              <a:rPr kumimoji="1" lang="en-US" altLang="zh-CN" sz="1800" dirty="0">
                <a:latin typeface="+mj-lt"/>
              </a:rPr>
              <a:t>CGRA:</a:t>
            </a:r>
            <a:r>
              <a:rPr kumimoji="1" lang="zh-CN" altLang="en-US" sz="1800" dirty="0">
                <a:latin typeface="+mj-lt"/>
              </a:rPr>
              <a:t> </a:t>
            </a:r>
            <a:r>
              <a:rPr kumimoji="1" lang="en-US" altLang="zh-CN" sz="1800" dirty="0">
                <a:latin typeface="+mj-lt"/>
              </a:rPr>
              <a:t>implemented</a:t>
            </a:r>
            <a:r>
              <a:rPr kumimoji="1" lang="zh-CN" altLang="en-US" sz="1800" dirty="0">
                <a:latin typeface="+mj-lt"/>
              </a:rPr>
              <a:t> </a:t>
            </a:r>
            <a:r>
              <a:rPr kumimoji="1" lang="en-US" altLang="zh-CN" sz="1800" dirty="0">
                <a:latin typeface="+mj-lt"/>
              </a:rPr>
              <a:t>in</a:t>
            </a:r>
            <a:r>
              <a:rPr kumimoji="1" lang="zh-CN" altLang="en-US" sz="1800" dirty="0">
                <a:latin typeface="+mj-lt"/>
              </a:rPr>
              <a:t> </a:t>
            </a:r>
            <a:r>
              <a:rPr kumimoji="1" lang="en-US" altLang="zh-CN" sz="1800" dirty="0">
                <a:latin typeface="+mj-lt"/>
              </a:rPr>
              <a:t>assembly</a:t>
            </a:r>
          </a:p>
          <a:p>
            <a:pPr lvl="1"/>
            <a:r>
              <a:rPr kumimoji="1" lang="en-US" altLang="zh-CN" sz="2000" dirty="0">
                <a:latin typeface="+mj-lt"/>
              </a:rPr>
              <a:t>FPGA: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N</a:t>
            </a:r>
            <a:r>
              <a:rPr kumimoji="1" lang="en" altLang="zh-CN" sz="2000" dirty="0" err="1">
                <a:latin typeface="+mj-lt"/>
              </a:rPr>
              <a:t>DRange</a:t>
            </a:r>
            <a:r>
              <a:rPr kumimoji="1" lang="en" altLang="zh-CN" sz="2000" dirty="0">
                <a:latin typeface="+mj-lt"/>
              </a:rPr>
              <a:t>-style OpenCL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zh-CN" altLang="en" sz="2000" dirty="0">
                <a:latin typeface="+mj-lt"/>
              </a:rPr>
              <a:t>实现</a:t>
            </a:r>
            <a:endParaRPr kumimoji="1" lang="en-US" altLang="zh-CN" sz="2000" dirty="0">
              <a:latin typeface="+mj-lt"/>
            </a:endParaRPr>
          </a:p>
          <a:p>
            <a:r>
              <a:rPr kumimoji="1" lang="zh-CN" altLang="en-US" sz="2400" dirty="0">
                <a:latin typeface="+mj-lt"/>
              </a:rPr>
              <a:t>评估指标</a:t>
            </a:r>
            <a:endParaRPr kumimoji="1" lang="en-US" altLang="zh-CN" sz="2400" dirty="0">
              <a:latin typeface="+mj-lt"/>
            </a:endParaRPr>
          </a:p>
          <a:p>
            <a:pPr lvl="1"/>
            <a:r>
              <a:rPr kumimoji="1" lang="en-US" altLang="zh-CN" sz="2000" dirty="0">
                <a:latin typeface="+mj-lt"/>
              </a:rPr>
              <a:t>FPGA:</a:t>
            </a:r>
            <a:r>
              <a:rPr kumimoji="1" lang="zh-CN" altLang="en-US" sz="2000" dirty="0">
                <a:latin typeface="+mj-lt"/>
              </a:rPr>
              <a:t> 绝对性能</a:t>
            </a:r>
            <a:r>
              <a:rPr kumimoji="1" lang="en-US" altLang="zh-CN" sz="2000" dirty="0">
                <a:latin typeface="+mj-lt"/>
              </a:rPr>
              <a:t>(GFLOPS)</a:t>
            </a:r>
            <a:r>
              <a:rPr kumimoji="1" lang="zh-CN" altLang="en-US" sz="2000" dirty="0">
                <a:latin typeface="+mj-lt"/>
              </a:rPr>
              <a:t>，频率</a:t>
            </a:r>
            <a:r>
              <a:rPr kumimoji="1" lang="en-US" altLang="zh-CN" sz="2000" dirty="0">
                <a:latin typeface="+mj-lt"/>
              </a:rPr>
              <a:t>(MHz)</a:t>
            </a:r>
            <a:r>
              <a:rPr kumimoji="1" lang="zh-CN" altLang="en-US" sz="2000" dirty="0">
                <a:latin typeface="+mj-lt"/>
              </a:rPr>
              <a:t>，以及资源利用率</a:t>
            </a:r>
            <a:endParaRPr kumimoji="1" lang="en-US" altLang="zh-CN" sz="2000" dirty="0">
              <a:latin typeface="+mj-lt"/>
            </a:endParaRPr>
          </a:p>
          <a:p>
            <a:pPr lvl="1"/>
            <a:r>
              <a:rPr kumimoji="1" lang="en-US" altLang="zh-CN" sz="2000" dirty="0">
                <a:latin typeface="+mj-lt"/>
              </a:rPr>
              <a:t>CGRA:</a:t>
            </a:r>
            <a:r>
              <a:rPr kumimoji="1" lang="zh-CN" altLang="en-US" sz="2000" dirty="0">
                <a:latin typeface="+mj-lt"/>
              </a:rPr>
              <a:t> 与</a:t>
            </a:r>
            <a:r>
              <a:rPr kumimoji="1" lang="en-US" altLang="zh-CN" sz="2000" dirty="0">
                <a:latin typeface="+mj-lt"/>
              </a:rPr>
              <a:t>GEMM</a:t>
            </a:r>
            <a:r>
              <a:rPr kumimoji="1" lang="zh-CN" altLang="en-US" sz="2000" dirty="0">
                <a:latin typeface="+mj-lt"/>
              </a:rPr>
              <a:t>的</a:t>
            </a:r>
            <a:r>
              <a:rPr kumimoji="1" lang="en-US" altLang="zh-CN" sz="2000" dirty="0">
                <a:latin typeface="+mj-lt"/>
              </a:rPr>
              <a:t>ninja</a:t>
            </a:r>
            <a:r>
              <a:rPr kumimoji="1" lang="zh-CN" altLang="en-US" sz="2000" dirty="0">
                <a:latin typeface="+mj-lt"/>
              </a:rPr>
              <a:t>实现对比</a:t>
            </a:r>
            <a:endParaRPr kumimoji="1" lang="en-US" altLang="zh-CN" sz="2000" dirty="0">
              <a:latin typeface="+mj-lt"/>
            </a:endParaRPr>
          </a:p>
          <a:p>
            <a:pPr lvl="1"/>
            <a:r>
              <a:rPr kumimoji="1" lang="zh-CN" altLang="en-US" sz="2000" dirty="0">
                <a:latin typeface="+mj-lt"/>
              </a:rPr>
              <a:t>生产效率</a:t>
            </a:r>
            <a:r>
              <a:rPr kumimoji="1" lang="en-US" altLang="zh-CN" sz="2000" dirty="0">
                <a:latin typeface="+mj-lt"/>
              </a:rPr>
              <a:t>(productivity)</a:t>
            </a:r>
            <a:r>
              <a:rPr kumimoji="1" lang="zh-CN" altLang="en-US" sz="2000" dirty="0">
                <a:latin typeface="+mj-lt"/>
              </a:rPr>
              <a:t>的比较</a:t>
            </a:r>
            <a:r>
              <a:rPr kumimoji="1" lang="en-US" altLang="zh-CN" sz="2000" dirty="0">
                <a:latin typeface="+mj-lt"/>
              </a:rPr>
              <a:t>: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lines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of</a:t>
            </a:r>
            <a:r>
              <a:rPr kumimoji="1" lang="zh-CN" altLang="en-US" sz="2000" dirty="0">
                <a:latin typeface="+mj-lt"/>
              </a:rPr>
              <a:t> </a:t>
            </a:r>
            <a:r>
              <a:rPr kumimoji="1" lang="en-US" altLang="zh-CN" sz="2000" dirty="0">
                <a:latin typeface="+mj-lt"/>
              </a:rPr>
              <a:t>code(LOC)</a:t>
            </a:r>
          </a:p>
          <a:p>
            <a:pPr lvl="1"/>
            <a:endParaRPr kumimoji="1" lang="zh-CN" altLang="en-US" sz="2000" dirty="0">
              <a:latin typeface="+mj-lt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D4EF2EB-97AB-3540-80D9-6A524DD0E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8CB9E1B-E39F-A647-B8B9-16356994C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5">
                <a:extLst>
                  <a:ext uri="{FF2B5EF4-FFF2-40B4-BE49-F238E27FC236}">
                    <a16:creationId xmlns:a16="http://schemas.microsoft.com/office/drawing/2014/main" id="{D237065C-1877-2D49-AA8C-C429B65739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58703608"/>
                  </p:ext>
                </p:extLst>
              </p:nvPr>
            </p:nvGraphicFramePr>
            <p:xfrm>
              <a:off x="6549593" y="2355925"/>
              <a:ext cx="5338483" cy="185031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78364">
                      <a:extLst>
                        <a:ext uri="{9D8B030D-6E8A-4147-A177-3AD203B41FA5}">
                          <a16:colId xmlns:a16="http://schemas.microsoft.com/office/drawing/2014/main" val="3474337394"/>
                        </a:ext>
                      </a:extLst>
                    </a:gridCol>
                    <a:gridCol w="4160119">
                      <a:extLst>
                        <a:ext uri="{9D8B030D-6E8A-4147-A177-3AD203B41FA5}">
                          <a16:colId xmlns:a16="http://schemas.microsoft.com/office/drawing/2014/main" val="1860385714"/>
                        </a:ext>
                      </a:extLst>
                    </a:gridCol>
                  </a:tblGrid>
                  <a:tr h="371139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/>
                            <a:t>Definitions</a:t>
                          </a:r>
                          <a:r>
                            <a:rPr lang="zh-CN" altLang="en-US" sz="1800" b="1" dirty="0"/>
                            <a:t> </a:t>
                          </a:r>
                          <a:r>
                            <a:rPr lang="en-US" altLang="zh-CN" sz="1800" b="1" dirty="0"/>
                            <a:t>of</a:t>
                          </a:r>
                          <a:r>
                            <a:rPr lang="zh-CN" altLang="en-US" sz="1800" b="1" dirty="0"/>
                            <a:t> </a:t>
                          </a:r>
                          <a:r>
                            <a:rPr lang="en-US" altLang="zh-CN" sz="1800" b="1" dirty="0"/>
                            <a:t>The</a:t>
                          </a:r>
                          <a:r>
                            <a:rPr lang="zh-CN" altLang="en-US" sz="1800" b="1" dirty="0"/>
                            <a:t> </a:t>
                          </a:r>
                          <a:r>
                            <a:rPr lang="en-US" altLang="zh-CN" sz="1800" b="1" dirty="0"/>
                            <a:t>Tensor</a:t>
                          </a:r>
                          <a:r>
                            <a:rPr lang="zh-CN" altLang="en-US" sz="1800" b="1" dirty="0"/>
                            <a:t> </a:t>
                          </a:r>
                          <a:r>
                            <a:rPr lang="en-US" altLang="zh-CN" sz="1800" b="1" dirty="0"/>
                            <a:t>Kernels</a:t>
                          </a:r>
                          <a:endParaRPr lang="zh-CN" altLang="en-US" sz="18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249782010"/>
                      </a:ext>
                    </a:extLst>
                  </a:tr>
                  <a:tr h="371139">
                    <a:tc>
                      <a:txBody>
                        <a:bodyPr/>
                        <a:lstStyle/>
                        <a:p>
                          <a:r>
                            <a:rPr lang="en-US" altLang="zh-CN" sz="1800" dirty="0">
                              <a:latin typeface="+mj-lt"/>
                            </a:rPr>
                            <a:t>GEMM</a:t>
                          </a:r>
                          <a:endParaRPr lang="zh-CN" altLang="en-US" sz="1800" dirty="0">
                            <a:latin typeface="+mj-lt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+=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  <m:r>
                                  <a:rPr lang="zh-CN" altLang="en-US" sz="18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607187599"/>
                      </a:ext>
                    </a:extLst>
                  </a:tr>
                  <a:tr h="371139">
                    <a:tc>
                      <a:txBody>
                        <a:bodyPr/>
                        <a:lstStyle/>
                        <a:p>
                          <a:r>
                            <a:rPr lang="en-US" altLang="zh-CN" sz="1800" dirty="0">
                              <a:latin typeface="+mj-lt"/>
                            </a:rPr>
                            <a:t>MTTKRP</a:t>
                          </a:r>
                          <a:endParaRPr lang="zh-CN" altLang="en-US" sz="1800" dirty="0">
                            <a:latin typeface="+mj-lt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+=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  <m:r>
                                  <a:rPr lang="zh-CN" altLang="en-US" sz="18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  <m:r>
                                  <a:rPr lang="zh-CN" altLang="en-US" sz="18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795143711"/>
                      </a:ext>
                    </a:extLst>
                  </a:tr>
                  <a:tr h="371139">
                    <a:tc>
                      <a:txBody>
                        <a:bodyPr/>
                        <a:lstStyle/>
                        <a:p>
                          <a:r>
                            <a:rPr lang="en-US" altLang="zh-CN" sz="1800" dirty="0">
                              <a:latin typeface="+mj-lt"/>
                            </a:rPr>
                            <a:t>TTM</a:t>
                          </a:r>
                          <a:endParaRPr lang="zh-CN" altLang="en-US" sz="1800" dirty="0">
                            <a:latin typeface="+mj-lt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+=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  <m:r>
                                  <a:rPr lang="zh-CN" altLang="en-US" sz="18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56293942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r>
                            <a:rPr lang="en-US" altLang="zh-CN" sz="1800" dirty="0" err="1">
                              <a:latin typeface="+mj-lt"/>
                            </a:rPr>
                            <a:t>TTMc</a:t>
                          </a:r>
                          <a:endParaRPr lang="zh-CN" altLang="en-US" sz="1800" dirty="0">
                            <a:latin typeface="+mj-lt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+=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</m:d>
                                <m:r>
                                  <a:rPr lang="zh-CN" altLang="en-US" sz="18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  <m:r>
                                  <a:rPr lang="zh-CN" altLang="en-US" sz="18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4020274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5">
                <a:extLst>
                  <a:ext uri="{FF2B5EF4-FFF2-40B4-BE49-F238E27FC236}">
                    <a16:creationId xmlns:a16="http://schemas.microsoft.com/office/drawing/2014/main" id="{D237065C-1877-2D49-AA8C-C429B65739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58703608"/>
                  </p:ext>
                </p:extLst>
              </p:nvPr>
            </p:nvGraphicFramePr>
            <p:xfrm>
              <a:off x="6549593" y="2355925"/>
              <a:ext cx="5338483" cy="185031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78364">
                      <a:extLst>
                        <a:ext uri="{9D8B030D-6E8A-4147-A177-3AD203B41FA5}">
                          <a16:colId xmlns:a16="http://schemas.microsoft.com/office/drawing/2014/main" val="3474337394"/>
                        </a:ext>
                      </a:extLst>
                    </a:gridCol>
                    <a:gridCol w="4160119">
                      <a:extLst>
                        <a:ext uri="{9D8B030D-6E8A-4147-A177-3AD203B41FA5}">
                          <a16:colId xmlns:a16="http://schemas.microsoft.com/office/drawing/2014/main" val="1860385714"/>
                        </a:ext>
                      </a:extLst>
                    </a:gridCol>
                  </a:tblGrid>
                  <a:tr h="371139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/>
                            <a:t>Definitions</a:t>
                          </a:r>
                          <a:r>
                            <a:rPr lang="zh-CN" altLang="en-US" sz="1800" b="1" dirty="0"/>
                            <a:t> </a:t>
                          </a:r>
                          <a:r>
                            <a:rPr lang="en-US" altLang="zh-CN" sz="1800" b="1" dirty="0"/>
                            <a:t>of</a:t>
                          </a:r>
                          <a:r>
                            <a:rPr lang="zh-CN" altLang="en-US" sz="1800" b="1" dirty="0"/>
                            <a:t> </a:t>
                          </a:r>
                          <a:r>
                            <a:rPr lang="en-US" altLang="zh-CN" sz="1800" b="1" dirty="0"/>
                            <a:t>The</a:t>
                          </a:r>
                          <a:r>
                            <a:rPr lang="zh-CN" altLang="en-US" sz="1800" b="1" dirty="0"/>
                            <a:t> </a:t>
                          </a:r>
                          <a:r>
                            <a:rPr lang="en-US" altLang="zh-CN" sz="1800" b="1" dirty="0"/>
                            <a:t>Tensor</a:t>
                          </a:r>
                          <a:r>
                            <a:rPr lang="zh-CN" altLang="en-US" sz="1800" b="1" dirty="0"/>
                            <a:t> </a:t>
                          </a:r>
                          <a:r>
                            <a:rPr lang="en-US" altLang="zh-CN" sz="1800" b="1" dirty="0"/>
                            <a:t>Kernels</a:t>
                          </a:r>
                          <a:endParaRPr lang="zh-CN" altLang="en-US" sz="18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sz="1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249782010"/>
                      </a:ext>
                    </a:extLst>
                  </a:tr>
                  <a:tr h="371139">
                    <a:tc>
                      <a:txBody>
                        <a:bodyPr/>
                        <a:lstStyle/>
                        <a:p>
                          <a:r>
                            <a:rPr lang="en-US" altLang="zh-CN" sz="1800" dirty="0">
                              <a:latin typeface="+mj-lt"/>
                            </a:rPr>
                            <a:t>GEMM</a:t>
                          </a:r>
                          <a:endParaRPr lang="zh-CN" altLang="en-US" sz="1800" dirty="0">
                            <a:latin typeface="+mj-lt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8267" t="-103333" b="-3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7187599"/>
                      </a:ext>
                    </a:extLst>
                  </a:tr>
                  <a:tr h="371139">
                    <a:tc>
                      <a:txBody>
                        <a:bodyPr/>
                        <a:lstStyle/>
                        <a:p>
                          <a:r>
                            <a:rPr lang="en-US" altLang="zh-CN" sz="1800" dirty="0">
                              <a:latin typeface="+mj-lt"/>
                            </a:rPr>
                            <a:t>MTTKRP</a:t>
                          </a:r>
                          <a:endParaRPr lang="zh-CN" altLang="en-US" sz="1800" dirty="0">
                            <a:latin typeface="+mj-lt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8267" t="-210345" b="-2310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95143711"/>
                      </a:ext>
                    </a:extLst>
                  </a:tr>
                  <a:tr h="371139">
                    <a:tc>
                      <a:txBody>
                        <a:bodyPr/>
                        <a:lstStyle/>
                        <a:p>
                          <a:r>
                            <a:rPr lang="en-US" altLang="zh-CN" sz="1800" dirty="0">
                              <a:latin typeface="+mj-lt"/>
                            </a:rPr>
                            <a:t>TTM</a:t>
                          </a:r>
                          <a:endParaRPr lang="zh-CN" altLang="en-US" sz="1800" dirty="0">
                            <a:latin typeface="+mj-lt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8267" t="-300000" b="-12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293942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altLang="zh-CN" sz="1800" dirty="0" err="1">
                              <a:latin typeface="+mj-lt"/>
                            </a:rPr>
                            <a:t>TTMc</a:t>
                          </a:r>
                          <a:endParaRPr lang="zh-CN" altLang="en-US" sz="1800" dirty="0">
                            <a:latin typeface="+mj-lt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8267" t="-413793" b="-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202747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849287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6486688-16EB-434F-904D-B9C94BC77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Evaluation-FPGA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35E0F0F-15E7-BD4F-9FF9-6F75CE268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 dirty="0"/>
              <a:t>T2S-Tensor: Productively Generating</a:t>
            </a:r>
            <a:br>
              <a:rPr kumimoji="1" lang="en" altLang="zh-CN" dirty="0"/>
            </a:br>
            <a:r>
              <a:rPr kumimoji="1" lang="en" altLang="zh-CN" dirty="0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360CD9D-77C1-504F-8BCE-971B93709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548" y="834365"/>
            <a:ext cx="5327448" cy="2111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422C6B9-4DE7-FE45-966E-AE05E5E20AC0}"/>
                  </a:ext>
                </a:extLst>
              </p:cNvPr>
              <p:cNvSpPr txBox="1"/>
              <p:nvPr/>
            </p:nvSpPr>
            <p:spPr>
              <a:xfrm>
                <a:off x="8153400" y="2840700"/>
                <a:ext cx="1700526" cy="40113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Speedup:</a:t>
                </a:r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zh-CN" sz="1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fPr>
                      <m:num>
                        <m:r>
                          <a:rPr kumimoji="0" lang="en-US" altLang="zh-CN" sz="1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549</m:t>
                        </m:r>
                      </m:num>
                      <m:den>
                        <m:r>
                          <a:rPr kumimoji="0" lang="en-US" altLang="zh-CN" sz="1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311</m:t>
                        </m:r>
                      </m:den>
                    </m:f>
                    <m:r>
                      <a:rPr kumimoji="0" lang="en-US" altLang="zh-CN" sz="1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≈1.76</m:t>
                    </m:r>
                  </m:oMath>
                </a14:m>
                <a:endParaRPr kumimoji="0" lang="zh-CN" alt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422C6B9-4DE7-FE45-966E-AE05E5E20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2840700"/>
                <a:ext cx="1700526" cy="4011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6261DBCF-9A2B-264E-B551-1C2FD383E1A3}"/>
              </a:ext>
            </a:extLst>
          </p:cNvPr>
          <p:cNvSpPr txBox="1"/>
          <p:nvPr/>
        </p:nvSpPr>
        <p:spPr>
          <a:xfrm>
            <a:off x="7368504" y="3303195"/>
            <a:ext cx="393953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NDRange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OpenCL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基线、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T2S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和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Ninja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在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Arria-10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FPGA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上</a:t>
            </a:r>
            <a:b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</a:b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的实现之间的比较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B324FA6-2479-9340-8D3E-0B67F25C5A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57" y="3534025"/>
            <a:ext cx="6077485" cy="18818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9EDA163-0B9D-FE4F-AEA9-352E1C96F5C6}"/>
                  </a:ext>
                </a:extLst>
              </p:cNvPr>
              <p:cNvSpPr txBox="1"/>
              <p:nvPr/>
            </p:nvSpPr>
            <p:spPr>
              <a:xfrm>
                <a:off x="9087243" y="3688675"/>
                <a:ext cx="3104757" cy="61683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en-US" sz="1400" b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ea typeface="+mj-ea"/>
                    <a:cs typeface="+mj-cs"/>
                    <a:sym typeface="Helvetica"/>
                  </a:rPr>
                  <a:t>虽然只达到了</a:t>
                </a:r>
                <a:r>
                  <a:rPr kumimoji="0" lang="en-US" altLang="zh-CN" sz="1400" b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ea typeface="+mj-ea"/>
                    <a:cs typeface="+mj-cs"/>
                    <a:sym typeface="Helvetica"/>
                  </a:rPr>
                  <a:t>ninja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zh-CN" sz="1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fPr>
                      <m:num>
                        <m:r>
                          <a:rPr kumimoji="0" lang="en-US" altLang="zh-CN" sz="1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549</m:t>
                        </m:r>
                      </m:num>
                      <m:den>
                        <m:r>
                          <a:rPr kumimoji="0" lang="en-US" altLang="zh-CN" sz="1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626</m:t>
                        </m:r>
                      </m:den>
                    </m:f>
                    <m:r>
                      <a:rPr kumimoji="0" lang="en-US" altLang="zh-CN" sz="1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≈82%</m:t>
                    </m:r>
                  </m:oMath>
                </a14:m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的性能，</a:t>
                </a:r>
                <a:br>
                  <a:rPr kumimoji="0" lang="en-US" altLang="zh-CN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</a:br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但</a:t>
                </a:r>
                <a:r>
                  <a:rPr kumimoji="0" lang="en-US" altLang="zh-CN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2</a:t>
                </a:r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周的开发时间仅占</a:t>
                </a:r>
                <a:r>
                  <a:rPr kumimoji="0" lang="en-US" altLang="zh-CN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ninja</a:t>
                </a:r>
                <a:r>
                  <a:rPr lang="zh-CN" altLang="en-US" sz="1400" dirty="0">
                    <a:latin typeface="+mj-lt"/>
                    <a:ea typeface="+mj-ea"/>
                    <a:cs typeface="+mj-cs"/>
                    <a:sym typeface="Helvetica"/>
                  </a:rPr>
                  <a:t>实现的</a:t>
                </a:r>
                <a:r>
                  <a:rPr lang="en-US" altLang="zh-CN" sz="1400" dirty="0">
                    <a:latin typeface="+mj-lt"/>
                    <a:ea typeface="+mj-ea"/>
                    <a:cs typeface="+mj-cs"/>
                    <a:sym typeface="Helvetica"/>
                  </a:rPr>
                  <a:t>3%</a:t>
                </a:r>
                <a:endParaRPr kumimoji="0" lang="zh-CN" alt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9EDA163-0B9D-FE4F-AEA9-352E1C96F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43" y="3688675"/>
                <a:ext cx="3104757" cy="6168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>
            <a:extLst>
              <a:ext uri="{FF2B5EF4-FFF2-40B4-BE49-F238E27FC236}">
                <a16:creationId xmlns:a16="http://schemas.microsoft.com/office/drawing/2014/main" id="{70324936-99A6-EC4B-8C3A-71379F9ACE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00" y="1531699"/>
            <a:ext cx="4521200" cy="2108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E02310D-2040-9A41-A3B2-4836A53251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438" y="4507737"/>
            <a:ext cx="4597400" cy="14097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508617C8-8A38-0A4C-B9EC-8330E22A854E}"/>
              </a:ext>
            </a:extLst>
          </p:cNvPr>
          <p:cNvSpPr/>
          <p:nvPr/>
        </p:nvSpPr>
        <p:spPr>
          <a:xfrm>
            <a:off x="10938933" y="2065867"/>
            <a:ext cx="948267" cy="245533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F17E1C2-0928-4F43-B9BC-4CBF72646E55}"/>
              </a:ext>
            </a:extLst>
          </p:cNvPr>
          <p:cNvSpPr/>
          <p:nvPr/>
        </p:nvSpPr>
        <p:spPr>
          <a:xfrm flipV="1">
            <a:off x="8115783" y="4897676"/>
            <a:ext cx="846590" cy="1019759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0310808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F6997ED-C05F-674D-B9F2-73C8DB43F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Evaluation-CGRA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3494E14-9A23-1547-8831-EDAA5F913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22A319B-D23E-324C-B8B8-35DBF1B6D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49" y="1168400"/>
            <a:ext cx="5016500" cy="45212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9690C20-67AB-CB4A-A83D-703D052CBA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96852"/>
            <a:ext cx="4831759" cy="188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020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A79D932E-529A-2C44-A821-BA35EFC8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End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79FE156-C47F-5E47-9E5C-C32A4D6D040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65125"/>
          </a:xfrm>
        </p:spPr>
        <p:txBody>
          <a:bodyPr/>
          <a:lstStyle/>
          <a:p>
            <a:r>
              <a:rPr kumimoji="1" lang="en" altLang="zh-CN"/>
              <a:t>T2S-Tensor: Productively Generating</a:t>
            </a:r>
            <a:br>
              <a:rPr kumimoji="1" lang="en" altLang="zh-CN"/>
            </a:br>
            <a:r>
              <a:rPr kumimoji="1" lang="en" altLang="zh-CN"/>
              <a:t>High-Performance Spatial Hardware for Dense Tensor Computations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4528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ustc-1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ustc-1" id="{13E5BAFF-FBD7-9240-BEC7-37BDB4335F97}" vid="{91FF955A-3BD9-6E45-BCC5-3FBB1428409C}"/>
    </a:ext>
  </a:extLst>
</a:theme>
</file>

<file path=ppt/theme/theme2.xml><?xml version="1.0" encoding="utf-8"?>
<a:theme xmlns:a="http://schemas.openxmlformats.org/drawingml/2006/main" name="ustc-1">
  <a:themeElements>
    <a:clrScheme name="ustc-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ustc-1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ustc-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Yuanti SC Bold"/>
            <a:ea typeface="Yuanti SC Bold"/>
            <a:cs typeface="Yuanti SC Bold"/>
            <a:sym typeface="Yuanti SC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10006</TotalTime>
  <Words>2849</Words>
  <Application>Microsoft Macintosh PowerPoint</Application>
  <PresentationFormat>宽屏</PresentationFormat>
  <Paragraphs>241</Paragraphs>
  <Slides>21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等线</vt:lpstr>
      <vt:lpstr>SimHei</vt:lpstr>
      <vt:lpstr>微软雅黑</vt:lpstr>
      <vt:lpstr>微软雅黑</vt:lpstr>
      <vt:lpstr>Kaiti SC</vt:lpstr>
      <vt:lpstr>Kaiti SC Black</vt:lpstr>
      <vt:lpstr>Yuanti SC Bold</vt:lpstr>
      <vt:lpstr>Cambria Math</vt:lpstr>
      <vt:lpstr>Consolas</vt:lpstr>
      <vt:lpstr>Helvetica</vt:lpstr>
      <vt:lpstr>Kohinoor Bangla</vt:lpstr>
      <vt:lpstr>Libre Franklin</vt:lpstr>
      <vt:lpstr>1_ustc-1</vt:lpstr>
      <vt:lpstr>T2S-Tensor: Productively Generating High-Performance Spatial Hardware for Dense Tensor Computations</vt:lpstr>
      <vt:lpstr>Introduction</vt:lpstr>
      <vt:lpstr>Contribution</vt:lpstr>
      <vt:lpstr>Overview of The Programming Model</vt:lpstr>
      <vt:lpstr>Optimization – From High-Level </vt:lpstr>
      <vt:lpstr>Optimization – From High-Level </vt:lpstr>
      <vt:lpstr>Optimization – From High-Level </vt:lpstr>
      <vt:lpstr>Optimization – From High-Level </vt:lpstr>
      <vt:lpstr>Optimization – From High-Level </vt:lpstr>
      <vt:lpstr>Optimization – From High-Level </vt:lpstr>
      <vt:lpstr>Optimization – From High-Level </vt:lpstr>
      <vt:lpstr>Optimization – From High-Level </vt:lpstr>
      <vt:lpstr>Compilation Flow and Optimization</vt:lpstr>
      <vt:lpstr>Compilation Flow and Optimization</vt:lpstr>
      <vt:lpstr>Compilation Flow and Optimization</vt:lpstr>
      <vt:lpstr>Compilation Flow and Optimization</vt:lpstr>
      <vt:lpstr>Compilation Flow and Optimization</vt:lpstr>
      <vt:lpstr>Evaluation</vt:lpstr>
      <vt:lpstr>Evaluation-FPGA</vt:lpstr>
      <vt:lpstr>Evaluation-CGRA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[Arxiv 2104.05755]Tensor Processing Primitives: A Programming Abstraction for Efficiency and Portability in Deep Learning Workloads</dc:title>
  <cp:lastModifiedBy>Microsoft Office User</cp:lastModifiedBy>
  <cp:revision>124</cp:revision>
  <cp:lastPrinted>2022-02-23T13:25:28Z</cp:lastPrinted>
  <dcterms:modified xsi:type="dcterms:W3CDTF">2022-04-14T12:37:22Z</dcterms:modified>
</cp:coreProperties>
</file>