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0"/>
  </p:notesMasterIdLst>
  <p:sldIdLst>
    <p:sldId id="599" r:id="rId2"/>
    <p:sldId id="616" r:id="rId3"/>
    <p:sldId id="636" r:id="rId4"/>
    <p:sldId id="637" r:id="rId5"/>
    <p:sldId id="639" r:id="rId6"/>
    <p:sldId id="640" r:id="rId7"/>
    <p:sldId id="641" r:id="rId8"/>
    <p:sldId id="643" r:id="rId9"/>
    <p:sldId id="644" r:id="rId10"/>
    <p:sldId id="645" r:id="rId11"/>
    <p:sldId id="646" r:id="rId12"/>
    <p:sldId id="647" r:id="rId13"/>
    <p:sldId id="648" r:id="rId14"/>
    <p:sldId id="649" r:id="rId15"/>
    <p:sldId id="651" r:id="rId16"/>
    <p:sldId id="652" r:id="rId17"/>
    <p:sldId id="653" r:id="rId18"/>
    <p:sldId id="39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1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4" autoAdjust="0"/>
    <p:restoredTop sz="89517" autoAdjust="0"/>
  </p:normalViewPr>
  <p:slideViewPr>
    <p:cSldViewPr snapToGrid="0">
      <p:cViewPr varScale="1">
        <p:scale>
          <a:sx n="86" d="100"/>
          <a:sy n="86" d="100"/>
        </p:scale>
        <p:origin x="58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073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9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277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037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17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697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782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686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886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89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6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51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275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55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2022/11/29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15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ilverbullettt.bitbucket.i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se.unsw.edu.au/~jingling/" TargetMode="External"/><Relationship Id="rId4" Type="http://schemas.openxmlformats.org/officeDocument/2006/relationships/hyperlink" Target="https://yuelee.bitbucket.io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nowSciEng/doo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7BA437-57A6-0348-AC46-ABE9BCD89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1"/>
            <a:ext cx="8585847" cy="997270"/>
          </a:xfrm>
        </p:spPr>
        <p:txBody>
          <a:bodyPr/>
          <a:lstStyle/>
          <a:p>
            <a:r>
              <a:rPr kumimoji="1" lang="en-US" altLang="zh-CN" dirty="0" err="1"/>
              <a:t>Doop</a:t>
            </a:r>
            <a:r>
              <a:rPr kumimoji="1" lang="en-US" altLang="zh-CN" dirty="0"/>
              <a:t> based Pointer Analyses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0A16DC0-B233-8949-B584-F17F7D4CF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277" y="2724151"/>
            <a:ext cx="8585847" cy="2266949"/>
          </a:xfrm>
        </p:spPr>
        <p:txBody>
          <a:bodyPr>
            <a:noAutofit/>
          </a:bodyPr>
          <a:lstStyle/>
          <a:p>
            <a:pPr algn="l"/>
            <a:r>
              <a:rPr lang="en-US" altLang="zh-CN" sz="1800" dirty="0">
                <a:solidFill>
                  <a:schemeClr val="tx1"/>
                </a:solidFill>
              </a:rPr>
              <a:t>Martin </a:t>
            </a:r>
            <a:r>
              <a:rPr lang="en-US" altLang="zh-CN" sz="1800" dirty="0" err="1">
                <a:solidFill>
                  <a:schemeClr val="tx1"/>
                </a:solidFill>
              </a:rPr>
              <a:t>Bravenboer</a:t>
            </a:r>
            <a:r>
              <a:rPr lang="en-US" altLang="zh-CN" sz="1800" dirty="0">
                <a:solidFill>
                  <a:schemeClr val="tx1"/>
                </a:solidFill>
              </a:rPr>
              <a:t>, Yannis </a:t>
            </a:r>
            <a:r>
              <a:rPr lang="en-US" altLang="zh-CN" sz="1800" dirty="0" err="1">
                <a:solidFill>
                  <a:schemeClr val="tx1"/>
                </a:solidFill>
              </a:rPr>
              <a:t>Smaragdakis</a:t>
            </a:r>
            <a:r>
              <a:rPr lang="en-US" altLang="zh-CN" sz="1800" dirty="0">
                <a:solidFill>
                  <a:schemeClr val="tx1"/>
                </a:solidFill>
              </a:rPr>
              <a:t>. </a:t>
            </a:r>
            <a:r>
              <a:rPr lang="en-US" altLang="zh-CN" sz="1800" dirty="0">
                <a:solidFill>
                  <a:schemeClr val="tx2"/>
                </a:solidFill>
              </a:rPr>
              <a:t>Strictly Declarative Specification of Sophisticated Points-to Analyses (</a:t>
            </a:r>
            <a:r>
              <a:rPr lang="en-US" altLang="zh-CN" sz="1800" dirty="0" err="1">
                <a:solidFill>
                  <a:schemeClr val="tx2"/>
                </a:solidFill>
              </a:rPr>
              <a:t>Doop</a:t>
            </a:r>
            <a:r>
              <a:rPr lang="en-US" altLang="zh-CN" sz="1800" dirty="0">
                <a:solidFill>
                  <a:schemeClr val="tx2"/>
                </a:solidFill>
              </a:rPr>
              <a:t>)</a:t>
            </a:r>
            <a:r>
              <a:rPr lang="en-US" altLang="zh-CN" sz="1800" dirty="0">
                <a:solidFill>
                  <a:schemeClr val="tx1"/>
                </a:solidFill>
              </a:rPr>
              <a:t>. OOPSLA 2009.</a:t>
            </a:r>
          </a:p>
          <a:p>
            <a:pPr algn="l"/>
            <a:r>
              <a:rPr lang="en-US" altLang="zh-CN" sz="1800" dirty="0">
                <a:solidFill>
                  <a:schemeClr val="tx1"/>
                </a:solidFill>
                <a:hlinkClick r:id="rId3"/>
              </a:rPr>
              <a:t>Tian Tan</a:t>
            </a:r>
            <a:r>
              <a:rPr lang="en-US" altLang="zh-CN" sz="1800" dirty="0">
                <a:solidFill>
                  <a:schemeClr val="tx1"/>
                </a:solidFill>
              </a:rPr>
              <a:t>, </a:t>
            </a:r>
            <a:r>
              <a:rPr lang="en-US" altLang="zh-CN" sz="1800" dirty="0">
                <a:solidFill>
                  <a:schemeClr val="tx1"/>
                </a:solidFill>
                <a:hlinkClick r:id="rId4"/>
              </a:rPr>
              <a:t>Yue Li</a:t>
            </a:r>
            <a:r>
              <a:rPr lang="en-US" altLang="zh-CN" sz="1800" dirty="0">
                <a:solidFill>
                  <a:schemeClr val="tx1"/>
                </a:solidFill>
              </a:rPr>
              <a:t>, </a:t>
            </a:r>
            <a:r>
              <a:rPr lang="en-US" altLang="zh-CN" sz="1800" dirty="0">
                <a:solidFill>
                  <a:schemeClr val="tx1"/>
                </a:solidFill>
                <a:hlinkClick r:id="rId5"/>
              </a:rPr>
              <a:t>Jingling </a:t>
            </a:r>
            <a:r>
              <a:rPr lang="en-US" altLang="zh-CN" sz="1800" dirty="0" err="1">
                <a:solidFill>
                  <a:schemeClr val="tx1"/>
                </a:solidFill>
                <a:hlinkClick r:id="rId5"/>
              </a:rPr>
              <a:t>Xue</a:t>
            </a:r>
            <a:r>
              <a:rPr lang="en-US" altLang="zh-CN" sz="1800" dirty="0">
                <a:solidFill>
                  <a:schemeClr val="tx1"/>
                </a:solidFill>
              </a:rPr>
              <a:t>. </a:t>
            </a:r>
            <a:r>
              <a:rPr lang="en-US" altLang="zh-CN" sz="1800" dirty="0">
                <a:solidFill>
                  <a:schemeClr val="tx2"/>
                </a:solidFill>
              </a:rPr>
              <a:t>Making k-Object-Sensitive Pointer Analysis More Precise with Still k-Limiting (Bean)</a:t>
            </a:r>
            <a:r>
              <a:rPr lang="en-US" altLang="zh-CN" sz="1800" dirty="0">
                <a:solidFill>
                  <a:schemeClr val="tx1"/>
                </a:solidFill>
              </a:rPr>
              <a:t>. SAS 2016.</a:t>
            </a:r>
          </a:p>
          <a:p>
            <a:pPr algn="l"/>
            <a:r>
              <a:rPr lang="en-US" altLang="zh-CN" sz="1800" dirty="0">
                <a:solidFill>
                  <a:schemeClr val="tx1"/>
                </a:solidFill>
              </a:rPr>
              <a:t>Yue Li, Tian Tan, Anders </a:t>
            </a:r>
            <a:r>
              <a:rPr lang="en-US" altLang="zh-CN" sz="1800" dirty="0" err="1">
                <a:solidFill>
                  <a:schemeClr val="tx1"/>
                </a:solidFill>
              </a:rPr>
              <a:t>Møller</a:t>
            </a:r>
            <a:r>
              <a:rPr lang="en-US" altLang="zh-CN" sz="1800" dirty="0">
                <a:solidFill>
                  <a:schemeClr val="tx1"/>
                </a:solidFill>
              </a:rPr>
              <a:t>, Yannis </a:t>
            </a:r>
            <a:r>
              <a:rPr lang="en-US" altLang="zh-CN" sz="1800" dirty="0" err="1">
                <a:solidFill>
                  <a:schemeClr val="tx1"/>
                </a:solidFill>
              </a:rPr>
              <a:t>Smaragdakis</a:t>
            </a:r>
            <a:r>
              <a:rPr lang="en-US" altLang="zh-CN" sz="1800" dirty="0">
                <a:solidFill>
                  <a:schemeClr val="tx1"/>
                </a:solidFill>
              </a:rPr>
              <a:t>. </a:t>
            </a:r>
            <a:r>
              <a:rPr lang="en-US" altLang="zh-CN" sz="1800" dirty="0">
                <a:solidFill>
                  <a:schemeClr val="tx2"/>
                </a:solidFill>
              </a:rPr>
              <a:t>Scalability-First Pointer Analysis with Self-Tuning Context-Sensitivity (Scaler)</a:t>
            </a:r>
            <a:r>
              <a:rPr lang="en-US" altLang="zh-CN" sz="1800" dirty="0">
                <a:solidFill>
                  <a:schemeClr val="tx1"/>
                </a:solidFill>
              </a:rPr>
              <a:t>. FSE 2018.</a:t>
            </a:r>
          </a:p>
        </p:txBody>
      </p:sp>
    </p:spTree>
    <p:extLst>
      <p:ext uri="{BB962C8B-B14F-4D97-AF65-F5344CB8AC3E}">
        <p14:creationId xmlns:p14="http://schemas.microsoft.com/office/powerpoint/2010/main" val="329112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F0CCD39-63A6-DB46-8B99-CC141D000A24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altLang="zh-CN" dirty="0" err="1"/>
                  <a:t>Datalog</a:t>
                </a:r>
                <a:r>
                  <a:rPr lang="zh-CN" altLang="en-US" dirty="0"/>
                  <a:t>：演绎数据库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逻辑编程语言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事实</a:t>
                </a:r>
                <a:endParaRPr lang="en-US" altLang="zh-CN" dirty="0"/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parent(bob, </a:t>
                </a:r>
                <a:r>
                  <a:rPr lang="en-US" altLang="zh-CN" b="0" dirty="0" err="1">
                    <a:latin typeface="Consolas" panose="020B0609020204030204" pitchFamily="49" charset="0"/>
                  </a:rPr>
                  <a:t>alice</a:t>
                </a:r>
                <a:r>
                  <a:rPr lang="en-US" altLang="zh-CN" b="0" dirty="0">
                    <a:latin typeface="Consolas" panose="020B0609020204030204" pitchFamily="49" charset="0"/>
                  </a:rPr>
                  <a:t>)</a:t>
                </a:r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parent(canon, bob)</a:t>
                </a:r>
              </a:p>
              <a:p>
                <a:pPr lvl="1"/>
                <a:r>
                  <a:rPr lang="zh-CN" altLang="en-US" dirty="0"/>
                  <a:t>规则</a:t>
                </a:r>
                <a:endParaRPr lang="en-US" altLang="zh-CN" dirty="0"/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ancestor(A, B) :- parent(A, B)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altLang="zh-CN" dirty="0"/>
              </a:p>
              <a:p>
                <a:pPr lvl="2"/>
                <a:r>
                  <a:rPr lang="it-IT" altLang="zh-CN" b="0" dirty="0">
                    <a:latin typeface="Consolas" panose="020B0609020204030204" pitchFamily="49" charset="0"/>
                  </a:rPr>
                  <a:t>ancestor(bob, alice)</a:t>
                </a:r>
                <a:endParaRPr lang="en-US" altLang="zh-CN" dirty="0">
                  <a:latin typeface="Consolas" panose="020B0609020204030204" pitchFamily="49" charset="0"/>
                </a:endParaRPr>
              </a:p>
              <a:p>
                <a:pPr lvl="2"/>
                <a:r>
                  <a:rPr lang="it-IT" altLang="zh-CN" b="0" dirty="0">
                    <a:latin typeface="Consolas" panose="020B0609020204030204" pitchFamily="49" charset="0"/>
                  </a:rPr>
                  <a:t>ancestor(canon, bob)</a:t>
                </a:r>
                <a:endParaRPr lang="en-US" altLang="zh-CN" b="0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F0CCD39-63A6-DB46-8B99-CC141D000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775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3076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F0CCD39-63A6-DB46-8B99-CC141D000A24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 err="1"/>
                  <a:t>Datalog</a:t>
                </a:r>
                <a:r>
                  <a:rPr lang="zh-CN" altLang="en-US" dirty="0"/>
                  <a:t>：演绎数据库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逻辑编程语言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事实</a:t>
                </a:r>
                <a:endParaRPr lang="en-US" altLang="zh-CN" dirty="0"/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parent(bob, </a:t>
                </a:r>
                <a:r>
                  <a:rPr lang="en-US" altLang="zh-CN" b="0" dirty="0" err="1">
                    <a:latin typeface="Consolas" panose="020B0609020204030204" pitchFamily="49" charset="0"/>
                  </a:rPr>
                  <a:t>alice</a:t>
                </a:r>
                <a:r>
                  <a:rPr lang="en-US" altLang="zh-CN" b="0" dirty="0">
                    <a:latin typeface="Consolas" panose="020B0609020204030204" pitchFamily="49" charset="0"/>
                  </a:rPr>
                  <a:t>)</a:t>
                </a:r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parent(canon, bob)</a:t>
                </a:r>
              </a:p>
              <a:p>
                <a:pPr lvl="1"/>
                <a:r>
                  <a:rPr lang="zh-CN" altLang="en-US" dirty="0"/>
                  <a:t>规则</a:t>
                </a:r>
                <a:endParaRPr lang="en-US" altLang="zh-CN" dirty="0"/>
              </a:p>
              <a:p>
                <a:pPr lvl="2"/>
                <a:r>
                  <a:rPr lang="en-US" altLang="zh-CN" b="0" dirty="0">
                    <a:latin typeface="Consolas" panose="020B0609020204030204" pitchFamily="49" charset="0"/>
                  </a:rPr>
                  <a:t>ancestor(A, B) :- parent(A, B)</a:t>
                </a:r>
              </a:p>
              <a:p>
                <a:pPr lvl="2"/>
                <a:r>
                  <a:rPr lang="en-US" altLang="zh-CN" b="0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ancestor(A, B) :- parent(A, C), ancestor(C, B)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altLang="zh-CN" dirty="0"/>
              </a:p>
              <a:p>
                <a:pPr lvl="2"/>
                <a:r>
                  <a:rPr lang="it-IT" altLang="zh-CN" b="0" dirty="0">
                    <a:latin typeface="Consolas" panose="020B0609020204030204" pitchFamily="49" charset="0"/>
                  </a:rPr>
                  <a:t>ancestor(bob, alice)</a:t>
                </a:r>
                <a:endParaRPr lang="en-US" altLang="zh-CN" dirty="0">
                  <a:latin typeface="Consolas" panose="020B0609020204030204" pitchFamily="49" charset="0"/>
                </a:endParaRPr>
              </a:p>
              <a:p>
                <a:pPr lvl="2"/>
                <a:r>
                  <a:rPr lang="it-IT" altLang="zh-CN" b="0" dirty="0">
                    <a:latin typeface="Consolas" panose="020B0609020204030204" pitchFamily="49" charset="0"/>
                  </a:rPr>
                  <a:t>ancestor(canon, bob)</a:t>
                </a:r>
              </a:p>
              <a:p>
                <a:pPr lvl="2"/>
                <a:r>
                  <a:rPr lang="en-US" altLang="zh-CN" b="0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ancestor(canon, </a:t>
                </a:r>
                <a:r>
                  <a:rPr lang="en-US" altLang="zh-CN" b="0" dirty="0" err="1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alice</a:t>
                </a:r>
                <a:r>
                  <a:rPr lang="en-US" altLang="zh-CN" b="0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F0CCD39-63A6-DB46-8B99-CC141D000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775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6470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err="1"/>
              <a:t>Datalog</a:t>
            </a:r>
            <a:endParaRPr lang="en-US" altLang="zh-CN" dirty="0"/>
          </a:p>
          <a:p>
            <a:pPr lvl="1"/>
            <a:r>
              <a:rPr lang="zh-CN" altLang="en-US" dirty="0"/>
              <a:t>事实：关系（</a:t>
            </a:r>
            <a:r>
              <a:rPr lang="en-US" altLang="zh-CN" dirty="0"/>
              <a:t>relation</a:t>
            </a:r>
            <a:r>
              <a:rPr lang="zh-CN" altLang="en-US" dirty="0"/>
              <a:t>），谓词（</a:t>
            </a:r>
            <a:r>
              <a:rPr lang="en-US" altLang="zh-CN" dirty="0"/>
              <a:t>predicate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en-US" altLang="zh-CN" b="0" dirty="0">
                <a:latin typeface="Consolas" panose="020B0609020204030204" pitchFamily="49" charset="0"/>
              </a:rPr>
              <a:t>parent(bob, </a:t>
            </a:r>
            <a:r>
              <a:rPr lang="en-US" altLang="zh-CN" b="0" dirty="0" err="1">
                <a:latin typeface="Consolas" panose="020B0609020204030204" pitchFamily="49" charset="0"/>
              </a:rPr>
              <a:t>alice</a:t>
            </a:r>
            <a:r>
              <a:rPr lang="en-US" altLang="zh-CN" b="0" dirty="0">
                <a:latin typeface="Consolas" panose="020B0609020204030204" pitchFamily="49" charset="0"/>
              </a:rPr>
              <a:t>)</a:t>
            </a:r>
            <a:r>
              <a:rPr lang="zh-CN" altLang="en-US" b="0" dirty="0"/>
              <a:t>：命题逻辑“</a:t>
            </a:r>
            <a:r>
              <a:rPr lang="en-US" altLang="zh-CN" b="0" dirty="0"/>
              <a:t>bob </a:t>
            </a:r>
            <a:r>
              <a:rPr lang="zh-CN" altLang="en-US" b="0" dirty="0"/>
              <a:t>是 </a:t>
            </a:r>
            <a:r>
              <a:rPr lang="en-US" altLang="zh-CN" b="0" dirty="0" err="1"/>
              <a:t>alice</a:t>
            </a:r>
            <a:r>
              <a:rPr lang="en-US" altLang="zh-CN" b="0" dirty="0"/>
              <a:t> </a:t>
            </a:r>
            <a:r>
              <a:rPr lang="zh-CN" altLang="en-US" b="0" dirty="0"/>
              <a:t>的父辈”</a:t>
            </a:r>
            <a:endParaRPr lang="en-US" altLang="zh-CN" dirty="0"/>
          </a:p>
          <a:p>
            <a:pPr lvl="1"/>
            <a:r>
              <a:rPr lang="zh-CN" altLang="en-US" dirty="0"/>
              <a:t>规则：规则头 蕴含符号 规则体</a:t>
            </a:r>
            <a:endParaRPr lang="en-US" altLang="zh-CN" dirty="0"/>
          </a:p>
          <a:p>
            <a:pPr lvl="2"/>
            <a:r>
              <a:rPr lang="zh-CN" altLang="en-US" dirty="0"/>
              <a:t>规则头：关系原子（</a:t>
            </a:r>
            <a:r>
              <a:rPr lang="en-US" altLang="zh-CN" dirty="0"/>
              <a:t>relational atom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zh-CN" altLang="en-US" dirty="0"/>
              <a:t>规则体：一个或多个子目标（关系原子或算数原子（如 </a:t>
            </a:r>
            <a:r>
              <a:rPr lang="en-US" altLang="zh-CN" dirty="0"/>
              <a:t>a &gt; 0</a:t>
            </a:r>
            <a:r>
              <a:rPr lang="zh-CN" altLang="en-US" dirty="0"/>
              <a:t>））</a:t>
            </a:r>
            <a:endParaRPr lang="en-US" altLang="zh-CN" dirty="0"/>
          </a:p>
          <a:p>
            <a:pPr lvl="2"/>
            <a:r>
              <a:rPr lang="en-US" altLang="zh-CN" dirty="0">
                <a:latin typeface="Consolas" panose="020B0609020204030204" pitchFamily="49" charset="0"/>
              </a:rPr>
              <a:t>ancestor(A, B) :- parent(A, B)</a:t>
            </a:r>
            <a:r>
              <a:rPr lang="zh-CN" altLang="en-US" dirty="0"/>
              <a:t>：一阶逻辑任意 </a:t>
            </a:r>
            <a:r>
              <a:rPr lang="en-US" altLang="zh-CN" dirty="0"/>
              <a:t>A </a:t>
            </a:r>
            <a:r>
              <a:rPr lang="zh-CN" altLang="en-US" dirty="0"/>
              <a:t>是 </a:t>
            </a:r>
            <a:r>
              <a:rPr lang="en-US" altLang="zh-CN" dirty="0"/>
              <a:t>B </a:t>
            </a:r>
            <a:r>
              <a:rPr lang="zh-CN" altLang="en-US" dirty="0"/>
              <a:t>的父辈，则 </a:t>
            </a:r>
            <a:r>
              <a:rPr lang="en-US" altLang="zh-CN" dirty="0"/>
              <a:t>A </a:t>
            </a:r>
            <a:r>
              <a:rPr lang="zh-CN" altLang="en-US" dirty="0"/>
              <a:t>是 </a:t>
            </a:r>
            <a:r>
              <a:rPr lang="en-US" altLang="zh-CN" dirty="0"/>
              <a:t>B </a:t>
            </a:r>
            <a:r>
              <a:rPr lang="zh-CN" altLang="en-US" dirty="0"/>
              <a:t>的祖先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演绎数据库：支持完整递归的 </a:t>
            </a:r>
            <a:r>
              <a:rPr lang="en-US" altLang="zh-CN" dirty="0"/>
              <a:t>SQL</a:t>
            </a:r>
          </a:p>
          <a:p>
            <a:pPr lvl="1"/>
            <a:r>
              <a:rPr lang="zh-CN" altLang="en-US" dirty="0"/>
              <a:t>逻辑编程语言：没有函数的 </a:t>
            </a:r>
            <a:r>
              <a:rPr lang="en-US" altLang="zh-CN" dirty="0"/>
              <a:t>Prolog</a:t>
            </a:r>
          </a:p>
          <a:p>
            <a:pPr lvl="2"/>
            <a:r>
              <a:rPr lang="zh-CN" altLang="en-US" dirty="0"/>
              <a:t>一阶逻辑：只允许变量或常量作为谓词的自变元，不允许函数作为谓词的自变元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3317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Datalog</a:t>
            </a:r>
            <a:r>
              <a:rPr lang="en-US" altLang="zh-CN" dirty="0"/>
              <a:t> pointer analysis</a:t>
            </a:r>
          </a:p>
          <a:p>
            <a:pPr lvl="1"/>
            <a:r>
              <a:rPr lang="zh-CN" altLang="en-US" dirty="0"/>
              <a:t>输入：</a:t>
            </a:r>
            <a:r>
              <a:rPr lang="en-US" altLang="zh-CN" dirty="0"/>
              <a:t>Java </a:t>
            </a:r>
            <a:r>
              <a:rPr lang="zh-CN" altLang="en-US" dirty="0"/>
              <a:t>程序</a:t>
            </a:r>
            <a:endParaRPr lang="en-US" altLang="zh-CN" dirty="0"/>
          </a:p>
          <a:p>
            <a:pPr lvl="2"/>
            <a:r>
              <a:rPr lang="en-US" altLang="zh-CN" dirty="0"/>
              <a:t>Bytecode</a:t>
            </a:r>
          </a:p>
          <a:p>
            <a:pPr lvl="2"/>
            <a:r>
              <a:rPr lang="zh-CN" altLang="en-US" dirty="0"/>
              <a:t>部分流敏感利用 </a:t>
            </a:r>
            <a:r>
              <a:rPr lang="en-US" altLang="zh-CN" dirty="0"/>
              <a:t>Soot </a:t>
            </a:r>
            <a:r>
              <a:rPr lang="en-US" altLang="zh-CN" dirty="0" err="1"/>
              <a:t>Jimple</a:t>
            </a:r>
            <a:r>
              <a:rPr lang="en-US" altLang="zh-CN" dirty="0"/>
              <a:t> SSA IR</a:t>
            </a:r>
          </a:p>
          <a:p>
            <a:pPr lvl="1"/>
            <a:r>
              <a:rPr lang="zh-CN" altLang="en-US" dirty="0"/>
              <a:t>输出：</a:t>
            </a:r>
            <a:r>
              <a:rPr lang="en-US" altLang="zh-CN" dirty="0" err="1"/>
              <a:t>Datalog</a:t>
            </a:r>
            <a:r>
              <a:rPr lang="en-US" altLang="zh-CN" dirty="0"/>
              <a:t> </a:t>
            </a:r>
            <a:r>
              <a:rPr lang="zh-CN" altLang="en-US" dirty="0"/>
              <a:t>程序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new </a:t>
            </a:r>
            <a:r>
              <a:rPr lang="zh-CN" altLang="en-US" dirty="0"/>
              <a:t>语句</a:t>
            </a:r>
            <a:endParaRPr lang="en-US" altLang="zh-CN" dirty="0"/>
          </a:p>
          <a:p>
            <a:pPr lvl="2"/>
            <a:r>
              <a:rPr lang="en-US" altLang="zh-CN" dirty="0" err="1"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(?var, ?heap) &lt;- </a:t>
            </a:r>
            <a:r>
              <a:rPr lang="en-US" altLang="zh-CN" dirty="0" err="1">
                <a:latin typeface="Consolas" panose="020B0609020204030204" pitchFamily="49" charset="0"/>
              </a:rPr>
              <a:t>AssignHeapAllocation</a:t>
            </a:r>
            <a:r>
              <a:rPr lang="en-US" altLang="zh-CN" dirty="0">
                <a:latin typeface="Consolas" panose="020B0609020204030204" pitchFamily="49" charset="0"/>
              </a:rPr>
              <a:t>(?var, ?heap).</a:t>
            </a:r>
          </a:p>
          <a:p>
            <a:pPr lvl="1"/>
            <a:r>
              <a:rPr lang="zh-CN" altLang="en-US" dirty="0"/>
              <a:t>赋值语句</a:t>
            </a:r>
            <a:endParaRPr lang="en-US" altLang="zh-CN" dirty="0"/>
          </a:p>
          <a:p>
            <a:pPr lvl="2"/>
            <a:r>
              <a:rPr lang="en-US" altLang="zh-CN" dirty="0" err="1"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(?to, ?heap) &lt;- Assign(?from, ?to), </a:t>
            </a:r>
            <a:r>
              <a:rPr lang="en-US" altLang="zh-CN" dirty="0" err="1"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(?from, ?heap).</a:t>
            </a:r>
          </a:p>
          <a:p>
            <a:pPr marL="450850" lvl="1" indent="0">
              <a:buNone/>
            </a:pP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41219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Datalog</a:t>
            </a:r>
            <a:r>
              <a:rPr lang="en-US" altLang="zh-CN" dirty="0"/>
              <a:t> engine</a:t>
            </a:r>
          </a:p>
          <a:p>
            <a:pPr lvl="1"/>
            <a:r>
              <a:rPr lang="zh-CN" altLang="en-US" dirty="0"/>
              <a:t>两层循环：关系代数的 </a:t>
            </a:r>
            <a:r>
              <a:rPr lang="en-US" altLang="zh-CN" dirty="0"/>
              <a:t>join </a:t>
            </a:r>
            <a:r>
              <a:rPr lang="zh-CN" altLang="en-US" dirty="0"/>
              <a:t>和 </a:t>
            </a:r>
            <a:r>
              <a:rPr lang="en-US" altLang="zh-CN" dirty="0"/>
              <a:t>projection</a:t>
            </a:r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开源版 </a:t>
            </a:r>
            <a:r>
              <a:rPr lang="en-US" altLang="zh-CN" dirty="0" err="1">
                <a:hlinkClick r:id="rId3"/>
              </a:rPr>
              <a:t>Doop</a:t>
            </a:r>
            <a:endParaRPr lang="en-US" altLang="zh-CN" dirty="0"/>
          </a:p>
          <a:p>
            <a:pPr lvl="1"/>
            <a:r>
              <a:rPr lang="zh-CN" altLang="en-US" dirty="0"/>
              <a:t>商业版</a:t>
            </a:r>
            <a:endParaRPr lang="en-US" altLang="zh-CN" dirty="0"/>
          </a:p>
          <a:p>
            <a:pPr lvl="2"/>
            <a:r>
              <a:rPr lang="zh-CN" altLang="en-US" dirty="0"/>
              <a:t>否定词</a:t>
            </a:r>
            <a:endParaRPr lang="en-US" altLang="zh-CN" dirty="0"/>
          </a:p>
          <a:p>
            <a:pPr lvl="2"/>
            <a:r>
              <a:rPr lang="zh-CN" altLang="en-US" dirty="0"/>
              <a:t>函数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5804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指针分析规范</a:t>
            </a:r>
            <a:endParaRPr lang="en-US" altLang="zh-CN" dirty="0"/>
          </a:p>
          <a:p>
            <a:pPr marL="450850" lvl="1" indent="0">
              <a:buNone/>
            </a:pPr>
            <a:r>
              <a:rPr lang="en-US" altLang="zh-CN" dirty="0" err="1"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r>
              <a:rPr lang="en-US" altLang="zh-CN" dirty="0" err="1">
                <a:solidFill>
                  <a:schemeClr val="accent2"/>
                </a:solidFill>
                <a:latin typeface="Consolas" panose="020B0609020204030204" pitchFamily="49" charset="0"/>
              </a:rPr>
              <a:t>ctx</a:t>
            </a:r>
            <a:r>
              <a:rPr lang="en-US" altLang="zh-CN" dirty="0">
                <a:latin typeface="Consolas" panose="020B0609020204030204" pitchFamily="49" charset="0"/>
              </a:rPr>
              <a:t>, ?var, ?heap) &lt;-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latin typeface="Consolas" panose="020B0609020204030204" pitchFamily="49" charset="0"/>
              </a:rPr>
              <a:t>AssignHeapAllocation</a:t>
            </a:r>
            <a:r>
              <a:rPr lang="en-US" altLang="zh-CN" dirty="0">
                <a:latin typeface="Consolas" panose="020B0609020204030204" pitchFamily="49" charset="0"/>
              </a:rPr>
              <a:t>(?var, ?heap, ?</a:t>
            </a:r>
            <a:r>
              <a:rPr lang="en-US" altLang="zh-CN" dirty="0" err="1">
                <a:latin typeface="Consolas" panose="020B0609020204030204" pitchFamily="49" charset="0"/>
              </a:rPr>
              <a:t>inmethod</a:t>
            </a:r>
            <a:r>
              <a:rPr lang="en-US" altLang="zh-CN" dirty="0">
                <a:latin typeface="Consolas" panose="020B0609020204030204" pitchFamily="49" charset="0"/>
              </a:rPr>
              <a:t>),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latin typeface="Consolas" panose="020B0609020204030204" pitchFamily="49" charset="0"/>
              </a:rPr>
              <a:t>CallGraphEdge</a:t>
            </a:r>
            <a:r>
              <a:rPr lang="en-US" altLang="zh-CN" dirty="0">
                <a:latin typeface="Consolas" panose="020B0609020204030204" pitchFamily="49" charset="0"/>
              </a:rPr>
              <a:t>(_, _, ?</a:t>
            </a:r>
            <a:r>
              <a:rPr lang="en-US" altLang="zh-CN" dirty="0" err="1">
                <a:latin typeface="Consolas" panose="020B0609020204030204" pitchFamily="49" charset="0"/>
              </a:rPr>
              <a:t>ctx</a:t>
            </a:r>
            <a:r>
              <a:rPr lang="en-US" altLang="zh-CN" dirty="0">
                <a:latin typeface="Consolas" panose="020B0609020204030204" pitchFamily="49" charset="0"/>
              </a:rPr>
              <a:t>, ?</a:t>
            </a:r>
            <a:r>
              <a:rPr lang="en-US" altLang="zh-CN" dirty="0" err="1">
                <a:latin typeface="Consolas" panose="020B0609020204030204" pitchFamily="49" charset="0"/>
              </a:rPr>
              <a:t>inmethod</a:t>
            </a:r>
            <a:r>
              <a:rPr lang="en-US" altLang="zh-CN" dirty="0">
                <a:latin typeface="Consolas" panose="020B0609020204030204" pitchFamily="49" charset="0"/>
              </a:rPr>
              <a:t>).</a:t>
            </a:r>
          </a:p>
          <a:p>
            <a:pPr marL="450850" lvl="1" indent="0">
              <a:buNone/>
            </a:pPr>
            <a:r>
              <a:rPr lang="en-US" altLang="zh-CN" dirty="0" err="1">
                <a:solidFill>
                  <a:schemeClr val="accent1"/>
                </a:solidFill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(?</a:t>
            </a:r>
            <a:r>
              <a:rPr lang="en-US" altLang="zh-CN" dirty="0" err="1">
                <a:latin typeface="Consolas" panose="020B0609020204030204" pitchFamily="49" charset="0"/>
              </a:rPr>
              <a:t>toCtx</a:t>
            </a:r>
            <a:r>
              <a:rPr lang="en-US" altLang="zh-CN" dirty="0">
                <a:latin typeface="Consolas" panose="020B0609020204030204" pitchFamily="49" charset="0"/>
              </a:rPr>
              <a:t>, ?to, ?heap) &lt;- 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Assign(?</a:t>
            </a:r>
            <a:r>
              <a:rPr lang="en-US" altLang="zh-CN" dirty="0" err="1">
                <a:latin typeface="Consolas" panose="020B0609020204030204" pitchFamily="49" charset="0"/>
              </a:rPr>
              <a:t>fromCtx</a:t>
            </a:r>
            <a:r>
              <a:rPr lang="en-US" altLang="zh-CN" dirty="0">
                <a:latin typeface="Consolas" panose="020B0609020204030204" pitchFamily="49" charset="0"/>
              </a:rPr>
              <a:t>, ?from, ?</a:t>
            </a:r>
            <a:r>
              <a:rPr lang="en-US" altLang="zh-CN" dirty="0" err="1">
                <a:latin typeface="Consolas" panose="020B0609020204030204" pitchFamily="49" charset="0"/>
              </a:rPr>
              <a:t>toCtx</a:t>
            </a:r>
            <a:r>
              <a:rPr lang="en-US" altLang="zh-CN" dirty="0">
                <a:latin typeface="Consolas" panose="020B0609020204030204" pitchFamily="49" charset="0"/>
              </a:rPr>
              <a:t>, ?to, ?type),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chemeClr val="accent1"/>
                </a:solidFill>
                <a:latin typeface="Consolas" panose="020B0609020204030204" pitchFamily="49" charset="0"/>
              </a:rPr>
              <a:t>VarPointsTo</a:t>
            </a:r>
            <a:r>
              <a:rPr lang="en-US" altLang="zh-CN" dirty="0">
                <a:latin typeface="Consolas" panose="020B0609020204030204" pitchFamily="49" charset="0"/>
              </a:rPr>
              <a:t>(?</a:t>
            </a:r>
            <a:r>
              <a:rPr lang="en-US" altLang="zh-CN" dirty="0" err="1">
                <a:latin typeface="Consolas" panose="020B0609020204030204" pitchFamily="49" charset="0"/>
              </a:rPr>
              <a:t>fromCtx</a:t>
            </a:r>
            <a:r>
              <a:rPr lang="en-US" altLang="zh-CN" dirty="0">
                <a:latin typeface="Consolas" panose="020B0609020204030204" pitchFamily="49" charset="0"/>
              </a:rPr>
              <a:t>, ?from, ?heap),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latin typeface="Consolas" panose="020B0609020204030204" pitchFamily="49" charset="0"/>
              </a:rPr>
              <a:t>HeapAllocation:Type</a:t>
            </a:r>
            <a:r>
              <a:rPr lang="en-US" altLang="zh-CN" dirty="0">
                <a:latin typeface="Consolas" panose="020B0609020204030204" pitchFamily="49" charset="0"/>
              </a:rPr>
              <a:t>[?heap] = ?</a:t>
            </a:r>
            <a:r>
              <a:rPr lang="en-US" altLang="zh-CN" dirty="0" err="1">
                <a:latin typeface="Consolas" panose="020B0609020204030204" pitchFamily="49" charset="0"/>
              </a:rPr>
              <a:t>heaptype</a:t>
            </a:r>
            <a:r>
              <a:rPr lang="en-US" altLang="zh-CN" dirty="0">
                <a:latin typeface="Consolas" panose="020B0609020204030204" pitchFamily="49" charset="0"/>
              </a:rPr>
              <a:t>,</a:t>
            </a:r>
          </a:p>
          <a:p>
            <a:pPr marL="450850" lvl="1" indent="0">
              <a:buNone/>
            </a:pPr>
            <a:r>
              <a:rPr lang="en-US" altLang="zh-CN" dirty="0"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latin typeface="Consolas" panose="020B0609020204030204" pitchFamily="49" charset="0"/>
              </a:rPr>
              <a:t>AssignCompatible</a:t>
            </a:r>
            <a:r>
              <a:rPr lang="en-US" altLang="zh-CN" dirty="0">
                <a:latin typeface="Consolas" panose="020B0609020204030204" pitchFamily="49" charset="0"/>
              </a:rPr>
              <a:t>(?type, ?</a:t>
            </a:r>
            <a:r>
              <a:rPr lang="en-US" altLang="zh-CN" dirty="0" err="1">
                <a:latin typeface="Consolas" panose="020B0609020204030204" pitchFamily="49" charset="0"/>
              </a:rPr>
              <a:t>heaptype</a:t>
            </a:r>
            <a:r>
              <a:rPr lang="en-US" altLang="zh-CN" dirty="0">
                <a:latin typeface="Consolas" panose="020B0609020204030204" pitchFamily="49" charset="0"/>
              </a:rPr>
              <a:t>).</a:t>
            </a:r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07381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完整的 </a:t>
            </a:r>
            <a:r>
              <a:rPr lang="en-US" altLang="zh-CN" dirty="0"/>
              <a:t>Java </a:t>
            </a:r>
            <a:r>
              <a:rPr lang="zh-CN" altLang="en-US" dirty="0"/>
              <a:t>语义，且不依赖 </a:t>
            </a:r>
            <a:r>
              <a:rPr lang="en-US" altLang="zh-CN" dirty="0" err="1"/>
              <a:t>Datalog</a:t>
            </a:r>
            <a:r>
              <a:rPr lang="en-US" altLang="zh-CN" dirty="0"/>
              <a:t> </a:t>
            </a:r>
            <a:r>
              <a:rPr lang="zh-CN" altLang="en-US" dirty="0"/>
              <a:t>以外的分析</a:t>
            </a:r>
            <a:endParaRPr lang="en-US" altLang="zh-CN" dirty="0"/>
          </a:p>
          <a:p>
            <a:pPr lvl="1"/>
            <a:r>
              <a:rPr lang="en-US" altLang="zh-CN" dirty="0"/>
              <a:t>Paddle</a:t>
            </a:r>
            <a:r>
              <a:rPr lang="zh-CN" altLang="en-US" dirty="0"/>
              <a:t>（</a:t>
            </a:r>
            <a:r>
              <a:rPr lang="en-US" altLang="zh-CN" dirty="0"/>
              <a:t>Evaluating the Benefits of Context-Sensitive Points-to Analysis Using a BDD-based Implementation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en-US" altLang="zh-CN" dirty="0"/>
              <a:t>BDD</a:t>
            </a:r>
            <a:r>
              <a:rPr lang="zh-CN" altLang="en-US" dirty="0"/>
              <a:t>（二元决策图）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r>
              <a:rPr lang="zh-CN" altLang="en-US" dirty="0"/>
              <a:t>终止机制 </a:t>
            </a:r>
            <a:r>
              <a:rPr lang="en-US" altLang="zh-CN" dirty="0"/>
              <a:t>finalization</a:t>
            </a:r>
          </a:p>
          <a:p>
            <a:pPr lvl="2"/>
            <a:r>
              <a:rPr lang="zh-CN" altLang="en-US" dirty="0"/>
              <a:t>特权操作 </a:t>
            </a:r>
            <a:r>
              <a:rPr lang="en-US" altLang="zh-CN" dirty="0" err="1"/>
              <a:t>PrivilegedAction</a:t>
            </a:r>
            <a:endParaRPr lang="en-US" altLang="zh-CN" dirty="0"/>
          </a:p>
          <a:p>
            <a:pPr lvl="2"/>
            <a:r>
              <a:rPr lang="zh-CN" altLang="en-US" dirty="0"/>
              <a:t>线程</a:t>
            </a:r>
            <a:endParaRPr lang="en-US" altLang="zh-CN" dirty="0"/>
          </a:p>
          <a:p>
            <a:pPr lvl="1"/>
            <a:r>
              <a:rPr lang="zh-CN" altLang="en-US" dirty="0"/>
              <a:t>更多特性</a:t>
            </a:r>
            <a:endParaRPr lang="en-US" altLang="zh-CN" dirty="0"/>
          </a:p>
          <a:p>
            <a:pPr lvl="2"/>
            <a:r>
              <a:rPr lang="zh-CN" altLang="en-US" dirty="0"/>
              <a:t>弱引用和引用队列</a:t>
            </a:r>
            <a:endParaRPr lang="en-US" altLang="zh-CN" dirty="0"/>
          </a:p>
          <a:p>
            <a:pPr lvl="2"/>
            <a:r>
              <a:rPr lang="zh-CN" altLang="en-US" dirty="0"/>
              <a:t>反射</a:t>
            </a:r>
            <a:endParaRPr lang="en-US" altLang="zh-CN" dirty="0"/>
          </a:p>
          <a:p>
            <a:pPr lvl="2"/>
            <a:r>
              <a:rPr lang="zh-CN" altLang="en-US" dirty="0"/>
              <a:t>异常分析（</a:t>
            </a:r>
            <a:r>
              <a:rPr lang="en-US" altLang="zh-CN" dirty="0"/>
              <a:t>ISSTA09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zh-CN" altLang="en-US" dirty="0"/>
              <a:t>底层代码的方法调用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3700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F0CCD39-63A6-DB46-8B99-CC141D000A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声明式</a:t>
            </a:r>
            <a:endParaRPr lang="en-US" altLang="zh-CN" dirty="0"/>
          </a:p>
          <a:p>
            <a:r>
              <a:rPr lang="zh-CN" altLang="en-US" dirty="0"/>
              <a:t>互递归定义</a:t>
            </a:r>
            <a:endParaRPr lang="en-US" altLang="zh-CN" dirty="0"/>
          </a:p>
          <a:p>
            <a:pPr lvl="1"/>
            <a:r>
              <a:rPr lang="zh-CN" altLang="en-US" dirty="0"/>
              <a:t>可达性关系</a:t>
            </a:r>
            <a:r>
              <a:rPr lang="en-US" altLang="zh-CN" dirty="0"/>
              <a:t> + </a:t>
            </a:r>
            <a:r>
              <a:rPr lang="zh-CN" altLang="en-US" dirty="0"/>
              <a:t>指向关系</a:t>
            </a:r>
            <a:endParaRPr lang="en-US" altLang="zh-CN" dirty="0"/>
          </a:p>
          <a:p>
            <a:r>
              <a:rPr lang="zh-CN" altLang="en-US" dirty="0"/>
              <a:t>增加语义扩展不会影响已有的分析</a:t>
            </a:r>
            <a:endParaRPr lang="en-US" altLang="zh-CN" dirty="0"/>
          </a:p>
          <a:p>
            <a:r>
              <a:rPr lang="zh-CN" altLang="en-US" dirty="0"/>
              <a:t>分析规范和语言规范更贴近</a:t>
            </a:r>
            <a:endParaRPr lang="en-US" altLang="zh-CN" dirty="0"/>
          </a:p>
          <a:p>
            <a:r>
              <a:rPr lang="zh-CN" altLang="en-US" dirty="0"/>
              <a:t>分析逻辑和算法实现解耦</a:t>
            </a:r>
            <a:endParaRPr lang="en-US" altLang="zh-CN" dirty="0"/>
          </a:p>
          <a:p>
            <a:pPr lvl="1"/>
            <a:r>
              <a:rPr lang="zh-CN" altLang="en-US" dirty="0"/>
              <a:t>算法优化</a:t>
            </a:r>
            <a:r>
              <a:rPr lang="en-US" altLang="zh-CN" dirty="0"/>
              <a:t> </a:t>
            </a:r>
            <a:r>
              <a:rPr lang="zh-CN" altLang="en-US" dirty="0"/>
              <a:t>→ </a:t>
            </a:r>
            <a:r>
              <a:rPr lang="en-US" altLang="zh-CN" dirty="0" err="1"/>
              <a:t>Datalog</a:t>
            </a:r>
            <a:r>
              <a:rPr lang="en-US" altLang="zh-CN" dirty="0"/>
              <a:t> </a:t>
            </a:r>
            <a:r>
              <a:rPr lang="zh-CN" altLang="en-US" dirty="0"/>
              <a:t>程序变换</a:t>
            </a:r>
            <a:endParaRPr lang="en-US" altLang="zh-CN" dirty="0"/>
          </a:p>
          <a:p>
            <a:pPr lvl="2"/>
            <a:r>
              <a:rPr lang="en-US" altLang="zh-CN" dirty="0"/>
              <a:t>join </a:t>
            </a:r>
            <a:r>
              <a:rPr lang="zh-CN" altLang="en-US" dirty="0"/>
              <a:t>的顺序会对性能产生影响</a:t>
            </a:r>
            <a:endParaRPr lang="en-US" altLang="zh-CN" dirty="0"/>
          </a:p>
          <a:p>
            <a:r>
              <a:rPr lang="zh-CN" altLang="en-US" dirty="0"/>
              <a:t>上下文敏感度可选</a:t>
            </a:r>
            <a:endParaRPr lang="en-US" altLang="zh-CN" dirty="0"/>
          </a:p>
          <a:p>
            <a:pPr lvl="1"/>
            <a:r>
              <a:rPr lang="zh-CN" altLang="en-US" dirty="0"/>
              <a:t>同精度：比 </a:t>
            </a:r>
            <a:r>
              <a:rPr lang="en-US" altLang="zh-CN" dirty="0"/>
              <a:t>Paddle </a:t>
            </a:r>
            <a:r>
              <a:rPr lang="zh-CN" altLang="en-US" dirty="0"/>
              <a:t>快 </a:t>
            </a:r>
            <a:r>
              <a:rPr lang="en-US" altLang="zh-CN" dirty="0"/>
              <a:t>15 </a:t>
            </a:r>
            <a:r>
              <a:rPr lang="zh-CN" altLang="en-US" dirty="0"/>
              <a:t>倍</a:t>
            </a:r>
            <a:endParaRPr lang="en-US" altLang="zh-CN" dirty="0"/>
          </a:p>
          <a:p>
            <a:pPr lvl="1"/>
            <a:r>
              <a:rPr lang="zh-CN" altLang="en-US" dirty="0"/>
              <a:t>当时最好的精度：仍然快 </a:t>
            </a:r>
            <a:r>
              <a:rPr lang="en-US" altLang="zh-CN" dirty="0"/>
              <a:t>10 </a:t>
            </a:r>
            <a:r>
              <a:rPr lang="zh-CN" altLang="en-US" dirty="0"/>
              <a:t>倍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8297F4-E462-704B-A275-985AECCC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Doop</a:t>
            </a:r>
            <a:endParaRPr kumimoji="1" lang="zh-CN" altLang="en-US" sz="3200" dirty="0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460345BB-2960-49F7-A860-1CE6698E460E}"/>
              </a:ext>
            </a:extLst>
          </p:cNvPr>
          <p:cNvSpPr txBox="1">
            <a:spLocks/>
          </p:cNvSpPr>
          <p:nvPr/>
        </p:nvSpPr>
        <p:spPr>
          <a:xfrm>
            <a:off x="6096000" y="902526"/>
            <a:ext cx="5886203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/** If S is an ordinary (</a:t>
            </a:r>
            <a:r>
              <a:rPr lang="en-US" altLang="zh-CN" sz="1600" b="0" dirty="0" err="1">
                <a:latin typeface="Consolas" panose="020B0609020204030204" pitchFamily="49" charset="0"/>
              </a:rPr>
              <a:t>nonarray</a:t>
            </a:r>
            <a:r>
              <a:rPr lang="en-US" altLang="zh-CN" sz="1600" b="0" dirty="0">
                <a:latin typeface="Consolas" panose="020B0609020204030204" pitchFamily="49" charset="0"/>
              </a:rPr>
              <a:t>) class, then: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*     o If T is a class type, then S must be the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*       same class as T, or a subclass of T.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US" altLang="zh-CN" sz="1600" b="0" dirty="0" err="1">
                <a:latin typeface="Consolas" panose="020B0609020204030204" pitchFamily="49" charset="0"/>
              </a:rPr>
              <a:t>CheckCast</a:t>
            </a:r>
            <a:r>
              <a:rPr lang="en-US" altLang="zh-CN" sz="1600" b="0" dirty="0">
                <a:latin typeface="Consolas" panose="020B0609020204030204" pitchFamily="49" charset="0"/>
              </a:rPr>
              <a:t>(?s, ?s) &lt;- </a:t>
            </a:r>
            <a:r>
              <a:rPr lang="en-US" altLang="zh-CN" sz="1600" b="0" dirty="0" err="1">
                <a:latin typeface="Consolas" panose="020B0609020204030204" pitchFamily="49" charset="0"/>
              </a:rPr>
              <a:t>ClassType</a:t>
            </a:r>
            <a:r>
              <a:rPr lang="en-US" altLang="zh-CN" sz="1600" b="0" dirty="0">
                <a:latin typeface="Consolas" panose="020B0609020204030204" pitchFamily="49" charset="0"/>
              </a:rPr>
              <a:t>(?s).</a:t>
            </a:r>
          </a:p>
          <a:p>
            <a:pPr marL="0" indent="0">
              <a:buNone/>
            </a:pPr>
            <a:r>
              <a:rPr lang="en-US" altLang="zh-CN" sz="1600" b="0" dirty="0" err="1">
                <a:latin typeface="Consolas" panose="020B0609020204030204" pitchFamily="49" charset="0"/>
              </a:rPr>
              <a:t>CheckCast</a:t>
            </a:r>
            <a:r>
              <a:rPr lang="en-US" altLang="zh-CN" sz="1600" b="0" dirty="0">
                <a:latin typeface="Consolas" panose="020B0609020204030204" pitchFamily="49" charset="0"/>
              </a:rPr>
              <a:t>(?s, ?t) &lt;- Subclass(?t, ?s).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/**    o If T is an interface type, then S must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*       implement interface T.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US" altLang="zh-CN" sz="1600" b="0" dirty="0" err="1">
                <a:latin typeface="Consolas" panose="020B0609020204030204" pitchFamily="49" charset="0"/>
              </a:rPr>
              <a:t>CheckCast</a:t>
            </a:r>
            <a:r>
              <a:rPr lang="en-US" altLang="zh-CN" sz="1600" b="0" dirty="0">
                <a:latin typeface="Consolas" panose="020B0609020204030204" pitchFamily="49" charset="0"/>
              </a:rPr>
              <a:t>(?s, ?t) &lt;- </a:t>
            </a:r>
            <a:r>
              <a:rPr lang="en-US" altLang="zh-CN" sz="1600" b="0" dirty="0" err="1">
                <a:latin typeface="Consolas" panose="020B0609020204030204" pitchFamily="49" charset="0"/>
              </a:rPr>
              <a:t>ClassType</a:t>
            </a:r>
            <a:r>
              <a:rPr lang="en-US" altLang="zh-CN" sz="1600" b="0" dirty="0">
                <a:latin typeface="Consolas" panose="020B0609020204030204" pitchFamily="49" charset="0"/>
              </a:rPr>
              <a:t>(?s),</a:t>
            </a:r>
          </a:p>
          <a:p>
            <a:pPr marL="0" indent="0">
              <a:buNone/>
            </a:pPr>
            <a:r>
              <a:rPr lang="en-US" altLang="zh-CN" sz="1600" b="0" dirty="0" err="1">
                <a:latin typeface="Consolas" panose="020B0609020204030204" pitchFamily="49" charset="0"/>
              </a:rPr>
              <a:t>Superinterface</a:t>
            </a:r>
            <a:r>
              <a:rPr lang="en-US" altLang="zh-CN" sz="1600" b="0" dirty="0">
                <a:latin typeface="Consolas" panose="020B0609020204030204" pitchFamily="49" charset="0"/>
              </a:rPr>
              <a:t>(?t, ?s).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34148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对于指针分析</a:t>
            </a:r>
            <a:endParaRPr lang="en-US" altLang="zh-CN" dirty="0"/>
          </a:p>
          <a:p>
            <a:pPr lvl="1"/>
            <a:r>
              <a:rPr lang="zh-CN" altLang="en-US" dirty="0"/>
              <a:t>流敏感对 </a:t>
            </a:r>
            <a:r>
              <a:rPr lang="en-US" altLang="zh-CN" dirty="0"/>
              <a:t>C/C++ </a:t>
            </a:r>
            <a:r>
              <a:rPr lang="zh-CN" altLang="en-US" dirty="0"/>
              <a:t>程序提升更大</a:t>
            </a:r>
            <a:endParaRPr lang="en-US" altLang="zh-CN" dirty="0"/>
          </a:p>
          <a:p>
            <a:pPr lvl="1"/>
            <a:r>
              <a:rPr lang="zh-CN" altLang="en-US" dirty="0"/>
              <a:t>上下文敏感对 </a:t>
            </a:r>
            <a:r>
              <a:rPr lang="en-US" altLang="zh-CN" dirty="0"/>
              <a:t>Java </a:t>
            </a:r>
            <a:r>
              <a:rPr lang="zh-CN" altLang="en-US" dirty="0"/>
              <a:t>等面向对象语言提升更大</a:t>
            </a:r>
            <a:endParaRPr lang="en-US" altLang="zh-CN" dirty="0"/>
          </a:p>
          <a:p>
            <a:pPr lvl="2"/>
            <a:r>
              <a:rPr lang="en-US" altLang="zh-CN" dirty="0"/>
              <a:t>k-call-site sensitive</a:t>
            </a:r>
          </a:p>
          <a:p>
            <a:pPr lvl="2"/>
            <a:r>
              <a:rPr lang="en-US" altLang="zh-CN" dirty="0"/>
              <a:t>k-object sensitive</a:t>
            </a:r>
          </a:p>
          <a:p>
            <a:pPr lvl="2"/>
            <a:r>
              <a:rPr lang="en-US" altLang="zh-CN" dirty="0"/>
              <a:t>context-sensitive heap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1935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k-call-site sensitive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5E3FABA6-8863-4A51-A0CF-E305B2A10043}"/>
              </a:ext>
            </a:extLst>
          </p:cNvPr>
          <p:cNvSpPr txBox="1">
            <a:spLocks/>
          </p:cNvSpPr>
          <p:nvPr/>
        </p:nvSpPr>
        <p:spPr>
          <a:xfrm>
            <a:off x="166255" y="1447800"/>
            <a:ext cx="11815948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n1 = new One(); // o1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n2 = new Two(); // o2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x1 =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(n1); // 3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x2 =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(n2); // 4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 = x1.f;</a:t>
            </a:r>
          </a:p>
          <a:p>
            <a:pPr marL="0" indent="0">
              <a:buNone/>
            </a:pPr>
            <a:endParaRPr lang="en-US" altLang="zh-CN" sz="1400" b="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(Number P) {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X </a:t>
            </a:r>
            <a:r>
              <a:rPr lang="en-US" altLang="zh-CN" sz="1400" b="0" dirty="0" err="1">
                <a:latin typeface="Consolas" panose="020B0609020204030204" pitchFamily="49" charset="0"/>
              </a:rPr>
              <a:t>x</a:t>
            </a:r>
            <a:r>
              <a:rPr lang="en-US" altLang="zh-CN" sz="1400" b="0" dirty="0">
                <a:latin typeface="Consolas" panose="020B0609020204030204" pitchFamily="49" charset="0"/>
              </a:rPr>
              <a:t> = new X(); // o8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</a:t>
            </a:r>
            <a:r>
              <a:rPr lang="en-US" altLang="zh-CN" sz="1400" b="0" dirty="0" err="1">
                <a:latin typeface="Consolas" panose="020B0609020204030204" pitchFamily="49" charset="0"/>
              </a:rPr>
              <a:t>x.f</a:t>
            </a:r>
            <a:r>
              <a:rPr lang="en-US" altLang="zh-CN" sz="1400" b="0" dirty="0">
                <a:latin typeface="Consolas" panose="020B0609020204030204" pitchFamily="49" charset="0"/>
              </a:rPr>
              <a:t> = p;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return x;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class X {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Number f;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}</a:t>
            </a:r>
            <a:endParaRPr lang="zh-CN" altLang="en-US" sz="1400" b="0" dirty="0">
              <a:latin typeface="Consolas" panose="020B0609020204030204" pitchFamily="49" charset="0"/>
            </a:endParaRPr>
          </a:p>
        </p:txBody>
      </p:sp>
      <p:sp>
        <p:nvSpPr>
          <p:cNvPr id="5" name="内容占位符 1">
            <a:extLst>
              <a:ext uri="{FF2B5EF4-FFF2-40B4-BE49-F238E27FC236}">
                <a16:creationId xmlns:a16="http://schemas.microsoft.com/office/drawing/2014/main" id="{3F865102-F59C-4E40-9904-65AA3A986348}"/>
              </a:ext>
            </a:extLst>
          </p:cNvPr>
          <p:cNvSpPr txBox="1">
            <a:spLocks/>
          </p:cNvSpPr>
          <p:nvPr/>
        </p:nvSpPr>
        <p:spPr>
          <a:xfrm>
            <a:off x="3867706" y="1447798"/>
            <a:ext cx="2809875" cy="4834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500" dirty="0"/>
              <a:t>Context insensitive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Variable | Object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-------- | ------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n1       | o1    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n2       | o2    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</a:t>
            </a:r>
            <a:r>
              <a:rPr lang="en-US" altLang="zh-CN" sz="1500" b="0" dirty="0">
                <a:solidFill>
                  <a:schemeClr val="accent2"/>
                </a:solidFill>
                <a:latin typeface="Consolas" panose="020B0609020204030204" pitchFamily="49" charset="0"/>
              </a:rPr>
              <a:t>p</a:t>
            </a:r>
            <a:r>
              <a:rPr lang="en-US" altLang="zh-CN" sz="1500" b="0" dirty="0">
                <a:latin typeface="Consolas" panose="020B0609020204030204" pitchFamily="49" charset="0"/>
              </a:rPr>
              <a:t>        | </a:t>
            </a:r>
            <a:r>
              <a:rPr lang="en-US" altLang="zh-CN" sz="1500" b="0" dirty="0">
                <a:solidFill>
                  <a:schemeClr val="accent2"/>
                </a:solidFill>
                <a:latin typeface="Consolas" panose="020B0609020204030204" pitchFamily="49" charset="0"/>
              </a:rPr>
              <a:t>o1, o2 </a:t>
            </a:r>
            <a:r>
              <a:rPr lang="en-US" altLang="zh-CN" sz="15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x        | o8    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x1       | o8    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x2       | o8     |</a:t>
            </a:r>
          </a:p>
          <a:p>
            <a:pPr marL="0" indent="0">
              <a:buNone/>
            </a:pPr>
            <a:r>
              <a:rPr lang="en-US" altLang="zh-CN" sz="1500" b="0" dirty="0">
                <a:latin typeface="Consolas" panose="020B0609020204030204" pitchFamily="49" charset="0"/>
              </a:rPr>
              <a:t>| </a:t>
            </a:r>
            <a:r>
              <a:rPr lang="en-US" altLang="zh-CN" sz="1500" b="0" dirty="0">
                <a:solidFill>
                  <a:schemeClr val="accent2"/>
                </a:solidFill>
                <a:latin typeface="Consolas" panose="020B0609020204030204" pitchFamily="49" charset="0"/>
              </a:rPr>
              <a:t>n</a:t>
            </a:r>
            <a:r>
              <a:rPr lang="en-US" altLang="zh-CN" sz="1500" b="0" dirty="0">
                <a:latin typeface="Consolas" panose="020B0609020204030204" pitchFamily="49" charset="0"/>
              </a:rPr>
              <a:t>        | </a:t>
            </a:r>
            <a:r>
              <a:rPr lang="en-US" altLang="zh-CN" sz="1500" b="0" dirty="0">
                <a:solidFill>
                  <a:schemeClr val="accent2"/>
                </a:solidFill>
                <a:latin typeface="Consolas" panose="020B0609020204030204" pitchFamily="49" charset="0"/>
              </a:rPr>
              <a:t>o1, o2 </a:t>
            </a:r>
            <a:r>
              <a:rPr lang="en-US" altLang="zh-CN" sz="1500" b="0" dirty="0">
                <a:latin typeface="Consolas" panose="020B0609020204030204" pitchFamily="49" charset="0"/>
              </a:rPr>
              <a:t>|</a:t>
            </a:r>
            <a:endParaRPr lang="zh-CN" altLang="en-US" sz="1500" b="0" dirty="0">
              <a:latin typeface="Consolas" panose="020B0609020204030204" pitchFamily="49" charset="0"/>
            </a:endParaRPr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1E7BA2D0-385C-4BB5-B4B6-2F19289789AE}"/>
              </a:ext>
            </a:extLst>
          </p:cNvPr>
          <p:cNvSpPr txBox="1">
            <a:spLocks/>
          </p:cNvSpPr>
          <p:nvPr/>
        </p:nvSpPr>
        <p:spPr>
          <a:xfrm>
            <a:off x="7361341" y="1447798"/>
            <a:ext cx="3355521" cy="48342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1-call-site sensitive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| Object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| ------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n1   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n2   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3:p</a:t>
            </a:r>
            <a:r>
              <a:rPr lang="en-US" altLang="zh-CN" sz="1600" b="0" dirty="0">
                <a:latin typeface="Consolas" panose="020B0609020204030204" pitchFamily="49" charset="0"/>
              </a:rPr>
              <a:t>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o1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3:x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x1 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4:p</a:t>
            </a:r>
            <a:r>
              <a:rPr lang="en-US" altLang="zh-CN" sz="1600" b="0" dirty="0">
                <a:latin typeface="Consolas" panose="020B0609020204030204" pitchFamily="49" charset="0"/>
              </a:rPr>
              <a:t>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o2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4:x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x2 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o8.f</a:t>
            </a:r>
            <a:r>
              <a:rPr lang="en-US" altLang="zh-CN" sz="1600" b="0" dirty="0">
                <a:latin typeface="Consolas" panose="020B0609020204030204" pitchFamily="49" charset="0"/>
              </a:rPr>
              <a:t>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o1, o2</a:t>
            </a:r>
            <a:r>
              <a:rPr lang="en-US" altLang="zh-CN" sz="1600" b="0" dirty="0">
                <a:latin typeface="Consolas" panose="020B0609020204030204" pitchFamily="49" charset="0"/>
              </a:rPr>
              <a:t>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n </a:t>
            </a:r>
            <a:r>
              <a:rPr lang="en-US" altLang="zh-CN" sz="1600" b="0" dirty="0">
                <a:latin typeface="Consolas" panose="020B0609020204030204" pitchFamily="49" charset="0"/>
              </a:rPr>
              <a:t> 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o1, o2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684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context-sensitive heap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5E3FABA6-8863-4A51-A0CF-E305B2A10043}"/>
              </a:ext>
            </a:extLst>
          </p:cNvPr>
          <p:cNvSpPr txBox="1">
            <a:spLocks/>
          </p:cNvSpPr>
          <p:nvPr/>
        </p:nvSpPr>
        <p:spPr>
          <a:xfrm>
            <a:off x="166255" y="1447800"/>
            <a:ext cx="11815948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n1 = new One(); // o1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n2 = new Two(); // o2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x1 =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(n1); // 3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x2 =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(n2); // 4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n = x1.f;</a:t>
            </a:r>
          </a:p>
          <a:p>
            <a:pPr marL="0" indent="0">
              <a:buNone/>
            </a:pPr>
            <a:endParaRPr lang="en-US" altLang="zh-CN" sz="1400" b="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X </a:t>
            </a:r>
            <a:r>
              <a:rPr lang="en-US" altLang="zh-CN" sz="1400" b="0" dirty="0" err="1">
                <a:latin typeface="Consolas" panose="020B0609020204030204" pitchFamily="49" charset="0"/>
              </a:rPr>
              <a:t>newX</a:t>
            </a:r>
            <a:r>
              <a:rPr lang="en-US" altLang="zh-CN" sz="1400" b="0" dirty="0">
                <a:latin typeface="Consolas" panose="020B0609020204030204" pitchFamily="49" charset="0"/>
              </a:rPr>
              <a:t>(Number P) {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X </a:t>
            </a:r>
            <a:r>
              <a:rPr lang="en-US" altLang="zh-CN" sz="1400" b="0" dirty="0" err="1">
                <a:latin typeface="Consolas" panose="020B0609020204030204" pitchFamily="49" charset="0"/>
              </a:rPr>
              <a:t>x</a:t>
            </a:r>
            <a:r>
              <a:rPr lang="en-US" altLang="zh-CN" sz="1400" b="0" dirty="0">
                <a:latin typeface="Consolas" panose="020B0609020204030204" pitchFamily="49" charset="0"/>
              </a:rPr>
              <a:t> = new X(); // o8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</a:t>
            </a:r>
            <a:r>
              <a:rPr lang="en-US" altLang="zh-CN" sz="1400" b="0" dirty="0" err="1">
                <a:latin typeface="Consolas" panose="020B0609020204030204" pitchFamily="49" charset="0"/>
              </a:rPr>
              <a:t>x.f</a:t>
            </a:r>
            <a:r>
              <a:rPr lang="en-US" altLang="zh-CN" sz="1400" b="0" dirty="0">
                <a:latin typeface="Consolas" panose="020B0609020204030204" pitchFamily="49" charset="0"/>
              </a:rPr>
              <a:t> = p;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return x;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class X {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    Number f;</a:t>
            </a:r>
          </a:p>
          <a:p>
            <a:pPr marL="0" indent="0">
              <a:buNone/>
            </a:pPr>
            <a:r>
              <a:rPr lang="en-US" altLang="zh-CN" sz="1400" b="0" dirty="0">
                <a:latin typeface="Consolas" panose="020B0609020204030204" pitchFamily="49" charset="0"/>
              </a:rPr>
              <a:t>}</a:t>
            </a:r>
            <a:endParaRPr lang="zh-CN" altLang="en-US" sz="1400" b="0" dirty="0">
              <a:latin typeface="Consolas" panose="020B0609020204030204" pitchFamily="49" charset="0"/>
            </a:endParaRPr>
          </a:p>
        </p:txBody>
      </p:sp>
      <p:sp>
        <p:nvSpPr>
          <p:cNvPr id="5" name="内容占位符 1">
            <a:extLst>
              <a:ext uri="{FF2B5EF4-FFF2-40B4-BE49-F238E27FC236}">
                <a16:creationId xmlns:a16="http://schemas.microsoft.com/office/drawing/2014/main" id="{3F865102-F59C-4E40-9904-65AA3A986348}"/>
              </a:ext>
            </a:extLst>
          </p:cNvPr>
          <p:cNvSpPr txBox="1">
            <a:spLocks/>
          </p:cNvSpPr>
          <p:nvPr/>
        </p:nvSpPr>
        <p:spPr>
          <a:xfrm>
            <a:off x="3867706" y="1447798"/>
            <a:ext cx="2809875" cy="4834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1-call-site sensitive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| Object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| ------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n1   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n2   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3:p  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3:x</a:t>
            </a:r>
            <a:r>
              <a:rPr lang="en-US" altLang="zh-CN" sz="1600" b="0" dirty="0">
                <a:latin typeface="Consolas" panose="020B0609020204030204" pitchFamily="49" charset="0"/>
              </a:rPr>
              <a:t>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o8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x1 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4:p  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4:x</a:t>
            </a:r>
            <a:r>
              <a:rPr lang="en-US" altLang="zh-CN" sz="1600" b="0" dirty="0">
                <a:latin typeface="Consolas" panose="020B0609020204030204" pitchFamily="49" charset="0"/>
              </a:rPr>
              <a:t>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o8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x2       | o8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o8.f    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o1, o2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n</a:t>
            </a:r>
            <a:r>
              <a:rPr lang="en-US" altLang="zh-CN" sz="1600" b="0" dirty="0">
                <a:latin typeface="Consolas" panose="020B0609020204030204" pitchFamily="49" charset="0"/>
              </a:rPr>
              <a:t>  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o1, o2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1E7BA2D0-385C-4BB5-B4B6-2F19289789AE}"/>
              </a:ext>
            </a:extLst>
          </p:cNvPr>
          <p:cNvSpPr txBox="1">
            <a:spLocks/>
          </p:cNvSpPr>
          <p:nvPr/>
        </p:nvSpPr>
        <p:spPr>
          <a:xfrm>
            <a:off x="7361341" y="1447798"/>
            <a:ext cx="3355521" cy="483424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Context-sensitive heap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| Object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| ------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n1   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n2   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3:p  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3:x</a:t>
            </a:r>
            <a:r>
              <a:rPr lang="en-US" altLang="zh-CN" sz="1600" b="0" dirty="0">
                <a:latin typeface="Consolas" panose="020B0609020204030204" pitchFamily="49" charset="0"/>
              </a:rPr>
              <a:t>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3:o8  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x1       | 3:o8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4:p  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4:x     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4:o8  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x2       | 4:o8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3:o8.f  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 </a:t>
            </a:r>
            <a:r>
              <a:rPr lang="en-US" altLang="zh-CN" sz="1600" b="0" dirty="0">
                <a:latin typeface="Consolas" panose="020B0609020204030204" pitchFamily="49" charset="0"/>
              </a:rPr>
              <a:t>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4:o8.f  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o2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n </a:t>
            </a:r>
            <a:r>
              <a:rPr lang="en-US" altLang="zh-CN" sz="1600" b="0" dirty="0">
                <a:latin typeface="Consolas" panose="020B0609020204030204" pitchFamily="49" charset="0"/>
              </a:rPr>
              <a:t>       | </a:t>
            </a:r>
            <a:r>
              <a:rPr lang="en-US" altLang="zh-CN" sz="1600" b="0" dirty="0">
                <a:solidFill>
                  <a:schemeClr val="accent1"/>
                </a:solidFill>
                <a:latin typeface="Consolas" panose="020B0609020204030204" pitchFamily="49" charset="0"/>
              </a:rPr>
              <a:t>o1 </a:t>
            </a:r>
            <a:r>
              <a:rPr lang="en-US" altLang="zh-CN" sz="1600" b="0" dirty="0">
                <a:latin typeface="Consolas" panose="020B0609020204030204" pitchFamily="49" charset="0"/>
              </a:rPr>
              <a:t>    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98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k-object sensitive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5E3FABA6-8863-4A51-A0CF-E305B2A10043}"/>
              </a:ext>
            </a:extLst>
          </p:cNvPr>
          <p:cNvSpPr txBox="1">
            <a:spLocks/>
          </p:cNvSpPr>
          <p:nvPr/>
        </p:nvSpPr>
        <p:spPr>
          <a:xfrm>
            <a:off x="166255" y="1447800"/>
            <a:ext cx="294842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a1 = new A(); // o1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a2 = new A(); // o2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b1 = new B(); // o3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b2 = new B(); // o4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a1.set(b1); // 5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a2.set(b2); // 6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x = a1.get();</a:t>
            </a:r>
          </a:p>
          <a:p>
            <a:pPr marL="0" indent="0">
              <a:buNone/>
            </a:pPr>
            <a:endParaRPr lang="en-US" altLang="zh-CN" sz="1600" b="0" dirty="0">
              <a:latin typeface="Consolas" panose="020B0609020204030204" pitchFamily="49" charset="0"/>
            </a:endParaRPr>
          </a:p>
        </p:txBody>
      </p:sp>
      <p:sp>
        <p:nvSpPr>
          <p:cNvPr id="5" name="内容占位符 1">
            <a:extLst>
              <a:ext uri="{FF2B5EF4-FFF2-40B4-BE49-F238E27FC236}">
                <a16:creationId xmlns:a16="http://schemas.microsoft.com/office/drawing/2014/main" id="{3F865102-F59C-4E40-9904-65AA3A986348}"/>
              </a:ext>
            </a:extLst>
          </p:cNvPr>
          <p:cNvSpPr txBox="1">
            <a:spLocks/>
          </p:cNvSpPr>
          <p:nvPr/>
        </p:nvSpPr>
        <p:spPr>
          <a:xfrm>
            <a:off x="5566931" y="1447800"/>
            <a:ext cx="2948419" cy="4834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1-call-site sensitive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     | Object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     | ------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5:set_this</a:t>
            </a:r>
            <a:r>
              <a:rPr lang="en-US" altLang="zh-CN" sz="1600" b="0" dirty="0">
                <a:latin typeface="Consolas" panose="020B0609020204030204" pitchFamily="49" charset="0"/>
              </a:rPr>
              <a:t>    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5:b           | o3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6:set_this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6:b           | o4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12:doSet_this | o1, o2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12:p          | o3, o4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o1.f          | o3, o4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o2.f          | o3, o4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x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o3, o4</a:t>
            </a:r>
            <a:r>
              <a:rPr lang="en-US" altLang="zh-CN" sz="1600" b="0" dirty="0">
                <a:latin typeface="Consolas" panose="020B0609020204030204" pitchFamily="49" charset="0"/>
              </a:rPr>
              <a:t> 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  <p:sp>
        <p:nvSpPr>
          <p:cNvPr id="8" name="内容占位符 1">
            <a:extLst>
              <a:ext uri="{FF2B5EF4-FFF2-40B4-BE49-F238E27FC236}">
                <a16:creationId xmlns:a16="http://schemas.microsoft.com/office/drawing/2014/main" id="{1162667C-471F-4922-B329-F4B1597AC7B3}"/>
              </a:ext>
            </a:extLst>
          </p:cNvPr>
          <p:cNvSpPr txBox="1">
            <a:spLocks/>
          </p:cNvSpPr>
          <p:nvPr/>
        </p:nvSpPr>
        <p:spPr>
          <a:xfrm>
            <a:off x="2447926" y="1447800"/>
            <a:ext cx="3124199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class A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B f;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void set(B b)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</a:t>
            </a:r>
            <a:r>
              <a:rPr lang="en-US" altLang="zh-CN" sz="1600" b="0" dirty="0" err="1">
                <a:latin typeface="Consolas" panose="020B0609020204030204" pitchFamily="49" charset="0"/>
              </a:rPr>
              <a:t>doSet</a:t>
            </a:r>
            <a:r>
              <a:rPr lang="en-US" altLang="zh-CN" sz="1600" b="0" dirty="0">
                <a:latin typeface="Consolas" panose="020B0609020204030204" pitchFamily="49" charset="0"/>
              </a:rPr>
              <a:t>(b);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void </a:t>
            </a:r>
            <a:r>
              <a:rPr lang="en-US" altLang="zh-CN" sz="1600" b="0" dirty="0" err="1">
                <a:latin typeface="Consolas" panose="020B0609020204030204" pitchFamily="49" charset="0"/>
              </a:rPr>
              <a:t>doSet</a:t>
            </a:r>
            <a:r>
              <a:rPr lang="en-US" altLang="zh-CN" sz="1600" b="0" dirty="0">
                <a:latin typeface="Consolas" panose="020B0609020204030204" pitchFamily="49" charset="0"/>
              </a:rPr>
              <a:t>(B p)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</a:t>
            </a:r>
            <a:r>
              <a:rPr lang="en-US" altLang="zh-CN" sz="1600" b="0" dirty="0" err="1">
                <a:latin typeface="Consolas" panose="020B0609020204030204" pitchFamily="49" charset="0"/>
              </a:rPr>
              <a:t>this.f</a:t>
            </a:r>
            <a:r>
              <a:rPr lang="en-US" altLang="zh-CN" sz="1600" b="0" dirty="0">
                <a:latin typeface="Consolas" panose="020B0609020204030204" pitchFamily="49" charset="0"/>
              </a:rPr>
              <a:t> = p; // 12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B get()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return </a:t>
            </a:r>
            <a:r>
              <a:rPr lang="en-US" altLang="zh-CN" sz="1600" b="0" dirty="0" err="1">
                <a:latin typeface="Consolas" panose="020B0609020204030204" pitchFamily="49" charset="0"/>
              </a:rPr>
              <a:t>this.f</a:t>
            </a:r>
            <a:r>
              <a:rPr lang="en-US" altLang="zh-CN" sz="1600" b="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}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6CFF5697-D09F-4007-BA75-C3AA7A0559F1}"/>
              </a:ext>
            </a:extLst>
          </p:cNvPr>
          <p:cNvSpPr txBox="1">
            <a:spLocks/>
          </p:cNvSpPr>
          <p:nvPr/>
        </p:nvSpPr>
        <p:spPr>
          <a:xfrm>
            <a:off x="8515350" y="1447799"/>
            <a:ext cx="3228975" cy="49978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1-object sensitive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      | Object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      | ------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o1:set_this    </a:t>
            </a:r>
            <a:r>
              <a:rPr lang="en-US" altLang="zh-CN" sz="1600" b="0" dirty="0">
                <a:latin typeface="Consolas" panose="020B0609020204030204" pitchFamily="49" charset="0"/>
              </a:rPr>
              <a:t>| o1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o1:b           | o3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o2:set_this  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o2:b           | o4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o1:doSet_this</a:t>
            </a:r>
            <a:r>
              <a:rPr lang="en-US" altLang="zh-CN" sz="1600" b="0" dirty="0">
                <a:latin typeface="Consolas" panose="020B0609020204030204" pitchFamily="49" charset="0"/>
              </a:rPr>
              <a:t>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o1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o1:p           | o3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o2:doSet_this  | o2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o2:p           | o4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o1.f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o3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o2.f           | o4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x 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o3</a:t>
            </a:r>
            <a:r>
              <a:rPr lang="en-US" altLang="zh-CN" sz="1600" b="0" dirty="0">
                <a:latin typeface="Consolas" panose="020B0609020204030204" pitchFamily="49" charset="0"/>
              </a:rPr>
              <a:t>     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3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8CDBE47-31D3-47E0-A8B4-1E46D990C5A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0call, 1call, 1call+h, 2call+h, 1obj, 1obj+h, </a:t>
            </a:r>
            <a:r>
              <a:rPr lang="en-US" altLang="zh-CN" dirty="0">
                <a:solidFill>
                  <a:schemeClr val="accent2"/>
                </a:solidFill>
              </a:rPr>
              <a:t>2obj+h</a:t>
            </a:r>
            <a:r>
              <a:rPr lang="en-US" altLang="zh-CN" dirty="0"/>
              <a:t>, …</a:t>
            </a:r>
          </a:p>
          <a:p>
            <a:pPr marL="0" indent="0">
              <a:buNone/>
            </a:pPr>
            <a:endParaRPr lang="en-US" altLang="zh-CN" sz="2200" b="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sz="2200" b="0" dirty="0" err="1">
                <a:latin typeface="Consolas" panose="020B0609020204030204" pitchFamily="49" charset="0"/>
              </a:rPr>
              <a:t>CallGraphEdge</a:t>
            </a:r>
            <a:r>
              <a:rPr lang="en-US" altLang="zh-CN" sz="2200" b="0" dirty="0">
                <a:latin typeface="Consolas" panose="020B0609020204030204" pitchFamily="49" charset="0"/>
              </a:rPr>
              <a:t>(?</a:t>
            </a:r>
            <a:r>
              <a:rPr lang="en-US" altLang="zh-CN" sz="2200" b="0" dirty="0" err="1">
                <a:latin typeface="Consolas" panose="020B0609020204030204" pitchFamily="49" charset="0"/>
              </a:rPr>
              <a:t>callerCtx</a:t>
            </a:r>
            <a:r>
              <a:rPr lang="en-US" altLang="zh-CN" sz="2200" b="0" dirty="0">
                <a:latin typeface="Consolas" panose="020B0609020204030204" pitchFamily="49" charset="0"/>
              </a:rPr>
              <a:t>, ?call, ?</a:t>
            </a:r>
            <a:r>
              <a:rPr lang="en-US" altLang="zh-CN" sz="2200" b="0" dirty="0" err="1">
                <a:latin typeface="Consolas" panose="020B0609020204030204" pitchFamily="49" charset="0"/>
              </a:rPr>
              <a:t>calleeCtx</a:t>
            </a:r>
            <a:r>
              <a:rPr lang="en-US" altLang="zh-CN" sz="2200" b="0" dirty="0">
                <a:latin typeface="Consolas" panose="020B0609020204030204" pitchFamily="49" charset="0"/>
              </a:rPr>
              <a:t>, ?callee) &lt;-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VirtualMethodCall:Base</a:t>
            </a:r>
            <a:r>
              <a:rPr lang="en-US" altLang="zh-CN" sz="2200" b="0" dirty="0">
                <a:latin typeface="Consolas" panose="020B0609020204030204" pitchFamily="49" charset="0"/>
              </a:rPr>
              <a:t>[?call] = ?base,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VirtualMethodCall:SimpleName</a:t>
            </a:r>
            <a:r>
              <a:rPr lang="en-US" altLang="zh-CN" sz="2200" b="0" dirty="0">
                <a:latin typeface="Consolas" panose="020B0609020204030204" pitchFamily="49" charset="0"/>
              </a:rPr>
              <a:t>[?call] = ?name,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VirtualMethodCall:Descriptor</a:t>
            </a:r>
            <a:r>
              <a:rPr lang="en-US" altLang="zh-CN" sz="2200" b="0" dirty="0">
                <a:latin typeface="Consolas" panose="020B0609020204030204" pitchFamily="49" charset="0"/>
              </a:rPr>
              <a:t>[?call] = ?descriptor,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VarPointsTo</a:t>
            </a:r>
            <a:r>
              <a:rPr lang="en-US" altLang="zh-CN" sz="2200" b="0" dirty="0">
                <a:latin typeface="Consolas" panose="020B0609020204030204" pitchFamily="49" charset="0"/>
              </a:rPr>
              <a:t>(?</a:t>
            </a:r>
            <a:r>
              <a:rPr lang="en-US" altLang="zh-CN" sz="2200" b="0" dirty="0" err="1">
                <a:latin typeface="Consolas" panose="020B0609020204030204" pitchFamily="49" charset="0"/>
              </a:rPr>
              <a:t>callerCtx</a:t>
            </a:r>
            <a:r>
              <a:rPr lang="en-US" altLang="zh-CN" sz="2200" b="0" dirty="0">
                <a:latin typeface="Consolas" panose="020B0609020204030204" pitchFamily="49" charset="0"/>
              </a:rPr>
              <a:t>, ?base, ?heap),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HeapAllocation:Type</a:t>
            </a:r>
            <a:r>
              <a:rPr lang="en-US" altLang="zh-CN" sz="2200" b="0" dirty="0">
                <a:latin typeface="Consolas" panose="020B0609020204030204" pitchFamily="49" charset="0"/>
              </a:rPr>
              <a:t>[?heap] = ?</a:t>
            </a:r>
            <a:r>
              <a:rPr lang="en-US" altLang="zh-CN" sz="2200" b="0" dirty="0" err="1">
                <a:latin typeface="Consolas" panose="020B0609020204030204" pitchFamily="49" charset="0"/>
              </a:rPr>
              <a:t>heaptype</a:t>
            </a:r>
            <a:r>
              <a:rPr lang="en-US" altLang="zh-CN" sz="2200" b="0" dirty="0"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 err="1">
                <a:latin typeface="Consolas" panose="020B0609020204030204" pitchFamily="49" charset="0"/>
              </a:rPr>
              <a:t>MethodLookup</a:t>
            </a:r>
            <a:r>
              <a:rPr lang="en-US" altLang="zh-CN" sz="2200" b="0" dirty="0">
                <a:latin typeface="Consolas" panose="020B0609020204030204" pitchFamily="49" charset="0"/>
              </a:rPr>
              <a:t>[?name, ?descriptor, ?</a:t>
            </a:r>
            <a:r>
              <a:rPr lang="en-US" altLang="zh-CN" sz="2200" b="0" dirty="0" err="1">
                <a:latin typeface="Consolas" panose="020B0609020204030204" pitchFamily="49" charset="0"/>
              </a:rPr>
              <a:t>heaptype</a:t>
            </a:r>
            <a:r>
              <a:rPr lang="en-US" altLang="zh-CN" sz="2200" b="0" dirty="0">
                <a:latin typeface="Consolas" panose="020B0609020204030204" pitchFamily="49" charset="0"/>
              </a:rPr>
              <a:t>] = ?callee,</a:t>
            </a:r>
          </a:p>
          <a:p>
            <a:pPr marL="0" indent="0">
              <a:buNone/>
            </a:pPr>
            <a:r>
              <a:rPr lang="en-US" altLang="zh-CN" sz="2200" b="0" dirty="0">
                <a:latin typeface="Consolas" panose="020B0609020204030204" pitchFamily="49" charset="0"/>
              </a:rPr>
              <a:t>    </a:t>
            </a:r>
            <a:r>
              <a:rPr lang="en-US" altLang="zh-CN" sz="2200" b="0" dirty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r>
              <a:rPr lang="en-US" altLang="zh-CN" sz="2200" b="0" dirty="0" err="1">
                <a:solidFill>
                  <a:schemeClr val="accent2"/>
                </a:solidFill>
                <a:latin typeface="Consolas" panose="020B0609020204030204" pitchFamily="49" charset="0"/>
              </a:rPr>
              <a:t>calleeCtx</a:t>
            </a:r>
            <a:r>
              <a:rPr lang="en-US" altLang="zh-CN" sz="2200" b="0" dirty="0">
                <a:solidFill>
                  <a:schemeClr val="accent2"/>
                </a:solidFill>
                <a:latin typeface="Consolas" panose="020B0609020204030204" pitchFamily="49" charset="0"/>
              </a:rPr>
              <a:t> = ?call</a:t>
            </a:r>
            <a:r>
              <a:rPr lang="en-US" altLang="zh-CN" sz="2200" b="0" dirty="0"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2D76A0B-1385-4CD9-AC71-81BFA006D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Doop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245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2obj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5E3FABA6-8863-4A51-A0CF-E305B2A10043}"/>
              </a:ext>
            </a:extLst>
          </p:cNvPr>
          <p:cNvSpPr txBox="1">
            <a:spLocks/>
          </p:cNvSpPr>
          <p:nvPr/>
        </p:nvSpPr>
        <p:spPr>
          <a:xfrm>
            <a:off x="166254" y="1447800"/>
            <a:ext cx="4853421" cy="541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void main(Object[] </a:t>
            </a:r>
            <a:r>
              <a:rPr lang="en-US" altLang="zh-CN" sz="1600" b="0" dirty="0" err="1">
                <a:latin typeface="Consolas" panose="020B0609020204030204" pitchFamily="49" charset="0"/>
              </a:rPr>
              <a:t>args</a:t>
            </a:r>
            <a:r>
              <a:rPr lang="en-US" altLang="zh-CN" sz="1600" b="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A a1 = new A(); // A/1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Object v1 = a1.foo(new Object()); // O/1</a:t>
            </a:r>
          </a:p>
          <a:p>
            <a:pPr marL="0" indent="0">
              <a:buNone/>
            </a:pPr>
            <a:endParaRPr lang="en-US" altLang="zh-CN" sz="1600" b="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a2 = new A(); // A/2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Object v2 = a2.foo(new Object()); // O/2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class A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Object foo(Object v) { // 9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B </a:t>
            </a:r>
            <a:r>
              <a:rPr lang="en-US" altLang="zh-CN" sz="1600" b="0" dirty="0" err="1">
                <a:latin typeface="Consolas" panose="020B0609020204030204" pitchFamily="49" charset="0"/>
              </a:rPr>
              <a:t>b</a:t>
            </a:r>
            <a:r>
              <a:rPr lang="en-US" altLang="zh-CN" sz="1600" b="0" dirty="0">
                <a:latin typeface="Consolas" panose="020B0609020204030204" pitchFamily="49" charset="0"/>
              </a:rPr>
              <a:t> = new B(); // B/1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return </a:t>
            </a:r>
            <a:r>
              <a:rPr lang="en-US" altLang="zh-CN" sz="1600" b="0" dirty="0" err="1">
                <a:latin typeface="Consolas" panose="020B0609020204030204" pitchFamily="49" charset="0"/>
              </a:rPr>
              <a:t>b.bar</a:t>
            </a:r>
            <a:r>
              <a:rPr lang="en-US" altLang="zh-CN" sz="1600" b="0" dirty="0">
                <a:latin typeface="Consolas" panose="020B0609020204030204" pitchFamily="49" charset="0"/>
              </a:rPr>
              <a:t>(v);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内容占位符 1">
            <a:extLst>
              <a:ext uri="{FF2B5EF4-FFF2-40B4-BE49-F238E27FC236}">
                <a16:creationId xmlns:a16="http://schemas.microsoft.com/office/drawing/2014/main" id="{1162667C-471F-4922-B329-F4B1597AC7B3}"/>
              </a:ext>
            </a:extLst>
          </p:cNvPr>
          <p:cNvSpPr txBox="1">
            <a:spLocks/>
          </p:cNvSpPr>
          <p:nvPr/>
        </p:nvSpPr>
        <p:spPr>
          <a:xfrm>
            <a:off x="5019674" y="1466849"/>
            <a:ext cx="3848101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class B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Object bar(Object v) { // 15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C </a:t>
            </a:r>
            <a:r>
              <a:rPr lang="en-US" altLang="zh-CN" sz="1600" b="0" dirty="0" err="1">
                <a:latin typeface="Consolas" panose="020B0609020204030204" pitchFamily="49" charset="0"/>
              </a:rPr>
              <a:t>c</a:t>
            </a:r>
            <a:r>
              <a:rPr lang="en-US" altLang="zh-CN" sz="1600" b="0" dirty="0">
                <a:latin typeface="Consolas" panose="020B0609020204030204" pitchFamily="49" charset="0"/>
              </a:rPr>
              <a:t> = new C(); // C/1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    return </a:t>
            </a:r>
            <a:r>
              <a:rPr lang="en-US" altLang="zh-CN" sz="1600" b="0" dirty="0" err="1">
                <a:latin typeface="Consolas" panose="020B0609020204030204" pitchFamily="49" charset="0"/>
              </a:rPr>
              <a:t>c.identity</a:t>
            </a:r>
            <a:r>
              <a:rPr lang="en-US" altLang="zh-CN" sz="1600" b="0" dirty="0">
                <a:latin typeface="Consolas" panose="020B0609020204030204" pitchFamily="49" charset="0"/>
              </a:rPr>
              <a:t>(v);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class C {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    Object identity(Object v) { return v; } // 21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6CFF5697-D09F-4007-BA75-C3AA7A0559F1}"/>
              </a:ext>
            </a:extLst>
          </p:cNvPr>
          <p:cNvSpPr txBox="1">
            <a:spLocks/>
          </p:cNvSpPr>
          <p:nvPr/>
        </p:nvSpPr>
        <p:spPr>
          <a:xfrm>
            <a:off x="8753228" y="957593"/>
            <a:ext cx="3228975" cy="4997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2obj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    | Object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    | ------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a1           | A/1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a2           | A/2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[A/1]v9      | O/1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[A/2]v9      | O/2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[A/1,B/1]v15 | O/1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[A/2,B/1]v15 | O/2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[B/1,C/1]v21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</a:t>
            </a:r>
            <a:r>
              <a:rPr lang="en-US" altLang="zh-CN" sz="1600" b="0" dirty="0">
                <a:latin typeface="Consolas" panose="020B0609020204030204" pitchFamily="49" charset="0"/>
              </a:rPr>
              <a:t>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v1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v2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2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C3FD7A-E81D-4BD8-ABAE-DB6498517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2obj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BC56B4-310C-43D7-9285-ED306078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Bean</a:t>
            </a:r>
            <a:endParaRPr lang="zh-CN" altLang="en-US" dirty="0"/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6CFF5697-D09F-4007-BA75-C3AA7A0559F1}"/>
              </a:ext>
            </a:extLst>
          </p:cNvPr>
          <p:cNvSpPr txBox="1">
            <a:spLocks/>
          </p:cNvSpPr>
          <p:nvPr/>
        </p:nvSpPr>
        <p:spPr>
          <a:xfrm>
            <a:off x="190005" y="1466849"/>
            <a:ext cx="3228975" cy="4997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2obj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    | Object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--------     | ------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a1           | A/1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a2           | A/2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[A/1]v9      | O/1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[A/2]v9      | O/2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[A/1,B/1]v15 | O/1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[A/2,B/1]v15 | O/1     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[B/1,C/1]v21 </a:t>
            </a: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</a:t>
            </a:r>
            <a:r>
              <a:rPr lang="en-US" altLang="zh-CN" sz="1600" b="0" dirty="0">
                <a:latin typeface="Consolas" panose="020B0609020204030204" pitchFamily="49" charset="0"/>
              </a:rPr>
              <a:t> 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v1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v2</a:t>
            </a:r>
            <a:r>
              <a:rPr lang="en-US" altLang="zh-CN" sz="1600" b="0" dirty="0">
                <a:latin typeface="Consolas" panose="020B0609020204030204" pitchFamily="49" charset="0"/>
              </a:rPr>
              <a:t>           | </a:t>
            </a:r>
            <a:r>
              <a:rPr lang="en-US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O/1, O/2 </a:t>
            </a:r>
            <a:r>
              <a:rPr lang="en-US" altLang="zh-CN" sz="1600" b="0" dirty="0">
                <a:latin typeface="Consolas" panose="020B0609020204030204" pitchFamily="49" charset="0"/>
              </a:rPr>
              <a:t>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F0A37D17-8199-4CE6-A1E5-6935C2FFCA01}"/>
              </a:ext>
            </a:extLst>
          </p:cNvPr>
          <p:cNvSpPr txBox="1">
            <a:spLocks/>
          </p:cNvSpPr>
          <p:nvPr/>
        </p:nvSpPr>
        <p:spPr>
          <a:xfrm>
            <a:off x="3658156" y="1466849"/>
            <a:ext cx="4057094" cy="53795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3obj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sz="1600" b="0" dirty="0">
                <a:latin typeface="Consolas" panose="020B0609020204030204" pitchFamily="49" charset="0"/>
              </a:rPr>
              <a:t>| Variable         | Object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--------         | ------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a1               | A/1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a2               | A/2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[A/1]v9          | O/1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[A/2]v9          | O/2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[A/1,B/1]v15     | O/1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[A/2,B/1]v15     | O/1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A/1,B/1,C/1</a:t>
            </a:r>
            <a:r>
              <a:rPr lang="pt-BR" altLang="zh-CN" sz="1600" b="0" dirty="0">
                <a:latin typeface="Consolas" panose="020B0609020204030204" pitchFamily="49" charset="0"/>
              </a:rPr>
              <a:t>]v21 | 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      </a:t>
            </a:r>
            <a:r>
              <a:rPr lang="pt-BR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A/2,B/1,C/1</a:t>
            </a:r>
            <a:r>
              <a:rPr lang="pt-BR" altLang="zh-CN" sz="1600" b="0" dirty="0">
                <a:latin typeface="Consolas" panose="020B0609020204030204" pitchFamily="49" charset="0"/>
              </a:rPr>
              <a:t>]v21 | 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O/2      </a:t>
            </a:r>
            <a:r>
              <a:rPr lang="pt-BR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v1               | O/1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v2               | O/2      |</a:t>
            </a:r>
            <a:endParaRPr lang="zh-CN" altLang="en-US" sz="1600" b="0" dirty="0">
              <a:latin typeface="Consolas" panose="020B0609020204030204" pitchFamily="49" charset="0"/>
            </a:endParaRPr>
          </a:p>
        </p:txBody>
      </p:sp>
      <p:sp>
        <p:nvSpPr>
          <p:cNvPr id="10" name="内容占位符 1">
            <a:extLst>
              <a:ext uri="{FF2B5EF4-FFF2-40B4-BE49-F238E27FC236}">
                <a16:creationId xmlns:a16="http://schemas.microsoft.com/office/drawing/2014/main" id="{93454C46-137A-45E1-AE64-5CF99B7025BE}"/>
              </a:ext>
            </a:extLst>
          </p:cNvPr>
          <p:cNvSpPr txBox="1">
            <a:spLocks/>
          </p:cNvSpPr>
          <p:nvPr/>
        </p:nvSpPr>
        <p:spPr>
          <a:xfrm>
            <a:off x="7715250" y="1466849"/>
            <a:ext cx="4057094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/>
              <a:t>OAG (Object Allocation Graph)</a:t>
            </a:r>
            <a:endParaRPr lang="pt-BR" altLang="zh-CN" sz="1600" b="0" dirty="0">
              <a:latin typeface="Consolas" panose="020B0609020204030204" pitchFamily="49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       A/1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      /   \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O_root     B/1 -- C/1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      \   /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       A/2</a:t>
            </a:r>
          </a:p>
          <a:p>
            <a:pPr marL="0" indent="0">
              <a:lnSpc>
                <a:spcPct val="130000"/>
              </a:lnSpc>
              <a:buNone/>
            </a:pPr>
            <a:endParaRPr lang="pt-BR" altLang="zh-CN" sz="1600" b="0" dirty="0">
              <a:latin typeface="Consolas" panose="020B0609020204030204" pitchFamily="49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A/1,C/1</a:t>
            </a:r>
            <a:r>
              <a:rPr lang="pt-BR" altLang="zh-CN" sz="1600" b="0" dirty="0">
                <a:latin typeface="Consolas" panose="020B0609020204030204" pitchFamily="49" charset="0"/>
              </a:rPr>
              <a:t>]v21 | 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O/1      </a:t>
            </a:r>
            <a:r>
              <a:rPr lang="pt-BR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[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A/2,C/1</a:t>
            </a:r>
            <a:r>
              <a:rPr lang="pt-BR" altLang="zh-CN" sz="1600" b="0" dirty="0">
                <a:latin typeface="Consolas" panose="020B0609020204030204" pitchFamily="49" charset="0"/>
              </a:rPr>
              <a:t>]v21 | </a:t>
            </a:r>
            <a:r>
              <a:rPr lang="pt-BR" altLang="zh-CN" sz="1600" b="0" dirty="0">
                <a:solidFill>
                  <a:schemeClr val="accent2"/>
                </a:solidFill>
                <a:latin typeface="Consolas" panose="020B0609020204030204" pitchFamily="49" charset="0"/>
              </a:rPr>
              <a:t>O/2      </a:t>
            </a:r>
            <a:r>
              <a:rPr lang="pt-BR" altLang="zh-CN" sz="1600" b="0" dirty="0">
                <a:latin typeface="Consolas" panose="020B0609020204030204" pitchFamily="49" charset="0"/>
              </a:rPr>
              <a:t>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v1           | O/1      |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pt-BR" altLang="zh-CN" sz="1600" b="0" dirty="0">
                <a:latin typeface="Consolas" panose="020B0609020204030204" pitchFamily="49" charset="0"/>
              </a:rPr>
              <a:t>| v2           | O/1      |</a:t>
            </a:r>
            <a:endParaRPr lang="zh-CN" altLang="en-US" sz="1600" b="0" dirty="0">
              <a:latin typeface="Consolas" panose="020B0609020204030204" pitchFamily="49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zh-CN" altLang="en-US" sz="1600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683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0BB123B1-BD5C-49D9-9DF1-72E1FBAB3BDA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altLang="zh-CN" dirty="0"/>
                  <a:t>Call-site sensitive</a:t>
                </a:r>
              </a:p>
              <a:p>
                <a:pPr lvl="1"/>
                <a:r>
                  <a:rPr lang="zh-CN" altLang="en-US" dirty="0"/>
                  <a:t>调用位置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上下文</a:t>
                </a:r>
                <a:endParaRPr lang="en-US" altLang="zh-CN" dirty="0"/>
              </a:p>
              <a:p>
                <a:r>
                  <a:rPr lang="en-US" altLang="zh-CN" dirty="0"/>
                  <a:t>Object sensitive</a:t>
                </a:r>
              </a:p>
              <a:p>
                <a:pPr lvl="1"/>
                <a:r>
                  <a:rPr lang="zh-CN" altLang="en-US" dirty="0"/>
                  <a:t>调用对象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上下文</a:t>
                </a:r>
                <a:endParaRPr lang="en-US" altLang="zh-CN" dirty="0"/>
              </a:p>
              <a:p>
                <a:r>
                  <a:rPr lang="en-US" altLang="zh-CN" dirty="0"/>
                  <a:t>Type sensitive</a:t>
                </a:r>
              </a:p>
              <a:p>
                <a:pPr lvl="1"/>
                <a:r>
                  <a:rPr lang="zh-CN" altLang="en-US" dirty="0"/>
                  <a:t>调用对象实例所属的类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上下文</a:t>
                </a:r>
                <a:endParaRPr lang="en-US" altLang="zh-CN" dirty="0"/>
              </a:p>
              <a:p>
                <a:r>
                  <a:rPr lang="zh-CN" altLang="en-US" dirty="0"/>
                  <a:t>指针分析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精度：</a:t>
                </a:r>
                <a:r>
                  <a:rPr lang="en-US" altLang="zh-CN" dirty="0"/>
                  <a:t>object &gt; type &gt; call-site &gt; insensitive</a:t>
                </a:r>
              </a:p>
              <a:p>
                <a:pPr lvl="1"/>
                <a:r>
                  <a:rPr lang="zh-CN" altLang="en-US" dirty="0"/>
                  <a:t>效率：</a:t>
                </a:r>
                <a:r>
                  <a:rPr lang="en-US" altLang="zh-CN" dirty="0"/>
                  <a:t>insensitive &gt; type &gt; object &gt; call-site</a:t>
                </a:r>
              </a:p>
              <a:p>
                <a:r>
                  <a:rPr lang="zh-CN" altLang="en-US" dirty="0"/>
                  <a:t>对不同的方法使用不同的敏感性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OAG</a:t>
                </a:r>
                <a:r>
                  <a:rPr lang="zh-CN" altLang="en-US" dirty="0"/>
                  <a:t>，指向边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zh-CN" altLang="en-US" dirty="0"/>
                  <a:t>上下文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上下文敏感变体排列（精度上升，规模性下降）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{1type, 2type, 2obj}</a:t>
                </a:r>
              </a:p>
              <a:p>
                <a:pPr lvl="1"/>
                <a:r>
                  <a:rPr lang="zh-CN" altLang="en-US" dirty="0"/>
                  <a:t>用户给定的规模性度量阈值（保存指向关系的内存</a:t>
                </a:r>
                <a:r>
                  <a:rPr lang="zh-CN" altLang="en-US"/>
                  <a:t>占用）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0BB123B1-BD5C-49D9-9DF1-72E1FBAB3B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0" t="-5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8C816D8-A4DE-4E35-850C-FD5230CD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Scaler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610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7" name="文本框 62">
            <a:extLst>
              <a:ext uri="{FF2B5EF4-FFF2-40B4-BE49-F238E27FC236}">
                <a16:creationId xmlns:a16="http://schemas.microsoft.com/office/drawing/2014/main" id="{C761B581-BADA-4562-B931-0F56B377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445" y="3057524"/>
            <a:ext cx="4075155" cy="192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85000" lnSpcReduction="20000"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hangingPunct="1">
              <a:lnSpc>
                <a:spcPct val="120000"/>
              </a:lnSpc>
            </a:pPr>
            <a:r>
              <a:rPr lang="zh-CN" altLang="en-US" sz="2700" dirty="0">
                <a:solidFill>
                  <a:srgbClr val="4B649F"/>
                </a:solidFill>
              </a:rPr>
              <a:t>胡明哲</a:t>
            </a: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hangingPunct="1">
              <a:lnSpc>
                <a:spcPct val="120000"/>
              </a:lnSpc>
            </a:pPr>
            <a:r>
              <a:rPr lang="en-US" altLang="zh-CN" sz="2700" dirty="0">
                <a:solidFill>
                  <a:srgbClr val="4B649F"/>
                </a:solidFill>
              </a:rPr>
              <a:t>hmz18@mail.ustc.edu.cn</a:t>
            </a:r>
            <a:endParaRPr lang="zh-CN" altLang="en-US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700" dirty="0">
                <a:solidFill>
                  <a:srgbClr val="4B649F"/>
                </a:solidFill>
              </a:rPr>
              <a:t>网络空间安全学院</a:t>
            </a: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700" dirty="0">
                <a:solidFill>
                  <a:srgbClr val="4B649F"/>
                </a:solidFill>
              </a:rPr>
              <a:t>中国科学技术大学</a:t>
            </a:r>
            <a:endParaRPr lang="en-US" altLang="zh-CN" sz="2700" dirty="0">
              <a:solidFill>
                <a:srgbClr val="4B649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3167511" y="2091350"/>
            <a:ext cx="595547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谢谢！敬请批评指正！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34387</TotalTime>
  <Words>2345</Words>
  <Application>Microsoft Office PowerPoint</Application>
  <PresentationFormat>宽屏</PresentationFormat>
  <Paragraphs>356</Paragraphs>
  <Slides>18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</vt:lpstr>
      <vt:lpstr>微软雅黑</vt:lpstr>
      <vt:lpstr>Arial</vt:lpstr>
      <vt:lpstr>Cambria Math</vt:lpstr>
      <vt:lpstr>Consolas</vt:lpstr>
      <vt:lpstr>Wingdings</vt:lpstr>
      <vt:lpstr>1_Office 主题​​</vt:lpstr>
      <vt:lpstr>Doop based Pointer Analyses</vt:lpstr>
      <vt:lpstr>Doop</vt:lpstr>
      <vt:lpstr>Doop</vt:lpstr>
      <vt:lpstr>Doop</vt:lpstr>
      <vt:lpstr>Doop</vt:lpstr>
      <vt:lpstr>Doop</vt:lpstr>
      <vt:lpstr>Doop</vt:lpstr>
      <vt:lpstr>Doop</vt:lpstr>
      <vt:lpstr>Doop</vt:lpstr>
      <vt:lpstr>Bean</vt:lpstr>
      <vt:lpstr>Bean</vt:lpstr>
      <vt:lpstr>Bean</vt:lpstr>
      <vt:lpstr>Bean</vt:lpstr>
      <vt:lpstr>Doop</vt:lpstr>
      <vt:lpstr>Bean</vt:lpstr>
      <vt:lpstr>Bean</vt:lpstr>
      <vt:lpstr>Scaler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G L</cp:lastModifiedBy>
  <cp:revision>1756</cp:revision>
  <dcterms:created xsi:type="dcterms:W3CDTF">2018-06-04T22:40:57Z</dcterms:created>
  <dcterms:modified xsi:type="dcterms:W3CDTF">2022-11-29T02:02:30Z</dcterms:modified>
</cp:coreProperties>
</file>