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4"/>
  </p:notesMasterIdLst>
  <p:sldIdLst>
    <p:sldId id="504" r:id="rId3"/>
    <p:sldId id="505" r:id="rId4"/>
    <p:sldId id="510" r:id="rId5"/>
    <p:sldId id="526" r:id="rId6"/>
    <p:sldId id="506" r:id="rId7"/>
    <p:sldId id="523" r:id="rId8"/>
    <p:sldId id="524" r:id="rId9"/>
    <p:sldId id="415" r:id="rId10"/>
    <p:sldId id="511" r:id="rId11"/>
    <p:sldId id="507" r:id="rId12"/>
    <p:sldId id="512" r:id="rId13"/>
    <p:sldId id="513" r:id="rId14"/>
    <p:sldId id="514" r:id="rId15"/>
    <p:sldId id="515" r:id="rId16"/>
    <p:sldId id="525" r:id="rId17"/>
    <p:sldId id="516" r:id="rId18"/>
    <p:sldId id="517" r:id="rId19"/>
    <p:sldId id="519" r:id="rId20"/>
    <p:sldId id="520" r:id="rId21"/>
    <p:sldId id="522" r:id="rId22"/>
    <p:sldId id="39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33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2022/6/9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2022/6/9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2022/6/9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2022/6/9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1613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2022/6/9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://arxiv.org/abs/2009.06732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81" y="1798621"/>
            <a:ext cx="8739549" cy="73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</a:rPr>
              <a:t>Efficient Transformers</a:t>
            </a:r>
            <a:r>
              <a:rPr lang="en-US" altLang="zh-CN" sz="3200" b="1" dirty="0">
                <a:solidFill>
                  <a:srgbClr val="44546A"/>
                </a:solidFill>
              </a:rPr>
              <a:t>:</a:t>
            </a:r>
            <a:r>
              <a:rPr lang="zh-CN" altLang="en-US" sz="3200" b="1" dirty="0">
                <a:solidFill>
                  <a:srgbClr val="44546A"/>
                </a:solidFill>
              </a:rPr>
              <a:t> </a:t>
            </a:r>
            <a:r>
              <a:rPr lang="en-US" altLang="zh-CN" sz="3200" b="1" dirty="0">
                <a:solidFill>
                  <a:srgbClr val="44546A"/>
                </a:solidFill>
              </a:rPr>
              <a:t>A</a:t>
            </a:r>
            <a:r>
              <a:rPr lang="zh-CN" altLang="en-US" sz="3200" b="1" dirty="0">
                <a:solidFill>
                  <a:srgbClr val="44546A"/>
                </a:solidFill>
              </a:rPr>
              <a:t> </a:t>
            </a:r>
            <a:r>
              <a:rPr lang="en-US" altLang="zh-CN" sz="3200" b="1" dirty="0">
                <a:solidFill>
                  <a:srgbClr val="44546A"/>
                </a:solidFill>
              </a:rPr>
              <a:t>Survey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98431" y="2728476"/>
            <a:ext cx="1729961" cy="497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1" lang="en-US" altLang="zh-CN" sz="24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  <a:hlinkClick r:id="rId4"/>
              </a:rPr>
              <a:t>arXiv 2022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97FB853-2226-086D-4F1E-C627DCD83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818" y="3270974"/>
            <a:ext cx="6485541" cy="17563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Transformer</a:t>
            </a:r>
          </a:p>
          <a:p>
            <a:pPr lvl="1"/>
            <a:r>
              <a:rPr lang="zh-CN" altLang="en-US" dirty="0"/>
              <a:t>语言理解、图像处理等领域</a:t>
            </a:r>
            <a:endParaRPr lang="en-US" altLang="zh-CN" dirty="0"/>
          </a:p>
          <a:p>
            <a:pPr lvl="1"/>
            <a:r>
              <a:rPr lang="zh-CN" altLang="en-US" dirty="0"/>
              <a:t>注意力机制</a:t>
            </a:r>
            <a:endParaRPr lang="en-US" altLang="zh-CN" dirty="0"/>
          </a:p>
          <a:p>
            <a:pPr lvl="2"/>
            <a:r>
              <a:rPr lang="en-US" altLang="zh-CN" dirty="0"/>
              <a:t>Transformer</a:t>
            </a:r>
            <a:r>
              <a:rPr lang="zh-CN" altLang="en-US" dirty="0"/>
              <a:t>模型的一个关键特征</a:t>
            </a:r>
            <a:endParaRPr lang="en-US" altLang="zh-CN" dirty="0"/>
          </a:p>
          <a:p>
            <a:pPr lvl="2"/>
            <a:r>
              <a:rPr lang="zh-CN" altLang="en-US" dirty="0"/>
              <a:t>时间和空间的平方量级复杂度阻碍了模型的可扩展性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Transformer </a:t>
            </a:r>
            <a:r>
              <a:rPr lang="en-US" altLang="zh-CN" dirty="0">
                <a:sym typeface="Wingdings" panose="05000000000000000000" pitchFamily="2" charset="2"/>
              </a:rPr>
              <a:t> </a:t>
            </a:r>
            <a:r>
              <a:rPr lang="zh-CN" altLang="en-US" dirty="0">
                <a:sym typeface="Wingdings" panose="05000000000000000000" pitchFamily="2" charset="2"/>
              </a:rPr>
              <a:t>大模型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动机：大模型预测性能的优越性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/>
              <a:t>缺陷：部署到低算力硬件时会面临算力不足的情况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大模型</a:t>
            </a:r>
            <a:r>
              <a:rPr lang="en-US" altLang="zh-CN" dirty="0"/>
              <a:t> </a:t>
            </a:r>
            <a:r>
              <a:rPr lang="en-US" altLang="zh-CN" dirty="0">
                <a:sym typeface="Wingdings" panose="05000000000000000000" pitchFamily="2" charset="2"/>
              </a:rPr>
              <a:t> Efficient Transformer</a:t>
            </a: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动机：提高模型运行效率，在低算力硬件上部署大模型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6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模型的效率</a:t>
            </a:r>
            <a:endParaRPr lang="en-US" altLang="zh-CN" dirty="0"/>
          </a:p>
          <a:p>
            <a:pPr lvl="1"/>
            <a:r>
              <a:rPr lang="zh-CN" altLang="en-US" dirty="0"/>
              <a:t>内存占用</a:t>
            </a:r>
            <a:endParaRPr lang="en-US" altLang="zh-CN" dirty="0"/>
          </a:p>
          <a:p>
            <a:pPr lvl="1"/>
            <a:r>
              <a:rPr lang="zh-CN" altLang="en-US" dirty="0"/>
              <a:t>训练和推理期间的计算成本，例如</a:t>
            </a:r>
            <a:r>
              <a:rPr lang="en-US" altLang="zh-CN" dirty="0"/>
              <a:t>FLOPs</a:t>
            </a:r>
          </a:p>
          <a:p>
            <a:pPr lvl="1"/>
            <a:r>
              <a:rPr lang="zh-CN" altLang="en-US" dirty="0"/>
              <a:t>主要关注对于大型输入以及长序列的处理效率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本文感兴趣的各</a:t>
            </a:r>
            <a:r>
              <a:rPr lang="en-US" altLang="zh-CN" dirty="0"/>
              <a:t>Efficient Transformer</a:t>
            </a:r>
            <a:r>
              <a:rPr lang="zh-CN" altLang="en-US" dirty="0"/>
              <a:t>的创新点</a:t>
            </a:r>
            <a:endParaRPr lang="en-US" altLang="zh-CN" dirty="0"/>
          </a:p>
          <a:p>
            <a:pPr lvl="1"/>
            <a:r>
              <a:rPr lang="zh-CN" altLang="en-US" dirty="0"/>
              <a:t>解决注意力机制的平方复杂度问题</a:t>
            </a:r>
            <a:endParaRPr lang="en-US" altLang="zh-CN" dirty="0"/>
          </a:p>
          <a:p>
            <a:pPr lvl="1"/>
            <a:r>
              <a:rPr lang="zh-CN" altLang="en-US" dirty="0"/>
              <a:t>通过</a:t>
            </a:r>
            <a:r>
              <a:rPr lang="en-US" altLang="zh-CN" dirty="0"/>
              <a:t>pooling</a:t>
            </a:r>
            <a:r>
              <a:rPr lang="zh-CN" altLang="en-US" dirty="0"/>
              <a:t>和稀疏性降低计算成本</a:t>
            </a:r>
            <a:endParaRPr lang="en-US" altLang="zh-CN" dirty="0"/>
          </a:p>
          <a:p>
            <a:pPr lvl="1"/>
            <a:r>
              <a:rPr lang="zh-CN" altLang="en-US" dirty="0"/>
              <a:t>其他改进，如参数共享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317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7AC9FC-CD28-4F23-BF0D-F9CB74E1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35" y="2149943"/>
            <a:ext cx="9244729" cy="1892667"/>
          </a:xfrm>
        </p:spPr>
        <p:txBody>
          <a:bodyPr/>
          <a:lstStyle/>
          <a:p>
            <a:r>
              <a:rPr lang="en-US" altLang="zh-CN" dirty="0"/>
              <a:t>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0038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0EBA845-BA56-0735-DA5D-183A8E069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8324" y="1049231"/>
            <a:ext cx="9299074" cy="5407357"/>
          </a:xfr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412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Single head attention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76D3103-C62B-3D6C-F35C-E8FF1273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82A7B9C-E18F-D689-19CD-9FA73941F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99" y="1016101"/>
            <a:ext cx="10931075" cy="55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B3AD68-291A-CCD8-C581-DF87E8C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A893D8D-5CB4-CE34-109C-B3947AB8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Multihead</a:t>
            </a:r>
            <a:r>
              <a:rPr lang="en-US" altLang="zh-CN" dirty="0"/>
              <a:t> attention 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76D3103-C62B-3D6C-F35C-E8FF1273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413C690-0181-E18C-CAFB-16D122B8B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" y="3702351"/>
            <a:ext cx="6134100" cy="30927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F2C7DAC-518C-083B-4EE5-C8DB5E7B3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9101"/>
          <a:stretch/>
        </p:blipFill>
        <p:spPr>
          <a:xfrm>
            <a:off x="1701166" y="835725"/>
            <a:ext cx="2952992" cy="2740326"/>
          </a:xfrm>
          <a:prstGeom prst="rect">
            <a:avLst/>
          </a:prstGeom>
        </p:spPr>
      </p:pic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882F601C-9C61-5C45-DCFB-C884DC2C7011}"/>
              </a:ext>
            </a:extLst>
          </p:cNvPr>
          <p:cNvCxnSpPr>
            <a:cxnSpLocks/>
            <a:stCxn id="12" idx="1"/>
            <a:endCxn id="13" idx="1"/>
          </p:cNvCxnSpPr>
          <p:nvPr/>
        </p:nvCxnSpPr>
        <p:spPr>
          <a:xfrm rot="10800000" flipH="1">
            <a:off x="236220" y="2205888"/>
            <a:ext cx="1464946" cy="3042818"/>
          </a:xfrm>
          <a:prstGeom prst="bentConnector3">
            <a:avLst>
              <a:gd name="adj1" fmla="val -572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CD90E32-52E1-7086-8706-9FDCA12D51C3}"/>
              </a:ext>
            </a:extLst>
          </p:cNvPr>
          <p:cNvSpPr txBox="1"/>
          <p:nvPr/>
        </p:nvSpPr>
        <p:spPr>
          <a:xfrm>
            <a:off x="236219" y="1710256"/>
            <a:ext cx="154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q,k,v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645589E-502C-46EB-D5C6-E1F493191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868" b="5128"/>
          <a:stretch/>
        </p:blipFill>
        <p:spPr>
          <a:xfrm>
            <a:off x="6699020" y="1164214"/>
            <a:ext cx="5256760" cy="4656033"/>
          </a:xfrm>
          <a:prstGeom prst="rect">
            <a:avLst/>
          </a:prstGeom>
        </p:spPr>
      </p:pic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7BA8D5A-FD8D-520C-54E3-21429E87FF49}"/>
              </a:ext>
            </a:extLst>
          </p:cNvPr>
          <p:cNvCxnSpPr>
            <a:stCxn id="13" idx="3"/>
            <a:endCxn id="16" idx="1"/>
          </p:cNvCxnSpPr>
          <p:nvPr/>
        </p:nvCxnSpPr>
        <p:spPr>
          <a:xfrm>
            <a:off x="4654158" y="2205888"/>
            <a:ext cx="2044862" cy="12863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21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7AC9FC-CD28-4F23-BF0D-F9CB74E1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35" y="2149943"/>
            <a:ext cx="9244729" cy="1892667"/>
          </a:xfrm>
        </p:spPr>
        <p:txBody>
          <a:bodyPr/>
          <a:lstStyle/>
          <a:p>
            <a:r>
              <a:rPr lang="en-US" altLang="zh-CN" sz="3600" dirty="0"/>
              <a:t>Taxonomy of Efficient Transformer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46953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100135B-88FE-496A-512F-D3D7CEAA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8D3BAE2-FD95-1E96-F824-AAF92BF4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ECCE00F-4328-4B2B-2D75-69DCAD1BC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Transformer</a:t>
            </a:r>
            <a:r>
              <a:rPr lang="zh-CN" altLang="en-US" dirty="0"/>
              <a:t>变体分类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10D015B-08A1-82FA-221C-B8B160755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304" y="856469"/>
            <a:ext cx="5512606" cy="5401826"/>
          </a:xfrm>
          <a:prstGeom prst="rect">
            <a:avLst/>
          </a:prstGeom>
        </p:spPr>
      </p:pic>
      <p:pic>
        <p:nvPicPr>
          <p:cNvPr id="9" name="内容占位符 5">
            <a:extLst>
              <a:ext uri="{FF2B5EF4-FFF2-40B4-BE49-F238E27FC236}">
                <a16:creationId xmlns:a16="http://schemas.microsoft.com/office/drawing/2014/main" id="{647E985E-720C-6701-2620-1D97197A7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07" y="1721217"/>
            <a:ext cx="5754364" cy="425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100135B-88FE-496A-512F-D3D7CEAA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8D3BAE2-FD95-1E96-F824-AAF92BF4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5898279C-6A06-9E03-AC78-C0A340F5F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altLang="zh-CN" dirty="0"/>
              <a:t>Fixed Patterns</a:t>
            </a:r>
          </a:p>
          <a:p>
            <a:pPr lvl="1"/>
            <a:r>
              <a:rPr lang="en-US" altLang="zh-CN" dirty="0" err="1"/>
              <a:t>Blockwise</a:t>
            </a:r>
            <a:r>
              <a:rPr lang="en-US" altLang="zh-CN" dirty="0"/>
              <a:t> Patterns</a:t>
            </a:r>
          </a:p>
          <a:p>
            <a:pPr lvl="2"/>
            <a:r>
              <a:rPr lang="zh-CN" altLang="en-US" dirty="0"/>
              <a:t>将输入分块</a:t>
            </a:r>
            <a:endParaRPr lang="en-US" altLang="zh-CN" dirty="0"/>
          </a:p>
          <a:p>
            <a:pPr lvl="1"/>
            <a:r>
              <a:rPr lang="en-US" altLang="zh-CN" dirty="0" err="1"/>
              <a:t>Strided</a:t>
            </a:r>
            <a:r>
              <a:rPr lang="en-US" altLang="zh-CN" dirty="0"/>
              <a:t> Patterns</a:t>
            </a:r>
          </a:p>
          <a:p>
            <a:pPr lvl="2"/>
            <a:r>
              <a:rPr lang="zh-CN" altLang="en-US" dirty="0"/>
              <a:t>只在固定间隔</a:t>
            </a:r>
            <a:r>
              <a:rPr lang="en-US" altLang="zh-CN" dirty="0"/>
              <a:t>attend</a:t>
            </a:r>
          </a:p>
          <a:p>
            <a:pPr lvl="1"/>
            <a:r>
              <a:rPr lang="en-US" altLang="zh-CN" dirty="0"/>
              <a:t>Compressed Patterns</a:t>
            </a:r>
          </a:p>
          <a:p>
            <a:pPr lvl="2"/>
            <a:r>
              <a:rPr lang="zh-CN" altLang="en-US" dirty="0"/>
              <a:t>使用</a:t>
            </a:r>
            <a:r>
              <a:rPr lang="en-US" altLang="zh-CN" dirty="0"/>
              <a:t>pooling</a:t>
            </a:r>
            <a:r>
              <a:rPr lang="zh-CN" altLang="en-US" dirty="0"/>
              <a:t>操作对序列进行向下采样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Combination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Patterns</a:t>
            </a:r>
          </a:p>
          <a:p>
            <a:pPr lvl="1"/>
            <a:r>
              <a:rPr lang="zh-CN" altLang="en-US" dirty="0"/>
              <a:t>组合多个不同的访问模式</a:t>
            </a:r>
            <a:endParaRPr lang="en-US" altLang="zh-CN" dirty="0"/>
          </a:p>
          <a:p>
            <a:pPr lvl="2"/>
            <a:r>
              <a:rPr lang="zh-CN" altLang="en-US" dirty="0"/>
              <a:t>提高注意力机制的总体覆盖率</a:t>
            </a:r>
            <a:endParaRPr lang="en-US" altLang="zh-CN" dirty="0"/>
          </a:p>
          <a:p>
            <a:pPr lvl="2"/>
            <a:r>
              <a:rPr lang="zh-CN" altLang="en-US" dirty="0"/>
              <a:t>例如</a:t>
            </a:r>
            <a:r>
              <a:rPr lang="en-US" altLang="zh-CN" dirty="0"/>
              <a:t>Sparse Transformer</a:t>
            </a:r>
          </a:p>
          <a:p>
            <a:pPr lvl="3"/>
            <a:r>
              <a:rPr lang="zh-CN" altLang="en-US" dirty="0"/>
              <a:t>将</a:t>
            </a:r>
            <a:r>
              <a:rPr lang="en-US" altLang="zh-CN" dirty="0"/>
              <a:t>head</a:t>
            </a:r>
            <a:r>
              <a:rPr lang="zh-CN" altLang="en-US" dirty="0"/>
              <a:t>分配给</a:t>
            </a:r>
            <a:r>
              <a:rPr lang="en-US" altLang="zh-CN" dirty="0" err="1"/>
              <a:t>strided</a:t>
            </a:r>
            <a:r>
              <a:rPr lang="en-US" altLang="zh-CN" dirty="0"/>
              <a:t> attention</a:t>
            </a:r>
            <a:r>
              <a:rPr lang="zh-CN" altLang="en-US" dirty="0"/>
              <a:t>和</a:t>
            </a:r>
            <a:r>
              <a:rPr lang="en-US" altLang="zh-CN" dirty="0"/>
              <a:t>local attention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563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Learnable Patterns</a:t>
            </a:r>
          </a:p>
          <a:p>
            <a:pPr lvl="1"/>
            <a:r>
              <a:rPr lang="zh-CN" altLang="en-US" dirty="0"/>
              <a:t>旨在以数据驱动的方式学习访问模式</a:t>
            </a:r>
            <a:endParaRPr lang="en-US" altLang="zh-CN" dirty="0"/>
          </a:p>
          <a:p>
            <a:pPr lvl="1"/>
            <a:r>
              <a:rPr lang="zh-CN" altLang="en-US" dirty="0"/>
              <a:t>关键特征是确定</a:t>
            </a:r>
            <a:r>
              <a:rPr lang="en-US" altLang="zh-CN" dirty="0"/>
              <a:t>token</a:t>
            </a:r>
            <a:r>
              <a:rPr lang="zh-CN" altLang="en-US" dirty="0"/>
              <a:t>相关性的概念</a:t>
            </a:r>
            <a:endParaRPr lang="en-US" altLang="zh-CN" dirty="0"/>
          </a:p>
          <a:p>
            <a:pPr lvl="2"/>
            <a:r>
              <a:rPr lang="zh-CN" altLang="en-US" dirty="0"/>
              <a:t>将</a:t>
            </a:r>
            <a:r>
              <a:rPr lang="en-US" altLang="zh-CN" dirty="0"/>
              <a:t>token</a:t>
            </a:r>
            <a:r>
              <a:rPr lang="zh-CN" altLang="en-US" dirty="0"/>
              <a:t>分配给</a:t>
            </a:r>
            <a:r>
              <a:rPr lang="en-US" altLang="zh-CN" dirty="0"/>
              <a:t>buckets</a:t>
            </a:r>
            <a:r>
              <a:rPr lang="zh-CN" altLang="en-US" dirty="0"/>
              <a:t>或</a:t>
            </a:r>
            <a:r>
              <a:rPr lang="en-US" altLang="zh-CN" dirty="0"/>
              <a:t>clusters</a:t>
            </a:r>
          </a:p>
          <a:p>
            <a:pPr lvl="3"/>
            <a:r>
              <a:rPr lang="en-US" altLang="zh-CN" dirty="0"/>
              <a:t>Reformer</a:t>
            </a:r>
            <a:r>
              <a:rPr lang="zh-CN" altLang="en-US" dirty="0"/>
              <a:t>引入基于哈希的相似性度量</a:t>
            </a:r>
            <a:endParaRPr lang="en-US" altLang="zh-CN" dirty="0"/>
          </a:p>
          <a:p>
            <a:pPr lvl="3"/>
            <a:r>
              <a:rPr lang="en-US" altLang="zh-CN" dirty="0"/>
              <a:t>Routing Transformer</a:t>
            </a:r>
            <a:r>
              <a:rPr lang="zh-CN" altLang="en-US" dirty="0"/>
              <a:t>在</a:t>
            </a:r>
            <a:r>
              <a:rPr lang="en-US" altLang="zh-CN" dirty="0"/>
              <a:t>token</a:t>
            </a:r>
            <a:r>
              <a:rPr lang="zh-CN" altLang="en-US" dirty="0"/>
              <a:t>上使用在线</a:t>
            </a:r>
            <a:r>
              <a:rPr lang="en-US" altLang="zh-CN" dirty="0"/>
              <a:t>k-means</a:t>
            </a:r>
            <a:r>
              <a:rPr lang="zh-CN" altLang="en-US" dirty="0"/>
              <a:t>聚类</a:t>
            </a:r>
            <a:endParaRPr lang="en-US" altLang="zh-CN" dirty="0"/>
          </a:p>
          <a:p>
            <a:r>
              <a:rPr lang="en-US" altLang="zh-CN" dirty="0"/>
              <a:t>Neural Memory</a:t>
            </a:r>
          </a:p>
          <a:p>
            <a:pPr lvl="1"/>
            <a:r>
              <a:rPr lang="zh-CN" altLang="en-US" dirty="0"/>
              <a:t>利用可学习的</a:t>
            </a:r>
            <a:r>
              <a:rPr lang="en-US" altLang="zh-CN" dirty="0"/>
              <a:t>side memory</a:t>
            </a:r>
            <a:r>
              <a:rPr lang="zh-CN" altLang="en-US" dirty="0"/>
              <a:t>模块，访问多个</a:t>
            </a:r>
            <a:r>
              <a:rPr lang="en-US" altLang="zh-CN" dirty="0"/>
              <a:t>global token</a:t>
            </a:r>
          </a:p>
          <a:p>
            <a:pPr lvl="1"/>
            <a:r>
              <a:rPr lang="en-US" altLang="zh-CN" dirty="0"/>
              <a:t>Global token</a:t>
            </a:r>
            <a:r>
              <a:rPr lang="zh-CN" altLang="en-US" dirty="0"/>
              <a:t>从整个输入序列收集信息</a:t>
            </a:r>
            <a:endParaRPr lang="en-US" altLang="zh-CN" dirty="0"/>
          </a:p>
          <a:p>
            <a:pPr lvl="1"/>
            <a:r>
              <a:rPr lang="en-US" altLang="zh-CN" dirty="0"/>
              <a:t>Set Transformer</a:t>
            </a:r>
            <a:r>
              <a:rPr lang="zh-CN" altLang="en-US" dirty="0"/>
              <a:t>，</a:t>
            </a:r>
            <a:r>
              <a:rPr lang="en-US" altLang="zh-CN" dirty="0"/>
              <a:t>ETC</a:t>
            </a:r>
            <a:r>
              <a:rPr lang="zh-CN" altLang="en-US" dirty="0"/>
              <a:t>，</a:t>
            </a:r>
            <a:r>
              <a:rPr lang="en-US" altLang="zh-CN" dirty="0" err="1"/>
              <a:t>Longformer</a:t>
            </a:r>
            <a:r>
              <a:rPr lang="zh-CN" altLang="en-US" dirty="0"/>
              <a:t>等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18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5A9CED8-9FFB-73B9-68C4-DE3EDD0CD2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Low-Rank Methods</a:t>
                </a:r>
              </a:p>
              <a:p>
                <a:pPr lvl="1"/>
                <a:r>
                  <a:rPr lang="zh-CN" altLang="en-US" dirty="0"/>
                  <a:t>利用注意力矩阵的低阶近似值</a:t>
                </a:r>
                <a:endParaRPr lang="en-US" altLang="zh-CN" dirty="0"/>
              </a:p>
              <a:p>
                <a:pPr lvl="2"/>
                <a:r>
                  <a:rPr lang="en-US" altLang="zh-CN" dirty="0" err="1"/>
                  <a:t>Longformer</a:t>
                </a:r>
                <a:r>
                  <a:rPr lang="zh-CN" altLang="en-US" dirty="0"/>
                  <a:t>将</a:t>
                </a:r>
                <a:r>
                  <a:rPr lang="en-US" altLang="zh-CN" dirty="0"/>
                  <a:t>key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value</a:t>
                </a:r>
                <a:r>
                  <a:rPr lang="zh-CN" altLang="en-US" dirty="0"/>
                  <a:t>的长度维度投影到较低维度</a:t>
                </a:r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dirty="0"/>
                  <a:t>)</a:t>
                </a:r>
              </a:p>
              <a:p>
                <a:pPr lvl="3"/>
                <a:r>
                  <a:rPr lang="zh-CN" altLang="en-US" dirty="0"/>
                  <a:t>注意力矩阵从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zh-CN" altLang="en-US" dirty="0"/>
                  <a:t> 被分解到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</m:oMath>
                </a14:m>
                <a:endParaRPr lang="en-US" altLang="zh-CN" dirty="0"/>
              </a:p>
              <a:p>
                <a:pPr lvl="3"/>
                <a:endParaRPr lang="en-US" altLang="zh-CN" dirty="0"/>
              </a:p>
              <a:p>
                <a:r>
                  <a:rPr lang="en-US" altLang="zh-CN" dirty="0"/>
                  <a:t>Kernels</a:t>
                </a:r>
              </a:p>
              <a:p>
                <a:pPr lvl="1"/>
                <a:r>
                  <a:rPr lang="zh-CN" altLang="en-US" dirty="0"/>
                  <a:t>能够对注意力机制进行数学上的重写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避免显式计算矩阵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也可被视为一种低阶近似方法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Performer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Linear Transformer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Random Feature Attention</a:t>
                </a:r>
                <a:r>
                  <a:rPr lang="zh-CN" altLang="en-US" dirty="0"/>
                  <a:t>等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5A9CED8-9FFB-73B9-68C4-DE3EDD0CD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63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Recurrence</a:t>
            </a:r>
          </a:p>
          <a:p>
            <a:pPr lvl="1"/>
            <a:r>
              <a:rPr lang="zh-CN" altLang="en-US" dirty="0"/>
              <a:t>递归连接多个</a:t>
            </a:r>
            <a:r>
              <a:rPr lang="en-US" altLang="zh-CN" dirty="0"/>
              <a:t>block</a:t>
            </a:r>
          </a:p>
          <a:p>
            <a:pPr lvl="1"/>
            <a:r>
              <a:rPr lang="zh-CN" altLang="en-US" dirty="0"/>
              <a:t>对前述的</a:t>
            </a:r>
            <a:r>
              <a:rPr lang="en-US" altLang="zh-CN" dirty="0" err="1"/>
              <a:t>Blockwise</a:t>
            </a:r>
            <a:r>
              <a:rPr lang="en-US" altLang="zh-CN" dirty="0"/>
              <a:t> Pattern</a:t>
            </a:r>
            <a:r>
              <a:rPr lang="zh-CN" altLang="en-US" dirty="0"/>
              <a:t>的自然扩展</a:t>
            </a:r>
            <a:endParaRPr lang="en-US" altLang="zh-CN" dirty="0"/>
          </a:p>
          <a:p>
            <a:pPr lvl="1"/>
            <a:r>
              <a:rPr lang="en-US" altLang="zh-CN" dirty="0"/>
              <a:t>Transformer-XL</a:t>
            </a:r>
            <a:r>
              <a:rPr lang="zh-CN" altLang="en-US" dirty="0"/>
              <a:t>提出了连接多个段和块的段级递归机制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/>
              <a:t>Downsampling</a:t>
            </a:r>
            <a:endParaRPr lang="en-US" altLang="zh-CN" dirty="0"/>
          </a:p>
          <a:p>
            <a:pPr lvl="1"/>
            <a:r>
              <a:rPr lang="zh-CN" altLang="en-US" dirty="0"/>
              <a:t>降低序列的分辨率</a:t>
            </a:r>
            <a:endParaRPr lang="en-US" altLang="zh-CN" dirty="0"/>
          </a:p>
          <a:p>
            <a:pPr lvl="1"/>
            <a:r>
              <a:rPr lang="en-US" altLang="zh-CN" dirty="0"/>
              <a:t>Perceiver</a:t>
            </a:r>
            <a:r>
              <a:rPr lang="zh-CN" altLang="en-US" dirty="0"/>
              <a:t>，</a:t>
            </a:r>
            <a:r>
              <a:rPr lang="en-US" altLang="zh-CN" dirty="0"/>
              <a:t>Funnel Transformer</a:t>
            </a:r>
            <a:r>
              <a:rPr lang="zh-CN" altLang="en-US" dirty="0"/>
              <a:t>，</a:t>
            </a:r>
            <a:r>
              <a:rPr lang="en-US" altLang="zh-CN" dirty="0" err="1"/>
              <a:t>Swin</a:t>
            </a:r>
            <a:r>
              <a:rPr lang="en-US" altLang="zh-CN" dirty="0"/>
              <a:t> Transformer</a:t>
            </a:r>
            <a:r>
              <a:rPr lang="zh-CN" altLang="en-US" dirty="0"/>
              <a:t>，</a:t>
            </a:r>
            <a:r>
              <a:rPr lang="en-US" altLang="zh-CN" dirty="0" err="1"/>
              <a:t>Charformer</a:t>
            </a:r>
            <a:r>
              <a:rPr lang="zh-CN" altLang="en-US" dirty="0"/>
              <a:t>等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678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Sparse Models and Conditional Computation</a:t>
            </a:r>
          </a:p>
          <a:p>
            <a:pPr lvl="1"/>
            <a:r>
              <a:rPr lang="zh-CN" altLang="en-US" dirty="0"/>
              <a:t>不是专门针对注意力模块</a:t>
            </a:r>
            <a:endParaRPr lang="en-US" altLang="zh-CN" dirty="0"/>
          </a:p>
          <a:p>
            <a:pPr lvl="1"/>
            <a:r>
              <a:rPr lang="zh-CN" altLang="en-US" dirty="0"/>
              <a:t>稀疏地激活参数子集</a:t>
            </a:r>
            <a:endParaRPr lang="en-US" altLang="zh-CN" dirty="0"/>
          </a:p>
          <a:p>
            <a:pPr lvl="1"/>
            <a:r>
              <a:rPr lang="zh-CN" altLang="en-US" dirty="0"/>
              <a:t>稀疏性通常通过类似</a:t>
            </a:r>
            <a:r>
              <a:rPr lang="en-US" altLang="zh-CN" dirty="0"/>
              <a:t>mixture-of-experts</a:t>
            </a:r>
            <a:r>
              <a:rPr lang="zh-CN" altLang="en-US" dirty="0"/>
              <a:t>的机制进行学习</a:t>
            </a:r>
            <a:endParaRPr lang="en-US" altLang="zh-CN" dirty="0"/>
          </a:p>
          <a:p>
            <a:pPr lvl="1"/>
            <a:r>
              <a:rPr lang="en-US" altLang="zh-CN" dirty="0"/>
              <a:t>Switch Transformer</a:t>
            </a:r>
            <a:r>
              <a:rPr lang="zh-CN" altLang="en-US" dirty="0"/>
              <a:t>，</a:t>
            </a:r>
            <a:r>
              <a:rPr lang="en-US" altLang="zh-CN" dirty="0"/>
              <a:t>ST-</a:t>
            </a:r>
            <a:r>
              <a:rPr lang="en-US" altLang="zh-CN" dirty="0" err="1"/>
              <a:t>MoE</a:t>
            </a:r>
            <a:r>
              <a:rPr lang="zh-CN" altLang="en-US" dirty="0"/>
              <a:t>，</a:t>
            </a:r>
            <a:r>
              <a:rPr lang="en-US" altLang="zh-CN" dirty="0" err="1"/>
              <a:t>Gshard</a:t>
            </a:r>
            <a:r>
              <a:rPr lang="zh-CN" altLang="en-US" dirty="0"/>
              <a:t>，</a:t>
            </a:r>
            <a:r>
              <a:rPr lang="en-US" altLang="zh-CN" dirty="0"/>
              <a:t>Product-Key Memory Layers</a:t>
            </a:r>
            <a:r>
              <a:rPr lang="zh-CN" altLang="en-US" dirty="0"/>
              <a:t>等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Taxonomy of Efficient Transformer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204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7AC9FC-CD28-4F23-BF0D-F9CB74E1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35" y="2149943"/>
            <a:ext cx="9244729" cy="1892667"/>
          </a:xfrm>
        </p:spPr>
        <p:txBody>
          <a:bodyPr>
            <a:normAutofit/>
          </a:bodyPr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4033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Memory Compressed Transformer——FP+M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  <p:pic>
        <p:nvPicPr>
          <p:cNvPr id="5" name="Picture 2" descr="https://pic1.zhimg.com/80/v2-2f75b11c7383ea138f4841894724121c_1440w.jpg">
            <a:extLst>
              <a:ext uri="{FF2B5EF4-FFF2-40B4-BE49-F238E27FC236}">
                <a16:creationId xmlns:a16="http://schemas.microsoft.com/office/drawing/2014/main" id="{4C0A9EA7-FBDC-F235-524D-7FF604864A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 t="6937" r="3260" b="12903"/>
          <a:stretch/>
        </p:blipFill>
        <p:spPr bwMode="auto">
          <a:xfrm>
            <a:off x="870485" y="1686743"/>
            <a:ext cx="9615036" cy="37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02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BigBird</a:t>
            </a:r>
            <a:r>
              <a:rPr lang="en-US" altLang="zh-CN" dirty="0"/>
              <a:t>——FP+M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Routing Transformer——LP</a:t>
            </a:r>
          </a:p>
        </p:txBody>
      </p:sp>
      <p:pic>
        <p:nvPicPr>
          <p:cNvPr id="5" name="Picture 2" descr="https://img-blog.csdnimg.cn/20200920090903322.png?x-oss-process=image/watermark,type_ZmFuZ3poZW5naGVpdGk,shadow_10,text_aHR0cHM6Ly9ibG9nLmNzZG4ubmV0L3UwMTA0MjIwMzg=,size_16,color_FFFFFF,t_70#pic_center">
            <a:extLst>
              <a:ext uri="{FF2B5EF4-FFF2-40B4-BE49-F238E27FC236}">
                <a16:creationId xmlns:a16="http://schemas.microsoft.com/office/drawing/2014/main" id="{5FBDE76F-1D18-FE74-A172-9DFD395DF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4"/>
          <a:stretch/>
        </p:blipFill>
        <p:spPr bwMode="auto">
          <a:xfrm>
            <a:off x="285007" y="1419725"/>
            <a:ext cx="6846303" cy="190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964BC7-2B41-CEAF-81BC-58593FF1B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46" y="4080617"/>
            <a:ext cx="6357779" cy="22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8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altLang="zh-CN" dirty="0" err="1"/>
              <a:t>Linformer</a:t>
            </a:r>
            <a:r>
              <a:rPr lang="en-US" altLang="zh-CN" dirty="0"/>
              <a:t>——LR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Linear Transformer——KR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2282CC-4C83-5DFC-8797-AFB3941D6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57" y="1799127"/>
            <a:ext cx="2886478" cy="38105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3349243-5A7C-F191-B25D-BB16A4F41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125" y="2188758"/>
            <a:ext cx="2744011" cy="8451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04618FB-81BA-E1F0-A876-1C9D53DC3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995" y="3415635"/>
            <a:ext cx="2471002" cy="5267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839F66-61A4-C8C6-BFB7-18858D842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995" y="4337348"/>
            <a:ext cx="2744012" cy="34405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B616B6B-A969-5B1D-2124-CEA4DCE6D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588" y="2188758"/>
            <a:ext cx="2471001" cy="254224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471B9B9-02CD-B68B-A7A5-97D34F6FF90D}"/>
              </a:ext>
            </a:extLst>
          </p:cNvPr>
          <p:cNvSpPr txBox="1"/>
          <p:nvPr/>
        </p:nvSpPr>
        <p:spPr>
          <a:xfrm>
            <a:off x="5994935" y="3437170"/>
            <a:ext cx="4800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×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94201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altLang="zh-CN" dirty="0"/>
              <a:t>Performer——KR</a:t>
            </a:r>
          </a:p>
          <a:p>
            <a:pPr lvl="1"/>
            <a:r>
              <a:rPr lang="zh-CN" altLang="en-US" dirty="0"/>
              <a:t>使用低阶随机化矩阵近似注意力矩阵</a:t>
            </a:r>
            <a:endParaRPr lang="en-US" altLang="zh-CN" dirty="0"/>
          </a:p>
          <a:p>
            <a:pPr lvl="1"/>
            <a:r>
              <a:rPr lang="en-US" altLang="zh-CN" dirty="0"/>
              <a:t>FAVOR</a:t>
            </a:r>
            <a:r>
              <a:rPr lang="zh-CN" altLang="en-US" dirty="0"/>
              <a:t>：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Fast Attention Via Positive Orthogonal Random Features</a:t>
            </a:r>
            <a:endParaRPr lang="en-US" altLang="zh-CN" dirty="0"/>
          </a:p>
          <a:p>
            <a:pPr lvl="1"/>
            <a:r>
              <a:rPr lang="en-US" altLang="zh-CN" dirty="0"/>
              <a:t>FAVOR+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802EDF-D89A-9B56-A387-48EE85D43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18" y="3811719"/>
            <a:ext cx="7371321" cy="245444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E0B5055-C49C-17E9-450D-33EFD4B2E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727" y="1374341"/>
            <a:ext cx="3985110" cy="19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7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5F143-4A5E-097F-073E-83C3F3B0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9CED8-9FFB-73B9-68C4-DE3EDD0C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Transformer-XL——RC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Star Transformer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D13F58-4128-1170-332A-DAC93C7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X-former</a:t>
            </a:r>
            <a:endParaRPr lang="zh-CN" altLang="en-US" dirty="0"/>
          </a:p>
        </p:txBody>
      </p:sp>
      <p:pic>
        <p:nvPicPr>
          <p:cNvPr id="5" name="Picture 4" descr="https://img-blog.csdnimg.cn/20190407095601191.png">
            <a:extLst>
              <a:ext uri="{FF2B5EF4-FFF2-40B4-BE49-F238E27FC236}">
                <a16:creationId xmlns:a16="http://schemas.microsoft.com/office/drawing/2014/main" id="{FB2A4DC0-44E8-FBAA-341A-3F87A3690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85" y="1501092"/>
            <a:ext cx="9198142" cy="209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27AFB40-849A-66F5-B3D9-F97822ADB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740" y="4015524"/>
            <a:ext cx="5301602" cy="26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545</Words>
  <Application>Microsoft Office PowerPoint</Application>
  <PresentationFormat>宽屏</PresentationFormat>
  <Paragraphs>137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-apple-system</vt:lpstr>
      <vt:lpstr>等线</vt:lpstr>
      <vt:lpstr>微软雅黑</vt:lpstr>
      <vt:lpstr>Arial</vt:lpstr>
      <vt:lpstr>Cambria Math</vt:lpstr>
      <vt:lpstr>Times New Roman</vt:lpstr>
      <vt:lpstr>Wingdings</vt:lpstr>
      <vt:lpstr>1_Office 主题​​</vt:lpstr>
      <vt:lpstr>自定义设计方案</vt:lpstr>
      <vt:lpstr>PowerPoint 演示文稿</vt:lpstr>
      <vt:lpstr>Introduction</vt:lpstr>
      <vt:lpstr>Introduction</vt:lpstr>
      <vt:lpstr>Transformer</vt:lpstr>
      <vt:lpstr>Transformer</vt:lpstr>
      <vt:lpstr>Single head attention</vt:lpstr>
      <vt:lpstr>Multihead attention </vt:lpstr>
      <vt:lpstr>Taxonomy of Efficient Transformer</vt:lpstr>
      <vt:lpstr>Taxonomy of Efficient Transformer</vt:lpstr>
      <vt:lpstr>Taxonomy of Efficient Transformer</vt:lpstr>
      <vt:lpstr>Taxonomy of Efficient Transformer</vt:lpstr>
      <vt:lpstr>Taxonomy of Efficient Transformer</vt:lpstr>
      <vt:lpstr>Taxonomy of Efficient Transformer</vt:lpstr>
      <vt:lpstr>Taxonomy of Efficient Transformer</vt:lpstr>
      <vt:lpstr>X-former</vt:lpstr>
      <vt:lpstr>X-former</vt:lpstr>
      <vt:lpstr>X-former</vt:lpstr>
      <vt:lpstr>X-former</vt:lpstr>
      <vt:lpstr>X-former</vt:lpstr>
      <vt:lpstr>X-former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黄 庄湫</cp:lastModifiedBy>
  <cp:revision>125</cp:revision>
  <dcterms:created xsi:type="dcterms:W3CDTF">2022-06-09T05:25:26Z</dcterms:created>
  <dcterms:modified xsi:type="dcterms:W3CDTF">2022-06-09T12:43:34Z</dcterms:modified>
</cp:coreProperties>
</file>