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2"/>
  </p:sldMasterIdLst>
  <p:notesMasterIdLst>
    <p:notesMasterId r:id="rId16"/>
  </p:notesMasterIdLst>
  <p:sldIdLst>
    <p:sldId id="256" r:id="rId3"/>
    <p:sldId id="265" r:id="rId4"/>
    <p:sldId id="266" r:id="rId5"/>
    <p:sldId id="269" r:id="rId6"/>
    <p:sldId id="267" r:id="rId7"/>
    <p:sldId id="270" r:id="rId8"/>
    <p:sldId id="272" r:id="rId9"/>
    <p:sldId id="273" r:id="rId10"/>
    <p:sldId id="276" r:id="rId11"/>
    <p:sldId id="275" r:id="rId12"/>
    <p:sldId id="278" r:id="rId13"/>
    <p:sldId id="274" r:id="rId14"/>
    <p:sldId id="277" r:id="rId1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48"/>
    <p:restoredTop sz="76102"/>
  </p:normalViewPr>
  <p:slideViewPr>
    <p:cSldViewPr snapToGrid="0" snapToObjects="1">
      <p:cViewPr varScale="1">
        <p:scale>
          <a:sx n="94" d="100"/>
          <a:sy n="94" d="100"/>
        </p:scale>
        <p:origin x="688" y="200"/>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3" name="Shape 83"/>
          <p:cNvSpPr>
            <a:spLocks noGrp="1" noRot="1" noChangeAspect="1"/>
          </p:cNvSpPr>
          <p:nvPr>
            <p:ph type="sldImg"/>
          </p:nvPr>
        </p:nvSpPr>
        <p:spPr>
          <a:xfrm>
            <a:off x="1143000" y="685800"/>
            <a:ext cx="4572000" cy="3429000"/>
          </a:xfrm>
          <a:prstGeom prst="rect">
            <a:avLst/>
          </a:prstGeom>
        </p:spPr>
        <p:txBody>
          <a:bodyPr/>
          <a:lstStyle/>
          <a:p>
            <a:endParaRPr/>
          </a:p>
        </p:txBody>
      </p:sp>
      <p:sp>
        <p:nvSpPr>
          <p:cNvPr id="84" name="Shape 8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等线"/>
      </a:defRPr>
    </a:lvl1pPr>
    <a:lvl2pPr indent="228600" latinLnBrk="0">
      <a:defRPr sz="1200">
        <a:latin typeface="+mn-lt"/>
        <a:ea typeface="+mn-ea"/>
        <a:cs typeface="+mn-cs"/>
        <a:sym typeface="等线"/>
      </a:defRPr>
    </a:lvl2pPr>
    <a:lvl3pPr indent="457200" latinLnBrk="0">
      <a:defRPr sz="1200">
        <a:latin typeface="+mn-lt"/>
        <a:ea typeface="+mn-ea"/>
        <a:cs typeface="+mn-cs"/>
        <a:sym typeface="等线"/>
      </a:defRPr>
    </a:lvl3pPr>
    <a:lvl4pPr indent="685800" latinLnBrk="0">
      <a:defRPr sz="1200">
        <a:latin typeface="+mn-lt"/>
        <a:ea typeface="+mn-ea"/>
        <a:cs typeface="+mn-cs"/>
        <a:sym typeface="等线"/>
      </a:defRPr>
    </a:lvl4pPr>
    <a:lvl5pPr indent="914400" latinLnBrk="0">
      <a:defRPr sz="1200">
        <a:latin typeface="+mn-lt"/>
        <a:ea typeface="+mn-ea"/>
        <a:cs typeface="+mn-cs"/>
        <a:sym typeface="等线"/>
      </a:defRPr>
    </a:lvl5pPr>
    <a:lvl6pPr indent="1143000" latinLnBrk="0">
      <a:defRPr sz="1200">
        <a:latin typeface="+mn-lt"/>
        <a:ea typeface="+mn-ea"/>
        <a:cs typeface="+mn-cs"/>
        <a:sym typeface="等线"/>
      </a:defRPr>
    </a:lvl6pPr>
    <a:lvl7pPr indent="1371600" latinLnBrk="0">
      <a:defRPr sz="1200">
        <a:latin typeface="+mn-lt"/>
        <a:ea typeface="+mn-ea"/>
        <a:cs typeface="+mn-cs"/>
        <a:sym typeface="等线"/>
      </a:defRPr>
    </a:lvl7pPr>
    <a:lvl8pPr indent="1600200" latinLnBrk="0">
      <a:defRPr sz="1200">
        <a:latin typeface="+mn-lt"/>
        <a:ea typeface="+mn-ea"/>
        <a:cs typeface="+mn-cs"/>
        <a:sym typeface="等线"/>
      </a:defRPr>
    </a:lvl8pPr>
    <a:lvl9pPr indent="1828800" latinLnBrk="0">
      <a:defRPr sz="1200">
        <a:latin typeface="+mn-lt"/>
        <a:ea typeface="+mn-ea"/>
        <a:cs typeface="+mn-cs"/>
        <a:sym typeface="等线"/>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547983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dirty="0"/>
              <a:t>量子计算目前正处于</a:t>
            </a:r>
            <a:r>
              <a:rPr kumimoji="1" lang="en-US" altLang="zh-CN" dirty="0"/>
              <a:t>NISQ</a:t>
            </a:r>
            <a:r>
              <a:rPr kumimoji="1" lang="zh-CN" altLang="en-US" dirty="0"/>
              <a:t>时代。意味着在量子计算机执行的计算是含噪的，最终得到的结果的正确性并不是</a:t>
            </a:r>
            <a:r>
              <a:rPr kumimoji="1" lang="en-US" altLang="zh-CN" dirty="0"/>
              <a:t>100%</a:t>
            </a:r>
            <a:r>
              <a:rPr kumimoji="1" lang="zh-CN" altLang="en-US" dirty="0"/>
              <a:t>。同时，目前量子计算机的规模仍然是百或者千的量级。现在的量子计算机无法完成需要大规模量子线路的任务。</a:t>
            </a:r>
            <a:endParaRPr kumimoji="1" lang="en-US" altLang="zh-CN" dirty="0"/>
          </a:p>
          <a:p>
            <a:endParaRPr kumimoji="1" lang="en-US" altLang="zh-CN" dirty="0"/>
          </a:p>
          <a:p>
            <a:r>
              <a:rPr kumimoji="1" lang="zh-CN" altLang="en-US" dirty="0"/>
              <a:t>在这种环境下，量子变分算法顺势诞生。变分算法具有两个特征。其一是在</a:t>
            </a:r>
            <a:r>
              <a:rPr kumimoji="1" lang="en-US" altLang="zh-CN" dirty="0"/>
              <a:t>NISQ</a:t>
            </a:r>
            <a:r>
              <a:rPr kumimoji="1" lang="zh-CN" altLang="en-US" dirty="0"/>
              <a:t>约束下，硬件需求满足当前算法对应的量子程序的线路深度以及宽度。</a:t>
            </a:r>
            <a:endParaRPr kumimoji="1" lang="en-US" altLang="zh-CN" dirty="0"/>
          </a:p>
        </p:txBody>
      </p:sp>
    </p:spTree>
    <p:extLst>
      <p:ext uri="{BB962C8B-B14F-4D97-AF65-F5344CB8AC3E}">
        <p14:creationId xmlns:p14="http://schemas.microsoft.com/office/powerpoint/2010/main" val="186354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2857982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sz="1200" b="0" i="0" u="none" strike="noStrike" dirty="0">
                <a:effectLst/>
                <a:latin typeface="+mn-lt"/>
                <a:ea typeface="+mn-ea"/>
                <a:cs typeface="+mn-cs"/>
                <a:sym typeface="等线"/>
              </a:rPr>
              <a:t>经典量子算法在编译到量子设备上时已经能够完全确定，不需要经典设备的介入。目前</a:t>
            </a:r>
            <a:r>
              <a:rPr lang="en-US" altLang="zh-CN" sz="1200" b="0" i="0" u="none" strike="noStrike" dirty="0">
                <a:effectLst/>
                <a:latin typeface="+mn-lt"/>
                <a:ea typeface="+mn-ea"/>
                <a:cs typeface="+mn-cs"/>
                <a:sym typeface="等线"/>
              </a:rPr>
              <a:t>NISQ</a:t>
            </a:r>
            <a:r>
              <a:rPr lang="zh-CN" altLang="en-US" sz="1200" b="0" i="0" u="none" strike="noStrike" dirty="0">
                <a:effectLst/>
                <a:latin typeface="+mn-lt"/>
                <a:ea typeface="+mn-ea"/>
                <a:cs typeface="+mn-cs"/>
                <a:sym typeface="等线"/>
              </a:rPr>
              <a:t>设备无法实现大规模的经典算法。</a:t>
            </a:r>
            <a:endParaRPr lang="en-US" altLang="zh-CN" sz="1200" b="0" i="0" u="none" strike="noStrike" dirty="0">
              <a:effectLst/>
              <a:latin typeface="+mn-lt"/>
              <a:ea typeface="+mn-ea"/>
              <a:cs typeface="+mn-cs"/>
              <a:sym typeface="等线"/>
            </a:endParaRPr>
          </a:p>
          <a:p>
            <a:r>
              <a:rPr lang="zh-CN" altLang="en-US" sz="1200" b="0" i="0" u="none" strike="noStrike" dirty="0">
                <a:effectLst/>
                <a:latin typeface="+mn-lt"/>
                <a:ea typeface="+mn-ea"/>
                <a:cs typeface="+mn-cs"/>
                <a:sym typeface="等线"/>
              </a:rPr>
              <a:t>变分算法适合当前的</a:t>
            </a:r>
            <a:r>
              <a:rPr lang="en-US" altLang="zh-CN" sz="1200" b="0" i="0" u="none" strike="noStrike" dirty="0">
                <a:effectLst/>
                <a:latin typeface="+mn-lt"/>
                <a:ea typeface="+mn-ea"/>
                <a:cs typeface="+mn-cs"/>
                <a:sym typeface="等线"/>
              </a:rPr>
              <a:t>NISQ</a:t>
            </a:r>
            <a:r>
              <a:rPr lang="zh-CN" altLang="en-US" sz="1200" b="0" i="0" u="none" strike="noStrike" dirty="0">
                <a:effectLst/>
                <a:latin typeface="+mn-lt"/>
                <a:ea typeface="+mn-ea"/>
                <a:cs typeface="+mn-cs"/>
                <a:sym typeface="等线"/>
              </a:rPr>
              <a:t>设备，是因为它每次迭代对应的线路深度和宽度都不会太大。</a:t>
            </a:r>
            <a:endParaRPr lang="en-US" altLang="zh-CN" sz="1200" b="0" i="0" u="none" strike="noStrike" dirty="0">
              <a:effectLst/>
              <a:latin typeface="+mn-lt"/>
              <a:ea typeface="+mn-ea"/>
              <a:cs typeface="+mn-cs"/>
              <a:sym typeface="等线"/>
            </a:endParaRPr>
          </a:p>
          <a:p>
            <a:endParaRPr lang="en-US" altLang="zh-CN" sz="1200" b="0" i="0" u="none" strike="noStrike" dirty="0">
              <a:effectLst/>
              <a:latin typeface="+mn-lt"/>
              <a:ea typeface="+mn-ea"/>
              <a:cs typeface="+mn-cs"/>
              <a:sym typeface="等线"/>
            </a:endParaRPr>
          </a:p>
          <a:p>
            <a:r>
              <a:rPr lang="zh-CN" altLang="en-US" sz="1200" b="0" i="0" u="none" strike="noStrike" dirty="0">
                <a:effectLst/>
                <a:latin typeface="+mn-lt"/>
                <a:ea typeface="+mn-ea"/>
                <a:cs typeface="+mn-cs"/>
                <a:sym typeface="等线"/>
              </a:rPr>
              <a:t>它遵循一种猜测</a:t>
            </a:r>
            <a:r>
              <a:rPr lang="en-US" altLang="zh-CN" sz="1200" b="0" i="0" u="none" strike="noStrike" dirty="0">
                <a:effectLst/>
                <a:latin typeface="+mn-lt"/>
                <a:ea typeface="+mn-ea"/>
                <a:cs typeface="+mn-cs"/>
                <a:sym typeface="等线"/>
              </a:rPr>
              <a:t>-</a:t>
            </a:r>
            <a:r>
              <a:rPr lang="zh-CN" altLang="en-US" sz="1200" b="0" i="0" u="none" strike="noStrike" dirty="0">
                <a:effectLst/>
                <a:latin typeface="+mn-lt"/>
                <a:ea typeface="+mn-ea"/>
                <a:cs typeface="+mn-cs"/>
                <a:sym typeface="等线"/>
              </a:rPr>
              <a:t>检查</a:t>
            </a:r>
            <a:r>
              <a:rPr lang="en-US" altLang="zh-CN" sz="1200" b="0" i="0" u="none" strike="noStrike" dirty="0">
                <a:effectLst/>
                <a:latin typeface="+mn-lt"/>
                <a:ea typeface="+mn-ea"/>
                <a:cs typeface="+mn-cs"/>
                <a:sym typeface="等线"/>
              </a:rPr>
              <a:t>-</a:t>
            </a:r>
            <a:r>
              <a:rPr lang="zh-CN" altLang="en-US" sz="1200" b="0" i="0" u="none" strike="noStrike" dirty="0">
                <a:effectLst/>
                <a:latin typeface="+mn-lt"/>
                <a:ea typeface="+mn-ea"/>
                <a:cs typeface="+mn-cs"/>
                <a:sym typeface="等线"/>
              </a:rPr>
              <a:t>重复的策略。首先由经典优化器猜测角度向量，将一系列角度生成量子线路，传递给量子硬件，运行得到结果。结果反馈给经典硬件，通过梯度下降方法确定新的参数。</a:t>
            </a:r>
            <a:endParaRPr lang="en-US" altLang="zh-CN" sz="1200" b="0" i="0" u="none" strike="noStrike" dirty="0">
              <a:effectLst/>
              <a:latin typeface="+mn-lt"/>
              <a:ea typeface="+mn-ea"/>
              <a:cs typeface="+mn-cs"/>
              <a:sym typeface="等线"/>
            </a:endParaRPr>
          </a:p>
          <a:p>
            <a:r>
              <a:rPr lang="zh-CN" altLang="en-US" sz="1200" b="0" i="0" u="none" strike="noStrike" dirty="0">
                <a:effectLst/>
                <a:latin typeface="+mn-lt"/>
                <a:ea typeface="+mn-ea"/>
                <a:cs typeface="+mn-cs"/>
                <a:sym typeface="等线"/>
              </a:rPr>
              <a:t>特别地，因为混合交替以及一个对噪声鲁棒的经典优化器，变分算法具有固有的错误适应能力。</a:t>
            </a:r>
            <a:endParaRPr lang="en-US" altLang="zh-CN" sz="1200" b="0" i="0" u="none" strike="noStrike" dirty="0">
              <a:effectLst/>
              <a:latin typeface="+mn-lt"/>
              <a:ea typeface="+mn-ea"/>
              <a:cs typeface="+mn-cs"/>
              <a:sym typeface="等线"/>
            </a:endParaRPr>
          </a:p>
          <a:p>
            <a:r>
              <a:rPr kumimoji="1" lang="zh-CN" altLang="en-US" sz="1200" b="0" i="0" u="none" strike="noStrike" dirty="0">
                <a:effectLst/>
                <a:latin typeface="+mn-lt"/>
                <a:ea typeface="+mn-ea"/>
                <a:cs typeface="+mn-cs"/>
                <a:sym typeface="等线"/>
              </a:rPr>
              <a:t>通常来说，变分算法探索的参数空间并不能够在编译前知道，经典优化器会基于之前迭代的结果选择下一个迭代参数。</a:t>
            </a:r>
            <a:endParaRPr kumimoji="1" lang="zh-CN" altLang="en-US" dirty="0"/>
          </a:p>
        </p:txBody>
      </p:sp>
    </p:spTree>
    <p:extLst>
      <p:ext uri="{BB962C8B-B14F-4D97-AF65-F5344CB8AC3E}">
        <p14:creationId xmlns:p14="http://schemas.microsoft.com/office/powerpoint/2010/main" val="2067555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dirty="0"/>
              <a:t>在之前这篇</a:t>
            </a:r>
            <a:r>
              <a:rPr kumimoji="1" lang="en-US" altLang="zh-CN" dirty="0"/>
              <a:t>aggregated</a:t>
            </a:r>
            <a:r>
              <a:rPr kumimoji="1" lang="zh-CN" altLang="en-US" dirty="0"/>
              <a:t>的文章中，对于基于门的编译方法，程序被编译成通常是单比特或者双比特的量子汇编指令</a:t>
            </a:r>
            <a:r>
              <a:rPr kumimoji="1" lang="en-US" altLang="zh-CN" dirty="0"/>
              <a:t>(</a:t>
            </a:r>
            <a:r>
              <a:rPr kumimoji="1" lang="zh-CN" altLang="en-US" dirty="0"/>
              <a:t>或者门</a:t>
            </a:r>
            <a:r>
              <a:rPr kumimoji="1" lang="en-US" altLang="zh-CN" dirty="0"/>
              <a:t>)</a:t>
            </a:r>
            <a:r>
              <a:rPr kumimoji="1" lang="zh-CN" altLang="en-US" dirty="0"/>
              <a:t>。这一量子汇编语言是由一系列操作组成的</a:t>
            </a:r>
            <a:r>
              <a:rPr kumimoji="1" lang="en-US" altLang="zh-CN" dirty="0"/>
              <a:t>ISA</a:t>
            </a:r>
            <a:r>
              <a:rPr kumimoji="1" lang="zh-CN" altLang="en-US" dirty="0"/>
              <a:t>。这些门必须转换成物理控制脉冲，在底层物理硬件实现特定操作的电信号。但底层硬件往往支持一套不同的操作，从而造成了逻辑门集合与物理门集合之间的转换问题。</a:t>
            </a:r>
            <a:endParaRPr kumimoji="1" lang="en-US" altLang="zh-CN" dirty="0"/>
          </a:p>
          <a:p>
            <a:endParaRPr kumimoji="1" lang="en-US" altLang="zh-CN" dirty="0"/>
          </a:p>
          <a:p>
            <a:r>
              <a:rPr kumimoji="1" lang="zh-CN" altLang="en-US" dirty="0"/>
              <a:t>相反的，物理学家开发了一套不同的技术</a:t>
            </a:r>
            <a:r>
              <a:rPr kumimoji="1" lang="en-US" altLang="zh-CN" dirty="0"/>
              <a:t>——</a:t>
            </a:r>
            <a:r>
              <a:rPr kumimoji="1" lang="zh-CN" altLang="en-US" dirty="0"/>
              <a:t>量子最优控制</a:t>
            </a:r>
            <a:r>
              <a:rPr kumimoji="1" lang="en-US" altLang="zh-CN" dirty="0"/>
              <a:t>——</a:t>
            </a:r>
            <a:r>
              <a:rPr kumimoji="1" lang="zh-CN" altLang="en-US" dirty="0"/>
              <a:t>忽略抽象屏障并生成定制控制脉冲最小化计算时间。与经典计算对比，基于门的编译方法类似编译器</a:t>
            </a:r>
            <a:r>
              <a:rPr kumimoji="1" lang="en-US" altLang="zh-CN" dirty="0"/>
              <a:t>-</a:t>
            </a:r>
            <a:r>
              <a:rPr kumimoji="1" lang="zh-CN" altLang="en-US" dirty="0"/>
              <a:t>体系架构</a:t>
            </a:r>
            <a:r>
              <a:rPr kumimoji="1" lang="en-US" altLang="zh-CN" dirty="0"/>
              <a:t>-</a:t>
            </a:r>
            <a:r>
              <a:rPr kumimoji="1" lang="zh-CN" altLang="en-US" dirty="0"/>
              <a:t>微架构栈，而量子最优控制则类似定制线路设计。一般来说，量子最优控制对于超过</a:t>
            </a:r>
            <a:r>
              <a:rPr kumimoji="1" lang="en-US" altLang="zh-CN" dirty="0"/>
              <a:t>10</a:t>
            </a:r>
            <a:r>
              <a:rPr kumimoji="1" lang="zh-CN" altLang="en-US" dirty="0"/>
              <a:t>量子比特的线路是不实际的。</a:t>
            </a:r>
          </a:p>
        </p:txBody>
      </p:sp>
    </p:spTree>
    <p:extLst>
      <p:ext uri="{BB962C8B-B14F-4D97-AF65-F5344CB8AC3E}">
        <p14:creationId xmlns:p14="http://schemas.microsoft.com/office/powerpoint/2010/main" val="3387568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en-US" altLang="zh-CN" dirty="0"/>
              <a:t>GRAPE</a:t>
            </a:r>
            <a:r>
              <a:rPr kumimoji="1" lang="zh-CN" altLang="en-US" dirty="0"/>
              <a:t>编译方法相较于基于门编译方法有</a:t>
            </a:r>
            <a:r>
              <a:rPr kumimoji="1" lang="en-US" altLang="zh-CN" dirty="0"/>
              <a:t>2-5</a:t>
            </a:r>
            <a:r>
              <a:rPr kumimoji="1" lang="zh-CN" altLang="en-US" dirty="0"/>
              <a:t>倍的加速比。因为噪声与时间的指数关系下，这个加速结果基本让人满意。其对脉冲时间的加速来自于下面若干因素：</a:t>
            </a:r>
            <a:endParaRPr kumimoji="1" lang="en-US" altLang="zh-CN" dirty="0"/>
          </a:p>
          <a:p>
            <a:endParaRPr kumimoji="1" lang="en-US" altLang="zh-CN" dirty="0"/>
          </a:p>
          <a:p>
            <a:r>
              <a:rPr kumimoji="1" lang="en-US" altLang="zh-CN" dirty="0"/>
              <a:t>ISA</a:t>
            </a:r>
            <a:r>
              <a:rPr kumimoji="1" lang="zh-CN" altLang="en-US" dirty="0"/>
              <a:t>对齐问题。</a:t>
            </a:r>
            <a:r>
              <a:rPr lang="zh-CN" altLang="en-US" sz="1200" b="0" i="0" u="none" strike="noStrike" dirty="0">
                <a:effectLst/>
                <a:latin typeface="+mn-lt"/>
                <a:ea typeface="+mn-ea"/>
                <a:cs typeface="+mn-cs"/>
                <a:sym typeface="等线"/>
              </a:rPr>
              <a:t>因为基础门集并不会在目标机器上直接实现，基于门的编译会招致显著的开销。例如，尽管量子线路通常编译到底层时采用</a:t>
            </a:r>
            <a:r>
              <a:rPr lang="en" altLang="zh-CN" sz="1200" b="0" i="0" u="none" strike="noStrike" dirty="0">
                <a:effectLst/>
                <a:latin typeface="+mn-lt"/>
                <a:ea typeface="+mn-ea"/>
                <a:cs typeface="+mn-cs"/>
                <a:sym typeface="等线"/>
              </a:rPr>
              <a:t>CX</a:t>
            </a:r>
            <a:r>
              <a:rPr lang="zh-CN" altLang="en-US" sz="1200" b="0" i="0" u="none" strike="noStrike" dirty="0">
                <a:effectLst/>
                <a:latin typeface="+mn-lt"/>
                <a:ea typeface="+mn-ea"/>
                <a:cs typeface="+mn-cs"/>
                <a:sym typeface="等线"/>
              </a:rPr>
              <a:t>门作为默认的两比特指令，实际的量子计算机实现一个更广的原生双量子操作，例如</a:t>
            </a:r>
            <a:r>
              <a:rPr lang="en" altLang="zh-CN" sz="1200" b="0" i="0" u="none" strike="noStrike" dirty="0">
                <a:effectLst/>
                <a:latin typeface="+mn-lt"/>
                <a:ea typeface="+mn-ea"/>
                <a:cs typeface="+mn-cs"/>
                <a:sym typeface="等线"/>
              </a:rPr>
              <a:t>MS</a:t>
            </a:r>
            <a:r>
              <a:rPr lang="zh-CN" altLang="en-US" sz="1200" b="0" i="0" u="none" strike="noStrike" dirty="0">
                <a:effectLst/>
                <a:latin typeface="+mn-lt"/>
                <a:ea typeface="+mn-ea"/>
                <a:cs typeface="+mn-cs"/>
                <a:sym typeface="等线"/>
              </a:rPr>
              <a:t>门或者</a:t>
            </a:r>
            <a:r>
              <a:rPr lang="en" altLang="zh-CN" sz="1200" b="0" i="0" u="none" strike="noStrike" dirty="0" err="1">
                <a:effectLst/>
                <a:latin typeface="+mn-lt"/>
                <a:ea typeface="+mn-ea"/>
                <a:cs typeface="+mn-cs"/>
                <a:sym typeface="等线"/>
              </a:rPr>
              <a:t>iSWAP</a:t>
            </a:r>
            <a:r>
              <a:rPr lang="zh-CN" altLang="en-US" sz="1200" b="0" i="0" u="none" strike="noStrike" dirty="0">
                <a:effectLst/>
                <a:latin typeface="+mn-lt"/>
                <a:ea typeface="+mn-ea"/>
                <a:cs typeface="+mn-cs"/>
                <a:sym typeface="等线"/>
              </a:rPr>
              <a:t>门。将门编译成脉冲导致了来自</a:t>
            </a:r>
            <a:r>
              <a:rPr lang="en" altLang="zh-CN" sz="1200" b="0" i="0" u="none" strike="noStrike" dirty="0">
                <a:effectLst/>
                <a:latin typeface="+mn-lt"/>
                <a:ea typeface="+mn-ea"/>
                <a:cs typeface="+mn-cs"/>
                <a:sym typeface="等线"/>
              </a:rPr>
              <a:t>ISA</a:t>
            </a:r>
            <a:r>
              <a:rPr lang="zh-CN" altLang="en-US" sz="1200" b="0" i="0" u="none" strike="noStrike" dirty="0">
                <a:effectLst/>
                <a:latin typeface="+mn-lt"/>
                <a:ea typeface="+mn-ea"/>
                <a:cs typeface="+mn-cs"/>
                <a:sym typeface="等线"/>
              </a:rPr>
              <a:t>不对齐的显著开销。</a:t>
            </a:r>
            <a:endParaRPr lang="en-US" altLang="zh-CN" sz="1200" b="0" i="0" u="none" strike="noStrike" dirty="0">
              <a:effectLst/>
              <a:latin typeface="+mn-lt"/>
              <a:ea typeface="+mn-ea"/>
              <a:cs typeface="+mn-cs"/>
              <a:sym typeface="等线"/>
            </a:endParaRPr>
          </a:p>
          <a:p>
            <a:endParaRPr kumimoji="1" lang="en-US" altLang="zh-CN" sz="1200" b="0" i="0" u="none" strike="noStrike" dirty="0">
              <a:effectLst/>
              <a:latin typeface="+mn-lt"/>
              <a:ea typeface="+mn-ea"/>
              <a:cs typeface="+mn-cs"/>
              <a:sym typeface="等线"/>
            </a:endParaRPr>
          </a:p>
          <a:p>
            <a:r>
              <a:rPr lang="zh-CN" altLang="en-US" sz="1200" b="0" i="0" u="none" strike="noStrike" dirty="0">
                <a:effectLst/>
                <a:latin typeface="+mn-lt"/>
                <a:ea typeface="+mn-ea"/>
                <a:cs typeface="+mn-cs"/>
                <a:sym typeface="等线"/>
              </a:rPr>
              <a:t>量子计算独一无二的特点是所有操作可以被部分执行</a:t>
            </a:r>
            <a:r>
              <a:rPr lang="en-US" altLang="zh-CN" sz="1200" b="0" i="0" u="none" strike="noStrike" dirty="0">
                <a:effectLst/>
                <a:latin typeface="+mn-lt"/>
                <a:ea typeface="+mn-ea"/>
                <a:cs typeface="+mn-cs"/>
                <a:sym typeface="等线"/>
              </a:rPr>
              <a:t>——</a:t>
            </a:r>
            <a:r>
              <a:rPr lang="zh-CN" altLang="en-US" sz="1200" b="0" i="0" u="none" strike="noStrike" dirty="0">
                <a:effectLst/>
                <a:latin typeface="+mn-lt"/>
                <a:ea typeface="+mn-ea"/>
                <a:cs typeface="+mn-cs"/>
                <a:sym typeface="等线"/>
              </a:rPr>
              <a:t>例如，</a:t>
            </a:r>
            <a:r>
              <a:rPr lang="en" altLang="zh-CN" sz="1200" b="0" i="0" u="none" strike="noStrike" dirty="0">
                <a:effectLst/>
                <a:latin typeface="+mn-lt"/>
                <a:ea typeface="+mn-ea"/>
                <a:cs typeface="+mn-cs"/>
                <a:sym typeface="等线"/>
              </a:rPr>
              <a:t>CX1/2</a:t>
            </a:r>
            <a:r>
              <a:rPr lang="zh-CN" altLang="en-US" sz="1200" b="0" i="0" u="none" strike="noStrike" dirty="0">
                <a:effectLst/>
                <a:latin typeface="+mn-lt"/>
                <a:ea typeface="+mn-ea"/>
                <a:cs typeface="+mn-cs"/>
                <a:sym typeface="等线"/>
              </a:rPr>
              <a:t>是一个有效的量子门，任意幂次的</a:t>
            </a:r>
            <a:r>
              <a:rPr lang="en" altLang="zh-CN" sz="1200" b="0" i="0" u="none" strike="noStrike" dirty="0" err="1">
                <a:effectLst/>
                <a:latin typeface="+mn-lt"/>
                <a:ea typeface="+mn-ea"/>
                <a:cs typeface="+mn-cs"/>
                <a:sym typeface="等线"/>
              </a:rPr>
              <a:t>CXp</a:t>
            </a:r>
            <a:r>
              <a:rPr lang="zh-CN" altLang="en-US" sz="1200" b="0" i="0" u="none" strike="noStrike" dirty="0">
                <a:effectLst/>
                <a:latin typeface="+mn-lt"/>
                <a:ea typeface="+mn-ea"/>
                <a:cs typeface="+mn-cs"/>
                <a:sym typeface="等线"/>
              </a:rPr>
              <a:t>更加普遍。通常，一个基础门的部分应用足以执行一个更大的量子操作。基于门的编译的固定基丢失了这些优化，然而</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工作在连续的基上，当有利时选择实现部分门。</a:t>
            </a:r>
            <a:endParaRPr kumimoji="1" lang="en-US" altLang="zh-CN" dirty="0"/>
          </a:p>
          <a:p>
            <a:endParaRPr kumimoji="1" lang="en-US" altLang="zh-CN" dirty="0"/>
          </a:p>
          <a:p>
            <a:r>
              <a:rPr lang="zh-CN" altLang="en-US" sz="1200" b="0" i="0" u="none" strike="noStrike" dirty="0">
                <a:effectLst/>
                <a:latin typeface="+mn-lt"/>
                <a:ea typeface="+mn-ea"/>
                <a:cs typeface="+mn-cs"/>
                <a:sym typeface="等线"/>
              </a:rPr>
              <a:t>当基于门的编译方法认为</a:t>
            </a:r>
            <a:r>
              <a:rPr lang="en" altLang="zh-CN" sz="1200" b="0" i="0" u="none" strike="noStrike" dirty="0">
                <a:effectLst/>
                <a:latin typeface="+mn-lt"/>
                <a:ea typeface="+mn-ea"/>
                <a:cs typeface="+mn-cs"/>
                <a:sym typeface="等线"/>
              </a:rPr>
              <a:t>Rx</a:t>
            </a:r>
            <a:r>
              <a:rPr lang="zh-CN" altLang="en-US" sz="1200" b="0" i="0" u="none" strike="noStrike" dirty="0">
                <a:effectLst/>
                <a:latin typeface="+mn-lt"/>
                <a:ea typeface="+mn-ea"/>
                <a:cs typeface="+mn-cs"/>
                <a:sym typeface="等线"/>
              </a:rPr>
              <a:t>和</a:t>
            </a:r>
            <a:r>
              <a:rPr lang="en" altLang="zh-CN" sz="1200" b="0" i="0" u="none" strike="noStrike" dirty="0">
                <a:effectLst/>
                <a:latin typeface="+mn-lt"/>
                <a:ea typeface="+mn-ea"/>
                <a:cs typeface="+mn-cs"/>
                <a:sym typeface="等线"/>
              </a:rPr>
              <a:t>Rz</a:t>
            </a:r>
            <a:r>
              <a:rPr lang="zh-CN" altLang="en-US" sz="1200" b="0" i="0" u="none" strike="noStrike" dirty="0">
                <a:effectLst/>
                <a:latin typeface="+mn-lt"/>
                <a:ea typeface="+mn-ea"/>
                <a:cs typeface="+mn-cs"/>
                <a:sym typeface="等线"/>
              </a:rPr>
              <a:t>平起平坐时，在物理层，这些操作总是在速度和可靠性之间存在显著的不对称。我们建立了一个代表性的量子系统，其中</a:t>
            </a:r>
            <a:r>
              <a:rPr lang="en" altLang="zh-CN" sz="1200" b="0" i="0" u="none" strike="noStrike" dirty="0">
                <a:effectLst/>
                <a:latin typeface="+mn-lt"/>
                <a:ea typeface="+mn-ea"/>
                <a:cs typeface="+mn-cs"/>
                <a:sym typeface="等线"/>
              </a:rPr>
              <a:t>Z</a:t>
            </a:r>
            <a:r>
              <a:rPr lang="zh-CN" altLang="en-US" sz="1200" b="0" i="0" u="none" strike="noStrike" dirty="0">
                <a:effectLst/>
                <a:latin typeface="+mn-lt"/>
                <a:ea typeface="+mn-ea"/>
                <a:cs typeface="+mn-cs"/>
                <a:sym typeface="等线"/>
              </a:rPr>
              <a:t>轴量子比特的旋转会比</a:t>
            </a:r>
            <a:r>
              <a:rPr lang="en" altLang="zh-CN" sz="1200" b="0" i="0" u="none" strike="noStrike" dirty="0">
                <a:effectLst/>
                <a:latin typeface="+mn-lt"/>
                <a:ea typeface="+mn-ea"/>
                <a:cs typeface="+mn-cs"/>
                <a:sym typeface="等线"/>
              </a:rPr>
              <a:t>X</a:t>
            </a:r>
            <a:r>
              <a:rPr lang="zh-CN" altLang="en-US" sz="1200" b="0" i="0" u="none" strike="noStrike" dirty="0">
                <a:effectLst/>
                <a:latin typeface="+mn-lt"/>
                <a:ea typeface="+mn-ea"/>
                <a:cs typeface="+mn-cs"/>
                <a:sym typeface="等线"/>
              </a:rPr>
              <a:t>轴的量子比特旋转快</a:t>
            </a:r>
            <a:r>
              <a:rPr lang="en-US" altLang="zh-CN" sz="1200" b="0" i="0" u="none" strike="noStrike" dirty="0">
                <a:effectLst/>
                <a:latin typeface="+mn-lt"/>
                <a:ea typeface="+mn-ea"/>
                <a:cs typeface="+mn-cs"/>
                <a:sym typeface="等线"/>
              </a:rPr>
              <a:t>15</a:t>
            </a:r>
            <a:r>
              <a:rPr lang="zh-CN" altLang="en-US" sz="1200" b="0" i="0" u="none" strike="noStrike" dirty="0">
                <a:effectLst/>
                <a:latin typeface="+mn-lt"/>
                <a:ea typeface="+mn-ea"/>
                <a:cs typeface="+mn-cs"/>
                <a:sym typeface="等线"/>
              </a:rPr>
              <a:t>倍。</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对最短脉冲实现的搜索因此利用了这一不对称性，尽可能地选择在轴旋转。例如，</a:t>
            </a:r>
            <a:r>
              <a:rPr lang="en" altLang="zh-CN" sz="1200" b="0" i="0" u="none" strike="noStrike" dirty="0">
                <a:effectLst/>
                <a:latin typeface="+mn-lt"/>
                <a:ea typeface="+mn-ea"/>
                <a:cs typeface="+mn-cs"/>
                <a:sym typeface="等线"/>
              </a:rPr>
              <a:t>H</a:t>
            </a:r>
            <a:r>
              <a:rPr lang="zh-CN" altLang="en-US" sz="1200" b="0" i="0" u="none" strike="noStrike" dirty="0">
                <a:effectLst/>
                <a:latin typeface="+mn-lt"/>
                <a:ea typeface="+mn-ea"/>
                <a:cs typeface="+mn-cs"/>
                <a:sym typeface="等线"/>
              </a:rPr>
              <a:t>门通常被实现为</a:t>
            </a:r>
            <a:r>
              <a:rPr lang="en" altLang="zh-CN" sz="1200" b="0" i="0" u="none" strike="noStrike" dirty="0">
                <a:effectLst/>
                <a:latin typeface="+mn-lt"/>
                <a:ea typeface="+mn-ea"/>
                <a:cs typeface="+mn-cs"/>
                <a:sym typeface="等线"/>
              </a:rPr>
              <a:t>Rx(−</a:t>
            </a:r>
            <a:r>
              <a:rPr lang="el-GR" altLang="zh-CN" sz="1200" b="0" i="0" u="none" strike="noStrike" dirty="0">
                <a:effectLst/>
                <a:latin typeface="+mn-lt"/>
                <a:ea typeface="+mn-ea"/>
                <a:cs typeface="+mn-cs"/>
                <a:sym typeface="等线"/>
              </a:rPr>
              <a:t>π2</a:t>
            </a:r>
            <a:r>
              <a:rPr lang="en" altLang="zh-CN" sz="1200" b="0" i="0" u="none" strike="noStrike" dirty="0">
                <a:effectLst/>
                <a:latin typeface="+mn-lt"/>
                <a:ea typeface="+mn-ea"/>
                <a:cs typeface="+mn-cs"/>
                <a:sym typeface="等线"/>
              </a:rPr>
              <a:t>Rz(−</a:t>
            </a:r>
            <a:r>
              <a:rPr lang="el-GR" altLang="zh-CN" sz="1200" b="0" i="0" u="none" strike="noStrike" dirty="0">
                <a:effectLst/>
                <a:latin typeface="+mn-lt"/>
                <a:ea typeface="+mn-ea"/>
                <a:cs typeface="+mn-cs"/>
                <a:sym typeface="等线"/>
              </a:rPr>
              <a:t>π2)</a:t>
            </a:r>
            <a:r>
              <a:rPr lang="en" altLang="zh-CN" sz="1200" b="0" i="0" u="none" strike="noStrike" dirty="0">
                <a:effectLst/>
                <a:latin typeface="+mn-lt"/>
                <a:ea typeface="+mn-ea"/>
                <a:cs typeface="+mn-cs"/>
                <a:sym typeface="等线"/>
              </a:rPr>
              <a:t>Rx(</a:t>
            </a:r>
            <a:r>
              <a:rPr lang="el-GR" altLang="zh-CN" sz="1200" b="0" i="0" u="none" strike="noStrike" dirty="0">
                <a:effectLst/>
                <a:latin typeface="+mn-lt"/>
                <a:ea typeface="+mn-ea"/>
                <a:cs typeface="+mn-cs"/>
                <a:sym typeface="等线"/>
              </a:rPr>
              <a:t>π2)</a:t>
            </a:r>
            <a:r>
              <a:rPr lang="zh-CN" altLang="en-US" sz="1200" b="0" i="0" u="none" strike="noStrike" dirty="0">
                <a:effectLst/>
                <a:latin typeface="+mn-lt"/>
                <a:ea typeface="+mn-ea"/>
                <a:cs typeface="+mn-cs"/>
                <a:sym typeface="等线"/>
              </a:rPr>
              <a:t>脉冲序列，它涉及了两个</a:t>
            </a:r>
            <a:r>
              <a:rPr lang="en" altLang="zh-CN" sz="1200" b="0" i="0" u="none" strike="noStrike" dirty="0">
                <a:effectLst/>
                <a:latin typeface="+mn-lt"/>
                <a:ea typeface="+mn-ea"/>
                <a:cs typeface="+mn-cs"/>
                <a:sym typeface="等线"/>
              </a:rPr>
              <a:t>X</a:t>
            </a:r>
            <a:r>
              <a:rPr lang="zh-CN" altLang="en-US" sz="1200" b="0" i="0" u="none" strike="noStrike" dirty="0">
                <a:effectLst/>
                <a:latin typeface="+mn-lt"/>
                <a:ea typeface="+mn-ea"/>
                <a:cs typeface="+mn-cs"/>
                <a:sym typeface="等线"/>
              </a:rPr>
              <a:t>轴旋转和一个</a:t>
            </a:r>
            <a:r>
              <a:rPr lang="en" altLang="zh-CN" sz="1200" b="0" i="0" u="none" strike="noStrike" dirty="0">
                <a:effectLst/>
                <a:latin typeface="+mn-lt"/>
                <a:ea typeface="+mn-ea"/>
                <a:cs typeface="+mn-cs"/>
                <a:sym typeface="等线"/>
              </a:rPr>
              <a:t>Z</a:t>
            </a:r>
            <a:r>
              <a:rPr lang="zh-CN" altLang="en-US" sz="1200" b="0" i="0" u="none" strike="noStrike" dirty="0">
                <a:effectLst/>
                <a:latin typeface="+mn-lt"/>
                <a:ea typeface="+mn-ea"/>
                <a:cs typeface="+mn-cs"/>
                <a:sym typeface="等线"/>
              </a:rPr>
              <a:t>轴旋转。我们观察到我们的</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系统而是选择了等价的</a:t>
            </a:r>
            <a:r>
              <a:rPr lang="en" altLang="zh-CN" sz="1200" b="0" i="0" u="none" strike="noStrike" dirty="0">
                <a:effectLst/>
                <a:latin typeface="+mn-lt"/>
                <a:ea typeface="+mn-ea"/>
                <a:cs typeface="+mn-cs"/>
                <a:sym typeface="等线"/>
              </a:rPr>
              <a:t>Rz(−</a:t>
            </a:r>
            <a:r>
              <a:rPr lang="el-GR" altLang="zh-CN" sz="1200" b="0" i="0" u="none" strike="noStrike" dirty="0">
                <a:effectLst/>
                <a:latin typeface="+mn-lt"/>
                <a:ea typeface="+mn-ea"/>
                <a:cs typeface="+mn-cs"/>
                <a:sym typeface="等线"/>
              </a:rPr>
              <a:t>π2)</a:t>
            </a:r>
            <a:r>
              <a:rPr lang="en" altLang="zh-CN" sz="1200" b="0" i="0" u="none" strike="noStrike" dirty="0">
                <a:effectLst/>
                <a:latin typeface="+mn-lt"/>
                <a:ea typeface="+mn-ea"/>
                <a:cs typeface="+mn-cs"/>
                <a:sym typeface="等线"/>
              </a:rPr>
              <a:t>Rx(−</a:t>
            </a:r>
            <a:r>
              <a:rPr lang="el-GR" altLang="zh-CN" sz="1200" b="0" i="0" u="none" strike="noStrike" dirty="0">
                <a:effectLst/>
                <a:latin typeface="+mn-lt"/>
                <a:ea typeface="+mn-ea"/>
                <a:cs typeface="+mn-cs"/>
                <a:sym typeface="等线"/>
              </a:rPr>
              <a:t>π2)</a:t>
            </a:r>
            <a:r>
              <a:rPr lang="en" altLang="zh-CN" sz="1200" b="0" i="0" u="none" strike="noStrike" dirty="0">
                <a:effectLst/>
                <a:latin typeface="+mn-lt"/>
                <a:ea typeface="+mn-ea"/>
                <a:cs typeface="+mn-cs"/>
                <a:sym typeface="等线"/>
              </a:rPr>
              <a:t>Rz(−</a:t>
            </a:r>
            <a:r>
              <a:rPr lang="el-GR" altLang="zh-CN" sz="1200" b="0" i="0" u="none" strike="noStrike" dirty="0">
                <a:effectLst/>
                <a:latin typeface="+mn-lt"/>
                <a:ea typeface="+mn-ea"/>
                <a:cs typeface="+mn-cs"/>
                <a:sym typeface="等线"/>
              </a:rPr>
              <a:t>π2)</a:t>
            </a:r>
            <a:r>
              <a:rPr lang="zh-CN" altLang="en-US" sz="1200" b="0" i="0" u="none" strike="noStrike" dirty="0">
                <a:effectLst/>
                <a:latin typeface="+mn-lt"/>
                <a:ea typeface="+mn-ea"/>
                <a:cs typeface="+mn-cs"/>
                <a:sym typeface="等线"/>
              </a:rPr>
              <a:t>脉冲序列，相较于前者，它只需要一个</a:t>
            </a:r>
            <a:r>
              <a:rPr lang="en" altLang="zh-CN" sz="1200" b="0" i="0" u="none" strike="noStrike" dirty="0">
                <a:effectLst/>
                <a:latin typeface="+mn-lt"/>
                <a:ea typeface="+mn-ea"/>
                <a:cs typeface="+mn-cs"/>
                <a:sym typeface="等线"/>
              </a:rPr>
              <a:t>X</a:t>
            </a:r>
            <a:r>
              <a:rPr lang="zh-CN" altLang="en-US" sz="1200" b="0" i="0" u="none" strike="noStrike" dirty="0">
                <a:effectLst/>
                <a:latin typeface="+mn-lt"/>
                <a:ea typeface="+mn-ea"/>
                <a:cs typeface="+mn-cs"/>
                <a:sym typeface="等线"/>
              </a:rPr>
              <a:t>轴旋转因此执行的速度更快。</a:t>
            </a:r>
            <a:endParaRPr lang="en-US" altLang="zh-CN" sz="1200" b="0" i="0" u="none" strike="noStrike" dirty="0">
              <a:effectLst/>
              <a:latin typeface="+mn-lt"/>
              <a:ea typeface="+mn-ea"/>
              <a:cs typeface="+mn-cs"/>
              <a:sym typeface="等线"/>
            </a:endParaRPr>
          </a:p>
          <a:p>
            <a:endParaRPr kumimoji="1" lang="en-US" altLang="zh-CN" sz="1200" b="0" i="0" u="none" strike="noStrike" dirty="0">
              <a:effectLst/>
              <a:latin typeface="+mn-lt"/>
              <a:ea typeface="+mn-ea"/>
              <a:cs typeface="+mn-cs"/>
              <a:sym typeface="等线"/>
            </a:endParaRPr>
          </a:p>
          <a:p>
            <a:r>
              <a:rPr lang="zh-CN" altLang="en-US" sz="1200" b="0" i="0" u="none" strike="noStrike" dirty="0">
                <a:effectLst/>
                <a:latin typeface="+mn-lt"/>
                <a:ea typeface="+mn-ea"/>
                <a:cs typeface="+mn-cs"/>
                <a:sym typeface="等线"/>
              </a:rPr>
              <a:t>尽管量子线路可以在门层次被优化通过反复作用一系列的线路等价模板，模板集合必须是有限的。在不同的门（深度和宽度上）之间的优化机会可能会被忽视</a:t>
            </a:r>
            <a:r>
              <a:rPr lang="en-US" altLang="zh-CN" sz="1200" b="0" i="0" u="none" strike="noStrike" dirty="0">
                <a:effectLst/>
                <a:latin typeface="+mn-lt"/>
                <a:ea typeface="+mn-ea"/>
                <a:cs typeface="+mn-cs"/>
                <a:sym typeface="等线"/>
              </a:rPr>
              <a:t>.</a:t>
            </a:r>
            <a:r>
              <a:rPr lang="zh-CN" altLang="en-US" sz="1200" b="0" i="0" u="none" strike="noStrike" dirty="0">
                <a:effectLst/>
                <a:latin typeface="+mn-lt"/>
                <a:ea typeface="+mn-ea"/>
                <a:cs typeface="+mn-cs"/>
                <a:sym typeface="等线"/>
              </a:rPr>
              <a:t>相比之下，</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包含了所有的线路优化机会通过直接作用线路的酉矩阵，</a:t>
            </a:r>
            <a:endParaRPr kumimoji="1" lang="en-US" altLang="zh-CN" dirty="0"/>
          </a:p>
          <a:p>
            <a:endParaRPr kumimoji="1" lang="zh-CN" altLang="en-US" dirty="0"/>
          </a:p>
        </p:txBody>
      </p:sp>
    </p:spTree>
    <p:extLst>
      <p:ext uri="{BB962C8B-B14F-4D97-AF65-F5344CB8AC3E}">
        <p14:creationId xmlns:p14="http://schemas.microsoft.com/office/powerpoint/2010/main" val="2173154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sz="1200" b="0" i="0" u="none" strike="noStrike" dirty="0">
                <a:effectLst/>
                <a:latin typeface="+mn-lt"/>
                <a:ea typeface="+mn-ea"/>
                <a:cs typeface="+mn-cs"/>
                <a:sym typeface="等线"/>
              </a:rPr>
              <a:t>尽管</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能够达到显著的脉冲加速，它仍然受两个因素制约：</a:t>
            </a:r>
            <a:endParaRPr lang="en-US" altLang="zh-CN" sz="1200" b="0" i="0" u="none" strike="noStrike" dirty="0">
              <a:effectLst/>
              <a:latin typeface="+mn-lt"/>
              <a:ea typeface="+mn-ea"/>
              <a:cs typeface="+mn-cs"/>
              <a:sym typeface="等线"/>
            </a:endParaRPr>
          </a:p>
          <a:p>
            <a:endParaRPr lang="en-US" altLang="zh-CN" sz="1200" b="0" i="0" u="none" strike="noStrike" dirty="0">
              <a:effectLst/>
              <a:latin typeface="+mn-lt"/>
              <a:ea typeface="+mn-ea"/>
              <a:cs typeface="+mn-cs"/>
              <a:sym typeface="等线"/>
            </a:endParaRPr>
          </a:p>
          <a:p>
            <a:r>
              <a:rPr lang="en-US" altLang="zh-CN" sz="1200" b="0" i="0" u="none" strike="noStrike" dirty="0">
                <a:effectLst/>
                <a:latin typeface="+mn-lt"/>
                <a:ea typeface="+mn-ea"/>
                <a:cs typeface="+mn-cs"/>
                <a:sym typeface="等线"/>
              </a:rPr>
              <a:t>•</a:t>
            </a:r>
            <a:r>
              <a:rPr lang="zh-CN" altLang="en-US" sz="1200" b="0" i="0" u="none" strike="noStrike" dirty="0">
                <a:effectLst/>
                <a:latin typeface="+mn-lt"/>
                <a:ea typeface="+mn-ea"/>
                <a:cs typeface="+mn-cs"/>
                <a:sym typeface="等线"/>
              </a:rPr>
              <a:t>目标量子线路的酉矩阵必须作为</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程序的输入。一个</a:t>
            </a:r>
            <a:r>
              <a:rPr lang="en" altLang="zh-CN" sz="1200" b="0" i="0" u="none" strike="noStrike" dirty="0">
                <a:effectLst/>
                <a:latin typeface="+mn-lt"/>
                <a:ea typeface="+mn-ea"/>
                <a:cs typeface="+mn-cs"/>
                <a:sym typeface="等线"/>
              </a:rPr>
              <a:t>N</a:t>
            </a:r>
            <a:r>
              <a:rPr lang="zh-CN" altLang="en-US" sz="1200" b="0" i="0" u="none" strike="noStrike" dirty="0">
                <a:effectLst/>
                <a:latin typeface="+mn-lt"/>
                <a:ea typeface="+mn-ea"/>
                <a:cs typeface="+mn-cs"/>
                <a:sym typeface="等线"/>
              </a:rPr>
              <a:t>量子比特的线路具有</a:t>
            </a:r>
            <a:r>
              <a:rPr lang="en-US" altLang="zh-CN" sz="1200" b="0" i="0" u="none" strike="noStrike" dirty="0">
                <a:effectLst/>
                <a:latin typeface="+mn-lt"/>
                <a:ea typeface="+mn-ea"/>
                <a:cs typeface="+mn-cs"/>
                <a:sym typeface="等线"/>
              </a:rPr>
              <a:t>2</a:t>
            </a:r>
            <a:r>
              <a:rPr lang="en" altLang="zh-CN" sz="1200" b="0" i="0" u="none" strike="noStrike" dirty="0">
                <a:effectLst/>
                <a:latin typeface="+mn-lt"/>
                <a:ea typeface="+mn-ea"/>
                <a:cs typeface="+mn-cs"/>
                <a:sym typeface="等线"/>
              </a:rPr>
              <a:t>N2N</a:t>
            </a:r>
            <a:r>
              <a:rPr lang="zh-CN" altLang="en-US" sz="1200" b="0" i="0" u="none" strike="noStrike" dirty="0">
                <a:effectLst/>
                <a:latin typeface="+mn-lt"/>
                <a:ea typeface="+mn-ea"/>
                <a:cs typeface="+mn-cs"/>
                <a:sym typeface="等线"/>
              </a:rPr>
              <a:t>的矩阵（因为</a:t>
            </a:r>
            <a:r>
              <a:rPr lang="en" altLang="zh-CN" sz="1200" b="0" i="0" u="none" strike="noStrike" dirty="0">
                <a:effectLst/>
                <a:latin typeface="+mn-lt"/>
                <a:ea typeface="+mn-ea"/>
                <a:cs typeface="+mn-cs"/>
                <a:sym typeface="等线"/>
              </a:rPr>
              <a:t>N</a:t>
            </a:r>
            <a:r>
              <a:rPr lang="zh-CN" altLang="en-US" sz="1200" b="0" i="0" u="none" strike="noStrike" dirty="0">
                <a:effectLst/>
                <a:latin typeface="+mn-lt"/>
                <a:ea typeface="+mn-ea"/>
                <a:cs typeface="+mn-cs"/>
                <a:sym typeface="等线"/>
              </a:rPr>
              <a:t>量子比特空间的指数级状态空间），这相当于设置了</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所能够处理的最大线路尺寸；</a:t>
            </a:r>
            <a:endParaRPr lang="en-US" altLang="zh-CN" sz="1200" b="0" i="0" u="none" strike="noStrike" dirty="0">
              <a:effectLst/>
              <a:latin typeface="+mn-lt"/>
              <a:ea typeface="+mn-ea"/>
              <a:cs typeface="+mn-cs"/>
              <a:sym typeface="等线"/>
            </a:endParaRPr>
          </a:p>
          <a:p>
            <a:endParaRPr lang="en-US" altLang="zh-CN" sz="1200" b="0" i="0" u="none" strike="noStrike" dirty="0">
              <a:effectLst/>
              <a:latin typeface="+mn-lt"/>
              <a:ea typeface="+mn-ea"/>
              <a:cs typeface="+mn-cs"/>
              <a:sym typeface="等线"/>
            </a:endParaRPr>
          </a:p>
          <a:p>
            <a:r>
              <a:rPr lang="en-US" altLang="zh-CN" sz="1200" b="0" i="0" u="none" strike="noStrike" dirty="0">
                <a:effectLst/>
                <a:latin typeface="+mn-lt"/>
                <a:ea typeface="+mn-ea"/>
                <a:cs typeface="+mn-cs"/>
                <a:sym typeface="等线"/>
              </a:rPr>
              <a:t>•</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梯度下降的总收敛时间随着目标量子线路的尺寸指数增加。例如，通常我们的</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实现需要花费数分钟找到</a:t>
            </a:r>
            <a:r>
              <a:rPr lang="en-US" altLang="zh-CN" sz="1200" b="0" i="0" u="none" strike="noStrike" dirty="0">
                <a:effectLst/>
                <a:latin typeface="+mn-lt"/>
                <a:ea typeface="+mn-ea"/>
                <a:cs typeface="+mn-cs"/>
                <a:sym typeface="等线"/>
              </a:rPr>
              <a:t>4</a:t>
            </a:r>
            <a:r>
              <a:rPr lang="zh-CN" altLang="en-US" sz="1200" b="0" i="0" u="none" strike="noStrike" dirty="0">
                <a:effectLst/>
                <a:latin typeface="+mn-lt"/>
                <a:ea typeface="+mn-ea"/>
                <a:cs typeface="+mn-cs"/>
                <a:sym typeface="等线"/>
              </a:rPr>
              <a:t>量子比特</a:t>
            </a:r>
            <a:r>
              <a:rPr lang="en" altLang="zh-CN" sz="1200" b="0" i="0" u="none" strike="noStrike" dirty="0">
                <a:effectLst/>
                <a:latin typeface="+mn-lt"/>
                <a:ea typeface="+mn-ea"/>
                <a:cs typeface="+mn-cs"/>
                <a:sym typeface="等线"/>
              </a:rPr>
              <a:t>QAOA MAXCUT</a:t>
            </a:r>
            <a:r>
              <a:rPr lang="zh-CN" altLang="en-US" sz="1200" b="0" i="0" u="none" strike="noStrike" dirty="0">
                <a:effectLst/>
                <a:latin typeface="+mn-lt"/>
                <a:ea typeface="+mn-ea"/>
                <a:cs typeface="+mn-cs"/>
                <a:sym typeface="等线"/>
              </a:rPr>
              <a:t>线路的脉冲。从经验出发，我们同样发现在寻找量子比特数大于</a:t>
            </a:r>
            <a:r>
              <a:rPr lang="en-US" altLang="zh-CN" sz="1200" b="0" i="0" u="none" strike="noStrike" dirty="0">
                <a:effectLst/>
                <a:latin typeface="+mn-lt"/>
                <a:ea typeface="+mn-ea"/>
                <a:cs typeface="+mn-cs"/>
                <a:sym typeface="等线"/>
              </a:rPr>
              <a:t>5</a:t>
            </a:r>
            <a:r>
              <a:rPr lang="zh-CN" altLang="en-US" sz="1200" b="0" i="0" u="none" strike="noStrike" dirty="0">
                <a:effectLst/>
                <a:latin typeface="+mn-lt"/>
                <a:ea typeface="+mn-ea"/>
                <a:cs typeface="+mn-cs"/>
                <a:sym typeface="等线"/>
              </a:rPr>
              <a:t>的深量子线路时存在困难</a:t>
            </a:r>
            <a:endParaRPr kumimoji="1" lang="zh-CN" altLang="en-US" dirty="0"/>
          </a:p>
        </p:txBody>
      </p:sp>
    </p:spTree>
    <p:extLst>
      <p:ext uri="{BB962C8B-B14F-4D97-AF65-F5344CB8AC3E}">
        <p14:creationId xmlns:p14="http://schemas.microsoft.com/office/powerpoint/2010/main" val="517621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sz="1200" b="0" i="0" u="none" strike="noStrike" dirty="0">
                <a:effectLst/>
                <a:latin typeface="+mn-lt"/>
                <a:ea typeface="+mn-ea"/>
                <a:cs typeface="+mn-cs"/>
                <a:sym typeface="等线"/>
              </a:rPr>
              <a:t>尽管全量子最优控制</a:t>
            </a:r>
            <a:r>
              <a:rPr lang="en-US" altLang="zh-CN" sz="1200" b="0" i="0" u="none" strike="noStrike" dirty="0">
                <a:effectLst/>
                <a:latin typeface="+mn-lt"/>
                <a:ea typeface="+mn-ea"/>
                <a:cs typeface="+mn-cs"/>
                <a:sym typeface="等线"/>
              </a:rPr>
              <a:t>(</a:t>
            </a:r>
            <a:r>
              <a:rPr lang="en" altLang="zh-CN" sz="1200" b="0" i="0" u="none" strike="noStrike" dirty="0">
                <a:effectLst/>
                <a:latin typeface="+mn-lt"/>
                <a:ea typeface="+mn-ea"/>
                <a:cs typeface="+mn-cs"/>
                <a:sym typeface="等线"/>
              </a:rPr>
              <a:t>full quantum optimal control)</a:t>
            </a:r>
            <a:r>
              <a:rPr lang="zh-CN" altLang="en-US" sz="1200" b="0" i="0" u="none" strike="noStrike" dirty="0">
                <a:effectLst/>
                <a:latin typeface="+mn-lt"/>
                <a:ea typeface="+mn-ea"/>
                <a:cs typeface="+mn-cs"/>
                <a:sym typeface="等线"/>
              </a:rPr>
              <a:t>为目标线路生成可能的最快脉冲序列，它数分钟的编译延迟对于编译插入到计算中的变分算法来说仍然是难以忍受的。为了接近</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的脉冲加速而不产生完全的编译延迟，有必要利用变分线路的结构。</a:t>
            </a:r>
            <a:endParaRPr lang="en-US" altLang="zh-CN" sz="1200" b="0" i="0" u="none" strike="noStrike" dirty="0">
              <a:effectLst/>
              <a:latin typeface="+mn-lt"/>
              <a:ea typeface="+mn-ea"/>
              <a:cs typeface="+mn-cs"/>
              <a:sym typeface="等线"/>
            </a:endParaRPr>
          </a:p>
          <a:p>
            <a:r>
              <a:rPr lang="zh-CN" altLang="en-US" sz="1200" b="0" i="0" u="none" strike="noStrike" dirty="0">
                <a:effectLst/>
                <a:latin typeface="+mn-lt"/>
                <a:ea typeface="+mn-ea"/>
                <a:cs typeface="+mn-cs"/>
                <a:sym typeface="等线"/>
              </a:rPr>
              <a:t>我们称这种结构为部分编译</a:t>
            </a:r>
            <a:r>
              <a:rPr lang="en-US" altLang="zh-CN" sz="1200" b="0" i="0" u="none" strike="noStrike" dirty="0">
                <a:effectLst/>
                <a:latin typeface="+mn-lt"/>
                <a:ea typeface="+mn-ea"/>
                <a:cs typeface="+mn-cs"/>
                <a:sym typeface="等线"/>
              </a:rPr>
              <a:t>(</a:t>
            </a:r>
            <a:r>
              <a:rPr lang="en" altLang="zh-CN" sz="1200" b="0" i="0" u="none" strike="noStrike" dirty="0">
                <a:effectLst/>
                <a:latin typeface="+mn-lt"/>
                <a:ea typeface="+mn-ea"/>
                <a:cs typeface="+mn-cs"/>
                <a:sym typeface="等线"/>
              </a:rPr>
              <a:t>partial</a:t>
            </a:r>
            <a:r>
              <a:rPr lang="zh-CN" altLang="en-US" sz="1200" b="0" i="0" u="none" strike="noStrike" dirty="0">
                <a:effectLst/>
                <a:latin typeface="+mn-lt"/>
                <a:ea typeface="+mn-ea"/>
                <a:cs typeface="+mn-cs"/>
                <a:sym typeface="等线"/>
              </a:rPr>
              <a:t> </a:t>
            </a:r>
            <a:r>
              <a:rPr lang="en" altLang="zh-CN" sz="1200" b="0" i="0" u="none" strike="noStrike" dirty="0">
                <a:effectLst/>
                <a:latin typeface="+mn-lt"/>
                <a:ea typeface="+mn-ea"/>
                <a:cs typeface="+mn-cs"/>
                <a:sym typeface="等线"/>
              </a:rPr>
              <a:t>compilation)</a:t>
            </a:r>
            <a:r>
              <a:rPr lang="zh-CN" altLang="en" sz="1200" b="0" i="0" u="none" strike="noStrike" dirty="0">
                <a:effectLst/>
                <a:latin typeface="+mn-lt"/>
                <a:ea typeface="+mn-ea"/>
                <a:cs typeface="+mn-cs"/>
                <a:sym typeface="等线"/>
              </a:rPr>
              <a:t>，</a:t>
            </a:r>
            <a:r>
              <a:rPr lang="zh-CN" altLang="en-US" sz="1200" b="0" i="0" u="none" strike="noStrike" dirty="0">
                <a:effectLst/>
                <a:latin typeface="+mn-lt"/>
                <a:ea typeface="+mn-ea"/>
                <a:cs typeface="+mn-cs"/>
                <a:sym typeface="等线"/>
              </a:rPr>
              <a:t>并且它作为预计算步优先于在量子计算机上执行变分算法</a:t>
            </a:r>
            <a:endParaRPr kumimoji="1" lang="en-US" altLang="zh-CN" dirty="0"/>
          </a:p>
          <a:p>
            <a:endParaRPr kumimoji="1" lang="zh-CN" altLang="en-US" dirty="0"/>
          </a:p>
        </p:txBody>
      </p:sp>
    </p:spTree>
    <p:extLst>
      <p:ext uri="{BB962C8B-B14F-4D97-AF65-F5344CB8AC3E}">
        <p14:creationId xmlns:p14="http://schemas.microsoft.com/office/powerpoint/2010/main" val="2430168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sz="1200" b="0" i="0" u="none" strike="noStrike" dirty="0">
                <a:effectLst/>
                <a:latin typeface="+mn-lt"/>
                <a:ea typeface="+mn-ea"/>
                <a:cs typeface="+mn-cs"/>
                <a:sym typeface="等线"/>
              </a:rPr>
              <a:t>因为严格部分编译的瓶颈是</a:t>
            </a:r>
            <a:r>
              <a:rPr lang="en" altLang="zh-CN" sz="1200" b="0" i="0" u="none" strike="noStrike" dirty="0">
                <a:effectLst/>
                <a:latin typeface="+mn-lt"/>
                <a:ea typeface="+mn-ea"/>
                <a:cs typeface="+mn-cs"/>
                <a:sym typeface="等线"/>
              </a:rPr>
              <a:t>Fixed</a:t>
            </a:r>
            <a:r>
              <a:rPr lang="zh-CN" altLang="en-US" sz="1200" b="0" i="0" u="none" strike="noStrike" dirty="0">
                <a:effectLst/>
                <a:latin typeface="+mn-lt"/>
                <a:ea typeface="+mn-ea"/>
                <a:cs typeface="+mn-cs"/>
                <a:sym typeface="等线"/>
              </a:rPr>
              <a:t>子线路深度，我们受此启发，考虑创建更深子线路的策略。灵活部分编译背后的核心想法是创建轻微参数化的子线路，其中它们至多依赖一个变化参数。正如下面讨论的，我们可以执行超参数调优以确保</a:t>
            </a:r>
            <a:r>
              <a:rPr lang="en" altLang="zh-CN" sz="1200" b="0" i="0" u="none" strike="noStrike" dirty="0">
                <a:effectLst/>
                <a:latin typeface="+mn-lt"/>
                <a:ea typeface="+mn-ea"/>
                <a:cs typeface="+mn-cs"/>
                <a:sym typeface="等线"/>
              </a:rPr>
              <a:t>GRAPE</a:t>
            </a:r>
            <a:r>
              <a:rPr lang="zh-CN" altLang="en-US" sz="1200" b="0" i="0" u="none" strike="noStrike" dirty="0">
                <a:effectLst/>
                <a:latin typeface="+mn-lt"/>
                <a:ea typeface="+mn-ea"/>
                <a:cs typeface="+mn-cs"/>
                <a:sym typeface="等线"/>
              </a:rPr>
              <a:t>能够以比通用线路更快的速度为单角度参数化子线路找到优化后的脉冲。</a:t>
            </a:r>
            <a:endParaRPr lang="en-US" altLang="zh-CN" sz="1200" b="0" i="0" u="none" strike="noStrike" dirty="0">
              <a:effectLst/>
              <a:latin typeface="+mn-lt"/>
              <a:ea typeface="+mn-ea"/>
              <a:cs typeface="+mn-cs"/>
              <a:sym typeface="等线"/>
            </a:endParaRPr>
          </a:p>
          <a:p>
            <a:endParaRPr kumimoji="1" lang="zh-CN" altLang="en-US" dirty="0"/>
          </a:p>
        </p:txBody>
      </p:sp>
    </p:spTree>
    <p:extLst>
      <p:ext uri="{BB962C8B-B14F-4D97-AF65-F5344CB8AC3E}">
        <p14:creationId xmlns:p14="http://schemas.microsoft.com/office/powerpoint/2010/main" val="3979067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dirty="0"/>
              <a:t>我们的结果收集自在</a:t>
            </a:r>
            <a:r>
              <a:rPr kumimoji="1" lang="en" altLang="zh-CN" dirty="0"/>
              <a:t>Intel Xeon E5-2680</a:t>
            </a:r>
            <a:r>
              <a:rPr kumimoji="1" lang="zh-CN" altLang="en-US" dirty="0"/>
              <a:t>处理器上超过</a:t>
            </a:r>
            <a:r>
              <a:rPr kumimoji="1" lang="en-US" altLang="zh-CN" dirty="0"/>
              <a:t>200,000</a:t>
            </a:r>
            <a:r>
              <a:rPr kumimoji="1" lang="en" altLang="zh-CN" dirty="0"/>
              <a:t>CPU-</a:t>
            </a:r>
            <a:r>
              <a:rPr kumimoji="1" lang="zh-CN" altLang="en-US" dirty="0"/>
              <a:t>核时的运行，每个</a:t>
            </a:r>
            <a:r>
              <a:rPr kumimoji="1" lang="en" altLang="zh-CN" dirty="0"/>
              <a:t>GRAPE</a:t>
            </a:r>
            <a:r>
              <a:rPr kumimoji="1" lang="zh-CN" altLang="en-US" dirty="0"/>
              <a:t>过程使用了高达</a:t>
            </a:r>
            <a:r>
              <a:rPr kumimoji="1" lang="en-US" altLang="zh-CN" dirty="0"/>
              <a:t>64</a:t>
            </a:r>
            <a:r>
              <a:rPr kumimoji="1" lang="en" altLang="zh-CN" dirty="0"/>
              <a:t>GB</a:t>
            </a:r>
            <a:r>
              <a:rPr kumimoji="1" lang="zh-CN" altLang="en-US" dirty="0"/>
              <a:t>的内存。大量的计算是运行</a:t>
            </a:r>
            <a:r>
              <a:rPr kumimoji="1" lang="en" altLang="zh-CN" dirty="0"/>
              <a:t>GRAPE</a:t>
            </a:r>
            <a:r>
              <a:rPr kumimoji="1" lang="zh-CN" altLang="en-US" dirty="0"/>
              <a:t>的高代价和</a:t>
            </a:r>
            <a:r>
              <a:rPr kumimoji="1" lang="en" altLang="zh-CN" dirty="0"/>
              <a:t>benchmark</a:t>
            </a:r>
            <a:r>
              <a:rPr kumimoji="1" lang="zh-CN" altLang="en-US" dirty="0"/>
              <a:t>的数量和大线路规模的结果。我们在适用于相同基准之间的可重复性和一致性时固定了随机化种子</a:t>
            </a:r>
            <a:endParaRPr kumimoji="1" lang="en-US" altLang="zh-CN" dirty="0"/>
          </a:p>
          <a:p>
            <a:endParaRPr kumimoji="1" lang="en-US" altLang="zh-CN" dirty="0"/>
          </a:p>
          <a:p>
            <a:r>
              <a:rPr kumimoji="1" lang="zh-CN" altLang="en-US" dirty="0"/>
              <a:t>展示了我们的</a:t>
            </a:r>
            <a:r>
              <a:rPr kumimoji="1" lang="en" altLang="zh-CN" dirty="0"/>
              <a:t>QAOA benchmark</a:t>
            </a:r>
            <a:r>
              <a:rPr kumimoji="1" lang="zh-CN" altLang="en-US" dirty="0"/>
              <a:t>中对于部分编译和全</a:t>
            </a:r>
            <a:r>
              <a:rPr kumimoji="1" lang="en" altLang="zh-CN" dirty="0"/>
              <a:t>GRAPE</a:t>
            </a:r>
            <a:r>
              <a:rPr kumimoji="1" lang="zh-CN" altLang="en-US" dirty="0"/>
              <a:t>的脉冲加速因子，标准化为基于门的编译基线。我们给出了标准化的加速因子，因为</a:t>
            </a:r>
            <a:r>
              <a:rPr kumimoji="1" lang="en" altLang="zh-CN" dirty="0"/>
              <a:t>H$_2$O VQE-UCCSD benchmark</a:t>
            </a:r>
            <a:r>
              <a:rPr kumimoji="1" lang="zh-CN" altLang="en-US" dirty="0"/>
              <a:t>是这个的</a:t>
            </a:r>
            <a:r>
              <a:rPr kumimoji="1" lang="en-US" altLang="zh-CN" dirty="0"/>
              <a:t>10</a:t>
            </a:r>
            <a:r>
              <a:rPr kumimoji="1" lang="zh-CN" altLang="en-US" dirty="0"/>
              <a:t>倍（不好通过柱状图展示）。</a:t>
            </a:r>
          </a:p>
          <a:p>
            <a:endParaRPr kumimoji="1" lang="zh-CN" altLang="en-US" dirty="0"/>
          </a:p>
          <a:p>
            <a:r>
              <a:rPr kumimoji="1" lang="zh-CN" altLang="en-US" dirty="0"/>
              <a:t>对于</a:t>
            </a:r>
            <a:r>
              <a:rPr kumimoji="1" lang="en" altLang="zh-CN" dirty="0"/>
              <a:t>BeH$_2$</a:t>
            </a:r>
            <a:r>
              <a:rPr kumimoji="1" lang="zh-CN" altLang="en-US" dirty="0"/>
              <a:t>和</a:t>
            </a:r>
            <a:r>
              <a:rPr kumimoji="1" lang="en" altLang="zh-CN" dirty="0" err="1"/>
              <a:t>NaH</a:t>
            </a:r>
            <a:r>
              <a:rPr kumimoji="1" lang="en" altLang="zh-CN" dirty="0"/>
              <a:t> VQE-UCCSD benchmark</a:t>
            </a:r>
            <a:r>
              <a:rPr kumimoji="1" lang="zh-CN" altLang="en" dirty="0"/>
              <a:t>，</a:t>
            </a:r>
            <a:r>
              <a:rPr kumimoji="1" lang="zh-CN" altLang="en-US" dirty="0"/>
              <a:t>全</a:t>
            </a:r>
            <a:r>
              <a:rPr kumimoji="1" lang="en" altLang="zh-CN" dirty="0"/>
              <a:t>GRAPE</a:t>
            </a:r>
            <a:r>
              <a:rPr kumimoji="1" lang="zh-CN" altLang="en-US" dirty="0"/>
              <a:t>分别给出了</a:t>
            </a:r>
            <a:r>
              <a:rPr kumimoji="1" lang="en-US" altLang="zh-CN" dirty="0"/>
              <a:t>2.15</a:t>
            </a:r>
            <a:r>
              <a:rPr kumimoji="1" lang="en" altLang="zh-CN" dirty="0"/>
              <a:t>x</a:t>
            </a:r>
            <a:r>
              <a:rPr kumimoji="1" lang="zh-CN" altLang="en-US" dirty="0"/>
              <a:t>和</a:t>
            </a:r>
            <a:r>
              <a:rPr kumimoji="1" lang="en-US" altLang="zh-CN" dirty="0"/>
              <a:t>2.00</a:t>
            </a:r>
            <a:r>
              <a:rPr kumimoji="1" lang="en" altLang="zh-CN" dirty="0"/>
              <a:t>x</a:t>
            </a:r>
            <a:r>
              <a:rPr kumimoji="1" lang="zh-CN" altLang="en-US" dirty="0"/>
              <a:t>的脉冲持续时间加速比。严格部分编译能够恢复几乎所有的优势，同时达到</a:t>
            </a:r>
            <a:r>
              <a:rPr kumimoji="1" lang="en-US" altLang="zh-CN" dirty="0"/>
              <a:t>2.04</a:t>
            </a:r>
            <a:r>
              <a:rPr kumimoji="1" lang="en" altLang="zh-CN" dirty="0"/>
              <a:t>x</a:t>
            </a:r>
            <a:r>
              <a:rPr kumimoji="1" lang="zh-CN" altLang="en-US" dirty="0"/>
              <a:t>和</a:t>
            </a:r>
            <a:r>
              <a:rPr kumimoji="1" lang="en-US" altLang="zh-CN" dirty="0"/>
              <a:t>1.93</a:t>
            </a:r>
            <a:r>
              <a:rPr kumimoji="1" lang="zh-CN" altLang="en-US" dirty="0"/>
              <a:t>倍的加速比。正如在严格部分编译一章所讨论的，这与期望匹配，因为</a:t>
            </a:r>
            <a:r>
              <a:rPr kumimoji="1" lang="en" altLang="zh-CN" dirty="0"/>
              <a:t>VQE-UCCSD benchmark</a:t>
            </a:r>
            <a:r>
              <a:rPr kumimoji="1" lang="zh-CN" altLang="en-US" dirty="0"/>
              <a:t>具有相对较深的子线路。最终，灵活部分变异达到了</a:t>
            </a:r>
            <a:r>
              <a:rPr kumimoji="1" lang="en-US" altLang="zh-CN" dirty="0"/>
              <a:t>2.12</a:t>
            </a:r>
            <a:r>
              <a:rPr kumimoji="1" lang="en" altLang="zh-CN" dirty="0"/>
              <a:t>x</a:t>
            </a:r>
            <a:r>
              <a:rPr kumimoji="1" lang="zh-CN" altLang="en-US" dirty="0"/>
              <a:t>和</a:t>
            </a:r>
            <a:r>
              <a:rPr kumimoji="1" lang="en-US" altLang="zh-CN" dirty="0"/>
              <a:t>1.98</a:t>
            </a:r>
            <a:r>
              <a:rPr kumimoji="1" lang="en" altLang="zh-CN" dirty="0"/>
              <a:t>x</a:t>
            </a:r>
            <a:r>
              <a:rPr kumimoji="1" lang="zh-CN" altLang="en-US" dirty="0"/>
              <a:t>的加速比，这更进一步缩小了严格部分编译和</a:t>
            </a:r>
            <a:r>
              <a:rPr kumimoji="1" lang="en" altLang="zh-CN" dirty="0"/>
              <a:t>GRAPE</a:t>
            </a:r>
            <a:r>
              <a:rPr kumimoji="1" lang="zh-CN" altLang="en-US" dirty="0"/>
              <a:t>之间的差距。</a:t>
            </a:r>
          </a:p>
          <a:p>
            <a:endParaRPr kumimoji="1" lang="zh-CN" altLang="en-US" dirty="0"/>
          </a:p>
          <a:p>
            <a:r>
              <a:rPr kumimoji="1" lang="en" altLang="zh-CN" dirty="0"/>
              <a:t>H$_2$O benchmark</a:t>
            </a:r>
            <a:r>
              <a:rPr kumimoji="1" lang="zh-CN" altLang="en-US" dirty="0"/>
              <a:t>在严格，灵活和</a:t>
            </a:r>
            <a:r>
              <a:rPr kumimoji="1" lang="en" altLang="zh-CN" dirty="0"/>
              <a:t>GRAPE</a:t>
            </a:r>
            <a:r>
              <a:rPr kumimoji="1" lang="zh-CN" altLang="en-US" dirty="0"/>
              <a:t>之间具有相似的相对加速比，因子分别为</a:t>
            </a:r>
            <a:r>
              <a:rPr kumimoji="1" lang="en-US" altLang="zh-CN" dirty="0"/>
              <a:t>1.37,1.44,1.44</a:t>
            </a:r>
            <a:r>
              <a:rPr kumimoji="1" lang="zh-CN" altLang="en-US" dirty="0"/>
              <a:t>。但是，相对于门编译方法的优势要小于</a:t>
            </a:r>
            <a:r>
              <a:rPr kumimoji="1" lang="en" altLang="zh-CN" dirty="0"/>
              <a:t>BeH$_2$</a:t>
            </a:r>
            <a:r>
              <a:rPr kumimoji="1" lang="zh-CN" altLang="en-US" dirty="0"/>
              <a:t>和</a:t>
            </a:r>
            <a:r>
              <a:rPr kumimoji="1" lang="en" altLang="zh-CN" dirty="0" err="1"/>
              <a:t>NaH</a:t>
            </a:r>
            <a:r>
              <a:rPr kumimoji="1" lang="en" altLang="zh-CN" dirty="0"/>
              <a:t> benchmark</a:t>
            </a:r>
            <a:r>
              <a:rPr kumimoji="1" lang="zh-CN" altLang="en" dirty="0"/>
              <a:t>。</a:t>
            </a:r>
            <a:endParaRPr kumimoji="1" lang="en-US" altLang="zh-CN" dirty="0"/>
          </a:p>
          <a:p>
            <a:endParaRPr kumimoji="1" lang="en-US" altLang="zh-CN" dirty="0"/>
          </a:p>
          <a:p>
            <a:r>
              <a:rPr kumimoji="1" lang="en" altLang="zh-CN" dirty="0"/>
              <a:t>QAOA</a:t>
            </a:r>
            <a:r>
              <a:rPr kumimoji="1" lang="zh-CN" altLang="en-US" dirty="0"/>
              <a:t>线路的测试结果。严格部分编译在</a:t>
            </a:r>
            <a:r>
              <a:rPr kumimoji="1" lang="en" altLang="zh-CN" dirty="0"/>
              <a:t>N=6</a:t>
            </a:r>
            <a:r>
              <a:rPr kumimoji="1" lang="zh-CN" altLang="en-US" dirty="0"/>
              <a:t>和</a:t>
            </a:r>
            <a:r>
              <a:rPr kumimoji="1" lang="en" altLang="zh-CN" dirty="0"/>
              <a:t>N=8</a:t>
            </a:r>
            <a:r>
              <a:rPr kumimoji="1" lang="zh-CN" altLang="en-US" dirty="0"/>
              <a:t>量子比特的线路上分别有</a:t>
            </a:r>
            <a:r>
              <a:rPr kumimoji="1" lang="en-US" altLang="zh-CN" dirty="0"/>
              <a:t>1.22</a:t>
            </a:r>
            <a:r>
              <a:rPr kumimoji="1" lang="en" altLang="zh-CN" dirty="0"/>
              <a:t>x</a:t>
            </a:r>
            <a:r>
              <a:rPr kumimoji="1" lang="zh-CN" altLang="en-US" dirty="0"/>
              <a:t>和</a:t>
            </a:r>
            <a:r>
              <a:rPr kumimoji="1" lang="en-US" altLang="zh-CN" dirty="0"/>
              <a:t>1.33</a:t>
            </a:r>
            <a:r>
              <a:rPr kumimoji="1" lang="en" altLang="zh-CN" dirty="0"/>
              <a:t>x</a:t>
            </a:r>
            <a:r>
              <a:rPr kumimoji="1" lang="zh-CN" altLang="en-US" dirty="0"/>
              <a:t>的加速比。相比之下，灵活部分编译在</a:t>
            </a:r>
            <a:r>
              <a:rPr kumimoji="1" lang="en" altLang="zh-CN" dirty="0"/>
              <a:t>N=6</a:t>
            </a:r>
            <a:r>
              <a:rPr kumimoji="1" lang="zh-CN" altLang="en-US" dirty="0"/>
              <a:t>和</a:t>
            </a:r>
            <a:r>
              <a:rPr kumimoji="1" lang="en" altLang="zh-CN" dirty="0"/>
              <a:t>N=8</a:t>
            </a:r>
            <a:r>
              <a:rPr kumimoji="1" lang="zh-CN" altLang="en-US" dirty="0"/>
              <a:t>线路能够达到平均</a:t>
            </a:r>
            <a:r>
              <a:rPr kumimoji="1" lang="en-US" altLang="zh-CN" dirty="0"/>
              <a:t>2.3</a:t>
            </a:r>
            <a:r>
              <a:rPr kumimoji="1" lang="en" altLang="zh-CN" dirty="0"/>
              <a:t>x</a:t>
            </a:r>
            <a:r>
              <a:rPr kumimoji="1" lang="zh-CN" altLang="en-US" dirty="0"/>
              <a:t>和</a:t>
            </a:r>
            <a:r>
              <a:rPr kumimoji="1" lang="en-US" altLang="zh-CN" dirty="0"/>
              <a:t>1.8</a:t>
            </a:r>
            <a:r>
              <a:rPr kumimoji="1" lang="en" altLang="zh-CN" dirty="0"/>
              <a:t>x</a:t>
            </a:r>
            <a:r>
              <a:rPr kumimoji="1" lang="zh-CN" altLang="en-US" dirty="0"/>
              <a:t>的加速比。这一在严格部分编译和灵活部分变异之间的区别与第</a:t>
            </a:r>
            <a:r>
              <a:rPr kumimoji="1" lang="en-US" altLang="zh-CN" dirty="0"/>
              <a:t>6</a:t>
            </a:r>
            <a:r>
              <a:rPr kumimoji="1" lang="zh-CN" altLang="en-US" dirty="0"/>
              <a:t>街讨论的期望结果。</a:t>
            </a:r>
            <a:r>
              <a:rPr kumimoji="1" lang="en" altLang="zh-CN" dirty="0"/>
              <a:t>QAOA</a:t>
            </a:r>
            <a:r>
              <a:rPr kumimoji="1" lang="zh-CN" altLang="en-US" dirty="0"/>
              <a:t>中参数化后的门的高频率出现限制了</a:t>
            </a:r>
            <a:r>
              <a:rPr kumimoji="1" lang="en" altLang="zh-CN" dirty="0"/>
              <a:t>Fixed</a:t>
            </a:r>
            <a:r>
              <a:rPr kumimoji="1" lang="zh-CN" altLang="en-US" dirty="0"/>
              <a:t>块的深度。所以严格划分仅有有限的作用。但是，因为</a:t>
            </a:r>
            <a:r>
              <a:rPr kumimoji="1" lang="en" altLang="zh-CN" dirty="0"/>
              <a:t>GRAPE</a:t>
            </a:r>
            <a:r>
              <a:rPr kumimoji="1" lang="zh-CN" altLang="en-US" dirty="0"/>
              <a:t>的最大</a:t>
            </a:r>
            <a:r>
              <a:rPr kumimoji="1" lang="en-US" altLang="zh-CN" dirty="0"/>
              <a:t>4</a:t>
            </a:r>
            <a:r>
              <a:rPr kumimoji="1" lang="zh-CN" altLang="en-US" dirty="0"/>
              <a:t>比特子线路的限制，每个块几乎不依赖于多于一个</a:t>
            </a:r>
            <a:r>
              <a:rPr kumimoji="1" lang="en-US" altLang="zh-CN" dirty="0"/>
              <a:t>$\</a:t>
            </a:r>
            <a:r>
              <a:rPr kumimoji="1" lang="en" altLang="zh-CN" dirty="0" err="1"/>
              <a:t>theta_i</a:t>
            </a:r>
            <a:r>
              <a:rPr kumimoji="1" lang="en" altLang="zh-CN" dirty="0"/>
              <a:t>$</a:t>
            </a:r>
            <a:r>
              <a:rPr kumimoji="1" lang="zh-CN" altLang="en-US" dirty="0"/>
              <a:t>参数。在这些单角度依赖块中，灵活部分编译能够达到与</a:t>
            </a:r>
            <a:r>
              <a:rPr kumimoji="1" lang="en" altLang="zh-CN" dirty="0"/>
              <a:t>GRAPE</a:t>
            </a:r>
            <a:r>
              <a:rPr kumimoji="1" lang="zh-CN" altLang="en-US" dirty="0"/>
              <a:t>相同的脉冲加速。</a:t>
            </a:r>
          </a:p>
          <a:p>
            <a:endParaRPr kumimoji="1" lang="zh-CN" altLang="en-US" dirty="0"/>
          </a:p>
        </p:txBody>
      </p:sp>
    </p:spTree>
    <p:extLst>
      <p:ext uri="{BB962C8B-B14F-4D97-AF65-F5344CB8AC3E}">
        <p14:creationId xmlns:p14="http://schemas.microsoft.com/office/powerpoint/2010/main" val="132715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dirty="0"/>
              <a:t>虽然为了简单起见，我们在不考虑错误或噪声源的情况下执行 </a:t>
            </a:r>
            <a:r>
              <a:rPr kumimoji="1" lang="en" altLang="zh-CN" dirty="0"/>
              <a:t>GRAPE </a:t>
            </a:r>
            <a:r>
              <a:rPr kumimoji="1" lang="zh-CN" altLang="en-US" dirty="0"/>
              <a:t>运行，但可以对其进行调整以考虑这些源。例如，我们可以要求良好形状的脉冲，考虑到二进制量子比特抽象之外的更高状态的泄漏，或者显式地对量子比特退相干时间建模。为了证明这些源可以考虑，我们使用全</a:t>
            </a:r>
            <a:r>
              <a:rPr kumimoji="1" lang="en" altLang="zh-CN" dirty="0"/>
              <a:t>GRAPE</a:t>
            </a:r>
            <a:r>
              <a:rPr kumimoji="1" lang="zh-CN" altLang="en-US" dirty="0"/>
              <a:t>重新运行我们</a:t>
            </a:r>
            <a:r>
              <a:rPr kumimoji="1" lang="en" altLang="zh-CN" dirty="0"/>
              <a:t>VQE</a:t>
            </a:r>
            <a:r>
              <a:rPr kumimoji="1" lang="zh-CN" altLang="en-US" dirty="0"/>
              <a:t>和</a:t>
            </a:r>
            <a:r>
              <a:rPr kumimoji="1" lang="en" altLang="zh-CN" dirty="0"/>
              <a:t>QAOA benchmark</a:t>
            </a:r>
            <a:r>
              <a:rPr kumimoji="1" lang="zh-CN" altLang="en-US" dirty="0"/>
              <a:t>中的两个，使用这些现实的假定：</a:t>
            </a:r>
            <a:endParaRPr kumimoji="1" lang="en-US" altLang="zh-CN" dirty="0"/>
          </a:p>
          <a:p>
            <a:endParaRPr kumimoji="1" lang="en-US" altLang="zh-CN" dirty="0"/>
          </a:p>
          <a:p>
            <a:r>
              <a:rPr kumimoji="1" lang="en" altLang="zh-CN" dirty="0"/>
              <a:t>\item </a:t>
            </a:r>
            <a:r>
              <a:rPr kumimoji="1" lang="zh-CN" altLang="en-US" dirty="0"/>
              <a:t>每纳秒仅允许一个脉冲数据点</a:t>
            </a:r>
            <a:r>
              <a:rPr kumimoji="1" lang="en-US" altLang="zh-CN" dirty="0"/>
              <a:t>(1 </a:t>
            </a:r>
            <a:r>
              <a:rPr kumimoji="1" lang="en" altLang="zh-CN" dirty="0" err="1"/>
              <a:t>GSa</a:t>
            </a:r>
            <a:r>
              <a:rPr kumimoji="1" lang="en" altLang="zh-CN" dirty="0"/>
              <a:t>/s)</a:t>
            </a:r>
            <a:r>
              <a:rPr kumimoji="1" lang="zh-CN" altLang="en" dirty="0"/>
              <a:t>， </a:t>
            </a:r>
            <a:r>
              <a:rPr kumimoji="1" lang="zh-CN" altLang="en-US" dirty="0"/>
              <a:t>与文章中其他结果的</a:t>
            </a:r>
            <a:r>
              <a:rPr kumimoji="1" lang="en-US" altLang="zh-CN" dirty="0"/>
              <a:t>20 </a:t>
            </a:r>
            <a:r>
              <a:rPr kumimoji="1" lang="en" altLang="zh-CN" dirty="0" err="1"/>
              <a:t>GSa</a:t>
            </a:r>
            <a:r>
              <a:rPr kumimoji="1" lang="en" altLang="zh-CN" dirty="0"/>
              <a:t>/s</a:t>
            </a:r>
            <a:r>
              <a:rPr kumimoji="1" lang="zh-CN" altLang="en-US" dirty="0"/>
              <a:t>相比。</a:t>
            </a:r>
          </a:p>
          <a:p>
            <a:r>
              <a:rPr kumimoji="1" lang="zh-CN" altLang="en-US" dirty="0"/>
              <a:t>    </a:t>
            </a:r>
            <a:r>
              <a:rPr kumimoji="1" lang="en-US" altLang="zh-CN" dirty="0"/>
              <a:t>\</a:t>
            </a:r>
            <a:r>
              <a:rPr kumimoji="1" lang="en" altLang="zh-CN" dirty="0"/>
              <a:t>item </a:t>
            </a:r>
            <a:r>
              <a:rPr kumimoji="1" lang="zh-CN" altLang="en-US" dirty="0"/>
              <a:t>包含了量子态泄露到第三能级的可能。这篇文章的结果都用的是两种状态量子比特的近似</a:t>
            </a:r>
          </a:p>
          <a:p>
            <a:r>
              <a:rPr kumimoji="1" lang="zh-CN" altLang="en-US" dirty="0"/>
              <a:t>    </a:t>
            </a:r>
            <a:r>
              <a:rPr kumimoji="1" lang="en-US" altLang="zh-CN" dirty="0"/>
              <a:t>\</a:t>
            </a:r>
            <a:r>
              <a:rPr kumimoji="1" lang="en" altLang="zh-CN" dirty="0"/>
              <a:t>item </a:t>
            </a:r>
            <a:r>
              <a:rPr kumimoji="1" lang="zh-CN" altLang="en-US" dirty="0"/>
              <a:t>在 </a:t>
            </a:r>
            <a:r>
              <a:rPr kumimoji="1" lang="en" altLang="zh-CN" dirty="0"/>
              <a:t>GRAPE </a:t>
            </a:r>
            <a:r>
              <a:rPr kumimoji="1" lang="zh-CN" altLang="en-US" dirty="0"/>
              <a:t>中应用积极的脉冲正则化以确保脉冲形状遵循高斯包络并具有平滑的一阶和二阶导数。</a:t>
            </a:r>
          </a:p>
        </p:txBody>
      </p:sp>
    </p:spTree>
    <p:extLst>
      <p:ext uri="{BB962C8B-B14F-4D97-AF65-F5344CB8AC3E}">
        <p14:creationId xmlns:p14="http://schemas.microsoft.com/office/powerpoint/2010/main" val="1115664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1179467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19588052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标题幻灯片">
    <p:bg>
      <p:bgPr>
        <a:solidFill>
          <a:srgbClr val="FFFFFF"/>
        </a:solidFill>
        <a:effectLst/>
      </p:bgPr>
    </p:bg>
    <p:spTree>
      <p:nvGrpSpPr>
        <p:cNvPr id="1" name=""/>
        <p:cNvGrpSpPr/>
        <p:nvPr/>
      </p:nvGrpSpPr>
      <p:grpSpPr>
        <a:xfrm>
          <a:off x="0" y="0"/>
          <a:ext cx="0" cy="0"/>
          <a:chOff x="0" y="0"/>
          <a:chExt cx="0" cy="0"/>
        </a:xfrm>
      </p:grpSpPr>
      <p:sp>
        <p:nvSpPr>
          <p:cNvPr id="13" name="直接连接符 6"/>
          <p:cNvSpPr/>
          <p:nvPr/>
        </p:nvSpPr>
        <p:spPr>
          <a:xfrm>
            <a:off x="-2" y="785812"/>
            <a:ext cx="11176003" cy="1"/>
          </a:xfrm>
          <a:prstGeom prst="line">
            <a:avLst/>
          </a:prstGeom>
          <a:ln w="25400">
            <a:solidFill>
              <a:srgbClr val="648BB6">
                <a:alpha val="50000"/>
              </a:srgbClr>
            </a:solidFill>
            <a:miter/>
          </a:ln>
        </p:spPr>
        <p:txBody>
          <a:bodyPr lIns="45718" tIns="45718" rIns="45718" bIns="45718"/>
          <a:lstStyle/>
          <a:p>
            <a:pPr algn="ctr">
              <a:defRPr>
                <a:latin typeface="+mn-lt"/>
                <a:ea typeface="+mn-ea"/>
                <a:cs typeface="+mn-cs"/>
                <a:sym typeface="等线"/>
              </a:defRPr>
            </a:pPr>
            <a:endParaRPr/>
          </a:p>
        </p:txBody>
      </p:sp>
      <p:pic>
        <p:nvPicPr>
          <p:cNvPr id="14" name="Picture 9" descr="Picture 9"/>
          <p:cNvPicPr>
            <a:picLocks noChangeAspect="1"/>
          </p:cNvPicPr>
          <p:nvPr/>
        </p:nvPicPr>
        <p:blipFill>
          <a:blip r:embed="rId2"/>
          <a:srcRect l="22509" t="24631" r="20228" b="20396"/>
          <a:stretch>
            <a:fillRect/>
          </a:stretch>
        </p:blipFill>
        <p:spPr>
          <a:xfrm>
            <a:off x="10480122" y="38031"/>
            <a:ext cx="1531843" cy="700863"/>
          </a:xfrm>
          <a:prstGeom prst="rect">
            <a:avLst/>
          </a:prstGeom>
          <a:ln w="12700">
            <a:miter lim="400000"/>
          </a:ln>
        </p:spPr>
      </p:pic>
      <p:pic>
        <p:nvPicPr>
          <p:cNvPr id="15" name="图片 8" descr="图片 8"/>
          <p:cNvPicPr>
            <a:picLocks noChangeAspect="1"/>
          </p:cNvPicPr>
          <p:nvPr/>
        </p:nvPicPr>
        <p:blipFill>
          <a:blip r:embed="rId3"/>
          <a:srcRect r="80281"/>
          <a:stretch>
            <a:fillRect/>
          </a:stretch>
        </p:blipFill>
        <p:spPr>
          <a:xfrm>
            <a:off x="9777714" y="70119"/>
            <a:ext cx="702411" cy="672935"/>
          </a:xfrm>
          <a:prstGeom prst="rect">
            <a:avLst/>
          </a:prstGeom>
          <a:ln w="12700">
            <a:miter lim="400000"/>
          </a:ln>
        </p:spPr>
      </p:pic>
      <p:sp>
        <p:nvSpPr>
          <p:cNvPr id="16" name="标题文本"/>
          <p:cNvSpPr txBox="1">
            <a:spLocks noGrp="1"/>
          </p:cNvSpPr>
          <p:nvPr>
            <p:ph type="title"/>
          </p:nvPr>
        </p:nvSpPr>
        <p:spPr>
          <a:xfrm>
            <a:off x="1646752" y="1726880"/>
            <a:ext cx="8585849" cy="2385494"/>
          </a:xfrm>
          <a:prstGeom prst="rect">
            <a:avLst/>
          </a:prstGeom>
        </p:spPr>
        <p:txBody>
          <a:bodyPr lIns="45718" tIns="45718" rIns="45718" bIns="45718" anchor="b"/>
          <a:lstStyle>
            <a:lvl1pPr defTabSz="914400">
              <a:defRPr sz="4000" cap="none" spc="0">
                <a:solidFill>
                  <a:srgbClr val="203864"/>
                </a:solidFill>
                <a:latin typeface="微软雅黑"/>
                <a:ea typeface="微软雅黑"/>
                <a:cs typeface="微软雅黑"/>
                <a:sym typeface="微软雅黑"/>
              </a:defRPr>
            </a:lvl1pPr>
          </a:lstStyle>
          <a:p>
            <a:r>
              <a:t>标题文本</a:t>
            </a:r>
          </a:p>
        </p:txBody>
      </p:sp>
      <p:sp>
        <p:nvSpPr>
          <p:cNvPr id="17" name="正文级别 1…"/>
          <p:cNvSpPr txBox="1">
            <a:spLocks noGrp="1"/>
          </p:cNvSpPr>
          <p:nvPr>
            <p:ph type="body" sz="quarter" idx="1"/>
          </p:nvPr>
        </p:nvSpPr>
        <p:spPr>
          <a:xfrm>
            <a:off x="1635142" y="4324067"/>
            <a:ext cx="8585850" cy="815146"/>
          </a:xfrm>
          <a:prstGeom prst="rect">
            <a:avLst/>
          </a:prstGeom>
        </p:spPr>
        <p:txBody>
          <a:bodyPr lIns="45718" tIns="45718" rIns="45718" bIns="45718"/>
          <a:lstStyle>
            <a:lvl1pPr marL="0" indent="0" algn="ctr" defTabSz="914400">
              <a:lnSpc>
                <a:spcPct val="90000"/>
              </a:lnSpc>
              <a:spcBef>
                <a:spcPts val="600"/>
              </a:spcBef>
              <a:buSzTx/>
              <a:buNone/>
              <a:defRPr sz="2800" b="0" spc="0">
                <a:solidFill>
                  <a:srgbClr val="4B649F"/>
                </a:solidFill>
                <a:latin typeface="+mj-lt"/>
                <a:ea typeface="+mj-ea"/>
                <a:cs typeface="+mj-cs"/>
                <a:sym typeface="Helvetica"/>
              </a:defRPr>
            </a:lvl1pPr>
            <a:lvl2pPr marL="0" indent="0" algn="ctr" defTabSz="914400">
              <a:lnSpc>
                <a:spcPct val="90000"/>
              </a:lnSpc>
              <a:spcBef>
                <a:spcPts val="600"/>
              </a:spcBef>
              <a:buSzTx/>
              <a:buNone/>
              <a:defRPr sz="2800" b="0" spc="0">
                <a:solidFill>
                  <a:srgbClr val="4B649F"/>
                </a:solidFill>
                <a:latin typeface="+mj-lt"/>
                <a:ea typeface="+mj-ea"/>
                <a:cs typeface="+mj-cs"/>
                <a:sym typeface="Helvetica"/>
              </a:defRPr>
            </a:lvl2pPr>
            <a:lvl3pPr marL="0" indent="0" algn="ctr" defTabSz="914400">
              <a:lnSpc>
                <a:spcPct val="90000"/>
              </a:lnSpc>
              <a:spcBef>
                <a:spcPts val="600"/>
              </a:spcBef>
              <a:buSzTx/>
              <a:buNone/>
              <a:defRPr sz="2800" b="0" spc="0">
                <a:solidFill>
                  <a:srgbClr val="4B649F"/>
                </a:solidFill>
                <a:latin typeface="+mj-lt"/>
                <a:ea typeface="+mj-ea"/>
                <a:cs typeface="+mj-cs"/>
                <a:sym typeface="Helvetica"/>
              </a:defRPr>
            </a:lvl3pPr>
            <a:lvl4pPr marL="0" indent="0" algn="ctr" defTabSz="914400">
              <a:lnSpc>
                <a:spcPct val="90000"/>
              </a:lnSpc>
              <a:spcBef>
                <a:spcPts val="600"/>
              </a:spcBef>
              <a:buSzTx/>
              <a:buNone/>
              <a:defRPr sz="2800" b="0" spc="0">
                <a:solidFill>
                  <a:srgbClr val="4B649F"/>
                </a:solidFill>
                <a:latin typeface="+mj-lt"/>
                <a:ea typeface="+mj-ea"/>
                <a:cs typeface="+mj-cs"/>
                <a:sym typeface="Helvetica"/>
              </a:defRPr>
            </a:lvl4pPr>
            <a:lvl5pPr marL="0" indent="0" algn="ctr" defTabSz="914400">
              <a:lnSpc>
                <a:spcPct val="90000"/>
              </a:lnSpc>
              <a:spcBef>
                <a:spcPts val="600"/>
              </a:spcBef>
              <a:buSzTx/>
              <a:buNone/>
              <a:defRPr sz="2800" b="0" spc="0">
                <a:solidFill>
                  <a:srgbClr val="4B649F"/>
                </a:solidFill>
                <a:latin typeface="+mj-lt"/>
                <a:ea typeface="+mj-ea"/>
                <a:cs typeface="+mj-cs"/>
                <a:sym typeface="Helvetica"/>
              </a:defRPr>
            </a:lvl5pPr>
          </a:lstStyle>
          <a:p>
            <a:r>
              <a:t>正文级别 1</a:t>
            </a:r>
          </a:p>
          <a:p>
            <a:pPr lvl="1"/>
            <a:r>
              <a:t>正文级别 2</a:t>
            </a:r>
          </a:p>
          <a:p>
            <a:pPr lvl="2"/>
            <a:r>
              <a:t>正文级别 3</a:t>
            </a:r>
          </a:p>
          <a:p>
            <a:pPr lvl="3"/>
            <a:r>
              <a:t>正文级别 4</a:t>
            </a:r>
          </a:p>
          <a:p>
            <a:pPr lvl="4"/>
            <a:r>
              <a:t>正文级别 5</a:t>
            </a:r>
          </a:p>
        </p:txBody>
      </p:sp>
      <p:pic>
        <p:nvPicPr>
          <p:cNvPr id="18" name="图片 6" descr="图片 6"/>
          <p:cNvPicPr>
            <a:picLocks noChangeAspect="1"/>
          </p:cNvPicPr>
          <p:nvPr/>
        </p:nvPicPr>
        <p:blipFill>
          <a:blip r:embed="rId4"/>
          <a:stretch>
            <a:fillRect/>
          </a:stretch>
        </p:blipFill>
        <p:spPr>
          <a:xfrm>
            <a:off x="6268644" y="4757739"/>
            <a:ext cx="4399362" cy="1243016"/>
          </a:xfrm>
          <a:prstGeom prst="rect">
            <a:avLst/>
          </a:prstGeom>
          <a:ln w="12700">
            <a:miter lim="400000"/>
          </a:ln>
        </p:spPr>
      </p:pic>
      <p:sp>
        <p:nvSpPr>
          <p:cNvPr id="19" name="矩形 19"/>
          <p:cNvSpPr/>
          <p:nvPr/>
        </p:nvSpPr>
        <p:spPr>
          <a:xfrm>
            <a:off x="1468753" y="1701661"/>
            <a:ext cx="8918628" cy="365089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22" name="Group 1"/>
          <p:cNvGrpSpPr/>
          <p:nvPr/>
        </p:nvGrpSpPr>
        <p:grpSpPr>
          <a:xfrm>
            <a:off x="10031382" y="4810117"/>
            <a:ext cx="558408" cy="528642"/>
            <a:chOff x="0" y="-1"/>
            <a:chExt cx="558406" cy="528641"/>
          </a:xfrm>
        </p:grpSpPr>
        <p:sp>
          <p:nvSpPr>
            <p:cNvPr id="20" name="矩形 21"/>
            <p:cNvSpPr/>
            <p:nvPr/>
          </p:nvSpPr>
          <p:spPr>
            <a:xfrm>
              <a:off x="201216" y="171451"/>
              <a:ext cx="357190" cy="357190"/>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21" name="矩形 22"/>
            <p:cNvSpPr/>
            <p:nvPr/>
          </p:nvSpPr>
          <p:spPr>
            <a:xfrm>
              <a:off x="-1" y="-2"/>
              <a:ext cx="355999" cy="356001"/>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25" name="Group 3"/>
          <p:cNvGrpSpPr/>
          <p:nvPr/>
        </p:nvGrpSpPr>
        <p:grpSpPr>
          <a:xfrm>
            <a:off x="1354454" y="1612575"/>
            <a:ext cx="470300" cy="470304"/>
            <a:chOff x="-1" y="-1"/>
            <a:chExt cx="470299" cy="470302"/>
          </a:xfrm>
        </p:grpSpPr>
        <p:sp>
          <p:nvSpPr>
            <p:cNvPr id="23" name="矩形 24"/>
            <p:cNvSpPr/>
            <p:nvPr/>
          </p:nvSpPr>
          <p:spPr>
            <a:xfrm>
              <a:off x="-2" y="-2"/>
              <a:ext cx="356001" cy="356001"/>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24" name="矩形 25"/>
            <p:cNvSpPr/>
            <p:nvPr/>
          </p:nvSpPr>
          <p:spPr>
            <a:xfrm>
              <a:off x="114299" y="114301"/>
              <a:ext cx="356000" cy="356001"/>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26" name="幻灯片编号"/>
          <p:cNvSpPr txBox="1">
            <a:spLocks noGrp="1"/>
          </p:cNvSpPr>
          <p:nvPr>
            <p:ph type="sldNum" sz="quarter" idx="2"/>
          </p:nvPr>
        </p:nvSpPr>
        <p:spPr>
          <a:xfrm>
            <a:off x="5892800" y="6172200"/>
            <a:ext cx="2844800" cy="368301"/>
          </a:xfrm>
          <a:prstGeom prst="rect">
            <a:avLst/>
          </a:prstGeom>
        </p:spPr>
        <p:txBody>
          <a:bodyPr lIns="45719" tIns="45719" rIns="45719" bIns="45719" anchor="ctr"/>
          <a:lstStyle>
            <a:lvl1pPr algn="r" defTabSz="914400">
              <a:defRPr sz="1200">
                <a:solidFill>
                  <a:srgbClr val="000000"/>
                </a:solidFill>
                <a:latin typeface="+mn-lt"/>
                <a:ea typeface="+mn-ea"/>
                <a:cs typeface="+mn-cs"/>
                <a:sym typeface="等线"/>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2_Custom Layout">
    <p:bg>
      <p:bgPr>
        <a:solidFill>
          <a:srgbClr val="FFFFFF"/>
        </a:solidFill>
        <a:effectLst/>
      </p:bgPr>
    </p:bg>
    <p:spTree>
      <p:nvGrpSpPr>
        <p:cNvPr id="1" name=""/>
        <p:cNvGrpSpPr/>
        <p:nvPr/>
      </p:nvGrpSpPr>
      <p:grpSpPr>
        <a:xfrm>
          <a:off x="0" y="0"/>
          <a:ext cx="0" cy="0"/>
          <a:chOff x="0" y="0"/>
          <a:chExt cx="0" cy="0"/>
        </a:xfrm>
      </p:grpSpPr>
      <p:sp>
        <p:nvSpPr>
          <p:cNvPr id="33" name="直接连接符 6"/>
          <p:cNvSpPr/>
          <p:nvPr/>
        </p:nvSpPr>
        <p:spPr>
          <a:xfrm>
            <a:off x="-2" y="785812"/>
            <a:ext cx="11176003" cy="1"/>
          </a:xfrm>
          <a:prstGeom prst="line">
            <a:avLst/>
          </a:prstGeom>
          <a:ln w="25400">
            <a:solidFill>
              <a:srgbClr val="648BB6">
                <a:alpha val="50000"/>
              </a:srgbClr>
            </a:solidFill>
            <a:miter/>
          </a:ln>
        </p:spPr>
        <p:txBody>
          <a:bodyPr lIns="45718" tIns="45718" rIns="45718" bIns="45718"/>
          <a:lstStyle/>
          <a:p>
            <a:pPr algn="ctr">
              <a:defRPr>
                <a:latin typeface="+mn-lt"/>
                <a:ea typeface="+mn-ea"/>
                <a:cs typeface="+mn-cs"/>
                <a:sym typeface="等线"/>
              </a:defRPr>
            </a:pPr>
            <a:endParaRPr/>
          </a:p>
        </p:txBody>
      </p:sp>
      <p:pic>
        <p:nvPicPr>
          <p:cNvPr id="34" name="Picture 9" descr="Picture 9"/>
          <p:cNvPicPr>
            <a:picLocks noChangeAspect="1"/>
          </p:cNvPicPr>
          <p:nvPr/>
        </p:nvPicPr>
        <p:blipFill>
          <a:blip r:embed="rId2"/>
          <a:srcRect l="22509" t="24631" r="20228" b="20396"/>
          <a:stretch>
            <a:fillRect/>
          </a:stretch>
        </p:blipFill>
        <p:spPr>
          <a:xfrm>
            <a:off x="10480122" y="38031"/>
            <a:ext cx="1531843" cy="700863"/>
          </a:xfrm>
          <a:prstGeom prst="rect">
            <a:avLst/>
          </a:prstGeom>
          <a:ln w="12700">
            <a:miter lim="400000"/>
          </a:ln>
        </p:spPr>
      </p:pic>
      <p:pic>
        <p:nvPicPr>
          <p:cNvPr id="35" name="图片 8" descr="图片 8"/>
          <p:cNvPicPr>
            <a:picLocks noChangeAspect="1"/>
          </p:cNvPicPr>
          <p:nvPr/>
        </p:nvPicPr>
        <p:blipFill>
          <a:blip r:embed="rId3"/>
          <a:srcRect r="80281"/>
          <a:stretch>
            <a:fillRect/>
          </a:stretch>
        </p:blipFill>
        <p:spPr>
          <a:xfrm>
            <a:off x="9777714" y="70119"/>
            <a:ext cx="702411" cy="672935"/>
          </a:xfrm>
          <a:prstGeom prst="rect">
            <a:avLst/>
          </a:prstGeom>
          <a:ln w="12700">
            <a:miter lim="400000"/>
          </a:ln>
        </p:spPr>
      </p:pic>
      <p:pic>
        <p:nvPicPr>
          <p:cNvPr id="36" name="图片 6" descr="图片 6"/>
          <p:cNvPicPr>
            <a:picLocks noChangeAspect="1"/>
          </p:cNvPicPr>
          <p:nvPr/>
        </p:nvPicPr>
        <p:blipFill>
          <a:blip r:embed="rId4"/>
          <a:stretch>
            <a:fillRect/>
          </a:stretch>
        </p:blipFill>
        <p:spPr>
          <a:xfrm>
            <a:off x="6230542" y="4057650"/>
            <a:ext cx="4399362" cy="1243013"/>
          </a:xfrm>
          <a:prstGeom prst="rect">
            <a:avLst/>
          </a:prstGeom>
          <a:ln w="12700">
            <a:miter lim="400000"/>
          </a:ln>
        </p:spPr>
      </p:pic>
      <p:sp>
        <p:nvSpPr>
          <p:cNvPr id="37" name="矩形 19"/>
          <p:cNvSpPr/>
          <p:nvPr/>
        </p:nvSpPr>
        <p:spPr>
          <a:xfrm>
            <a:off x="1468753" y="2419350"/>
            <a:ext cx="8918628" cy="207645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40" name="Group 1"/>
          <p:cNvGrpSpPr/>
          <p:nvPr/>
        </p:nvGrpSpPr>
        <p:grpSpPr>
          <a:xfrm>
            <a:off x="9993282" y="4295767"/>
            <a:ext cx="558408" cy="528642"/>
            <a:chOff x="0" y="-1"/>
            <a:chExt cx="558406" cy="528641"/>
          </a:xfrm>
        </p:grpSpPr>
        <p:sp>
          <p:nvSpPr>
            <p:cNvPr id="38" name="矩形 21"/>
            <p:cNvSpPr/>
            <p:nvPr/>
          </p:nvSpPr>
          <p:spPr>
            <a:xfrm>
              <a:off x="201216" y="171451"/>
              <a:ext cx="357190" cy="357190"/>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39" name="矩形 22"/>
            <p:cNvSpPr/>
            <p:nvPr/>
          </p:nvSpPr>
          <p:spPr>
            <a:xfrm>
              <a:off x="-1" y="-2"/>
              <a:ext cx="355999" cy="356001"/>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43" name="Group 3"/>
          <p:cNvGrpSpPr/>
          <p:nvPr/>
        </p:nvGrpSpPr>
        <p:grpSpPr>
          <a:xfrm>
            <a:off x="1411601" y="2184198"/>
            <a:ext cx="470302" cy="470302"/>
            <a:chOff x="-1" y="0"/>
            <a:chExt cx="470301" cy="470301"/>
          </a:xfrm>
        </p:grpSpPr>
        <p:sp>
          <p:nvSpPr>
            <p:cNvPr id="41" name="矩形 24"/>
            <p:cNvSpPr/>
            <p:nvPr/>
          </p:nvSpPr>
          <p:spPr>
            <a:xfrm>
              <a:off x="-2" y="-1"/>
              <a:ext cx="356003" cy="356000"/>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2" name="矩形 25"/>
            <p:cNvSpPr/>
            <p:nvPr/>
          </p:nvSpPr>
          <p:spPr>
            <a:xfrm>
              <a:off x="114299" y="114301"/>
              <a:ext cx="356002" cy="356000"/>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44" name="标题文本"/>
          <p:cNvSpPr txBox="1">
            <a:spLocks noGrp="1"/>
          </p:cNvSpPr>
          <p:nvPr>
            <p:ph type="title"/>
          </p:nvPr>
        </p:nvSpPr>
        <p:spPr>
          <a:xfrm>
            <a:off x="1646752" y="2546030"/>
            <a:ext cx="8585849" cy="1783085"/>
          </a:xfrm>
          <a:prstGeom prst="rect">
            <a:avLst/>
          </a:prstGeom>
        </p:spPr>
        <p:txBody>
          <a:bodyPr lIns="45718" tIns="45718" rIns="45718" bIns="45718" anchor="ctr"/>
          <a:lstStyle>
            <a:lvl1pPr defTabSz="914400">
              <a:defRPr sz="4000" cap="none" spc="0">
                <a:solidFill>
                  <a:srgbClr val="203864"/>
                </a:solidFill>
                <a:latin typeface="微软雅黑"/>
                <a:ea typeface="微软雅黑"/>
                <a:cs typeface="微软雅黑"/>
                <a:sym typeface="微软雅黑"/>
              </a:defRPr>
            </a:lvl1pPr>
          </a:lstStyle>
          <a:p>
            <a:r>
              <a:t>标题文本</a:t>
            </a:r>
          </a:p>
        </p:txBody>
      </p:sp>
      <p:sp>
        <p:nvSpPr>
          <p:cNvPr id="45" name="幻灯片编号"/>
          <p:cNvSpPr txBox="1">
            <a:spLocks noGrp="1"/>
          </p:cNvSpPr>
          <p:nvPr>
            <p:ph type="sldNum" sz="quarter" idx="2"/>
          </p:nvPr>
        </p:nvSpPr>
        <p:spPr>
          <a:xfrm>
            <a:off x="5892800" y="6172200"/>
            <a:ext cx="2844800" cy="368301"/>
          </a:xfrm>
          <a:prstGeom prst="rect">
            <a:avLst/>
          </a:prstGeom>
        </p:spPr>
        <p:txBody>
          <a:bodyPr lIns="45719" tIns="45719" rIns="45719" bIns="45719" anchor="ctr"/>
          <a:lstStyle>
            <a:lvl1pPr algn="r" defTabSz="914400">
              <a:defRPr sz="1200">
                <a:solidFill>
                  <a:srgbClr val="000000"/>
                </a:solidFill>
                <a:latin typeface="+mn-lt"/>
                <a:ea typeface="+mn-ea"/>
                <a:cs typeface="+mn-cs"/>
                <a:sym typeface="等线"/>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自定义版式">
    <p:bg>
      <p:bgPr>
        <a:solidFill>
          <a:srgbClr val="FFFFFF"/>
        </a:solidFill>
        <a:effectLst/>
      </p:bgPr>
    </p:bg>
    <p:spTree>
      <p:nvGrpSpPr>
        <p:cNvPr id="1" name=""/>
        <p:cNvGrpSpPr/>
        <p:nvPr/>
      </p:nvGrpSpPr>
      <p:grpSpPr>
        <a:xfrm>
          <a:off x="0" y="0"/>
          <a:ext cx="0" cy="0"/>
          <a:chOff x="0" y="0"/>
          <a:chExt cx="0" cy="0"/>
        </a:xfrm>
      </p:grpSpPr>
      <p:sp>
        <p:nvSpPr>
          <p:cNvPr id="52" name="直接连接符 6"/>
          <p:cNvSpPr/>
          <p:nvPr/>
        </p:nvSpPr>
        <p:spPr>
          <a:xfrm>
            <a:off x="-2" y="785812"/>
            <a:ext cx="11176003" cy="1"/>
          </a:xfrm>
          <a:prstGeom prst="line">
            <a:avLst/>
          </a:prstGeom>
          <a:ln w="25400">
            <a:solidFill>
              <a:srgbClr val="648BB6">
                <a:alpha val="50000"/>
              </a:srgbClr>
            </a:solidFill>
            <a:miter/>
          </a:ln>
        </p:spPr>
        <p:txBody>
          <a:bodyPr lIns="45718" tIns="45718" rIns="45718" bIns="45718"/>
          <a:lstStyle/>
          <a:p>
            <a:pPr algn="ctr">
              <a:defRPr>
                <a:latin typeface="+mn-lt"/>
                <a:ea typeface="+mn-ea"/>
                <a:cs typeface="+mn-cs"/>
                <a:sym typeface="等线"/>
              </a:defRPr>
            </a:pPr>
            <a:endParaRPr/>
          </a:p>
        </p:txBody>
      </p:sp>
      <p:pic>
        <p:nvPicPr>
          <p:cNvPr id="53" name="Picture 9" descr="Picture 9"/>
          <p:cNvPicPr>
            <a:picLocks noChangeAspect="1"/>
          </p:cNvPicPr>
          <p:nvPr/>
        </p:nvPicPr>
        <p:blipFill>
          <a:blip r:embed="rId2"/>
          <a:srcRect l="22509" t="24631" r="20228" b="20396"/>
          <a:stretch>
            <a:fillRect/>
          </a:stretch>
        </p:blipFill>
        <p:spPr>
          <a:xfrm>
            <a:off x="10480122" y="38031"/>
            <a:ext cx="1531843" cy="700863"/>
          </a:xfrm>
          <a:prstGeom prst="rect">
            <a:avLst/>
          </a:prstGeom>
          <a:ln w="12700">
            <a:miter lim="400000"/>
          </a:ln>
        </p:spPr>
      </p:pic>
      <p:pic>
        <p:nvPicPr>
          <p:cNvPr id="54" name="图片 8" descr="图片 8"/>
          <p:cNvPicPr>
            <a:picLocks noChangeAspect="1"/>
          </p:cNvPicPr>
          <p:nvPr/>
        </p:nvPicPr>
        <p:blipFill>
          <a:blip r:embed="rId3"/>
          <a:srcRect r="80281"/>
          <a:stretch>
            <a:fillRect/>
          </a:stretch>
        </p:blipFill>
        <p:spPr>
          <a:xfrm>
            <a:off x="9777714" y="70119"/>
            <a:ext cx="702411" cy="672935"/>
          </a:xfrm>
          <a:prstGeom prst="rect">
            <a:avLst/>
          </a:prstGeom>
          <a:ln w="12700">
            <a:miter lim="400000"/>
          </a:ln>
        </p:spPr>
      </p:pic>
      <p:sp>
        <p:nvSpPr>
          <p:cNvPr id="55" name="幻灯片编号"/>
          <p:cNvSpPr txBox="1">
            <a:spLocks noGrp="1"/>
          </p:cNvSpPr>
          <p:nvPr>
            <p:ph type="sldNum" sz="quarter" idx="2"/>
          </p:nvPr>
        </p:nvSpPr>
        <p:spPr>
          <a:xfrm>
            <a:off x="11381014" y="6394963"/>
            <a:ext cx="625931" cy="287901"/>
          </a:xfrm>
          <a:prstGeom prst="rect">
            <a:avLst/>
          </a:prstGeom>
          <a:solidFill>
            <a:srgbClr val="0070C0"/>
          </a:solidFill>
          <a:ln w="38100">
            <a:solidFill>
              <a:srgbClr val="FFFFFF"/>
            </a:solidFill>
            <a:round/>
          </a:ln>
          <a:effectLst>
            <a:outerShdw blurRad="38100" dist="20320" dir="5400000" rotWithShape="0">
              <a:srgbClr val="000000">
                <a:alpha val="38000"/>
              </a:srgbClr>
            </a:outerShdw>
          </a:effectLst>
        </p:spPr>
        <p:txBody>
          <a:bodyPr wrap="square" lIns="36000" tIns="36000" rIns="36000" bIns="36000" anchor="ctr"/>
          <a:lstStyle>
            <a:lvl1pPr defTabSz="914400">
              <a:defRPr sz="1200" b="1">
                <a:solidFill>
                  <a:srgbClr val="FFFFFF"/>
                </a:solidFill>
                <a:latin typeface="微软雅黑"/>
                <a:ea typeface="微软雅黑"/>
                <a:cs typeface="微软雅黑"/>
                <a:sym typeface="微软雅黑"/>
              </a:defRPr>
            </a:lvl1pPr>
          </a:lstStyle>
          <a:p>
            <a:fld id="{86CB4B4D-7CA3-9044-876B-883B54F8677D}" type="slidenum">
              <a:t>‹#›</a:t>
            </a:fld>
            <a:endParaRPr/>
          </a:p>
        </p:txBody>
      </p:sp>
      <p:sp>
        <p:nvSpPr>
          <p:cNvPr id="56" name="正文级别 1…"/>
          <p:cNvSpPr txBox="1">
            <a:spLocks noGrp="1"/>
          </p:cNvSpPr>
          <p:nvPr>
            <p:ph type="body" idx="1"/>
          </p:nvPr>
        </p:nvSpPr>
        <p:spPr>
          <a:xfrm>
            <a:off x="190004" y="902526"/>
            <a:ext cx="11792202" cy="5379524"/>
          </a:xfrm>
          <a:prstGeom prst="rect">
            <a:avLst/>
          </a:prstGeom>
        </p:spPr>
        <p:txBody>
          <a:bodyPr lIns="45718" tIns="45718" rIns="45718" bIns="45718"/>
          <a:lstStyle>
            <a:lvl1pPr marL="355600" indent="-355600" defTabSz="914400">
              <a:spcBef>
                <a:spcPts val="600"/>
              </a:spcBef>
              <a:buClr>
                <a:schemeClr val="accent1"/>
              </a:buClr>
              <a:buSzPct val="90000"/>
              <a:buFont typeface="Helvetica"/>
              <a:buChar char="❑"/>
              <a:defRPr sz="2800" spc="0">
                <a:solidFill>
                  <a:srgbClr val="000000"/>
                </a:solidFill>
                <a:latin typeface="+mj-lt"/>
                <a:ea typeface="+mj-ea"/>
                <a:cs typeface="+mj-cs"/>
                <a:sym typeface="Helvetica"/>
              </a:defRPr>
            </a:lvl1pPr>
            <a:lvl2pPr marL="770641" indent="-319791" defTabSz="914400">
              <a:spcBef>
                <a:spcPts val="600"/>
              </a:spcBef>
              <a:buClr>
                <a:schemeClr val="accent1"/>
              </a:buClr>
              <a:buSzPct val="90000"/>
              <a:buFont typeface="Helvetica"/>
              <a:buChar char="■"/>
              <a:defRPr sz="2800" spc="0">
                <a:solidFill>
                  <a:srgbClr val="000000"/>
                </a:solidFill>
                <a:latin typeface="+mj-lt"/>
                <a:ea typeface="+mj-ea"/>
                <a:cs typeface="+mj-cs"/>
                <a:sym typeface="Helvetica"/>
              </a:defRPr>
            </a:lvl2pPr>
            <a:lvl3pPr marL="1248282" indent="-535176" defTabSz="914400">
              <a:spcBef>
                <a:spcPts val="600"/>
              </a:spcBef>
              <a:buClr>
                <a:schemeClr val="accent1"/>
              </a:buClr>
              <a:buFont typeface="Helvetica"/>
              <a:buChar char="❖"/>
              <a:defRPr sz="2800" spc="0">
                <a:solidFill>
                  <a:srgbClr val="000000"/>
                </a:solidFill>
                <a:latin typeface="+mj-lt"/>
                <a:ea typeface="+mj-ea"/>
                <a:cs typeface="+mj-cs"/>
                <a:sym typeface="Helvetica"/>
              </a:defRPr>
            </a:lvl3pPr>
            <a:lvl4pPr marL="1448646" indent="-414866" defTabSz="914400">
              <a:spcBef>
                <a:spcPts val="600"/>
              </a:spcBef>
              <a:buClr>
                <a:schemeClr val="accent1"/>
              </a:buClr>
              <a:buFont typeface="Helvetica"/>
              <a:buChar char="✓"/>
              <a:defRPr sz="2800" spc="0">
                <a:solidFill>
                  <a:srgbClr val="000000"/>
                </a:solidFill>
                <a:latin typeface="+mj-lt"/>
                <a:ea typeface="+mj-ea"/>
                <a:cs typeface="+mj-cs"/>
                <a:sym typeface="Helvetica"/>
              </a:defRPr>
            </a:lvl4pPr>
            <a:lvl5pPr marL="1710266" indent="-414866" defTabSz="914400">
              <a:spcBef>
                <a:spcPts val="600"/>
              </a:spcBef>
              <a:buClr>
                <a:schemeClr val="accent1"/>
              </a:buClr>
              <a:buFont typeface="Helvetica"/>
              <a:buChar char="▪"/>
              <a:defRPr sz="2800" spc="0">
                <a:solidFill>
                  <a:srgbClr val="000000"/>
                </a:solidFill>
                <a:latin typeface="+mj-lt"/>
                <a:ea typeface="+mj-ea"/>
                <a:cs typeface="+mj-cs"/>
                <a:sym typeface="Helvetica"/>
              </a:defRPr>
            </a:lvl5pPr>
          </a:lstStyle>
          <a:p>
            <a:r>
              <a:rPr dirty="0" err="1"/>
              <a:t>正文级别</a:t>
            </a:r>
            <a:r>
              <a:rPr dirty="0"/>
              <a:t> 1</a:t>
            </a:r>
          </a:p>
          <a:p>
            <a:pPr lvl="1"/>
            <a:r>
              <a:rPr dirty="0" err="1"/>
              <a:t>正文级别</a:t>
            </a:r>
            <a:r>
              <a:rPr dirty="0"/>
              <a:t> 2</a:t>
            </a:r>
          </a:p>
          <a:p>
            <a:pPr lvl="2"/>
            <a:r>
              <a:rPr dirty="0" err="1"/>
              <a:t>正文级别</a:t>
            </a:r>
            <a:r>
              <a:rPr dirty="0"/>
              <a:t> 3</a:t>
            </a:r>
          </a:p>
          <a:p>
            <a:pPr lvl="3"/>
            <a:r>
              <a:rPr dirty="0" err="1"/>
              <a:t>正文级别</a:t>
            </a:r>
            <a:r>
              <a:rPr dirty="0"/>
              <a:t> 4</a:t>
            </a:r>
          </a:p>
          <a:p>
            <a:pPr lvl="4"/>
            <a:r>
              <a:rPr dirty="0" err="1"/>
              <a:t>正文级别</a:t>
            </a:r>
            <a:r>
              <a:rPr dirty="0"/>
              <a:t> 5</a:t>
            </a:r>
          </a:p>
        </p:txBody>
      </p:sp>
      <p:sp>
        <p:nvSpPr>
          <p:cNvPr id="57" name="标题文本"/>
          <p:cNvSpPr txBox="1">
            <a:spLocks noGrp="1"/>
          </p:cNvSpPr>
          <p:nvPr>
            <p:ph type="title"/>
          </p:nvPr>
        </p:nvSpPr>
        <p:spPr>
          <a:xfrm>
            <a:off x="166255" y="0"/>
            <a:ext cx="10212779" cy="738893"/>
          </a:xfrm>
          <a:prstGeom prst="rect">
            <a:avLst/>
          </a:prstGeom>
        </p:spPr>
        <p:txBody>
          <a:bodyPr lIns="45718" tIns="45718" rIns="45718" bIns="45718" anchor="ctr"/>
          <a:lstStyle>
            <a:lvl1pPr algn="l" defTabSz="914400">
              <a:defRPr sz="4000" cap="none" spc="0">
                <a:solidFill>
                  <a:srgbClr val="4B649F"/>
                </a:solidFill>
                <a:latin typeface="微软雅黑"/>
                <a:ea typeface="微软雅黑"/>
                <a:cs typeface="微软雅黑"/>
                <a:sym typeface="微软雅黑"/>
              </a:defRPr>
            </a:lvl1pPr>
          </a:lstStyle>
          <a:p>
            <a:r>
              <a:t>标题文本</a:t>
            </a:r>
          </a:p>
        </p:txBody>
      </p:sp>
    </p:spTree>
    <p:extLst>
      <p:ext uri="{BB962C8B-B14F-4D97-AF65-F5344CB8AC3E}">
        <p14:creationId xmlns:p14="http://schemas.microsoft.com/office/powerpoint/2010/main" val="232203401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4"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pic>
        <p:nvPicPr>
          <p:cNvPr id="15" name="Picture 9" descr="Picture 9"/>
          <p:cNvPicPr>
            <a:picLocks noChangeAspect="1"/>
          </p:cNvPicPr>
          <p:nvPr/>
        </p:nvPicPr>
        <p:blipFill>
          <a:blip r:embed="rId2"/>
          <a:srcRect l="22509" t="24631" r="20228" b="20396"/>
          <a:stretch>
            <a:fillRect/>
          </a:stretch>
        </p:blipFill>
        <p:spPr>
          <a:xfrm>
            <a:off x="10480123" y="38031"/>
            <a:ext cx="1531842" cy="700862"/>
          </a:xfrm>
          <a:prstGeom prst="rect">
            <a:avLst/>
          </a:prstGeom>
          <a:ln w="12700">
            <a:miter lim="400000"/>
          </a:ln>
        </p:spPr>
      </p:pic>
      <p:pic>
        <p:nvPicPr>
          <p:cNvPr id="16" name="图片 8" descr="图片 8"/>
          <p:cNvPicPr>
            <a:picLocks noChangeAspect="1"/>
          </p:cNvPicPr>
          <p:nvPr/>
        </p:nvPicPr>
        <p:blipFill>
          <a:blip r:embed="rId3"/>
          <a:srcRect r="80281"/>
          <a:stretch>
            <a:fillRect/>
          </a:stretch>
        </p:blipFill>
        <p:spPr>
          <a:xfrm>
            <a:off x="9777714" y="70119"/>
            <a:ext cx="702410" cy="672935"/>
          </a:xfrm>
          <a:prstGeom prst="rect">
            <a:avLst/>
          </a:prstGeom>
          <a:ln w="12700">
            <a:miter lim="400000"/>
          </a:ln>
        </p:spPr>
      </p:pic>
      <p:sp>
        <p:nvSpPr>
          <p:cNvPr id="17" name="标题文本"/>
          <p:cNvSpPr txBox="1">
            <a:spLocks noGrp="1"/>
          </p:cNvSpPr>
          <p:nvPr>
            <p:ph type="title"/>
          </p:nvPr>
        </p:nvSpPr>
        <p:spPr>
          <a:xfrm>
            <a:off x="1646752" y="1726880"/>
            <a:ext cx="8585849" cy="1783084"/>
          </a:xfrm>
          <a:prstGeom prst="rect">
            <a:avLst/>
          </a:prstGeom>
        </p:spPr>
        <p:txBody>
          <a:bodyPr anchor="b"/>
          <a:lstStyle>
            <a:lvl1pPr algn="ctr">
              <a:defRPr>
                <a:solidFill>
                  <a:srgbClr val="203864"/>
                </a:solidFill>
              </a:defRPr>
            </a:lvl1pPr>
          </a:lstStyle>
          <a:p>
            <a:r>
              <a:rPr lang="zh-CN" altLang="en-US"/>
              <a:t>单击此处编辑母版标题样式</a:t>
            </a:r>
            <a:endParaRPr/>
          </a:p>
        </p:txBody>
      </p:sp>
      <p:sp>
        <p:nvSpPr>
          <p:cNvPr id="18" name="正文级别 1…"/>
          <p:cNvSpPr txBox="1">
            <a:spLocks noGrp="1"/>
          </p:cNvSpPr>
          <p:nvPr>
            <p:ph type="body" sz="quarter" idx="1"/>
          </p:nvPr>
        </p:nvSpPr>
        <p:spPr>
          <a:xfrm>
            <a:off x="1646752" y="3705099"/>
            <a:ext cx="8585849" cy="1552700"/>
          </a:xfrm>
          <a:prstGeom prst="rect">
            <a:avLst/>
          </a:prstGeom>
        </p:spPr>
        <p:txBody>
          <a:bodyPr/>
          <a:lstStyle>
            <a:lvl1pPr marL="0" indent="0" algn="ctr">
              <a:lnSpc>
                <a:spcPct val="90000"/>
              </a:lnSpc>
              <a:buClrTx/>
              <a:buSzTx/>
              <a:buFontTx/>
              <a:buNone/>
              <a:defRPr b="0">
                <a:solidFill>
                  <a:srgbClr val="4B649F"/>
                </a:solidFill>
              </a:defRPr>
            </a:lvl1pPr>
            <a:lvl2pPr marL="0" indent="0" algn="ctr">
              <a:lnSpc>
                <a:spcPct val="90000"/>
              </a:lnSpc>
              <a:buClrTx/>
              <a:buSzTx/>
              <a:buFontTx/>
              <a:buNone/>
              <a:defRPr b="0">
                <a:solidFill>
                  <a:srgbClr val="4B649F"/>
                </a:solidFill>
              </a:defRPr>
            </a:lvl2pPr>
            <a:lvl3pPr marL="0" indent="0" algn="ctr">
              <a:lnSpc>
                <a:spcPct val="90000"/>
              </a:lnSpc>
              <a:buClrTx/>
              <a:buSzTx/>
              <a:buFontTx/>
              <a:buNone/>
              <a:defRPr b="0">
                <a:solidFill>
                  <a:srgbClr val="4B649F"/>
                </a:solidFill>
              </a:defRPr>
            </a:lvl3pPr>
            <a:lvl4pPr marL="0" indent="0" algn="ctr">
              <a:lnSpc>
                <a:spcPct val="90000"/>
              </a:lnSpc>
              <a:buClrTx/>
              <a:buSzTx/>
              <a:buFontTx/>
              <a:buNone/>
              <a:defRPr b="0">
                <a:solidFill>
                  <a:srgbClr val="4B649F"/>
                </a:solidFill>
              </a:defRPr>
            </a:lvl4pPr>
            <a:lvl5pPr marL="0" indent="0" algn="ctr">
              <a:lnSpc>
                <a:spcPct val="90000"/>
              </a:lnSpc>
              <a:buClrTx/>
              <a:buSzTx/>
              <a:buFontTx/>
              <a:buNone/>
              <a:defRPr b="0">
                <a:solidFill>
                  <a:srgbClr val="4B649F"/>
                </a:solidFill>
              </a:defRPr>
            </a:lvl5pPr>
          </a:lstStyle>
          <a:p>
            <a:r>
              <a:rPr lang="zh-CN" altLang="en-US"/>
              <a:t>编辑母版文本样式
第二级
第三级
第四级
第五级</a:t>
            </a:r>
            <a:endParaRPr/>
          </a:p>
        </p:txBody>
      </p:sp>
      <p:pic>
        <p:nvPicPr>
          <p:cNvPr id="19" name="图片 6" descr="图片 6"/>
          <p:cNvPicPr>
            <a:picLocks noChangeAspect="1"/>
          </p:cNvPicPr>
          <p:nvPr/>
        </p:nvPicPr>
        <p:blipFill>
          <a:blip r:embed="rId4"/>
          <a:stretch>
            <a:fillRect/>
          </a:stretch>
        </p:blipFill>
        <p:spPr>
          <a:xfrm>
            <a:off x="6268644" y="4757739"/>
            <a:ext cx="4399361" cy="1243015"/>
          </a:xfrm>
          <a:prstGeom prst="rect">
            <a:avLst/>
          </a:prstGeom>
          <a:ln w="12700">
            <a:miter lim="400000"/>
          </a:ln>
        </p:spPr>
      </p:pic>
      <p:sp>
        <p:nvSpPr>
          <p:cNvPr id="20" name="矩形 19"/>
          <p:cNvSpPr/>
          <p:nvPr/>
        </p:nvSpPr>
        <p:spPr>
          <a:xfrm>
            <a:off x="1468753" y="1701661"/>
            <a:ext cx="8918628" cy="365089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23" name="Group 1"/>
          <p:cNvGrpSpPr/>
          <p:nvPr/>
        </p:nvGrpSpPr>
        <p:grpSpPr>
          <a:xfrm>
            <a:off x="10031384" y="4810118"/>
            <a:ext cx="558405" cy="528640"/>
            <a:chOff x="-1" y="-1"/>
            <a:chExt cx="558404" cy="528639"/>
          </a:xfrm>
        </p:grpSpPr>
        <p:sp>
          <p:nvSpPr>
            <p:cNvPr id="21" name="矩形 21"/>
            <p:cNvSpPr/>
            <p:nvPr/>
          </p:nvSpPr>
          <p:spPr>
            <a:xfrm>
              <a:off x="201215" y="171450"/>
              <a:ext cx="357189" cy="357189"/>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22" name="矩形 22"/>
            <p:cNvSpPr/>
            <p:nvPr/>
          </p:nvSpPr>
          <p:spPr>
            <a:xfrm>
              <a:off x="-2" y="-2"/>
              <a:ext cx="355998" cy="356000"/>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26" name="Group 3"/>
          <p:cNvGrpSpPr/>
          <p:nvPr/>
        </p:nvGrpSpPr>
        <p:grpSpPr>
          <a:xfrm>
            <a:off x="1354455" y="1612577"/>
            <a:ext cx="470298" cy="470301"/>
            <a:chOff x="0" y="-1"/>
            <a:chExt cx="470297" cy="470299"/>
          </a:xfrm>
        </p:grpSpPr>
        <p:sp>
          <p:nvSpPr>
            <p:cNvPr id="24" name="矩形 24"/>
            <p:cNvSpPr/>
            <p:nvPr/>
          </p:nvSpPr>
          <p:spPr>
            <a:xfrm>
              <a:off x="-1" y="-2"/>
              <a:ext cx="356000" cy="355999"/>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25" name="矩形 25"/>
            <p:cNvSpPr/>
            <p:nvPr/>
          </p:nvSpPr>
          <p:spPr>
            <a:xfrm>
              <a:off x="114299" y="114300"/>
              <a:ext cx="355999" cy="355999"/>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Tree>
    <p:extLst>
      <p:ext uri="{BB962C8B-B14F-4D97-AF65-F5344CB8AC3E}">
        <p14:creationId xmlns:p14="http://schemas.microsoft.com/office/powerpoint/2010/main" val="1906153284"/>
      </p:ext>
    </p:extLst>
  </p:cSld>
  <p:clrMapOvr>
    <a:masterClrMapping/>
  </p:clrMapOvr>
  <p:transition>
    <p:cover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reserve="1">
  <p:cSld name="2_Custom Layout">
    <p:spTree>
      <p:nvGrpSpPr>
        <p:cNvPr id="1" name=""/>
        <p:cNvGrpSpPr/>
        <p:nvPr/>
      </p:nvGrpSpPr>
      <p:grpSpPr>
        <a:xfrm>
          <a:off x="0" y="0"/>
          <a:ext cx="0" cy="0"/>
          <a:chOff x="0" y="0"/>
          <a:chExt cx="0" cy="0"/>
        </a:xfrm>
      </p:grpSpPr>
      <p:sp>
        <p:nvSpPr>
          <p:cNvPr id="34"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pic>
        <p:nvPicPr>
          <p:cNvPr id="35" name="Picture 9" descr="Picture 9"/>
          <p:cNvPicPr>
            <a:picLocks noChangeAspect="1"/>
          </p:cNvPicPr>
          <p:nvPr/>
        </p:nvPicPr>
        <p:blipFill>
          <a:blip r:embed="rId2"/>
          <a:srcRect l="22509" t="24631" r="20228" b="20396"/>
          <a:stretch>
            <a:fillRect/>
          </a:stretch>
        </p:blipFill>
        <p:spPr>
          <a:xfrm>
            <a:off x="10480123" y="38031"/>
            <a:ext cx="1531842" cy="700862"/>
          </a:xfrm>
          <a:prstGeom prst="rect">
            <a:avLst/>
          </a:prstGeom>
          <a:ln w="12700">
            <a:miter lim="400000"/>
          </a:ln>
        </p:spPr>
      </p:pic>
      <p:pic>
        <p:nvPicPr>
          <p:cNvPr id="36" name="图片 8" descr="图片 8"/>
          <p:cNvPicPr>
            <a:picLocks noChangeAspect="1"/>
          </p:cNvPicPr>
          <p:nvPr/>
        </p:nvPicPr>
        <p:blipFill>
          <a:blip r:embed="rId3"/>
          <a:srcRect r="80281"/>
          <a:stretch>
            <a:fillRect/>
          </a:stretch>
        </p:blipFill>
        <p:spPr>
          <a:xfrm>
            <a:off x="9777714" y="70119"/>
            <a:ext cx="702410" cy="672935"/>
          </a:xfrm>
          <a:prstGeom prst="rect">
            <a:avLst/>
          </a:prstGeom>
          <a:ln w="12700">
            <a:miter lim="400000"/>
          </a:ln>
        </p:spPr>
      </p:pic>
      <p:pic>
        <p:nvPicPr>
          <p:cNvPr id="37" name="图片 6" descr="图片 6"/>
          <p:cNvPicPr>
            <a:picLocks noChangeAspect="1"/>
          </p:cNvPicPr>
          <p:nvPr/>
        </p:nvPicPr>
        <p:blipFill>
          <a:blip r:embed="rId4"/>
          <a:stretch>
            <a:fillRect/>
          </a:stretch>
        </p:blipFill>
        <p:spPr>
          <a:xfrm>
            <a:off x="6230542" y="4057650"/>
            <a:ext cx="4399361" cy="1243013"/>
          </a:xfrm>
          <a:prstGeom prst="rect">
            <a:avLst/>
          </a:prstGeom>
          <a:ln w="12700">
            <a:miter lim="400000"/>
          </a:ln>
        </p:spPr>
      </p:pic>
      <p:sp>
        <p:nvSpPr>
          <p:cNvPr id="38" name="矩形 19"/>
          <p:cNvSpPr/>
          <p:nvPr/>
        </p:nvSpPr>
        <p:spPr>
          <a:xfrm>
            <a:off x="1468753" y="2419350"/>
            <a:ext cx="8918628" cy="207645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41" name="Group 1"/>
          <p:cNvGrpSpPr/>
          <p:nvPr/>
        </p:nvGrpSpPr>
        <p:grpSpPr>
          <a:xfrm>
            <a:off x="9993284" y="4295768"/>
            <a:ext cx="558405" cy="528640"/>
            <a:chOff x="-1" y="-1"/>
            <a:chExt cx="558404" cy="528639"/>
          </a:xfrm>
        </p:grpSpPr>
        <p:sp>
          <p:nvSpPr>
            <p:cNvPr id="39" name="矩形 21"/>
            <p:cNvSpPr/>
            <p:nvPr/>
          </p:nvSpPr>
          <p:spPr>
            <a:xfrm>
              <a:off x="201215" y="171450"/>
              <a:ext cx="357189" cy="357189"/>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0" name="矩形 22"/>
            <p:cNvSpPr/>
            <p:nvPr/>
          </p:nvSpPr>
          <p:spPr>
            <a:xfrm>
              <a:off x="-2" y="-2"/>
              <a:ext cx="355998" cy="356000"/>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44" name="Group 3"/>
          <p:cNvGrpSpPr/>
          <p:nvPr/>
        </p:nvGrpSpPr>
        <p:grpSpPr>
          <a:xfrm>
            <a:off x="1411602" y="2184199"/>
            <a:ext cx="470300" cy="470300"/>
            <a:chOff x="0" y="-1"/>
            <a:chExt cx="470298" cy="470299"/>
          </a:xfrm>
        </p:grpSpPr>
        <p:sp>
          <p:nvSpPr>
            <p:cNvPr id="42" name="矩形 24"/>
            <p:cNvSpPr/>
            <p:nvPr/>
          </p:nvSpPr>
          <p:spPr>
            <a:xfrm>
              <a:off x="-1" y="-2"/>
              <a:ext cx="356000" cy="355999"/>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3" name="矩形 25"/>
            <p:cNvSpPr/>
            <p:nvPr/>
          </p:nvSpPr>
          <p:spPr>
            <a:xfrm>
              <a:off x="114299" y="114300"/>
              <a:ext cx="356000" cy="355999"/>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45" name="标题文本"/>
          <p:cNvSpPr txBox="1">
            <a:spLocks noGrp="1"/>
          </p:cNvSpPr>
          <p:nvPr>
            <p:ph type="title"/>
          </p:nvPr>
        </p:nvSpPr>
        <p:spPr>
          <a:xfrm>
            <a:off x="1646752" y="2546030"/>
            <a:ext cx="8585849" cy="1783084"/>
          </a:xfrm>
          <a:prstGeom prst="rect">
            <a:avLst/>
          </a:prstGeom>
        </p:spPr>
        <p:txBody>
          <a:bodyPr/>
          <a:lstStyle>
            <a:lvl1pPr algn="ctr">
              <a:defRPr>
                <a:solidFill>
                  <a:srgbClr val="203864"/>
                </a:solidFill>
              </a:defRPr>
            </a:lvl1pPr>
          </a:lstStyle>
          <a:p>
            <a:r>
              <a:rPr lang="zh-CN" altLang="en-US"/>
              <a:t>单击此处编辑母版标题样式</a:t>
            </a:r>
            <a:endParaRPr/>
          </a:p>
        </p:txBody>
      </p:sp>
    </p:spTree>
    <p:extLst>
      <p:ext uri="{BB962C8B-B14F-4D97-AF65-F5344CB8AC3E}">
        <p14:creationId xmlns:p14="http://schemas.microsoft.com/office/powerpoint/2010/main" val="108384413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53" name="正文级别 1…"/>
          <p:cNvSpPr txBox="1">
            <a:spLocks noGrp="1"/>
          </p:cNvSpPr>
          <p:nvPr>
            <p:ph type="body" idx="1"/>
          </p:nvPr>
        </p:nvSpPr>
        <p:spPr>
          <a:prstGeom prst="rect">
            <a:avLst/>
          </a:prstGeom>
        </p:spPr>
        <p:txBody>
          <a:bodyPr/>
          <a:lstStyle/>
          <a:p>
            <a:r>
              <a:rPr lang="zh-CN" altLang="en-US"/>
              <a:t>编辑母版文本样式
第二级
第三级
第四级
第五级</a:t>
            </a:r>
            <a:endParaRPr/>
          </a:p>
        </p:txBody>
      </p:sp>
      <p:sp>
        <p:nvSpPr>
          <p:cNvPr id="54" name="标题文本"/>
          <p:cNvSpPr txBox="1">
            <a:spLocks noGrp="1"/>
          </p:cNvSpPr>
          <p:nvPr>
            <p:ph type="title"/>
          </p:nvPr>
        </p:nvSpPr>
        <p:spPr>
          <a:prstGeom prst="rect">
            <a:avLst/>
          </a:prstGeom>
        </p:spPr>
        <p:txBody>
          <a:bodyPr/>
          <a:lstStyle/>
          <a:p>
            <a:r>
              <a:rPr lang="zh-CN" altLang="en-US"/>
              <a:t>单击此处编辑母版标题样式</a:t>
            </a:r>
            <a:endParaRPr/>
          </a:p>
        </p:txBody>
      </p:sp>
      <p:sp>
        <p:nvSpPr>
          <p:cNvPr id="8" name="Footer Placeholder 3">
            <a:extLst>
              <a:ext uri="{FF2B5EF4-FFF2-40B4-BE49-F238E27FC236}">
                <a16:creationId xmlns:a16="http://schemas.microsoft.com/office/drawing/2014/main" id="{B90B3B8F-FC60-294B-850F-FF8B9F349523}"/>
              </a:ext>
            </a:extLst>
          </p:cNvPr>
          <p:cNvSpPr>
            <a:spLocks noGrp="1"/>
          </p:cNvSpPr>
          <p:nvPr>
            <p:ph type="ftr" sz="quarter" idx="11"/>
          </p:nvPr>
        </p:nvSpPr>
        <p:spPr>
          <a:xfrm>
            <a:off x="4038600" y="6356350"/>
            <a:ext cx="4114800" cy="365125"/>
          </a:xfrm>
          <a:prstGeom prst="rect">
            <a:avLst/>
          </a:prstGeom>
        </p:spPr>
        <p:txBody>
          <a:bodyPr/>
          <a:lstStyle/>
          <a:p>
            <a:r>
              <a:rPr kumimoji="1" lang="en" altLang="zh-CN" dirty="0"/>
              <a:t>﻿Partial Compilation of Variational Algorithms for Noisy</a:t>
            </a:r>
          </a:p>
          <a:p>
            <a:r>
              <a:rPr kumimoji="1" lang="en" altLang="zh-CN" dirty="0"/>
              <a:t>Intermediate-Scale Quantum Machines</a:t>
            </a:r>
            <a:endParaRPr kumimoji="1" lang="zh-CN" altLang="en-US" dirty="0"/>
          </a:p>
        </p:txBody>
      </p:sp>
      <p:sp>
        <p:nvSpPr>
          <p:cNvPr id="9" name="幻灯片编号">
            <a:extLst>
              <a:ext uri="{FF2B5EF4-FFF2-40B4-BE49-F238E27FC236}">
                <a16:creationId xmlns:a16="http://schemas.microsoft.com/office/drawing/2014/main" id="{85EB358B-DCDC-4140-AF68-AEC24CF8E65A}"/>
              </a:ext>
            </a:extLst>
          </p:cNvPr>
          <p:cNvSpPr txBox="1">
            <a:spLocks noGrp="1"/>
          </p:cNvSpPr>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等线"/>
              </a:defRPr>
            </a:lvl1pPr>
          </a:lstStyle>
          <a:p>
            <a:fld id="{C5C32242-5F63-064B-A832-FB877934C041}" type="slidenum">
              <a:t>‹#›</a:t>
            </a:fld>
            <a:endParaRPr kumimoji="1" lang="zh-CN" altLang="en-US"/>
          </a:p>
        </p:txBody>
      </p:sp>
    </p:spTree>
    <p:extLst>
      <p:ext uri="{BB962C8B-B14F-4D97-AF65-F5344CB8AC3E}">
        <p14:creationId xmlns:p14="http://schemas.microsoft.com/office/powerpoint/2010/main" val="97950352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reserve="1">
  <p:cSld name="1_Custom Layout">
    <p:spTree>
      <p:nvGrpSpPr>
        <p:cNvPr id="1" name=""/>
        <p:cNvGrpSpPr/>
        <p:nvPr/>
      </p:nvGrpSpPr>
      <p:grpSpPr>
        <a:xfrm>
          <a:off x="0" y="0"/>
          <a:ext cx="0" cy="0"/>
          <a:chOff x="0" y="0"/>
          <a:chExt cx="0" cy="0"/>
        </a:xfrm>
      </p:grpSpPr>
      <p:sp>
        <p:nvSpPr>
          <p:cNvPr id="77"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pic>
        <p:nvPicPr>
          <p:cNvPr id="78" name="Picture 9" descr="Picture 9"/>
          <p:cNvPicPr>
            <a:picLocks noChangeAspect="1"/>
          </p:cNvPicPr>
          <p:nvPr/>
        </p:nvPicPr>
        <p:blipFill>
          <a:blip r:embed="rId2"/>
          <a:srcRect l="22509" t="24631" r="20228" b="20396"/>
          <a:stretch>
            <a:fillRect/>
          </a:stretch>
        </p:blipFill>
        <p:spPr>
          <a:xfrm>
            <a:off x="10480123" y="38031"/>
            <a:ext cx="1531842" cy="700862"/>
          </a:xfrm>
          <a:prstGeom prst="rect">
            <a:avLst/>
          </a:prstGeom>
          <a:ln w="12700">
            <a:miter lim="400000"/>
          </a:ln>
        </p:spPr>
      </p:pic>
      <p:pic>
        <p:nvPicPr>
          <p:cNvPr id="79" name="图片 8" descr="图片 8"/>
          <p:cNvPicPr>
            <a:picLocks noChangeAspect="1"/>
          </p:cNvPicPr>
          <p:nvPr/>
        </p:nvPicPr>
        <p:blipFill>
          <a:blip r:embed="rId3"/>
          <a:srcRect r="80281"/>
          <a:stretch>
            <a:fillRect/>
          </a:stretch>
        </p:blipFill>
        <p:spPr>
          <a:xfrm>
            <a:off x="9777714" y="70119"/>
            <a:ext cx="702410" cy="672935"/>
          </a:xfrm>
          <a:prstGeom prst="rect">
            <a:avLst/>
          </a:prstGeom>
          <a:ln w="12700">
            <a:miter lim="400000"/>
          </a:ln>
        </p:spPr>
      </p:pic>
      <p:sp>
        <p:nvSpPr>
          <p:cNvPr id="80" name="标题文本"/>
          <p:cNvSpPr txBox="1">
            <a:spLocks noGrp="1"/>
          </p:cNvSpPr>
          <p:nvPr>
            <p:ph type="title"/>
          </p:nvPr>
        </p:nvSpPr>
        <p:spPr>
          <a:prstGeom prst="rect">
            <a:avLst/>
          </a:prstGeom>
        </p:spPr>
        <p:txBody>
          <a:bodyPr/>
          <a:lstStyle/>
          <a:p>
            <a:r>
              <a:rPr lang="zh-CN" altLang="en-US"/>
              <a:t>单击此处编辑母版标题样式</a:t>
            </a:r>
            <a:endParaRPr/>
          </a:p>
        </p:txBody>
      </p:sp>
    </p:spTree>
    <p:extLst>
      <p:ext uri="{BB962C8B-B14F-4D97-AF65-F5344CB8AC3E}">
        <p14:creationId xmlns:p14="http://schemas.microsoft.com/office/powerpoint/2010/main" val="586291369"/>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5F2"/>
        </a:solidFill>
        <a:effectLst/>
      </p:bgPr>
    </p:bg>
    <p:spTree>
      <p:nvGrpSpPr>
        <p:cNvPr id="1" name=""/>
        <p:cNvGrpSpPr/>
        <p:nvPr/>
      </p:nvGrpSpPr>
      <p:grpSpPr>
        <a:xfrm>
          <a:off x="0" y="0"/>
          <a:ext cx="0" cy="0"/>
          <a:chOff x="0" y="0"/>
          <a:chExt cx="0" cy="0"/>
        </a:xfrm>
      </p:grpSpPr>
      <p:sp>
        <p:nvSpPr>
          <p:cNvPr id="2" name="正文级别 1…"/>
          <p:cNvSpPr txBox="1">
            <a:spLocks noGrp="1"/>
          </p:cNvSpPr>
          <p:nvPr>
            <p:ph type="body" idx="1" hasCustomPrompt="1"/>
          </p:nvPr>
        </p:nvSpPr>
        <p:spPr>
          <a:xfrm>
            <a:off x="1041400" y="2097616"/>
            <a:ext cx="10103564" cy="31410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buBlip>
                <a:blip r:embed="rId5"/>
              </a:buBlip>
            </a:lvl1pPr>
            <a:lvl2pPr>
              <a:buBlip>
                <a:blip r:embed="rId5"/>
              </a:buBlip>
            </a:lvl2pPr>
            <a:lvl3pPr>
              <a:buBlip>
                <a:blip r:embed="rId5"/>
              </a:buBlip>
            </a:lvl3pPr>
            <a:lvl4pPr>
              <a:buBlip>
                <a:blip r:embed="rId5"/>
              </a:buBlip>
            </a:lvl4pPr>
            <a:lvl5pPr>
              <a:buBlip>
                <a:blip r:embed="rId5"/>
              </a:buBlip>
            </a:lvl5pPr>
          </a:lstStyle>
          <a:p>
            <a:r>
              <a:t>幻灯片项目符号文本</a:t>
            </a:r>
          </a:p>
          <a:p>
            <a:pPr lvl="1"/>
            <a:endParaRPr/>
          </a:p>
          <a:p>
            <a:pPr lvl="2"/>
            <a:endParaRPr/>
          </a:p>
          <a:p>
            <a:pPr lvl="3"/>
            <a:endParaRPr/>
          </a:p>
          <a:p>
            <a:pPr lvl="4"/>
            <a:endParaRPr/>
          </a:p>
        </p:txBody>
      </p:sp>
      <p:sp>
        <p:nvSpPr>
          <p:cNvPr id="3" name="线条"/>
          <p:cNvSpPr/>
          <p:nvPr/>
        </p:nvSpPr>
        <p:spPr>
          <a:xfrm>
            <a:off x="383439" y="476250"/>
            <a:ext cx="11425122" cy="1"/>
          </a:xfrm>
          <a:prstGeom prst="line">
            <a:avLst/>
          </a:prstGeom>
          <a:ln w="38100">
            <a:solidFill>
              <a:srgbClr val="443658"/>
            </a:solidFill>
            <a:miter lim="400000"/>
          </a:ln>
        </p:spPr>
        <p:txBody>
          <a:bodyPr lIns="25400" tIns="25400" rIns="25400" bIns="25400" anchor="ctr"/>
          <a:lstStyle/>
          <a:p>
            <a:pPr algn="ctr" defTabSz="412750">
              <a:defRPr sz="1600">
                <a:latin typeface="Avenir Next Medium"/>
                <a:ea typeface="Avenir Next Medium"/>
                <a:cs typeface="Avenir Next Medium"/>
                <a:sym typeface="Avenir Next Medium"/>
              </a:defRPr>
            </a:pPr>
            <a:endParaRPr/>
          </a:p>
        </p:txBody>
      </p:sp>
      <p:sp>
        <p:nvSpPr>
          <p:cNvPr id="4" name="线条"/>
          <p:cNvSpPr/>
          <p:nvPr/>
        </p:nvSpPr>
        <p:spPr>
          <a:xfrm>
            <a:off x="378608" y="6301914"/>
            <a:ext cx="11431472" cy="1"/>
          </a:xfrm>
          <a:prstGeom prst="line">
            <a:avLst/>
          </a:prstGeom>
          <a:ln w="38100">
            <a:solidFill>
              <a:srgbClr val="443658"/>
            </a:solidFill>
            <a:miter lim="400000"/>
          </a:ln>
        </p:spPr>
        <p:txBody>
          <a:bodyPr lIns="25400" tIns="25400" rIns="25400" bIns="25400" anchor="ctr"/>
          <a:lstStyle/>
          <a:p>
            <a:pPr algn="ctr" defTabSz="412750">
              <a:defRPr sz="1600">
                <a:latin typeface="Avenir Next Medium"/>
                <a:ea typeface="Avenir Next Medium"/>
                <a:cs typeface="Avenir Next Medium"/>
                <a:sym typeface="Avenir Next Medium"/>
              </a:defRPr>
            </a:pPr>
            <a:endParaRPr/>
          </a:p>
        </p:txBody>
      </p:sp>
      <p:sp>
        <p:nvSpPr>
          <p:cNvPr id="5" name="幻灯片标题"/>
          <p:cNvSpPr txBox="1">
            <a:spLocks noGrp="1"/>
          </p:cNvSpPr>
          <p:nvPr>
            <p:ph type="title" hasCustomPrompt="1"/>
          </p:nvPr>
        </p:nvSpPr>
        <p:spPr>
          <a:xfrm>
            <a:off x="1044218" y="641350"/>
            <a:ext cx="10103564" cy="8248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p>
            <a:r>
              <a:t>幻灯片标题</a:t>
            </a:r>
          </a:p>
        </p:txBody>
      </p:sp>
      <p:sp>
        <p:nvSpPr>
          <p:cNvPr id="6" name="幻灯片编号"/>
          <p:cNvSpPr txBox="1">
            <a:spLocks noGrp="1"/>
          </p:cNvSpPr>
          <p:nvPr>
            <p:ph type="sldNum" sz="quarter" idx="2"/>
          </p:nvPr>
        </p:nvSpPr>
        <p:spPr>
          <a:xfrm>
            <a:off x="5986399" y="6437503"/>
            <a:ext cx="225553" cy="241301"/>
          </a:xfrm>
          <a:prstGeom prst="rect">
            <a:avLst/>
          </a:prstGeom>
          <a:ln w="12700">
            <a:miter lim="400000"/>
          </a:ln>
        </p:spPr>
        <p:txBody>
          <a:bodyPr wrap="none" lIns="25400" tIns="25400" rIns="25400" bIns="25400" anchor="b">
            <a:spAutoFit/>
          </a:bodyPr>
          <a:lstStyle>
            <a:lvl1pPr algn="ctr" defTabSz="292100">
              <a:defRPr sz="1100">
                <a:solidFill>
                  <a:srgbClr val="5E5E5E"/>
                </a:solidFill>
                <a:latin typeface="Avenir Next Regular"/>
                <a:ea typeface="Avenir Next Regular"/>
                <a:cs typeface="Avenir Next Regular"/>
                <a:sym typeface="Avenir Next Regular"/>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Lst>
  <p:transition spd="med"/>
  <p:txStyles>
    <p:titleStyle>
      <a:lvl1pPr marL="0" marR="0" indent="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1pPr>
      <a:lvl2pPr marL="0" marR="0" indent="45720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2pPr>
      <a:lvl3pPr marL="0" marR="0" indent="91440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3pPr>
      <a:lvl4pPr marL="0" marR="0" indent="137160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4pPr>
      <a:lvl5pPr marL="0" marR="0" indent="182880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5pPr>
      <a:lvl6pPr marL="0" marR="0" indent="228600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6pPr>
      <a:lvl7pPr marL="0" marR="0" indent="274320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7pPr>
      <a:lvl8pPr marL="0" marR="0" indent="320040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8pPr>
      <a:lvl9pPr marL="0" marR="0" indent="3657600" algn="ctr" defTabSz="292100" latinLnBrk="0">
        <a:lnSpc>
          <a:spcPct val="90000"/>
        </a:lnSpc>
        <a:spcBef>
          <a:spcPts val="0"/>
        </a:spcBef>
        <a:spcAft>
          <a:spcPts val="0"/>
        </a:spcAft>
        <a:buClrTx/>
        <a:buSzTx/>
        <a:buFontTx/>
        <a:buNone/>
        <a:tabLst/>
        <a:defRPr sz="4400" b="1" i="0" u="none" strike="noStrike" cap="all" spc="132" baseline="0">
          <a:solidFill>
            <a:srgbClr val="5B516A"/>
          </a:solidFill>
          <a:uFillTx/>
          <a:latin typeface="Avenir Next Regular"/>
          <a:ea typeface="Avenir Next Regular"/>
          <a:cs typeface="Avenir Next Regular"/>
          <a:sym typeface="Avenir Next Regular"/>
        </a:defRPr>
      </a:lvl9pPr>
    </p:titleStyle>
    <p:bodyStyle>
      <a:lvl1pPr marL="317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1pPr>
      <a:lvl2pPr marL="952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2pPr>
      <a:lvl3pPr marL="1587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3pPr>
      <a:lvl4pPr marL="2222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4pPr>
      <a:lvl5pPr marL="2857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5pPr>
      <a:lvl6pPr marL="3492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6pPr>
      <a:lvl7pPr marL="4127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7pPr>
      <a:lvl8pPr marL="4762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8pPr>
      <a:lvl9pPr marL="5397500" marR="0" indent="-317500" algn="l" defTabSz="177800" latinLnBrk="0">
        <a:lnSpc>
          <a:spcPct val="100000"/>
        </a:lnSpc>
        <a:spcBef>
          <a:spcPts val="2100"/>
        </a:spcBef>
        <a:spcAft>
          <a:spcPts val="0"/>
        </a:spcAft>
        <a:buClrTx/>
        <a:buSzPct val="100000"/>
        <a:buFontTx/>
        <a:buBlip>
          <a:blip r:embed="rId5"/>
        </a:buBlip>
        <a:tabLst/>
        <a:defRPr sz="1800" b="1" i="0" u="none" strike="noStrike" cap="none" spc="18" baseline="0">
          <a:solidFill>
            <a:srgbClr val="1A5C71"/>
          </a:solidFill>
          <a:uFillTx/>
          <a:latin typeface="Avenir Next Regular"/>
          <a:ea typeface="Avenir Next Regular"/>
          <a:cs typeface="Avenir Next Regular"/>
          <a:sym typeface="Avenir Next Regular"/>
        </a:defRPr>
      </a:lvl9pPr>
    </p:bodyStyle>
    <p:otherStyle>
      <a:lvl1pPr marL="0" marR="0" indent="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1pPr>
      <a:lvl2pPr marL="0" marR="0" indent="4572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2pPr>
      <a:lvl3pPr marL="0" marR="0" indent="9144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3pPr>
      <a:lvl4pPr marL="0" marR="0" indent="13716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4pPr>
      <a:lvl5pPr marL="0" marR="0" indent="18288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5pPr>
      <a:lvl6pPr marL="0" marR="0" indent="22860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6pPr>
      <a:lvl7pPr marL="0" marR="0" indent="27432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7pPr>
      <a:lvl8pPr marL="0" marR="0" indent="32004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8pPr>
      <a:lvl9pPr marL="0" marR="0" indent="36576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Avenir Next Regular"/>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pic>
        <p:nvPicPr>
          <p:cNvPr id="3" name="Picture 9" descr="Picture 9"/>
          <p:cNvPicPr>
            <a:picLocks noChangeAspect="1"/>
          </p:cNvPicPr>
          <p:nvPr/>
        </p:nvPicPr>
        <p:blipFill>
          <a:blip r:embed="rId6"/>
          <a:srcRect l="22509" t="24631" r="20228" b="20396"/>
          <a:stretch>
            <a:fillRect/>
          </a:stretch>
        </p:blipFill>
        <p:spPr>
          <a:xfrm>
            <a:off x="10480123" y="38031"/>
            <a:ext cx="1531842" cy="700862"/>
          </a:xfrm>
          <a:prstGeom prst="rect">
            <a:avLst/>
          </a:prstGeom>
          <a:ln w="12700">
            <a:miter lim="400000"/>
          </a:ln>
        </p:spPr>
      </p:pic>
      <p:pic>
        <p:nvPicPr>
          <p:cNvPr id="4" name="图片 8" descr="图片 8"/>
          <p:cNvPicPr>
            <a:picLocks noChangeAspect="1"/>
          </p:cNvPicPr>
          <p:nvPr/>
        </p:nvPicPr>
        <p:blipFill>
          <a:blip r:embed="rId7"/>
          <a:srcRect r="80281"/>
          <a:stretch>
            <a:fillRect/>
          </a:stretch>
        </p:blipFill>
        <p:spPr>
          <a:xfrm>
            <a:off x="9777714" y="70119"/>
            <a:ext cx="702410" cy="672935"/>
          </a:xfrm>
          <a:prstGeom prst="rect">
            <a:avLst/>
          </a:prstGeom>
          <a:ln w="12700">
            <a:miter lim="400000"/>
          </a:ln>
        </p:spPr>
      </p:pic>
      <p:sp>
        <p:nvSpPr>
          <p:cNvPr id="5" name="正文级别 1…"/>
          <p:cNvSpPr txBox="1">
            <a:spLocks noGrp="1"/>
          </p:cNvSpPr>
          <p:nvPr>
            <p:ph type="body" idx="1"/>
          </p:nvPr>
        </p:nvSpPr>
        <p:spPr>
          <a:xfrm>
            <a:off x="190004" y="902526"/>
            <a:ext cx="11792201" cy="53795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rPr dirty="0" err="1"/>
              <a:t>正文级别</a:t>
            </a:r>
            <a:r>
              <a:rPr dirty="0"/>
              <a:t> 1</a:t>
            </a:r>
          </a:p>
          <a:p>
            <a:pPr lvl="1"/>
            <a:r>
              <a:rPr dirty="0" err="1"/>
              <a:t>正文级别</a:t>
            </a:r>
            <a:r>
              <a:rPr dirty="0"/>
              <a:t> 2</a:t>
            </a:r>
          </a:p>
          <a:p>
            <a:pPr lvl="2"/>
            <a:r>
              <a:rPr dirty="0" err="1"/>
              <a:t>正文级别</a:t>
            </a:r>
            <a:r>
              <a:rPr dirty="0"/>
              <a:t> 3</a:t>
            </a:r>
          </a:p>
          <a:p>
            <a:pPr lvl="3"/>
            <a:r>
              <a:rPr dirty="0" err="1"/>
              <a:t>正文级别</a:t>
            </a:r>
            <a:r>
              <a:rPr dirty="0"/>
              <a:t> 4</a:t>
            </a:r>
          </a:p>
          <a:p>
            <a:pPr lvl="4"/>
            <a:r>
              <a:rPr dirty="0" err="1"/>
              <a:t>正文级别</a:t>
            </a:r>
            <a:r>
              <a:rPr dirty="0"/>
              <a:t> 5</a:t>
            </a:r>
          </a:p>
        </p:txBody>
      </p:sp>
      <p:sp>
        <p:nvSpPr>
          <p:cNvPr id="6" name="标题文本"/>
          <p:cNvSpPr txBox="1">
            <a:spLocks noGrp="1"/>
          </p:cNvSpPr>
          <p:nvPr>
            <p:ph type="title"/>
          </p:nvPr>
        </p:nvSpPr>
        <p:spPr>
          <a:xfrm>
            <a:off x="166255" y="0"/>
            <a:ext cx="10212779" cy="7388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标题文本</a:t>
            </a:r>
          </a:p>
        </p:txBody>
      </p:sp>
      <p:sp>
        <p:nvSpPr>
          <p:cNvPr id="8" name="页脚占位符 7">
            <a:extLst>
              <a:ext uri="{FF2B5EF4-FFF2-40B4-BE49-F238E27FC236}">
                <a16:creationId xmlns:a16="http://schemas.microsoft.com/office/drawing/2014/main" id="{E1625FE7-DE34-FC41-BF82-5431765133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 altLang="zh-CN" dirty="0"/>
              <a:t>﻿Partial Compilation of Variational Algorithms for Noisy</a:t>
            </a:r>
          </a:p>
          <a:p>
            <a:r>
              <a:rPr kumimoji="1" lang="en" altLang="zh-CN" dirty="0"/>
              <a:t>Intermediate-Scale Quantum Machines</a:t>
            </a:r>
            <a:endParaRPr kumimoji="1" lang="zh-CN" altLang="en-US" dirty="0"/>
          </a:p>
        </p:txBody>
      </p:sp>
      <p:sp>
        <p:nvSpPr>
          <p:cNvPr id="9" name="椭圆 40">
            <a:extLst>
              <a:ext uri="{FF2B5EF4-FFF2-40B4-BE49-F238E27FC236}">
                <a16:creationId xmlns:a16="http://schemas.microsoft.com/office/drawing/2014/main" id="{DC96E92C-3BA5-3B44-9DAC-88C3AB02362F}"/>
              </a:ext>
            </a:extLst>
          </p:cNvPr>
          <p:cNvSpPr/>
          <p:nvPr userDrawn="1"/>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1262323"/>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Lst>
  <p:transition>
    <p:cover dir="r"/>
  </p:transition>
  <p:hf sldNum="0" hdr="0" dt="0"/>
  <p:txStyles>
    <p:titleStyle>
      <a:lvl1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1pPr>
      <a:lvl2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2pPr>
      <a:lvl3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3pPr>
      <a:lvl4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4pPr>
      <a:lvl5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5pPr>
      <a:lvl6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6pPr>
      <a:lvl7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7pPr>
      <a:lvl8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8pPr>
      <a:lvl9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9pPr>
    </p:titleStyle>
    <p:bodyStyle>
      <a:lvl1pPr marL="355600" marR="0" indent="-355600" algn="l" defTabSz="914400" eaLnBrk="1" latinLnBrk="0" hangingPunct="1">
        <a:lnSpc>
          <a:spcPct val="100000"/>
        </a:lnSpc>
        <a:spcBef>
          <a:spcPts val="600"/>
        </a:spcBef>
        <a:spcAft>
          <a:spcPts val="0"/>
        </a:spcAft>
        <a:buClr>
          <a:schemeClr val="accent1"/>
        </a:buClr>
        <a:buSzPct val="90000"/>
        <a:buFont typeface="Helvetica"/>
        <a:buChar char="❑"/>
        <a:tabLst/>
        <a:defRPr sz="2800" b="0" i="0" u="none" strike="noStrike" cap="none" spc="0" baseline="0">
          <a:solidFill>
            <a:srgbClr val="000000"/>
          </a:solidFill>
          <a:uFillTx/>
          <a:latin typeface="Microsoft YaHei" panose="020B0503020204020204" pitchFamily="34" charset="-122"/>
          <a:ea typeface="Microsoft YaHei" panose="020B0503020204020204" pitchFamily="34" charset="-122"/>
          <a:cs typeface="Microsoft YaHei" panose="020B0503020204020204" pitchFamily="34" charset="-122"/>
          <a:sym typeface="微软雅黑"/>
        </a:defRPr>
      </a:lvl1pPr>
      <a:lvl2pPr marL="724957" marR="0" indent="-274107" algn="l" defTabSz="914400" eaLnBrk="1" latinLnBrk="0" hangingPunct="1">
        <a:lnSpc>
          <a:spcPct val="100000"/>
        </a:lnSpc>
        <a:spcBef>
          <a:spcPts val="600"/>
        </a:spcBef>
        <a:spcAft>
          <a:spcPts val="0"/>
        </a:spcAft>
        <a:buClr>
          <a:schemeClr val="accent1"/>
        </a:buClr>
        <a:buSzPct val="90000"/>
        <a:buFont typeface="Helvetica"/>
        <a:buChar char="■"/>
        <a:tabLst/>
        <a:defRPr sz="2400" b="0" i="0" u="none" strike="noStrike" cap="none" spc="0" baseline="0">
          <a:solidFill>
            <a:srgbClr val="000000"/>
          </a:solidFill>
          <a:uFillTx/>
          <a:latin typeface="Cambria" panose="02040503050406030204" pitchFamily="18" charset="0"/>
          <a:ea typeface="Heiti SC Medium" pitchFamily="2" charset="-128"/>
          <a:cs typeface="Cambria" panose="02040503050406030204" pitchFamily="18" charset="0"/>
          <a:sym typeface="微软雅黑"/>
        </a:defRPr>
      </a:lvl2pPr>
      <a:lvl3pPr marL="1095375" marR="0" indent="-382269" algn="l" defTabSz="914400" eaLnBrk="1" latinLnBrk="0" hangingPunct="1">
        <a:lnSpc>
          <a:spcPct val="100000"/>
        </a:lnSpc>
        <a:spcBef>
          <a:spcPts val="600"/>
        </a:spcBef>
        <a:spcAft>
          <a:spcPts val="0"/>
        </a:spcAft>
        <a:buClr>
          <a:schemeClr val="accent1"/>
        </a:buClr>
        <a:buSzPct val="100000"/>
        <a:buFont typeface="Helvetica"/>
        <a:buChar char="❖"/>
        <a:tabLst/>
        <a:defRPr sz="2000" b="0" i="0" u="none" strike="noStrike" cap="none" spc="0" baseline="0">
          <a:solidFill>
            <a:srgbClr val="000000"/>
          </a:solidFill>
          <a:uFillTx/>
          <a:latin typeface="Arial" panose="020B0604020202020204" pitchFamily="34" charset="0"/>
          <a:ea typeface="Kaiti SC Black" panose="02010600040101010101" pitchFamily="2" charset="-122"/>
          <a:cs typeface="Arial" panose="020B0604020202020204" pitchFamily="34" charset="0"/>
          <a:sym typeface="微软雅黑"/>
        </a:defRPr>
      </a:lvl3pPr>
      <a:lvl4pPr marL="1389380" marR="0" indent="-355600" algn="l" defTabSz="914400" eaLnBrk="1" latinLnBrk="0" hangingPunct="1">
        <a:lnSpc>
          <a:spcPct val="100000"/>
        </a:lnSpc>
        <a:spcBef>
          <a:spcPts val="600"/>
        </a:spcBef>
        <a:spcAft>
          <a:spcPts val="0"/>
        </a:spcAft>
        <a:buClr>
          <a:schemeClr val="accent1"/>
        </a:buClr>
        <a:buSzPct val="100000"/>
        <a:buFont typeface="Helvetica"/>
        <a:buChar char="✓"/>
        <a:tabLst/>
        <a:defRPr sz="2400" b="1" i="0" u="none" strike="noStrike" cap="none" spc="0" baseline="0">
          <a:solidFill>
            <a:srgbClr val="000000"/>
          </a:solidFill>
          <a:uFillTx/>
          <a:latin typeface="微软雅黑"/>
          <a:ea typeface="微软雅黑"/>
          <a:cs typeface="微软雅黑"/>
          <a:sym typeface="微软雅黑"/>
        </a:defRPr>
      </a:lvl4pPr>
      <a:lvl5pPr marL="1651000" marR="0" indent="-355600" algn="l" defTabSz="914400" eaLnBrk="1" latinLnBrk="0" hangingPunct="1">
        <a:lnSpc>
          <a:spcPct val="100000"/>
        </a:lnSpc>
        <a:spcBef>
          <a:spcPts val="600"/>
        </a:spcBef>
        <a:spcAft>
          <a:spcPts val="0"/>
        </a:spcAft>
        <a:buClr>
          <a:schemeClr val="accent1"/>
        </a:buClr>
        <a:buSzPct val="100000"/>
        <a:buFont typeface="Helvetica"/>
        <a:buChar char="▪"/>
        <a:tabLst/>
        <a:defRPr sz="2400" b="1" i="0" u="none" strike="noStrike" cap="none" spc="0" baseline="0">
          <a:solidFill>
            <a:srgbClr val="000000"/>
          </a:solidFill>
          <a:uFillTx/>
          <a:latin typeface="微软雅黑"/>
          <a:ea typeface="微软雅黑"/>
          <a:cs typeface="微软雅黑"/>
          <a:sym typeface="微软雅黑"/>
        </a:defRPr>
      </a:lvl5pPr>
      <a:lvl6pPr marL="26416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6pPr>
      <a:lvl7pPr marL="30988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7pPr>
      <a:lvl8pPr marL="35560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8pPr>
      <a:lvl9pPr marL="40132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ithub.com/EPiQC/PartialCompila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arxiv.org/pdf/1902.01474.pdf"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hyperlink" Target="https://arxiv.org/pdf/1612.04929.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Arxiv 2104.05755]Tensor Processing Primitives: A Programming Abstraction for…"/>
          <p:cNvSpPr txBox="1">
            <a:spLocks noGrp="1"/>
          </p:cNvSpPr>
          <p:nvPr>
            <p:ph type="ctrTitle"/>
          </p:nvPr>
        </p:nvSpPr>
        <p:spPr>
          <a:prstGeom prst="rect">
            <a:avLst/>
          </a:prstGeom>
        </p:spPr>
        <p:txBody>
          <a:bodyPr/>
          <a:lstStyle/>
          <a:p>
            <a:pPr defTabSz="749808">
              <a:defRPr sz="3280"/>
            </a:pPr>
            <a:r>
              <a:rPr lang="en" dirty="0"/>
              <a:t>﻿Partial Compilation of Variational Algorithms for Noisy</a:t>
            </a:r>
            <a:br>
              <a:rPr lang="en" dirty="0"/>
            </a:br>
            <a:r>
              <a:rPr lang="en" dirty="0"/>
              <a:t>Intermediate-Scale Quantum Machines</a:t>
            </a:r>
            <a:endParaRPr dirty="0"/>
          </a:p>
        </p:txBody>
      </p:sp>
      <p:sp>
        <p:nvSpPr>
          <p:cNvPr id="87" name="Evangelos Georganas, etc.…"/>
          <p:cNvSpPr txBox="1">
            <a:spLocks noGrp="1"/>
          </p:cNvSpPr>
          <p:nvPr>
            <p:ph type="subTitle" sz="quarter" idx="1"/>
          </p:nvPr>
        </p:nvSpPr>
        <p:spPr>
          <a:prstGeom prst="rect">
            <a:avLst/>
          </a:prstGeom>
        </p:spPr>
        <p:txBody>
          <a:bodyPr>
            <a:normAutofit/>
          </a:bodyPr>
          <a:lstStyle/>
          <a:p>
            <a:pPr defTabSz="868680">
              <a:spcBef>
                <a:spcPts val="500"/>
              </a:spcBef>
              <a:defRPr sz="2660"/>
            </a:pPr>
            <a:r>
              <a:rPr lang="en" dirty="0"/>
              <a:t>﻿Pranav Gokhale</a:t>
            </a:r>
            <a:r>
              <a:rPr lang="en-US" altLang="zh-CN" dirty="0"/>
              <a:t>,</a:t>
            </a:r>
            <a:r>
              <a:rPr lang="zh-CN" altLang="en-US" dirty="0"/>
              <a:t> </a:t>
            </a:r>
            <a:r>
              <a:rPr lang="en" altLang="zh-CN" dirty="0"/>
              <a:t>﻿</a:t>
            </a:r>
            <a:r>
              <a:rPr lang="en-US" altLang="zh-CN" dirty="0" err="1"/>
              <a:t>Yunong</a:t>
            </a:r>
            <a:r>
              <a:rPr lang="zh-CN" altLang="en-US" dirty="0"/>
              <a:t> </a:t>
            </a:r>
            <a:r>
              <a:rPr lang="en-US" altLang="zh-CN" dirty="0"/>
              <a:t>Shi,</a:t>
            </a:r>
            <a:r>
              <a:rPr lang="zh-CN" altLang="en-US" dirty="0"/>
              <a:t> </a:t>
            </a:r>
            <a:r>
              <a:rPr lang="en" altLang="zh-CN" dirty="0"/>
              <a:t>﻿</a:t>
            </a:r>
            <a:r>
              <a:rPr lang="en-US" altLang="zh-CN" dirty="0"/>
              <a:t>Nelson</a:t>
            </a:r>
            <a:r>
              <a:rPr lang="zh-CN" altLang="en-US" dirty="0"/>
              <a:t> </a:t>
            </a:r>
            <a:r>
              <a:rPr lang="en-US" altLang="zh-CN" dirty="0"/>
              <a:t>Leung,</a:t>
            </a:r>
            <a:r>
              <a:rPr lang="zh-CN" altLang="en-US" dirty="0"/>
              <a:t> </a:t>
            </a:r>
            <a:r>
              <a:rPr lang="en-US" altLang="zh-CN" dirty="0"/>
              <a:t>et</a:t>
            </a:r>
            <a:r>
              <a:rPr lang="zh-CN" altLang="en-US" dirty="0"/>
              <a:t> </a:t>
            </a:r>
            <a:r>
              <a:rPr lang="en-US" altLang="zh-CN" dirty="0"/>
              <a:t>al.</a:t>
            </a:r>
          </a:p>
          <a:p>
            <a:pPr defTabSz="868680">
              <a:spcBef>
                <a:spcPts val="500"/>
              </a:spcBef>
              <a:defRPr sz="2660"/>
            </a:pPr>
            <a:r>
              <a:rPr lang="en" sz="2000" dirty="0">
                <a:solidFill>
                  <a:schemeClr val="accent1">
                    <a:lumMod val="60000"/>
                    <a:lumOff val="40000"/>
                  </a:schemeClr>
                </a:solidFill>
              </a:rPr>
              <a:t>﻿University of Chicago</a:t>
            </a:r>
            <a:endParaRPr sz="2000" dirty="0">
              <a:solidFill>
                <a:schemeClr val="accent1">
                  <a:lumMod val="60000"/>
                  <a:lumOff val="40000"/>
                </a:schemeClr>
              </a:solidFill>
            </a:endParaRPr>
          </a:p>
        </p:txBody>
      </p:sp>
      <p:sp>
        <p:nvSpPr>
          <p:cNvPr id="8" name="文本框 7">
            <a:extLst>
              <a:ext uri="{FF2B5EF4-FFF2-40B4-BE49-F238E27FC236}">
                <a16:creationId xmlns:a16="http://schemas.microsoft.com/office/drawing/2014/main" id="{52360416-1051-4B4B-A27D-BEF932FDC6E9}"/>
              </a:ext>
            </a:extLst>
          </p:cNvPr>
          <p:cNvSpPr txBox="1"/>
          <p:nvPr/>
        </p:nvSpPr>
        <p:spPr>
          <a:xfrm>
            <a:off x="120721" y="90991"/>
            <a:ext cx="2488914"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 altLang="zh-CN" sz="3600" b="1" i="0" u="none" strike="noStrike" dirty="0">
                <a:solidFill>
                  <a:schemeClr val="tx1"/>
                </a:solidFill>
                <a:effectLst/>
                <a:latin typeface="Oswald" pitchFamily="2" charset="0"/>
              </a:rPr>
              <a:t>MICRO 2019</a:t>
            </a:r>
          </a:p>
        </p:txBody>
      </p:sp>
      <p:sp>
        <p:nvSpPr>
          <p:cNvPr id="6" name="文本框 5">
            <a:extLst>
              <a:ext uri="{FF2B5EF4-FFF2-40B4-BE49-F238E27FC236}">
                <a16:creationId xmlns:a16="http://schemas.microsoft.com/office/drawing/2014/main" id="{0F39A165-2EBE-E04D-891F-AA20C9D48C84}"/>
              </a:ext>
            </a:extLst>
          </p:cNvPr>
          <p:cNvSpPr txBox="1"/>
          <p:nvPr/>
        </p:nvSpPr>
        <p:spPr>
          <a:xfrm>
            <a:off x="328448" y="6042712"/>
            <a:ext cx="2281187"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zh-CN" dirty="0"/>
              <a:t>Available</a:t>
            </a:r>
            <a:r>
              <a:rPr lang="zh-CN" altLang="en-US" dirty="0"/>
              <a:t> </a:t>
            </a:r>
            <a:r>
              <a:rPr lang="en-US" altLang="zh-CN" dirty="0"/>
              <a:t>on</a:t>
            </a:r>
            <a:r>
              <a:rPr lang="zh-CN" altLang="en-US" dirty="0"/>
              <a:t> </a:t>
            </a:r>
            <a:r>
              <a:rPr lang="en-US" altLang="zh-CN" dirty="0" err="1">
                <a:hlinkClick r:id="rId3"/>
              </a:rPr>
              <a:t>Github</a:t>
            </a:r>
            <a:endParaRPr lang="zh-CN" altLang="en-US"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0E7DC02F-03BA-9F4C-B003-0EC101253027}"/>
              </a:ext>
            </a:extLst>
          </p:cNvPr>
          <p:cNvSpPr>
            <a:spLocks noGrp="1"/>
          </p:cNvSpPr>
          <p:nvPr>
            <p:ph type="body" idx="1"/>
          </p:nvPr>
        </p:nvSpPr>
        <p:spPr>
          <a:xfrm>
            <a:off x="190004" y="902526"/>
            <a:ext cx="11792201" cy="5550826"/>
          </a:xfrm>
        </p:spPr>
        <p:txBody>
          <a:bodyPr>
            <a:normAutofit/>
          </a:bodyPr>
          <a:lstStyle/>
          <a:p>
            <a:r>
              <a:rPr lang="zh-CN" altLang="en-US" dirty="0"/>
              <a:t>量子计算的现状</a:t>
            </a:r>
            <a:r>
              <a:rPr lang="en-US" altLang="zh-CN" dirty="0"/>
              <a:t>:</a:t>
            </a:r>
            <a:r>
              <a:rPr lang="zh-CN" altLang="en-US" dirty="0"/>
              <a:t> </a:t>
            </a:r>
            <a:r>
              <a:rPr lang="en-US" altLang="zh-CN" u="sng" dirty="0"/>
              <a:t>Noisy</a:t>
            </a:r>
            <a:r>
              <a:rPr lang="zh-CN" altLang="en-US" dirty="0"/>
              <a:t> </a:t>
            </a:r>
            <a:r>
              <a:rPr lang="en-US" altLang="zh-CN" u="sng" dirty="0"/>
              <a:t>Intermediate-Scale</a:t>
            </a:r>
            <a:r>
              <a:rPr lang="zh-CN" altLang="en-US" dirty="0"/>
              <a:t> </a:t>
            </a:r>
            <a:r>
              <a:rPr lang="en-US" altLang="zh-CN" dirty="0"/>
              <a:t>Quantum(NISQ)</a:t>
            </a:r>
            <a:r>
              <a:rPr lang="zh-CN" altLang="en-US" dirty="0"/>
              <a:t> </a:t>
            </a:r>
            <a:r>
              <a:rPr lang="en-US" altLang="zh-CN" dirty="0"/>
              <a:t>era</a:t>
            </a:r>
          </a:p>
          <a:p>
            <a:pPr lvl="1"/>
            <a:r>
              <a:rPr lang="zh-CN" altLang="en-US" dirty="0"/>
              <a:t>含噪操作，数百的量子比特</a:t>
            </a:r>
            <a:endParaRPr lang="en-US" altLang="zh-CN" dirty="0"/>
          </a:p>
          <a:p>
            <a:pPr lvl="1"/>
            <a:r>
              <a:rPr lang="en-US" altLang="zh-CN" dirty="0"/>
              <a:t>NISQ</a:t>
            </a:r>
            <a:r>
              <a:rPr lang="zh-CN" altLang="en-US" dirty="0"/>
              <a:t>设备无法执行大规模量子线路</a:t>
            </a:r>
            <a:endParaRPr lang="en-US" altLang="zh-CN" dirty="0"/>
          </a:p>
          <a:p>
            <a:r>
              <a:rPr lang="zh-CN" altLang="en-US" dirty="0"/>
              <a:t>量子</a:t>
            </a:r>
            <a:r>
              <a:rPr lang="en-US" altLang="zh-CN" dirty="0"/>
              <a:t>-</a:t>
            </a:r>
            <a:r>
              <a:rPr lang="zh-CN" altLang="en-US" dirty="0"/>
              <a:t>经典混合：变分算法</a:t>
            </a:r>
            <a:endParaRPr lang="en-US" altLang="zh-CN" dirty="0"/>
          </a:p>
          <a:p>
            <a:pPr lvl="1"/>
            <a:r>
              <a:rPr lang="zh-CN" altLang="en-US" dirty="0"/>
              <a:t>该算法在</a:t>
            </a:r>
            <a:r>
              <a:rPr lang="en-US" altLang="zh-CN" dirty="0"/>
              <a:t>NISQ</a:t>
            </a:r>
            <a:r>
              <a:rPr lang="zh-CN" altLang="en-US" dirty="0"/>
              <a:t>约束下，对应线路的量子比特个数和深度适中</a:t>
            </a:r>
            <a:endParaRPr lang="en-US" altLang="zh-CN" dirty="0"/>
          </a:p>
          <a:p>
            <a:pPr lvl="1"/>
            <a:r>
              <a:rPr lang="zh-CN" altLang="en-US" dirty="0"/>
              <a:t>由若干角度参数化该算法对应的量子线路</a:t>
            </a:r>
            <a:endParaRPr lang="en-US" altLang="zh-CN" dirty="0"/>
          </a:p>
          <a:p>
            <a:r>
              <a:rPr lang="zh-CN" altLang="en-US" dirty="0"/>
              <a:t>量子编译</a:t>
            </a:r>
            <a:endParaRPr lang="en-US" altLang="zh-CN" dirty="0"/>
          </a:p>
          <a:p>
            <a:pPr lvl="1"/>
            <a:r>
              <a:rPr lang="zh-CN" altLang="en-US" dirty="0"/>
              <a:t>基于门的编译方法：优化率低</a:t>
            </a:r>
            <a:endParaRPr lang="en-US" altLang="zh-CN" dirty="0"/>
          </a:p>
          <a:p>
            <a:pPr lvl="1"/>
            <a:r>
              <a:rPr lang="en-US" altLang="zh-CN" dirty="0" err="1"/>
              <a:t>GRadient</a:t>
            </a:r>
            <a:r>
              <a:rPr lang="zh-CN" altLang="en-US" dirty="0"/>
              <a:t> </a:t>
            </a:r>
            <a:r>
              <a:rPr lang="en-US" altLang="zh-CN" dirty="0"/>
              <a:t>Ascent</a:t>
            </a:r>
            <a:r>
              <a:rPr lang="zh-CN" altLang="en-US" dirty="0"/>
              <a:t> </a:t>
            </a:r>
            <a:r>
              <a:rPr lang="en-US" altLang="zh-CN" dirty="0"/>
              <a:t>Pulse</a:t>
            </a:r>
            <a:r>
              <a:rPr lang="zh-CN" altLang="en-US" dirty="0"/>
              <a:t> </a:t>
            </a:r>
            <a:r>
              <a:rPr lang="en-US" altLang="zh-CN" dirty="0"/>
              <a:t>Engineering(GRAPE):</a:t>
            </a:r>
            <a:br>
              <a:rPr lang="en-US" altLang="zh-CN" dirty="0"/>
            </a:br>
            <a:r>
              <a:rPr lang="zh-CN" altLang="en-US" dirty="0"/>
              <a:t>编译延迟长</a:t>
            </a:r>
            <a:endParaRPr lang="en-US" altLang="zh-CN" dirty="0"/>
          </a:p>
          <a:p>
            <a:r>
              <a:rPr lang="en-US" altLang="zh-CN" dirty="0"/>
              <a:t>Strict</a:t>
            </a:r>
            <a:r>
              <a:rPr lang="zh-CN" altLang="en-US" dirty="0"/>
              <a:t> </a:t>
            </a:r>
            <a:r>
              <a:rPr lang="en-US" altLang="zh-CN" dirty="0"/>
              <a:t>Partial</a:t>
            </a:r>
            <a:r>
              <a:rPr lang="zh-CN" altLang="en-US" dirty="0"/>
              <a:t> </a:t>
            </a:r>
            <a:r>
              <a:rPr lang="en-US" altLang="zh-CN" dirty="0"/>
              <a:t>Compilation</a:t>
            </a:r>
            <a:br>
              <a:rPr lang="en-US" altLang="zh-CN" dirty="0"/>
            </a:br>
            <a:r>
              <a:rPr lang="en-US" altLang="zh-CN" dirty="0"/>
              <a:t>	&amp;</a:t>
            </a:r>
            <a:r>
              <a:rPr lang="zh-CN" altLang="en-US" dirty="0"/>
              <a:t> </a:t>
            </a:r>
            <a:r>
              <a:rPr lang="en-US" altLang="zh-CN" dirty="0"/>
              <a:t>Flexible</a:t>
            </a:r>
            <a:r>
              <a:rPr lang="zh-CN" altLang="en-US" dirty="0"/>
              <a:t> </a:t>
            </a:r>
            <a:r>
              <a:rPr lang="en-US" altLang="zh-CN" dirty="0"/>
              <a:t>Partial</a:t>
            </a:r>
            <a:r>
              <a:rPr lang="zh-CN" altLang="en-US" dirty="0"/>
              <a:t> </a:t>
            </a:r>
            <a:r>
              <a:rPr lang="en-US" altLang="zh-CN" dirty="0"/>
              <a:t>Compilation</a:t>
            </a:r>
          </a:p>
        </p:txBody>
      </p:sp>
      <p:sp>
        <p:nvSpPr>
          <p:cNvPr id="3" name="标题 2">
            <a:extLst>
              <a:ext uri="{FF2B5EF4-FFF2-40B4-BE49-F238E27FC236}">
                <a16:creationId xmlns:a16="http://schemas.microsoft.com/office/drawing/2014/main" id="{C62355BE-2A85-3048-BCD9-C033AAC0C5D9}"/>
              </a:ext>
            </a:extLst>
          </p:cNvPr>
          <p:cNvSpPr>
            <a:spLocks noGrp="1"/>
          </p:cNvSpPr>
          <p:nvPr>
            <p:ph type="title"/>
          </p:nvPr>
        </p:nvSpPr>
        <p:spPr/>
        <p:txBody>
          <a:bodyPr/>
          <a:lstStyle/>
          <a:p>
            <a:r>
              <a:rPr lang="en-US" altLang="zh-CN" dirty="0"/>
              <a:t>Introduction</a:t>
            </a:r>
            <a:endParaRPr lang="zh-CN" altLang="en-US" dirty="0"/>
          </a:p>
        </p:txBody>
      </p:sp>
      <p:sp>
        <p:nvSpPr>
          <p:cNvPr id="5" name="页脚占位符 4">
            <a:extLst>
              <a:ext uri="{FF2B5EF4-FFF2-40B4-BE49-F238E27FC236}">
                <a16:creationId xmlns:a16="http://schemas.microsoft.com/office/drawing/2014/main" id="{08AC212E-6370-8641-A4A0-0A22EDAACCBE}"/>
              </a:ext>
            </a:extLst>
          </p:cNvPr>
          <p:cNvSpPr>
            <a:spLocks noGrp="1"/>
          </p:cNvSpPr>
          <p:nvPr>
            <p:ph type="ftr" sz="quarter" idx="11"/>
          </p:nvPr>
        </p:nvSpPr>
        <p:spPr/>
        <p:txBody>
          <a:bodyPr/>
          <a:lstStyle/>
          <a:p>
            <a:r>
              <a:rPr kumimoji="1" lang="en" altLang="zh-CN" dirty="0"/>
              <a:t>﻿Partial Compilation of Variational Algorithms for Noisy</a:t>
            </a:r>
          </a:p>
          <a:p>
            <a:r>
              <a:rPr kumimoji="1" lang="en" altLang="zh-CN" dirty="0"/>
              <a:t>Intermediate-Scale Quantum Machines</a:t>
            </a:r>
            <a:endParaRPr kumimoji="1" lang="zh-CN" altLang="en-US" dirty="0"/>
          </a:p>
        </p:txBody>
      </p:sp>
      <p:pic>
        <p:nvPicPr>
          <p:cNvPr id="7" name="图片 6">
            <a:extLst>
              <a:ext uri="{FF2B5EF4-FFF2-40B4-BE49-F238E27FC236}">
                <a16:creationId xmlns:a16="http://schemas.microsoft.com/office/drawing/2014/main" id="{B6D58C8B-56FE-494A-B42F-59093CCCF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3034" y="3898018"/>
            <a:ext cx="3621555" cy="2307854"/>
          </a:xfrm>
          <a:prstGeom prst="rect">
            <a:avLst/>
          </a:prstGeom>
        </p:spPr>
      </p:pic>
      <p:sp>
        <p:nvSpPr>
          <p:cNvPr id="8" name="左大括号 7">
            <a:extLst>
              <a:ext uri="{FF2B5EF4-FFF2-40B4-BE49-F238E27FC236}">
                <a16:creationId xmlns:a16="http://schemas.microsoft.com/office/drawing/2014/main" id="{7BC0D460-2F3C-C243-9045-AB39060B14B5}"/>
              </a:ext>
            </a:extLst>
          </p:cNvPr>
          <p:cNvSpPr/>
          <p:nvPr/>
        </p:nvSpPr>
        <p:spPr>
          <a:xfrm>
            <a:off x="7664521" y="4304872"/>
            <a:ext cx="128513" cy="1818526"/>
          </a:xfrm>
          <a:prstGeom prst="leftBrace">
            <a:avLst/>
          </a:prstGeom>
          <a:noFill/>
          <a:ln w="25400" cap="flat">
            <a:solidFill>
              <a:schemeClr val="accent5">
                <a:lumMod val="75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9" name="文本框 8">
            <a:extLst>
              <a:ext uri="{FF2B5EF4-FFF2-40B4-BE49-F238E27FC236}">
                <a16:creationId xmlns:a16="http://schemas.microsoft.com/office/drawing/2014/main" id="{6F0F0805-EEB2-6544-A7D9-2827C55A676C}"/>
              </a:ext>
            </a:extLst>
          </p:cNvPr>
          <p:cNvSpPr txBox="1"/>
          <p:nvPr/>
        </p:nvSpPr>
        <p:spPr>
          <a:xfrm>
            <a:off x="6725234" y="4890971"/>
            <a:ext cx="901072"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ltLang="zh-CN" dirty="0">
                <a:latin typeface="+mj-lt"/>
                <a:ea typeface="+mj-ea"/>
                <a:cs typeface="+mj-cs"/>
                <a:sym typeface="Helvetica"/>
              </a:rPr>
              <a:t>c</a:t>
            </a:r>
            <a:r>
              <a:rPr kumimoji="0" lang="en-US" altLang="zh-CN" sz="1800" b="0" i="0" u="none" strike="noStrike" cap="none" spc="0" normalizeH="0" baseline="0" dirty="0">
                <a:ln>
                  <a:noFill/>
                </a:ln>
                <a:solidFill>
                  <a:srgbClr val="000000"/>
                </a:solidFill>
                <a:effectLst/>
                <a:uFillTx/>
                <a:latin typeface="+mj-lt"/>
                <a:ea typeface="+mj-ea"/>
                <a:cs typeface="+mj-cs"/>
                <a:sym typeface="Helvetica"/>
              </a:rPr>
              <a:t>ircuit</a:t>
            </a:r>
            <a:r>
              <a:rPr kumimoji="0" lang="zh-CN" altLang="en-US" sz="1800" b="0" i="0" u="none" strike="noStrike" cap="none" spc="0" normalizeH="0" baseline="0" dirty="0">
                <a:ln>
                  <a:noFill/>
                </a:ln>
                <a:solidFill>
                  <a:srgbClr val="000000"/>
                </a:solidFill>
                <a:effectLst/>
                <a:uFillTx/>
                <a:latin typeface="+mj-lt"/>
                <a:ea typeface="+mj-ea"/>
                <a:cs typeface="+mj-cs"/>
                <a:sym typeface="Helvetica"/>
              </a:rPr>
              <a:t> </a:t>
            </a:r>
            <a:r>
              <a:rPr kumimoji="0" lang="en-US" altLang="zh-CN" sz="1800" b="0" i="0" u="none" strike="noStrike" cap="none" spc="0" normalizeH="0" baseline="0" dirty="0">
                <a:ln>
                  <a:noFill/>
                </a:ln>
                <a:solidFill>
                  <a:srgbClr val="000000"/>
                </a:solidFill>
                <a:effectLst/>
                <a:uFillTx/>
                <a:latin typeface="+mj-lt"/>
                <a:ea typeface="+mj-ea"/>
                <a:cs typeface="+mj-cs"/>
                <a:sym typeface="Helvetica"/>
              </a:rPr>
              <a:t>width</a:t>
            </a: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10" name="文本框 9">
            <a:extLst>
              <a:ext uri="{FF2B5EF4-FFF2-40B4-BE49-F238E27FC236}">
                <a16:creationId xmlns:a16="http://schemas.microsoft.com/office/drawing/2014/main" id="{9536144E-8202-0F41-8F17-2DD8983F5E2C}"/>
              </a:ext>
            </a:extLst>
          </p:cNvPr>
          <p:cNvSpPr txBox="1"/>
          <p:nvPr/>
        </p:nvSpPr>
        <p:spPr>
          <a:xfrm>
            <a:off x="8423655" y="6343575"/>
            <a:ext cx="2675269"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ltLang="zh-CN" dirty="0">
                <a:latin typeface="+mj-lt"/>
                <a:ea typeface="+mj-ea"/>
                <a:cs typeface="+mj-cs"/>
                <a:sym typeface="Helvetica"/>
              </a:rPr>
              <a:t>c</a:t>
            </a:r>
            <a:r>
              <a:rPr kumimoji="0" lang="en-US" altLang="zh-CN" sz="1800" b="0" i="0" u="none" strike="noStrike" cap="none" spc="0" normalizeH="0" baseline="0" dirty="0">
                <a:ln>
                  <a:noFill/>
                </a:ln>
                <a:solidFill>
                  <a:srgbClr val="000000"/>
                </a:solidFill>
                <a:effectLst/>
                <a:uFillTx/>
                <a:latin typeface="+mj-lt"/>
                <a:ea typeface="+mj-ea"/>
                <a:cs typeface="+mj-cs"/>
                <a:sym typeface="Helvetica"/>
              </a:rPr>
              <a:t>ircuit</a:t>
            </a:r>
            <a:r>
              <a:rPr kumimoji="0" lang="zh-CN" altLang="en-US" sz="1800" b="0" i="0" u="none" strike="noStrike" cap="none" spc="0" normalizeH="0" baseline="0" dirty="0">
                <a:ln>
                  <a:noFill/>
                </a:ln>
                <a:solidFill>
                  <a:srgbClr val="000000"/>
                </a:solidFill>
                <a:effectLst/>
                <a:uFillTx/>
                <a:latin typeface="+mj-lt"/>
                <a:ea typeface="+mj-ea"/>
                <a:cs typeface="+mj-cs"/>
                <a:sym typeface="Helvetica"/>
              </a:rPr>
              <a:t> </a:t>
            </a:r>
            <a:r>
              <a:rPr kumimoji="0" lang="en-US" altLang="zh-CN" sz="1800" b="0" i="0" u="none" strike="noStrike" cap="none" spc="0" normalizeH="0" baseline="0" dirty="0">
                <a:ln>
                  <a:noFill/>
                </a:ln>
                <a:solidFill>
                  <a:srgbClr val="000000"/>
                </a:solidFill>
                <a:effectLst/>
                <a:uFillTx/>
                <a:latin typeface="+mj-lt"/>
                <a:ea typeface="+mj-ea"/>
                <a:cs typeface="+mj-cs"/>
                <a:sym typeface="Helvetica"/>
              </a:rPr>
              <a:t>depth/</a:t>
            </a:r>
            <a:r>
              <a:rPr lang="en-US" altLang="zh-CN" dirty="0">
                <a:latin typeface="+mj-lt"/>
                <a:ea typeface="+mj-ea"/>
                <a:cs typeface="+mj-cs"/>
                <a:sym typeface="Helvetica"/>
              </a:rPr>
              <a:t>critical</a:t>
            </a:r>
            <a:r>
              <a:rPr lang="zh-CN" altLang="en-US" dirty="0">
                <a:latin typeface="+mj-lt"/>
                <a:ea typeface="+mj-ea"/>
                <a:cs typeface="+mj-cs"/>
                <a:sym typeface="Helvetica"/>
              </a:rPr>
              <a:t> </a:t>
            </a:r>
            <a:r>
              <a:rPr lang="en-US" altLang="zh-CN" dirty="0">
                <a:latin typeface="+mj-lt"/>
                <a:ea typeface="+mj-ea"/>
                <a:cs typeface="+mj-cs"/>
                <a:sym typeface="Helvetica"/>
              </a:rPr>
              <a:t>path</a:t>
            </a: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11" name="左大括号 10">
            <a:extLst>
              <a:ext uri="{FF2B5EF4-FFF2-40B4-BE49-F238E27FC236}">
                <a16:creationId xmlns:a16="http://schemas.microsoft.com/office/drawing/2014/main" id="{C317D997-6F7B-B440-BF10-24B0CAFDA2E4}"/>
              </a:ext>
            </a:extLst>
          </p:cNvPr>
          <p:cNvSpPr/>
          <p:nvPr/>
        </p:nvSpPr>
        <p:spPr>
          <a:xfrm rot="16200000">
            <a:off x="9699855" y="4757582"/>
            <a:ext cx="128513" cy="3069022"/>
          </a:xfrm>
          <a:prstGeom prst="leftBrace">
            <a:avLst/>
          </a:prstGeom>
          <a:noFill/>
          <a:ln w="25400" cap="flat">
            <a:solidFill>
              <a:schemeClr val="accent5">
                <a:lumMod val="75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pic>
        <p:nvPicPr>
          <p:cNvPr id="12" name="图片 11">
            <a:extLst>
              <a:ext uri="{FF2B5EF4-FFF2-40B4-BE49-F238E27FC236}">
                <a16:creationId xmlns:a16="http://schemas.microsoft.com/office/drawing/2014/main" id="{C4062F8C-60EB-5D4F-A5DB-CFF9538C54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6306" y="1395513"/>
            <a:ext cx="4114800" cy="1457773"/>
          </a:xfrm>
          <a:prstGeom prst="rect">
            <a:avLst/>
          </a:prstGeom>
        </p:spPr>
      </p:pic>
    </p:spTree>
    <p:extLst>
      <p:ext uri="{BB962C8B-B14F-4D97-AF65-F5344CB8AC3E}">
        <p14:creationId xmlns:p14="http://schemas.microsoft.com/office/powerpoint/2010/main" val="15002097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2CCDC8E9-2A23-1746-989A-BB84150B8FD0}"/>
              </a:ext>
            </a:extLst>
          </p:cNvPr>
          <p:cNvSpPr>
            <a:spLocks noGrp="1"/>
          </p:cNvSpPr>
          <p:nvPr>
            <p:ph type="title"/>
          </p:nvPr>
        </p:nvSpPr>
        <p:spPr>
          <a:xfrm>
            <a:off x="117250" y="115214"/>
            <a:ext cx="10212779" cy="738893"/>
          </a:xfrm>
        </p:spPr>
        <p:txBody>
          <a:bodyPr/>
          <a:lstStyle/>
          <a:p>
            <a:r>
              <a:rPr kumimoji="1" lang="en-US" altLang="zh-CN" dirty="0"/>
              <a:t>Preliminaries</a:t>
            </a:r>
            <a:endParaRPr kumimoji="1" lang="zh-CN" altLang="en-US" dirty="0"/>
          </a:p>
        </p:txBody>
      </p:sp>
      <p:sp>
        <p:nvSpPr>
          <p:cNvPr id="4" name="页脚占位符 3">
            <a:extLst>
              <a:ext uri="{FF2B5EF4-FFF2-40B4-BE49-F238E27FC236}">
                <a16:creationId xmlns:a16="http://schemas.microsoft.com/office/drawing/2014/main" id="{6F66AB22-61D7-9644-9448-1712DA0B7E0C}"/>
              </a:ext>
            </a:extLst>
          </p:cNvPr>
          <p:cNvSpPr>
            <a:spLocks noGrp="1"/>
          </p:cNvSpPr>
          <p:nvPr>
            <p:ph type="ftr" sz="quarter" idx="11"/>
          </p:nvPr>
        </p:nvSpPr>
        <p:spPr/>
        <p:txBody>
          <a:bodyPr/>
          <a:lstStyle/>
          <a:p>
            <a:r>
              <a:rPr kumimoji="1" lang="en" altLang="zh-CN" dirty="0"/>
              <a:t>﻿Partial Compilation of Variational Algorithms for Noisy</a:t>
            </a:r>
          </a:p>
          <a:p>
            <a:r>
              <a:rPr kumimoji="1" lang="en" altLang="zh-CN" dirty="0"/>
              <a:t>Intermediate-Scale Quantum Machines</a:t>
            </a:r>
            <a:endParaRPr kumimoji="1" lang="zh-CN" altLang="en-US" dirty="0"/>
          </a:p>
        </p:txBody>
      </p:sp>
      <mc:AlternateContent xmlns:mc="http://schemas.openxmlformats.org/markup-compatibility/2006" xmlns:a14="http://schemas.microsoft.com/office/drawing/2010/main">
        <mc:Choice Requires="a14">
          <p:graphicFrame>
            <p:nvGraphicFramePr>
              <p:cNvPr id="5" name="表格 5">
                <a:extLst>
                  <a:ext uri="{FF2B5EF4-FFF2-40B4-BE49-F238E27FC236}">
                    <a16:creationId xmlns:a16="http://schemas.microsoft.com/office/drawing/2014/main" id="{7651B6EA-123A-3D47-9B54-3E652136D9F3}"/>
                  </a:ext>
                </a:extLst>
              </p:cNvPr>
              <p:cNvGraphicFramePr>
                <a:graphicFrameLocks noGrp="1"/>
              </p:cNvGraphicFramePr>
              <p:nvPr>
                <p:extLst>
                  <p:ext uri="{D42A27DB-BD31-4B8C-83A1-F6EECF244321}">
                    <p14:modId xmlns:p14="http://schemas.microsoft.com/office/powerpoint/2010/main" val="293513848"/>
                  </p:ext>
                </p:extLst>
              </p:nvPr>
            </p:nvGraphicFramePr>
            <p:xfrm>
              <a:off x="4741047" y="513543"/>
              <a:ext cx="6999834" cy="2553339"/>
            </p:xfrm>
            <a:graphic>
              <a:graphicData uri="http://schemas.openxmlformats.org/drawingml/2006/table">
                <a:tbl>
                  <a:tblPr firstRow="1" firstCol="1" bandRow="1">
                    <a:tableStyleId>{35758FB7-9AC5-4552-8A53-C91805E547FA}</a:tableStyleId>
                  </a:tblPr>
                  <a:tblGrid>
                    <a:gridCol w="1794892">
                      <a:extLst>
                        <a:ext uri="{9D8B030D-6E8A-4147-A177-3AD203B41FA5}">
                          <a16:colId xmlns:a16="http://schemas.microsoft.com/office/drawing/2014/main" val="3977168442"/>
                        </a:ext>
                      </a:extLst>
                    </a:gridCol>
                    <a:gridCol w="2731847">
                      <a:extLst>
                        <a:ext uri="{9D8B030D-6E8A-4147-A177-3AD203B41FA5}">
                          <a16:colId xmlns:a16="http://schemas.microsoft.com/office/drawing/2014/main" val="2732311683"/>
                        </a:ext>
                      </a:extLst>
                    </a:gridCol>
                    <a:gridCol w="2473095">
                      <a:extLst>
                        <a:ext uri="{9D8B030D-6E8A-4147-A177-3AD203B41FA5}">
                          <a16:colId xmlns:a16="http://schemas.microsoft.com/office/drawing/2014/main" val="3269061914"/>
                        </a:ext>
                      </a:extLst>
                    </a:gridCol>
                  </a:tblGrid>
                  <a:tr h="355880">
                    <a:tc>
                      <a:txBody>
                        <a:bodyPr/>
                        <a:lstStyle/>
                        <a:p>
                          <a:endParaRPr lang="zh-CN" altLang="en-US" sz="1800" dirty="0"/>
                        </a:p>
                      </a:txBody>
                      <a:tcPr/>
                    </a:tc>
                    <a:tc>
                      <a:txBody>
                        <a:bodyPr/>
                        <a:lstStyle/>
                        <a:p>
                          <a:pPr algn="ctr"/>
                          <a:r>
                            <a:rPr lang="zh-CN" altLang="en-US" sz="1800" dirty="0"/>
                            <a:t>量子计算</a:t>
                          </a:r>
                        </a:p>
                      </a:txBody>
                      <a:tcPr/>
                    </a:tc>
                    <a:tc>
                      <a:txBody>
                        <a:bodyPr/>
                        <a:lstStyle/>
                        <a:p>
                          <a:pPr algn="ctr"/>
                          <a:r>
                            <a:rPr lang="zh-CN" altLang="en-US" sz="1800" dirty="0"/>
                            <a:t>经典计算</a:t>
                          </a:r>
                        </a:p>
                      </a:txBody>
                      <a:tcPr/>
                    </a:tc>
                    <a:extLst>
                      <a:ext uri="{0D108BD9-81ED-4DB2-BD59-A6C34878D82A}">
                        <a16:rowId xmlns:a16="http://schemas.microsoft.com/office/drawing/2014/main" val="58653478"/>
                      </a:ext>
                    </a:extLst>
                  </a:tr>
                  <a:tr h="355880">
                    <a:tc>
                      <a:txBody>
                        <a:bodyPr/>
                        <a:lstStyle/>
                        <a:p>
                          <a:r>
                            <a:rPr lang="zh-CN" altLang="en-US" sz="1800" dirty="0"/>
                            <a:t>基本计算单位</a:t>
                          </a:r>
                        </a:p>
                      </a:txBody>
                      <a:tcPr/>
                    </a:tc>
                    <a:tc>
                      <a:txBody>
                        <a:bodyPr/>
                        <a:lstStyle/>
                        <a:p>
                          <a:pPr algn="l"/>
                          <a:r>
                            <a:rPr lang="zh-CN" altLang="en-US" sz="1800" dirty="0"/>
                            <a:t>量子比特</a:t>
                          </a:r>
                        </a:p>
                      </a:txBody>
                      <a:tcPr/>
                    </a:tc>
                    <a:tc>
                      <a:txBody>
                        <a:bodyPr/>
                        <a:lstStyle/>
                        <a:p>
                          <a:pPr algn="l"/>
                          <a:r>
                            <a:rPr lang="zh-CN" altLang="en-US" sz="1800" dirty="0"/>
                            <a:t>经典比特</a:t>
                          </a:r>
                        </a:p>
                      </a:txBody>
                      <a:tcPr/>
                    </a:tc>
                    <a:extLst>
                      <a:ext uri="{0D108BD9-81ED-4DB2-BD59-A6C34878D82A}">
                        <a16:rowId xmlns:a16="http://schemas.microsoft.com/office/drawing/2014/main" val="411641032"/>
                      </a:ext>
                    </a:extLst>
                  </a:tr>
                  <a:tr h="355880">
                    <a:tc>
                      <a:txBody>
                        <a:bodyPr/>
                        <a:lstStyle/>
                        <a:p>
                          <a:r>
                            <a:rPr lang="zh-CN" altLang="en-US" sz="1800" dirty="0"/>
                            <a:t>状态</a:t>
                          </a:r>
                        </a:p>
                      </a:txBody>
                      <a:tcPr/>
                    </a:tc>
                    <a:tc>
                      <a:txBody>
                        <a:bodyPr/>
                        <a:lstStyle/>
                        <a:p>
                          <a:pPr algn="l"/>
                          <a14:m>
                            <m:oMathPara xmlns:m="http://schemas.openxmlformats.org/officeDocument/2006/math">
                              <m:oMathParaPr>
                                <m:jc m:val="centerGroup"/>
                              </m:oMathParaPr>
                              <m:oMath xmlns:m="http://schemas.openxmlformats.org/officeDocument/2006/math">
                                <m:r>
                                  <a:rPr lang="zh-CN" altLang="en-US" sz="1800" b="0" i="1" smtClean="0">
                                    <a:latin typeface="Cambria Math" panose="02040503050406030204" pitchFamily="18" charset="0"/>
                                  </a:rPr>
                                  <m:t> </m:t>
                                </m:r>
                                <m:r>
                                  <a:rPr lang="en-US" altLang="zh-CN" sz="1800" b="0" i="1" smtClean="0">
                                    <a:latin typeface="Cambria Math" panose="02040503050406030204" pitchFamily="18" charset="0"/>
                                  </a:rPr>
                                  <m:t>𝛼</m:t>
                                </m:r>
                                <m:d>
                                  <m:dPr>
                                    <m:begChr m:val="|"/>
                                    <m:endChr m:val="⟩"/>
                                    <m:ctrlPr>
                                      <a:rPr lang="en-US" altLang="zh-CN" sz="1800" b="0" i="1" smtClean="0">
                                        <a:latin typeface="Cambria Math" panose="02040503050406030204" pitchFamily="18" charset="0"/>
                                      </a:rPr>
                                    </m:ctrlPr>
                                  </m:dPr>
                                  <m:e>
                                    <m:r>
                                      <a:rPr lang="en-US" altLang="zh-CN" sz="1800" b="0" i="1" smtClean="0">
                                        <a:latin typeface="Cambria Math" panose="02040503050406030204" pitchFamily="18" charset="0"/>
                                      </a:rPr>
                                      <m:t>0</m:t>
                                    </m:r>
                                  </m:e>
                                </m:d>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𝛽</m:t>
                                </m:r>
                                <m:d>
                                  <m:dPr>
                                    <m:begChr m:val="|"/>
                                    <m:endChr m:val="⟩"/>
                                    <m:ctrlPr>
                                      <a:rPr lang="en-US" altLang="zh-CN" sz="1800" b="0" i="1" smtClean="0">
                                        <a:latin typeface="Cambria Math" panose="02040503050406030204" pitchFamily="18" charset="0"/>
                                      </a:rPr>
                                    </m:ctrlPr>
                                  </m:dPr>
                                  <m:e>
                                    <m:r>
                                      <a:rPr lang="en-US" altLang="zh-CN" sz="1800" b="0" i="1" smtClean="0">
                                        <a:latin typeface="Cambria Math" panose="02040503050406030204" pitchFamily="18" charset="0"/>
                                      </a:rPr>
                                      <m:t>1</m:t>
                                    </m:r>
                                  </m:e>
                                </m:d>
                              </m:oMath>
                            </m:oMathPara>
                          </a14:m>
                          <a:endParaRPr lang="en-US" altLang="zh-CN" sz="1800" b="0" dirty="0"/>
                        </a:p>
                      </a:txBody>
                      <a:tcPr/>
                    </a:tc>
                    <a:tc>
                      <a:txBody>
                        <a:bodyPr/>
                        <a:lstStyle/>
                        <a:p>
                          <a:pPr algn="l"/>
                          <a:r>
                            <a:rPr lang="en-US" altLang="zh-CN" sz="1800" dirty="0"/>
                            <a:t>0,</a:t>
                          </a:r>
                          <a:r>
                            <a:rPr lang="zh-CN" altLang="en-US" sz="1800" dirty="0"/>
                            <a:t> </a:t>
                          </a:r>
                          <a:r>
                            <a:rPr lang="en-US" altLang="zh-CN" sz="1800" dirty="0"/>
                            <a:t>1</a:t>
                          </a:r>
                          <a:endParaRPr lang="zh-CN" altLang="en-US" sz="1800" dirty="0"/>
                        </a:p>
                      </a:txBody>
                      <a:tcPr/>
                    </a:tc>
                    <a:extLst>
                      <a:ext uri="{0D108BD9-81ED-4DB2-BD59-A6C34878D82A}">
                        <a16:rowId xmlns:a16="http://schemas.microsoft.com/office/drawing/2014/main" val="3387728825"/>
                      </a:ext>
                    </a:extLst>
                  </a:tr>
                  <a:tr h="830387">
                    <a:tc>
                      <a:txBody>
                        <a:bodyPr/>
                        <a:lstStyle/>
                        <a:p>
                          <a:r>
                            <a:rPr lang="zh-CN" altLang="en-US" sz="1800" dirty="0"/>
                            <a:t>基本操作</a:t>
                          </a:r>
                        </a:p>
                      </a:txBody>
                      <a:tcPr/>
                    </a:tc>
                    <a:tc>
                      <a:txBody>
                        <a:bodyPr/>
                        <a:lstStyle/>
                        <a:p>
                          <a:pPr algn="l"/>
                          <a:r>
                            <a:rPr lang="zh-CN" altLang="en-US" sz="1800" dirty="0"/>
                            <a:t>量子门</a:t>
                          </a:r>
                          <a:endParaRPr lang="en-US" altLang="zh-CN" sz="1800" dirty="0"/>
                        </a:p>
                        <a:p>
                          <a:pPr algn="l"/>
                          <a:r>
                            <a:rPr lang="zh-CN" altLang="en-US" sz="1600" dirty="0">
                              <a:solidFill>
                                <a:schemeClr val="tx1">
                                  <a:lumMod val="50000"/>
                                  <a:lumOff val="50000"/>
                                </a:schemeClr>
                              </a:solidFill>
                            </a:rPr>
                            <a:t>*大部分量子门有其矩阵表示</a:t>
                          </a:r>
                          <a:endParaRPr lang="en-US" altLang="zh-CN" sz="1600" dirty="0">
                            <a:solidFill>
                              <a:schemeClr val="tx1">
                                <a:lumMod val="50000"/>
                                <a:lumOff val="50000"/>
                              </a:schemeClr>
                            </a:solidFill>
                          </a:endParaRPr>
                        </a:p>
                        <a:p>
                          <a:pPr algn="l"/>
                          <a:endParaRPr lang="en-US" altLang="zh-CN" sz="1600" dirty="0">
                            <a:solidFill>
                              <a:schemeClr val="tx1">
                                <a:lumMod val="50000"/>
                                <a:lumOff val="50000"/>
                              </a:schemeClr>
                            </a:solidFill>
                          </a:endParaRPr>
                        </a:p>
                      </a:txBody>
                      <a:tcPr/>
                    </a:tc>
                    <a:tc>
                      <a:txBody>
                        <a:bodyPr/>
                        <a:lstStyle/>
                        <a:p>
                          <a:pPr algn="l"/>
                          <a:r>
                            <a:rPr lang="zh-CN" altLang="en-US" sz="1800" dirty="0"/>
                            <a:t>经典逻辑门</a:t>
                          </a:r>
                        </a:p>
                      </a:txBody>
                      <a:tcPr/>
                    </a:tc>
                    <a:extLst>
                      <a:ext uri="{0D108BD9-81ED-4DB2-BD59-A6C34878D82A}">
                        <a16:rowId xmlns:a16="http://schemas.microsoft.com/office/drawing/2014/main" val="2794888977"/>
                      </a:ext>
                    </a:extLst>
                  </a:tr>
                  <a:tr h="602619">
                    <a:tc>
                      <a:txBody>
                        <a:bodyPr/>
                        <a:lstStyle/>
                        <a:p>
                          <a:r>
                            <a:rPr lang="zh-CN" altLang="en-US" sz="1800" dirty="0"/>
                            <a:t>程序</a:t>
                          </a:r>
                        </a:p>
                      </a:txBody>
                      <a:tcPr/>
                    </a:tc>
                    <a:tc>
                      <a:txBody>
                        <a:bodyPr/>
                        <a:lstStyle/>
                        <a:p>
                          <a:pPr algn="l"/>
                          <a:r>
                            <a:rPr lang="zh-CN" altLang="en-US" sz="1600" dirty="0">
                              <a:solidFill>
                                <a:schemeClr val="tx1"/>
                              </a:solidFill>
                            </a:rPr>
                            <a:t>量子程序</a:t>
                          </a:r>
                          <a:r>
                            <a:rPr lang="en-US" altLang="zh-CN" sz="1600" dirty="0">
                              <a:solidFill>
                                <a:schemeClr val="tx1"/>
                              </a:solidFill>
                            </a:rPr>
                            <a:t>/</a:t>
                          </a:r>
                          <a:r>
                            <a:rPr lang="zh-CN" altLang="en-US" sz="1600" dirty="0">
                              <a:solidFill>
                                <a:schemeClr val="tx1"/>
                              </a:solidFill>
                            </a:rPr>
                            <a:t>量子线路</a:t>
                          </a:r>
                          <a:endParaRPr lang="en-US" altLang="zh-CN" sz="1600" dirty="0">
                            <a:solidFill>
                              <a:schemeClr val="tx1"/>
                            </a:solidFill>
                          </a:endParaRPr>
                        </a:p>
                      </a:txBody>
                      <a:tcPr/>
                    </a:tc>
                    <a:tc>
                      <a:txBody>
                        <a:bodyPr/>
                        <a:lstStyle/>
                        <a:p>
                          <a:pPr algn="l"/>
                          <a:r>
                            <a:rPr lang="zh-CN" altLang="en-US" sz="1800" dirty="0"/>
                            <a:t>经典程序</a:t>
                          </a:r>
                        </a:p>
                      </a:txBody>
                      <a:tcPr/>
                    </a:tc>
                    <a:extLst>
                      <a:ext uri="{0D108BD9-81ED-4DB2-BD59-A6C34878D82A}">
                        <a16:rowId xmlns:a16="http://schemas.microsoft.com/office/drawing/2014/main" val="3151396606"/>
                      </a:ext>
                    </a:extLst>
                  </a:tr>
                </a:tbl>
              </a:graphicData>
            </a:graphic>
          </p:graphicFrame>
        </mc:Choice>
        <mc:Fallback xmlns="">
          <p:graphicFrame>
            <p:nvGraphicFramePr>
              <p:cNvPr id="5" name="表格 5">
                <a:extLst>
                  <a:ext uri="{FF2B5EF4-FFF2-40B4-BE49-F238E27FC236}">
                    <a16:creationId xmlns:a16="http://schemas.microsoft.com/office/drawing/2014/main" id="{7651B6EA-123A-3D47-9B54-3E652136D9F3}"/>
                  </a:ext>
                </a:extLst>
              </p:cNvPr>
              <p:cNvGraphicFramePr>
                <a:graphicFrameLocks noGrp="1"/>
              </p:cNvGraphicFramePr>
              <p:nvPr>
                <p:extLst>
                  <p:ext uri="{D42A27DB-BD31-4B8C-83A1-F6EECF244321}">
                    <p14:modId xmlns:p14="http://schemas.microsoft.com/office/powerpoint/2010/main" val="293513848"/>
                  </p:ext>
                </p:extLst>
              </p:nvPr>
            </p:nvGraphicFramePr>
            <p:xfrm>
              <a:off x="4741047" y="513543"/>
              <a:ext cx="6999834" cy="2553339"/>
            </p:xfrm>
            <a:graphic>
              <a:graphicData uri="http://schemas.openxmlformats.org/drawingml/2006/table">
                <a:tbl>
                  <a:tblPr firstRow="1" firstCol="1" bandRow="1">
                    <a:tableStyleId>{35758FB7-9AC5-4552-8A53-C91805E547FA}</a:tableStyleId>
                  </a:tblPr>
                  <a:tblGrid>
                    <a:gridCol w="1794892">
                      <a:extLst>
                        <a:ext uri="{9D8B030D-6E8A-4147-A177-3AD203B41FA5}">
                          <a16:colId xmlns:a16="http://schemas.microsoft.com/office/drawing/2014/main" val="3977168442"/>
                        </a:ext>
                      </a:extLst>
                    </a:gridCol>
                    <a:gridCol w="2731847">
                      <a:extLst>
                        <a:ext uri="{9D8B030D-6E8A-4147-A177-3AD203B41FA5}">
                          <a16:colId xmlns:a16="http://schemas.microsoft.com/office/drawing/2014/main" val="2732311683"/>
                        </a:ext>
                      </a:extLst>
                    </a:gridCol>
                    <a:gridCol w="2473095">
                      <a:extLst>
                        <a:ext uri="{9D8B030D-6E8A-4147-A177-3AD203B41FA5}">
                          <a16:colId xmlns:a16="http://schemas.microsoft.com/office/drawing/2014/main" val="3269061914"/>
                        </a:ext>
                      </a:extLst>
                    </a:gridCol>
                  </a:tblGrid>
                  <a:tr h="365760">
                    <a:tc>
                      <a:txBody>
                        <a:bodyPr/>
                        <a:lstStyle/>
                        <a:p>
                          <a:endParaRPr lang="zh-CN" altLang="en-US" sz="1800" dirty="0"/>
                        </a:p>
                      </a:txBody>
                      <a:tcPr/>
                    </a:tc>
                    <a:tc>
                      <a:txBody>
                        <a:bodyPr/>
                        <a:lstStyle/>
                        <a:p>
                          <a:pPr algn="ctr"/>
                          <a:r>
                            <a:rPr lang="zh-CN" altLang="en-US" sz="1800" dirty="0"/>
                            <a:t>量子计算</a:t>
                          </a:r>
                        </a:p>
                      </a:txBody>
                      <a:tcPr/>
                    </a:tc>
                    <a:tc>
                      <a:txBody>
                        <a:bodyPr/>
                        <a:lstStyle/>
                        <a:p>
                          <a:pPr algn="ctr"/>
                          <a:r>
                            <a:rPr lang="zh-CN" altLang="en-US" sz="1800" dirty="0"/>
                            <a:t>经典计算</a:t>
                          </a:r>
                        </a:p>
                      </a:txBody>
                      <a:tcPr/>
                    </a:tc>
                    <a:extLst>
                      <a:ext uri="{0D108BD9-81ED-4DB2-BD59-A6C34878D82A}">
                        <a16:rowId xmlns:a16="http://schemas.microsoft.com/office/drawing/2014/main" val="58653478"/>
                      </a:ext>
                    </a:extLst>
                  </a:tr>
                  <a:tr h="365760">
                    <a:tc>
                      <a:txBody>
                        <a:bodyPr/>
                        <a:lstStyle/>
                        <a:p>
                          <a:r>
                            <a:rPr lang="zh-CN" altLang="en-US" sz="1800" dirty="0"/>
                            <a:t>基本计算单位</a:t>
                          </a:r>
                        </a:p>
                      </a:txBody>
                      <a:tcPr/>
                    </a:tc>
                    <a:tc>
                      <a:txBody>
                        <a:bodyPr/>
                        <a:lstStyle/>
                        <a:p>
                          <a:pPr algn="l"/>
                          <a:r>
                            <a:rPr lang="zh-CN" altLang="en-US" sz="1800" dirty="0"/>
                            <a:t>量子比特</a:t>
                          </a:r>
                        </a:p>
                      </a:txBody>
                      <a:tcPr/>
                    </a:tc>
                    <a:tc>
                      <a:txBody>
                        <a:bodyPr/>
                        <a:lstStyle/>
                        <a:p>
                          <a:pPr algn="l"/>
                          <a:r>
                            <a:rPr lang="zh-CN" altLang="en-US" sz="1800" dirty="0"/>
                            <a:t>经典比特</a:t>
                          </a:r>
                        </a:p>
                      </a:txBody>
                      <a:tcPr/>
                    </a:tc>
                    <a:extLst>
                      <a:ext uri="{0D108BD9-81ED-4DB2-BD59-A6C34878D82A}">
                        <a16:rowId xmlns:a16="http://schemas.microsoft.com/office/drawing/2014/main" val="411641032"/>
                      </a:ext>
                    </a:extLst>
                  </a:tr>
                  <a:tr h="365760">
                    <a:tc>
                      <a:txBody>
                        <a:bodyPr/>
                        <a:lstStyle/>
                        <a:p>
                          <a:r>
                            <a:rPr lang="zh-CN" altLang="en-US" sz="1800" dirty="0"/>
                            <a:t>状态</a:t>
                          </a:r>
                        </a:p>
                      </a:txBody>
                      <a:tcPr/>
                    </a:tc>
                    <a:tc>
                      <a:txBody>
                        <a:bodyPr/>
                        <a:lstStyle/>
                        <a:p>
                          <a:endParaRPr lang="zh-CN"/>
                        </a:p>
                      </a:txBody>
                      <a:tcPr>
                        <a:blipFill>
                          <a:blip r:embed="rId3"/>
                          <a:stretch>
                            <a:fillRect l="-66512" t="-206897" r="-91163" b="-400000"/>
                          </a:stretch>
                        </a:blipFill>
                      </a:tcPr>
                    </a:tc>
                    <a:tc>
                      <a:txBody>
                        <a:bodyPr/>
                        <a:lstStyle/>
                        <a:p>
                          <a:pPr algn="l"/>
                          <a:r>
                            <a:rPr lang="en-US" altLang="zh-CN" sz="1800" dirty="0"/>
                            <a:t>0,</a:t>
                          </a:r>
                          <a:r>
                            <a:rPr lang="zh-CN" altLang="en-US" sz="1800" dirty="0"/>
                            <a:t> </a:t>
                          </a:r>
                          <a:r>
                            <a:rPr lang="en-US" altLang="zh-CN" sz="1800" dirty="0"/>
                            <a:t>1</a:t>
                          </a:r>
                          <a:endParaRPr lang="zh-CN" altLang="en-US" sz="1800" dirty="0"/>
                        </a:p>
                      </a:txBody>
                      <a:tcPr/>
                    </a:tc>
                    <a:extLst>
                      <a:ext uri="{0D108BD9-81ED-4DB2-BD59-A6C34878D82A}">
                        <a16:rowId xmlns:a16="http://schemas.microsoft.com/office/drawing/2014/main" val="3387728825"/>
                      </a:ext>
                    </a:extLst>
                  </a:tr>
                  <a:tr h="853440">
                    <a:tc>
                      <a:txBody>
                        <a:bodyPr/>
                        <a:lstStyle/>
                        <a:p>
                          <a:r>
                            <a:rPr lang="zh-CN" altLang="en-US" sz="1800" dirty="0"/>
                            <a:t>基本操作</a:t>
                          </a:r>
                        </a:p>
                      </a:txBody>
                      <a:tcPr/>
                    </a:tc>
                    <a:tc>
                      <a:txBody>
                        <a:bodyPr/>
                        <a:lstStyle/>
                        <a:p>
                          <a:pPr algn="l"/>
                          <a:r>
                            <a:rPr lang="zh-CN" altLang="en-US" sz="1800" dirty="0"/>
                            <a:t>量子门</a:t>
                          </a:r>
                          <a:endParaRPr lang="en-US" altLang="zh-CN" sz="1800" dirty="0"/>
                        </a:p>
                        <a:p>
                          <a:pPr algn="l"/>
                          <a:r>
                            <a:rPr lang="zh-CN" altLang="en-US" sz="1600" dirty="0">
                              <a:solidFill>
                                <a:schemeClr val="tx1">
                                  <a:lumMod val="50000"/>
                                  <a:lumOff val="50000"/>
                                </a:schemeClr>
                              </a:solidFill>
                            </a:rPr>
                            <a:t>*大部分量子门有其矩阵表示</a:t>
                          </a:r>
                          <a:endParaRPr lang="en-US" altLang="zh-CN" sz="1600" dirty="0">
                            <a:solidFill>
                              <a:schemeClr val="tx1">
                                <a:lumMod val="50000"/>
                                <a:lumOff val="50000"/>
                              </a:schemeClr>
                            </a:solidFill>
                          </a:endParaRPr>
                        </a:p>
                        <a:p>
                          <a:pPr algn="l"/>
                          <a:endParaRPr lang="en-US" altLang="zh-CN" sz="1600" dirty="0">
                            <a:solidFill>
                              <a:schemeClr val="tx1">
                                <a:lumMod val="50000"/>
                                <a:lumOff val="50000"/>
                              </a:schemeClr>
                            </a:solidFill>
                          </a:endParaRPr>
                        </a:p>
                      </a:txBody>
                      <a:tcPr/>
                    </a:tc>
                    <a:tc>
                      <a:txBody>
                        <a:bodyPr/>
                        <a:lstStyle/>
                        <a:p>
                          <a:pPr algn="l"/>
                          <a:r>
                            <a:rPr lang="zh-CN" altLang="en-US" sz="1800" dirty="0"/>
                            <a:t>经典逻辑门</a:t>
                          </a:r>
                        </a:p>
                      </a:txBody>
                      <a:tcPr/>
                    </a:tc>
                    <a:extLst>
                      <a:ext uri="{0D108BD9-81ED-4DB2-BD59-A6C34878D82A}">
                        <a16:rowId xmlns:a16="http://schemas.microsoft.com/office/drawing/2014/main" val="2794888977"/>
                      </a:ext>
                    </a:extLst>
                  </a:tr>
                  <a:tr h="602619">
                    <a:tc>
                      <a:txBody>
                        <a:bodyPr/>
                        <a:lstStyle/>
                        <a:p>
                          <a:r>
                            <a:rPr lang="zh-CN" altLang="en-US" sz="1800" dirty="0"/>
                            <a:t>程序</a:t>
                          </a:r>
                        </a:p>
                      </a:txBody>
                      <a:tcPr/>
                    </a:tc>
                    <a:tc>
                      <a:txBody>
                        <a:bodyPr/>
                        <a:lstStyle/>
                        <a:p>
                          <a:pPr algn="l"/>
                          <a:r>
                            <a:rPr lang="zh-CN" altLang="en-US" sz="1600" dirty="0">
                              <a:solidFill>
                                <a:schemeClr val="tx1"/>
                              </a:solidFill>
                            </a:rPr>
                            <a:t>量子程序</a:t>
                          </a:r>
                          <a:r>
                            <a:rPr lang="en-US" altLang="zh-CN" sz="1600" dirty="0">
                              <a:solidFill>
                                <a:schemeClr val="tx1"/>
                              </a:solidFill>
                            </a:rPr>
                            <a:t>/</a:t>
                          </a:r>
                          <a:r>
                            <a:rPr lang="zh-CN" altLang="en-US" sz="1600" dirty="0">
                              <a:solidFill>
                                <a:schemeClr val="tx1"/>
                              </a:solidFill>
                            </a:rPr>
                            <a:t>量子线路</a:t>
                          </a:r>
                          <a:endParaRPr lang="en-US" altLang="zh-CN" sz="1600" dirty="0">
                            <a:solidFill>
                              <a:schemeClr val="tx1"/>
                            </a:solidFill>
                          </a:endParaRPr>
                        </a:p>
                      </a:txBody>
                      <a:tcPr/>
                    </a:tc>
                    <a:tc>
                      <a:txBody>
                        <a:bodyPr/>
                        <a:lstStyle/>
                        <a:p>
                          <a:pPr algn="l"/>
                          <a:r>
                            <a:rPr lang="zh-CN" altLang="en-US" sz="1800" dirty="0"/>
                            <a:t>经典程序</a:t>
                          </a:r>
                        </a:p>
                      </a:txBody>
                      <a:tcPr/>
                    </a:tc>
                    <a:extLst>
                      <a:ext uri="{0D108BD9-81ED-4DB2-BD59-A6C34878D82A}">
                        <a16:rowId xmlns:a16="http://schemas.microsoft.com/office/drawing/2014/main" val="3151396606"/>
                      </a:ext>
                    </a:extLst>
                  </a:tr>
                </a:tbl>
              </a:graphicData>
            </a:graphic>
          </p:graphicFrame>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3334D30E-774F-E94C-BA0B-71D025372C10}"/>
                  </a:ext>
                </a:extLst>
              </p:cNvPr>
              <p:cNvSpPr txBox="1"/>
              <p:nvPr/>
            </p:nvSpPr>
            <p:spPr>
              <a:xfrm>
                <a:off x="9962593" y="3573443"/>
                <a:ext cx="2140651" cy="693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14:m>
                  <m:oMath xmlns:m="http://schemas.openxmlformats.org/officeDocument/2006/math">
                    <m:sSub>
                      <m:sSubPr>
                        <m:ctrl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sSubPr>
                      <m:e>
                        <m: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𝑅</m:t>
                        </m:r>
                      </m:e>
                      <m:sub>
                        <m: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𝑥</m:t>
                        </m:r>
                      </m:sub>
                    </m:sSub>
                    <m:d>
                      <m:dPr>
                        <m:ctrl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dPr>
                      <m:e>
                        <m: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𝜃</m:t>
                        </m:r>
                      </m:e>
                    </m:d>
                    <m: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m:t>
                    </m:r>
                    <m:r>
                      <a:rPr kumimoji="0" lang="zh-CN" altLang="en-US"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 </m:t>
                    </m:r>
                    <m:d>
                      <m:dPr>
                        <m:ctrl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dPr>
                      <m:e>
                        <m:m>
                          <m:mPr>
                            <m:mcs>
                              <m:mc>
                                <m:mcPr>
                                  <m:count m:val="2"/>
                                  <m:mcJc m:val="center"/>
                                </m:mcPr>
                              </m:mc>
                            </m:mcs>
                            <m:ctrl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mPr>
                          <m:mr>
                            <m:e>
                              <m:r>
                                <m:rPr>
                                  <m:brk m:alnAt="7"/>
                                </m:r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𝑖</m:t>
                              </m:r>
                              <m:r>
                                <m:rPr>
                                  <m:brk m:alnAt="7"/>
                                </m:rPr>
                                <a:rPr kumimoji="0" lang="zh-CN" altLang="en-US"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 </m:t>
                              </m:r>
                              <m:r>
                                <m:rPr>
                                  <m:sty m:val="p"/>
                                  <m:brk m:alnAt="7"/>
                                </m:r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c</m:t>
                              </m:r>
                              <m:r>
                                <m:rPr>
                                  <m:sty m:val="p"/>
                                </m:r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os</m:t>
                              </m:r>
                              <m:f>
                                <m:fPr>
                                  <m:ctrl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fPr>
                                <m:num>
                                  <m: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𝜃</m:t>
                                  </m:r>
                                </m:num>
                                <m:den>
                                  <m: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2</m:t>
                                  </m:r>
                                </m:den>
                              </m:f>
                            </m:e>
                            <m:e>
                              <m:r>
                                <m:rPr>
                                  <m:sty m:val="p"/>
                                </m:r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sin</m:t>
                              </m:r>
                              <m:f>
                                <m:fPr>
                                  <m:ctrlP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fPr>
                                <m:num>
                                  <m: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𝜃</m:t>
                                  </m:r>
                                </m:num>
                                <m:den>
                                  <m:r>
                                    <a:rPr kumimoji="0" lang="en-US" altLang="zh-CN"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2</m:t>
                                  </m:r>
                                </m:den>
                              </m:f>
                              <m:r>
                                <a:rPr kumimoji="0" lang="zh-CN" altLang="en-US" sz="14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 </m:t>
                              </m:r>
                            </m:e>
                          </m:mr>
                          <m:mr>
                            <m:e>
                              <m:r>
                                <m:rPr>
                                  <m:sty m:val="p"/>
                                </m:rPr>
                                <a:rPr lang="en-US" altLang="zh-CN" sz="1400" i="1">
                                  <a:latin typeface="Cambria Math" panose="02040503050406030204" pitchFamily="18" charset="0"/>
                                  <a:sym typeface="Helvetica"/>
                                </a:rPr>
                                <m:t>sin</m:t>
                              </m:r>
                              <m:f>
                                <m:fPr>
                                  <m:ctrlPr>
                                    <a:rPr lang="en-US" altLang="zh-CN" sz="1400" i="1">
                                      <a:latin typeface="Cambria Math" panose="02040503050406030204" pitchFamily="18" charset="0"/>
                                      <a:sym typeface="Helvetica"/>
                                    </a:rPr>
                                  </m:ctrlPr>
                                </m:fPr>
                                <m:num>
                                  <m:r>
                                    <a:rPr lang="en-US" altLang="zh-CN" sz="1400" i="1">
                                      <a:latin typeface="Cambria Math" panose="02040503050406030204" pitchFamily="18" charset="0"/>
                                      <a:sym typeface="Helvetica"/>
                                    </a:rPr>
                                    <m:t>𝜃</m:t>
                                  </m:r>
                                </m:num>
                                <m:den>
                                  <m:r>
                                    <a:rPr lang="en-US" altLang="zh-CN" sz="1400" i="1">
                                      <a:latin typeface="Cambria Math" panose="02040503050406030204" pitchFamily="18" charset="0"/>
                                      <a:sym typeface="Helvetica"/>
                                    </a:rPr>
                                    <m:t>2</m:t>
                                  </m:r>
                                </m:den>
                              </m:f>
                            </m:e>
                            <m:e>
                              <m:r>
                                <m:rPr>
                                  <m:brk m:alnAt="7"/>
                                </m:rPr>
                                <a:rPr lang="en-US" altLang="zh-CN" sz="1400" i="1">
                                  <a:latin typeface="Cambria Math" panose="02040503050406030204" pitchFamily="18" charset="0"/>
                                  <a:sym typeface="Helvetica"/>
                                </a:rPr>
                                <m:t>𝑖</m:t>
                              </m:r>
                              <m:r>
                                <m:rPr>
                                  <m:brk m:alnAt="7"/>
                                </m:rPr>
                                <a:rPr lang="zh-CN" altLang="en-US" sz="1400" i="1">
                                  <a:latin typeface="Cambria Math" panose="02040503050406030204" pitchFamily="18" charset="0"/>
                                  <a:sym typeface="Helvetica"/>
                                </a:rPr>
                                <m:t> </m:t>
                              </m:r>
                              <m:r>
                                <m:rPr>
                                  <m:sty m:val="p"/>
                                  <m:brk m:alnAt="7"/>
                                </m:rPr>
                                <a:rPr lang="en-US" altLang="zh-CN" sz="1400" i="1">
                                  <a:latin typeface="Cambria Math" panose="02040503050406030204" pitchFamily="18" charset="0"/>
                                  <a:sym typeface="Helvetica"/>
                                </a:rPr>
                                <m:t>c</m:t>
                              </m:r>
                              <m:r>
                                <m:rPr>
                                  <m:sty m:val="p"/>
                                </m:rPr>
                                <a:rPr lang="en-US" altLang="zh-CN" sz="1400" i="1">
                                  <a:latin typeface="Cambria Math" panose="02040503050406030204" pitchFamily="18" charset="0"/>
                                  <a:sym typeface="Helvetica"/>
                                </a:rPr>
                                <m:t>os</m:t>
                              </m:r>
                              <m:f>
                                <m:fPr>
                                  <m:ctrlPr>
                                    <a:rPr lang="en-US" altLang="zh-CN" sz="1400" i="1">
                                      <a:latin typeface="Cambria Math" panose="02040503050406030204" pitchFamily="18" charset="0"/>
                                      <a:sym typeface="Helvetica"/>
                                    </a:rPr>
                                  </m:ctrlPr>
                                </m:fPr>
                                <m:num>
                                  <m:r>
                                    <a:rPr lang="en-US" altLang="zh-CN" sz="1400" i="1">
                                      <a:latin typeface="Cambria Math" panose="02040503050406030204" pitchFamily="18" charset="0"/>
                                      <a:sym typeface="Helvetica"/>
                                    </a:rPr>
                                    <m:t>𝜃</m:t>
                                  </m:r>
                                </m:num>
                                <m:den>
                                  <m:r>
                                    <a:rPr lang="en-US" altLang="zh-CN" sz="1400" i="1">
                                      <a:latin typeface="Cambria Math" panose="02040503050406030204" pitchFamily="18" charset="0"/>
                                      <a:sym typeface="Helvetica"/>
                                    </a:rPr>
                                    <m:t>2</m:t>
                                  </m:r>
                                </m:den>
                              </m:f>
                            </m:e>
                          </m:mr>
                        </m:m>
                      </m:e>
                    </m:d>
                  </m:oMath>
                </a14:m>
                <a:r>
                  <a:rPr kumimoji="0" lang="zh-CN" altLang="en-US" sz="1400" b="0" i="0" u="none" strike="noStrike" cap="none" spc="0" normalizeH="0" baseline="0" dirty="0">
                    <a:ln>
                      <a:noFill/>
                    </a:ln>
                    <a:solidFill>
                      <a:srgbClr val="000000"/>
                    </a:solidFill>
                    <a:effectLst/>
                    <a:uFillTx/>
                    <a:latin typeface="+mj-lt"/>
                    <a:ea typeface="+mj-ea"/>
                    <a:cs typeface="+mj-cs"/>
                    <a:sym typeface="Helvetica"/>
                  </a:rPr>
                  <a:t> </a:t>
                </a:r>
              </a:p>
            </p:txBody>
          </p:sp>
        </mc:Choice>
        <mc:Fallback xmlns="">
          <p:sp>
            <p:nvSpPr>
              <p:cNvPr id="6" name="文本框 5">
                <a:extLst>
                  <a:ext uri="{FF2B5EF4-FFF2-40B4-BE49-F238E27FC236}">
                    <a16:creationId xmlns:a16="http://schemas.microsoft.com/office/drawing/2014/main" id="{3334D30E-774F-E94C-BA0B-71D025372C10}"/>
                  </a:ext>
                </a:extLst>
              </p:cNvPr>
              <p:cNvSpPr txBox="1">
                <a:spLocks noRot="1" noChangeAspect="1" noMove="1" noResize="1" noEditPoints="1" noAdjustHandles="1" noChangeArrowheads="1" noChangeShapeType="1" noTextEdit="1"/>
              </p:cNvSpPr>
              <p:nvPr/>
            </p:nvSpPr>
            <p:spPr>
              <a:xfrm>
                <a:off x="9962593" y="3573443"/>
                <a:ext cx="2140651" cy="693588"/>
              </a:xfrm>
              <a:prstGeom prst="rect">
                <a:avLst/>
              </a:prstGeom>
              <a:blipFill>
                <a:blip r:embed="rId4"/>
                <a:stretch>
                  <a:fillRect l="-2959" b="-3636"/>
                </a:stretch>
              </a:blipFill>
              <a:ln w="12700" cap="flat">
                <a:noFill/>
                <a:miter lim="400000"/>
              </a:ln>
              <a:effec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5915A83-3B34-D74D-B0C6-62A47AB6A803}"/>
                  </a:ext>
                </a:extLst>
              </p:cNvPr>
              <p:cNvSpPr txBox="1"/>
              <p:nvPr/>
            </p:nvSpPr>
            <p:spPr>
              <a:xfrm>
                <a:off x="9962593" y="4439504"/>
                <a:ext cx="1715213" cy="4172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
                        <m:sSubPr>
                          <m:ctrlP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sSubPr>
                        <m:e>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𝑅</m:t>
                          </m:r>
                        </m:e>
                        <m:sub>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𝑧</m:t>
                          </m:r>
                        </m:sub>
                      </m:sSub>
                      <m:d>
                        <m:dPr>
                          <m:ctrlP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dPr>
                        <m:e>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𝜙</m:t>
                          </m:r>
                        </m:e>
                      </m:d>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m:t>
                      </m:r>
                      <m:r>
                        <a:rPr kumimoji="0" lang="zh-CN" altLang="en-US"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 </m:t>
                      </m:r>
                      <m:d>
                        <m:dPr>
                          <m:ctrlP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dPr>
                        <m:e>
                          <m:m>
                            <m:mPr>
                              <m:mcs>
                                <m:mc>
                                  <m:mcPr>
                                    <m:count m:val="2"/>
                                    <m:mcJc m:val="center"/>
                                  </m:mcPr>
                                </m:mc>
                              </m:mcs>
                              <m:ctrlP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mPr>
                            <m:mr>
                              <m:e>
                                <m:r>
                                  <m:rPr>
                                    <m:brk m:alnAt="7"/>
                                  </m:rP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1</m:t>
                                </m:r>
                              </m:e>
                              <m:e>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0</m:t>
                                </m:r>
                              </m:e>
                            </m:mr>
                            <m:mr>
                              <m:e>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0</m:t>
                                </m:r>
                              </m:e>
                              <m:e>
                                <m:sSup>
                                  <m:sSupPr>
                                    <m:ctrlP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ctrlPr>
                                  </m:sSupPr>
                                  <m:e>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𝑒</m:t>
                                    </m:r>
                                  </m:e>
                                  <m:sup>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𝑖</m:t>
                                    </m:r>
                                    <m:r>
                                      <a:rPr kumimoji="0" lang="en-US" altLang="zh-CN" sz="1600" b="0" i="1" u="none" strike="noStrike" cap="none" spc="0" normalizeH="0" baseline="0" smtClean="0">
                                        <a:ln>
                                          <a:noFill/>
                                        </a:ln>
                                        <a:solidFill>
                                          <a:srgbClr val="000000"/>
                                        </a:solidFill>
                                        <a:effectLst/>
                                        <a:uFillTx/>
                                        <a:latin typeface="Cambria Math" panose="02040503050406030204" pitchFamily="18" charset="0"/>
                                        <a:ea typeface="+mj-ea"/>
                                        <a:cs typeface="+mj-cs"/>
                                        <a:sym typeface="Helvetica"/>
                                      </a:rPr>
                                      <m:t>𝜙</m:t>
                                    </m:r>
                                  </m:sup>
                                </m:sSup>
                              </m:e>
                            </m:mr>
                          </m:m>
                        </m:e>
                      </m:d>
                    </m:oMath>
                  </m:oMathPara>
                </a14:m>
                <a:endParaRPr kumimoji="0" lang="zh-CN" altLang="en-US" sz="1600" b="0" i="0" u="none" strike="noStrike" cap="none" spc="0" normalizeH="0" baseline="0" dirty="0">
                  <a:ln>
                    <a:noFill/>
                  </a:ln>
                  <a:solidFill>
                    <a:srgbClr val="000000"/>
                  </a:solidFill>
                  <a:effectLst/>
                  <a:uFillTx/>
                  <a:latin typeface="+mj-lt"/>
                  <a:ea typeface="+mj-ea"/>
                  <a:cs typeface="+mj-cs"/>
                  <a:sym typeface="Helvetica"/>
                </a:endParaRPr>
              </a:p>
            </p:txBody>
          </p:sp>
        </mc:Choice>
        <mc:Fallback xmlns="">
          <p:sp>
            <p:nvSpPr>
              <p:cNvPr id="7" name="文本框 6">
                <a:extLst>
                  <a:ext uri="{FF2B5EF4-FFF2-40B4-BE49-F238E27FC236}">
                    <a16:creationId xmlns:a16="http://schemas.microsoft.com/office/drawing/2014/main" id="{05915A83-3B34-D74D-B0C6-62A47AB6A803}"/>
                  </a:ext>
                </a:extLst>
              </p:cNvPr>
              <p:cNvSpPr txBox="1">
                <a:spLocks noRot="1" noChangeAspect="1" noMove="1" noResize="1" noEditPoints="1" noAdjustHandles="1" noChangeArrowheads="1" noChangeShapeType="1" noTextEdit="1"/>
              </p:cNvSpPr>
              <p:nvPr/>
            </p:nvSpPr>
            <p:spPr>
              <a:xfrm>
                <a:off x="9962593" y="4439504"/>
                <a:ext cx="1715213" cy="417230"/>
              </a:xfrm>
              <a:prstGeom prst="rect">
                <a:avLst/>
              </a:prstGeom>
              <a:blipFill>
                <a:blip r:embed="rId5"/>
                <a:stretch>
                  <a:fillRect l="-2206" t="-2941" b="-14706"/>
                </a:stretch>
              </a:blipFill>
              <a:ln w="12700" cap="flat">
                <a:noFill/>
                <a:miter lim="400000"/>
              </a:ln>
              <a:effectLst/>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8E6E4270-D0CB-3845-A1B5-455295FB1387}"/>
              </a:ext>
            </a:extLst>
          </p:cNvPr>
          <p:cNvSpPr txBox="1"/>
          <p:nvPr/>
        </p:nvSpPr>
        <p:spPr>
          <a:xfrm>
            <a:off x="2237527" y="5912718"/>
            <a:ext cx="793908"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zh-CN" sz="1800" dirty="0" err="1">
                <a:effectLst/>
                <a:latin typeface="Avenir" panose="02000503020000020003" pitchFamily="2" charset="0"/>
              </a:rPr>
              <a:t>Qiskit</a:t>
            </a:r>
            <a:endParaRPr lang="en" altLang="zh-CN" dirty="0">
              <a:effectLst/>
            </a:endParaRPr>
          </a:p>
        </p:txBody>
      </p:sp>
      <p:sp>
        <p:nvSpPr>
          <p:cNvPr id="12" name="文本框 11">
            <a:extLst>
              <a:ext uri="{FF2B5EF4-FFF2-40B4-BE49-F238E27FC236}">
                <a16:creationId xmlns:a16="http://schemas.microsoft.com/office/drawing/2014/main" id="{45C5FD83-4C3C-8F41-B643-BF554DAD9418}"/>
              </a:ext>
            </a:extLst>
          </p:cNvPr>
          <p:cNvSpPr txBox="1"/>
          <p:nvPr/>
        </p:nvSpPr>
        <p:spPr>
          <a:xfrm>
            <a:off x="593918" y="2373288"/>
            <a:ext cx="4081125" cy="3539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360000"/>
            <a:r>
              <a:rPr lang="en" altLang="zh-CN" sz="1600" b="1" dirty="0">
                <a:effectLst/>
              </a:rPr>
              <a:t>def</a:t>
            </a:r>
            <a:r>
              <a:rPr lang="en" altLang="zh-CN" sz="1600" dirty="0"/>
              <a:t> </a:t>
            </a:r>
            <a:r>
              <a:rPr lang="en" altLang="zh-CN" sz="1600" b="1" dirty="0" err="1">
                <a:solidFill>
                  <a:srgbClr val="990000"/>
                </a:solidFill>
                <a:effectLst/>
              </a:rPr>
              <a:t>qft_rotations</a:t>
            </a:r>
            <a:r>
              <a:rPr lang="en" altLang="zh-CN" sz="1600" dirty="0">
                <a:effectLst/>
              </a:rPr>
              <a:t>(circuit,</a:t>
            </a:r>
            <a:r>
              <a:rPr lang="en" altLang="zh-CN" sz="1600" dirty="0"/>
              <a:t> </a:t>
            </a:r>
            <a:r>
              <a:rPr lang="en" altLang="zh-CN" sz="1600" dirty="0">
                <a:effectLst/>
              </a:rPr>
              <a:t>n):</a:t>
            </a:r>
            <a:r>
              <a:rPr lang="en" altLang="zh-CN" sz="1600" dirty="0"/>
              <a:t> 	</a:t>
            </a:r>
          </a:p>
          <a:p>
            <a:pPr defTabSz="360000"/>
            <a:r>
              <a:rPr lang="en" altLang="zh-CN" sz="1600" dirty="0">
                <a:solidFill>
                  <a:srgbClr val="DD1144"/>
                </a:solidFill>
                <a:effectLst/>
              </a:rPr>
              <a:t>	"""Performs </a:t>
            </a:r>
            <a:r>
              <a:rPr lang="en" altLang="zh-CN" sz="1600" dirty="0" err="1">
                <a:solidFill>
                  <a:srgbClr val="DD1144"/>
                </a:solidFill>
                <a:effectLst/>
              </a:rPr>
              <a:t>qft</a:t>
            </a:r>
            <a:r>
              <a:rPr lang="en" altLang="zh-CN" sz="1600" dirty="0">
                <a:solidFill>
                  <a:srgbClr val="DD1144"/>
                </a:solidFill>
                <a:effectLst/>
              </a:rPr>
              <a:t> on the first n qubits </a:t>
            </a:r>
          </a:p>
          <a:p>
            <a:pPr defTabSz="360000"/>
            <a:r>
              <a:rPr lang="en" altLang="zh-CN" sz="1600" dirty="0">
                <a:solidFill>
                  <a:srgbClr val="DD1144"/>
                </a:solidFill>
              </a:rPr>
              <a:t>	</a:t>
            </a:r>
            <a:r>
              <a:rPr lang="en" altLang="zh-CN" sz="1600" dirty="0">
                <a:solidFill>
                  <a:srgbClr val="DD1144"/>
                </a:solidFill>
                <a:effectLst/>
              </a:rPr>
              <a:t>in circuit (without swaps)"""</a:t>
            </a:r>
            <a:r>
              <a:rPr lang="en" altLang="zh-CN" sz="1600" dirty="0"/>
              <a:t> </a:t>
            </a:r>
          </a:p>
          <a:p>
            <a:pPr defTabSz="360000"/>
            <a:r>
              <a:rPr lang="en" altLang="zh-CN" sz="1600" b="1" dirty="0">
                <a:effectLst/>
              </a:rPr>
              <a:t>	if</a:t>
            </a:r>
            <a:r>
              <a:rPr lang="en" altLang="zh-CN" sz="1600" dirty="0"/>
              <a:t> </a:t>
            </a:r>
            <a:r>
              <a:rPr lang="en" altLang="zh-CN" sz="1600" dirty="0">
                <a:effectLst/>
              </a:rPr>
              <a:t>n</a:t>
            </a:r>
            <a:r>
              <a:rPr lang="en" altLang="zh-CN" sz="1600" dirty="0"/>
              <a:t> </a:t>
            </a:r>
            <a:r>
              <a:rPr lang="en" altLang="zh-CN" sz="1600" b="1" dirty="0">
                <a:effectLst/>
              </a:rPr>
              <a:t>==</a:t>
            </a:r>
            <a:r>
              <a:rPr lang="en" altLang="zh-CN" sz="1600" dirty="0"/>
              <a:t> </a:t>
            </a:r>
            <a:r>
              <a:rPr lang="en" altLang="zh-CN" sz="1600" dirty="0">
                <a:solidFill>
                  <a:srgbClr val="0000DD"/>
                </a:solidFill>
                <a:effectLst/>
              </a:rPr>
              <a:t>0</a:t>
            </a:r>
            <a:r>
              <a:rPr lang="en" altLang="zh-CN" sz="1600" dirty="0">
                <a:effectLst/>
              </a:rPr>
              <a:t>:</a:t>
            </a:r>
            <a:r>
              <a:rPr lang="en" altLang="zh-CN" sz="1600" dirty="0"/>
              <a:t> </a:t>
            </a:r>
          </a:p>
          <a:p>
            <a:pPr defTabSz="360000"/>
            <a:r>
              <a:rPr lang="en" altLang="zh-CN" sz="1600" b="1" dirty="0">
                <a:effectLst/>
              </a:rPr>
              <a:t>		return</a:t>
            </a:r>
            <a:r>
              <a:rPr lang="en" altLang="zh-CN" sz="1600" dirty="0"/>
              <a:t> </a:t>
            </a:r>
            <a:r>
              <a:rPr lang="en" altLang="zh-CN" sz="1600" dirty="0">
                <a:effectLst/>
              </a:rPr>
              <a:t>circuit</a:t>
            </a:r>
            <a:r>
              <a:rPr lang="en" altLang="zh-CN" sz="1600" dirty="0"/>
              <a:t> </a:t>
            </a:r>
          </a:p>
          <a:p>
            <a:pPr defTabSz="360000"/>
            <a:r>
              <a:rPr lang="en" altLang="zh-CN" sz="1600" dirty="0">
                <a:effectLst/>
              </a:rPr>
              <a:t>	n</a:t>
            </a:r>
            <a:r>
              <a:rPr lang="en" altLang="zh-CN" sz="1600" dirty="0"/>
              <a:t> </a:t>
            </a:r>
            <a:r>
              <a:rPr lang="en" altLang="zh-CN" sz="1600" b="1" dirty="0">
                <a:effectLst/>
              </a:rPr>
              <a:t>-=</a:t>
            </a:r>
            <a:r>
              <a:rPr lang="en" altLang="zh-CN" sz="1600" dirty="0"/>
              <a:t> </a:t>
            </a:r>
            <a:r>
              <a:rPr lang="en" altLang="zh-CN" sz="1600" dirty="0">
                <a:solidFill>
                  <a:srgbClr val="0000DD"/>
                </a:solidFill>
                <a:effectLst/>
              </a:rPr>
              <a:t>1</a:t>
            </a:r>
            <a:r>
              <a:rPr lang="en" altLang="zh-CN" sz="1600" dirty="0"/>
              <a:t> </a:t>
            </a:r>
          </a:p>
          <a:p>
            <a:pPr defTabSz="360000"/>
            <a:r>
              <a:rPr lang="en" altLang="zh-CN" sz="1600" dirty="0">
                <a:effectLst/>
              </a:rPr>
              <a:t>	</a:t>
            </a:r>
            <a:r>
              <a:rPr lang="en" altLang="zh-CN" sz="1600" dirty="0" err="1">
                <a:effectLst/>
              </a:rPr>
              <a:t>circuit</a:t>
            </a:r>
            <a:r>
              <a:rPr lang="en" altLang="zh-CN" sz="1600" b="1" dirty="0" err="1">
                <a:effectLst/>
              </a:rPr>
              <a:t>.</a:t>
            </a:r>
            <a:r>
              <a:rPr lang="en" altLang="zh-CN" sz="1600" dirty="0" err="1">
                <a:effectLst/>
              </a:rPr>
              <a:t>h</a:t>
            </a:r>
            <a:r>
              <a:rPr lang="en" altLang="zh-CN" sz="1600" dirty="0">
                <a:effectLst/>
              </a:rPr>
              <a:t>(n)</a:t>
            </a:r>
            <a:r>
              <a:rPr lang="en" altLang="zh-CN" sz="1600" dirty="0"/>
              <a:t> </a:t>
            </a:r>
          </a:p>
          <a:p>
            <a:pPr defTabSz="360000"/>
            <a:r>
              <a:rPr lang="en" altLang="zh-CN" sz="1600" b="1" dirty="0">
                <a:effectLst/>
              </a:rPr>
              <a:t>	for</a:t>
            </a:r>
            <a:r>
              <a:rPr lang="en" altLang="zh-CN" sz="1600" dirty="0"/>
              <a:t> </a:t>
            </a:r>
            <a:r>
              <a:rPr lang="en" altLang="zh-CN" sz="1600" dirty="0">
                <a:effectLst/>
              </a:rPr>
              <a:t>qubit</a:t>
            </a:r>
            <a:r>
              <a:rPr lang="en" altLang="zh-CN" sz="1600" dirty="0"/>
              <a:t> </a:t>
            </a:r>
            <a:r>
              <a:rPr lang="en" altLang="zh-CN" sz="1600" b="1" dirty="0">
                <a:effectLst/>
              </a:rPr>
              <a:t>in</a:t>
            </a:r>
            <a:r>
              <a:rPr lang="en" altLang="zh-CN" sz="1600" dirty="0"/>
              <a:t> </a:t>
            </a:r>
            <a:r>
              <a:rPr lang="en" altLang="zh-CN" sz="1600" dirty="0">
                <a:solidFill>
                  <a:srgbClr val="0086B3"/>
                </a:solidFill>
                <a:effectLst/>
              </a:rPr>
              <a:t>range</a:t>
            </a:r>
            <a:r>
              <a:rPr lang="en" altLang="zh-CN" sz="1600" dirty="0">
                <a:effectLst/>
              </a:rPr>
              <a:t>(n):</a:t>
            </a:r>
            <a:r>
              <a:rPr lang="en" altLang="zh-CN" sz="1600" dirty="0"/>
              <a:t> </a:t>
            </a:r>
          </a:p>
          <a:p>
            <a:pPr defTabSz="360000"/>
            <a:r>
              <a:rPr lang="en" altLang="zh-CN" sz="1600" dirty="0">
                <a:effectLst/>
              </a:rPr>
              <a:t>		</a:t>
            </a:r>
            <a:r>
              <a:rPr lang="en" altLang="zh-CN" sz="1600" dirty="0" err="1">
                <a:effectLst/>
              </a:rPr>
              <a:t>circuit</a:t>
            </a:r>
            <a:r>
              <a:rPr lang="en" altLang="zh-CN" sz="1600" b="1" dirty="0" err="1">
                <a:effectLst/>
              </a:rPr>
              <a:t>.</a:t>
            </a:r>
            <a:r>
              <a:rPr lang="en" altLang="zh-CN" sz="1600" dirty="0" err="1">
                <a:effectLst/>
              </a:rPr>
              <a:t>cp</a:t>
            </a:r>
            <a:r>
              <a:rPr lang="en" altLang="zh-CN" sz="1600" dirty="0">
                <a:effectLst/>
              </a:rPr>
              <a:t>(pi</a:t>
            </a:r>
            <a:r>
              <a:rPr lang="en" altLang="zh-CN" sz="1600" b="1" dirty="0">
                <a:effectLst/>
              </a:rPr>
              <a:t>/</a:t>
            </a:r>
            <a:r>
              <a:rPr lang="en" altLang="zh-CN" sz="1600" dirty="0">
                <a:solidFill>
                  <a:srgbClr val="0000DD"/>
                </a:solidFill>
                <a:effectLst/>
              </a:rPr>
              <a:t>2</a:t>
            </a:r>
            <a:r>
              <a:rPr lang="en" altLang="zh-CN" sz="1600" b="1" dirty="0">
                <a:effectLst/>
              </a:rPr>
              <a:t>**</a:t>
            </a:r>
            <a:r>
              <a:rPr lang="en" altLang="zh-CN" sz="1600" dirty="0">
                <a:effectLst/>
              </a:rPr>
              <a:t>(n</a:t>
            </a:r>
            <a:r>
              <a:rPr lang="en" altLang="zh-CN" sz="1600" b="1" dirty="0">
                <a:effectLst/>
              </a:rPr>
              <a:t>-</a:t>
            </a:r>
            <a:r>
              <a:rPr lang="en" altLang="zh-CN" sz="1600" dirty="0">
                <a:effectLst/>
              </a:rPr>
              <a:t>qubit),</a:t>
            </a:r>
            <a:r>
              <a:rPr lang="en" altLang="zh-CN" sz="1600" dirty="0"/>
              <a:t> </a:t>
            </a:r>
            <a:r>
              <a:rPr lang="en" altLang="zh-CN" sz="1600" dirty="0">
                <a:effectLst/>
              </a:rPr>
              <a:t>qubit,</a:t>
            </a:r>
            <a:r>
              <a:rPr lang="en" altLang="zh-CN" sz="1600" dirty="0"/>
              <a:t> </a:t>
            </a:r>
            <a:r>
              <a:rPr lang="en" altLang="zh-CN" sz="1600" dirty="0">
                <a:effectLst/>
              </a:rPr>
              <a:t>n)</a:t>
            </a:r>
            <a:r>
              <a:rPr lang="en" altLang="zh-CN" sz="1600" dirty="0"/>
              <a:t> </a:t>
            </a:r>
          </a:p>
          <a:p>
            <a:pPr defTabSz="360000"/>
            <a:r>
              <a:rPr lang="en" altLang="zh-CN" sz="1600" dirty="0">
                <a:effectLst/>
              </a:rPr>
              <a:t>	</a:t>
            </a:r>
            <a:r>
              <a:rPr lang="en" altLang="zh-CN" sz="1600" dirty="0" err="1">
                <a:effectLst/>
              </a:rPr>
              <a:t>qft_rotations</a:t>
            </a:r>
            <a:r>
              <a:rPr lang="en" altLang="zh-CN" sz="1600" dirty="0">
                <a:effectLst/>
              </a:rPr>
              <a:t>(circuit,</a:t>
            </a:r>
            <a:r>
              <a:rPr lang="en" altLang="zh-CN" sz="1600" dirty="0"/>
              <a:t> </a:t>
            </a:r>
            <a:r>
              <a:rPr lang="en" altLang="zh-CN" sz="1600" dirty="0">
                <a:effectLst/>
              </a:rPr>
              <a:t>n)</a:t>
            </a:r>
            <a:r>
              <a:rPr lang="en" altLang="zh-CN" sz="1600" dirty="0"/>
              <a:t> </a:t>
            </a:r>
          </a:p>
          <a:p>
            <a:pPr defTabSz="360000"/>
            <a:endParaRPr lang="en" altLang="zh-CN" sz="1600" i="1" dirty="0">
              <a:solidFill>
                <a:srgbClr val="999988"/>
              </a:solidFill>
              <a:effectLst/>
            </a:endParaRPr>
          </a:p>
          <a:p>
            <a:pPr defTabSz="360000"/>
            <a:r>
              <a:rPr lang="en" altLang="zh-CN" sz="1600" dirty="0">
                <a:effectLst/>
              </a:rPr>
              <a:t>qc</a:t>
            </a:r>
            <a:r>
              <a:rPr lang="en" altLang="zh-CN" sz="1600" dirty="0"/>
              <a:t> </a:t>
            </a:r>
            <a:r>
              <a:rPr lang="en" altLang="zh-CN" sz="1600" b="1" dirty="0">
                <a:effectLst/>
              </a:rPr>
              <a:t>=</a:t>
            </a:r>
            <a:r>
              <a:rPr lang="en" altLang="zh-CN" sz="1600" dirty="0"/>
              <a:t> </a:t>
            </a:r>
            <a:r>
              <a:rPr lang="en" altLang="zh-CN" sz="1600" dirty="0" err="1">
                <a:effectLst/>
              </a:rPr>
              <a:t>QuantumCircuit</a:t>
            </a:r>
            <a:r>
              <a:rPr lang="en" altLang="zh-CN" sz="1600" dirty="0">
                <a:effectLst/>
              </a:rPr>
              <a:t>(</a:t>
            </a:r>
            <a:r>
              <a:rPr lang="en" altLang="zh-CN" sz="1600" dirty="0">
                <a:solidFill>
                  <a:srgbClr val="0000DD"/>
                </a:solidFill>
                <a:effectLst/>
              </a:rPr>
              <a:t>4</a:t>
            </a:r>
            <a:r>
              <a:rPr lang="en" altLang="zh-CN" sz="1600" dirty="0">
                <a:effectLst/>
              </a:rPr>
              <a:t>)</a:t>
            </a:r>
            <a:r>
              <a:rPr lang="en" altLang="zh-CN" sz="1600" dirty="0"/>
              <a:t> </a:t>
            </a:r>
          </a:p>
          <a:p>
            <a:pPr defTabSz="360000"/>
            <a:r>
              <a:rPr lang="en" altLang="zh-CN" sz="1600" dirty="0" err="1">
                <a:effectLst/>
              </a:rPr>
              <a:t>qft_rotations</a:t>
            </a:r>
            <a:r>
              <a:rPr lang="en" altLang="zh-CN" sz="1600" dirty="0">
                <a:effectLst/>
              </a:rPr>
              <a:t>(qc,</a:t>
            </a:r>
            <a:r>
              <a:rPr lang="en" altLang="zh-CN" sz="1600" dirty="0">
                <a:solidFill>
                  <a:srgbClr val="0000DD"/>
                </a:solidFill>
                <a:effectLst/>
              </a:rPr>
              <a:t>4</a:t>
            </a:r>
            <a:r>
              <a:rPr lang="en" altLang="zh-CN" sz="1600" dirty="0">
                <a:effectLst/>
              </a:rPr>
              <a:t>)</a:t>
            </a:r>
            <a:r>
              <a:rPr lang="en" altLang="zh-CN" sz="1600" dirty="0"/>
              <a:t> </a:t>
            </a:r>
          </a:p>
          <a:p>
            <a:pPr defTabSz="360000"/>
            <a:r>
              <a:rPr lang="en" altLang="zh-CN" sz="1600" dirty="0" err="1">
                <a:effectLst/>
              </a:rPr>
              <a:t>qc</a:t>
            </a:r>
            <a:r>
              <a:rPr lang="en" altLang="zh-CN" sz="1600" b="1" dirty="0" err="1">
                <a:effectLst/>
              </a:rPr>
              <a:t>.</a:t>
            </a:r>
            <a:r>
              <a:rPr lang="en" altLang="zh-CN" sz="1600" dirty="0" err="1">
                <a:effectLst/>
              </a:rPr>
              <a:t>draw</a:t>
            </a:r>
            <a:r>
              <a:rPr lang="en" altLang="zh-CN" sz="1600" dirty="0">
                <a:effectLst/>
              </a:rPr>
              <a:t>()</a:t>
            </a:r>
            <a:endParaRPr lang="zh-CN" altLang="en-US" sz="1600" dirty="0"/>
          </a:p>
        </p:txBody>
      </p:sp>
      <p:pic>
        <p:nvPicPr>
          <p:cNvPr id="1026" name="Picture 2" descr="page4image539203840">
            <a:extLst>
              <a:ext uri="{FF2B5EF4-FFF2-40B4-BE49-F238E27FC236}">
                <a16:creationId xmlns:a16="http://schemas.microsoft.com/office/drawing/2014/main" id="{FAE29059-4B71-8045-B6AB-9E26A820F3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1047" y="3352286"/>
            <a:ext cx="1715212" cy="2591666"/>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13">
            <a:extLst>
              <a:ext uri="{FF2B5EF4-FFF2-40B4-BE49-F238E27FC236}">
                <a16:creationId xmlns:a16="http://schemas.microsoft.com/office/drawing/2014/main" id="{D99C6AE6-13F6-2143-99D7-37DB6DEC934D}"/>
              </a:ext>
            </a:extLst>
          </p:cNvPr>
          <p:cNvSpPr txBox="1"/>
          <p:nvPr/>
        </p:nvSpPr>
        <p:spPr>
          <a:xfrm>
            <a:off x="5101306" y="5912718"/>
            <a:ext cx="99469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zh-CN" sz="1800" dirty="0">
                <a:effectLst/>
                <a:latin typeface="Avenir" panose="02000503020000020003" pitchFamily="2" charset="0"/>
              </a:rPr>
              <a:t>QASM</a:t>
            </a:r>
            <a:endParaRPr lang="en" altLang="zh-CN" dirty="0">
              <a:effectLst/>
            </a:endParaRPr>
          </a:p>
        </p:txBody>
      </p:sp>
      <p:pic>
        <p:nvPicPr>
          <p:cNvPr id="1028" name="Picture 4" descr="page4image539204560">
            <a:extLst>
              <a:ext uri="{FF2B5EF4-FFF2-40B4-BE49-F238E27FC236}">
                <a16:creationId xmlns:a16="http://schemas.microsoft.com/office/drawing/2014/main" id="{9B0125A5-0DAB-0C4C-8B3C-A153B62551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1447" y="3875331"/>
            <a:ext cx="2912166" cy="1791395"/>
          </a:xfrm>
          <a:prstGeom prst="rect">
            <a:avLst/>
          </a:prstGeom>
          <a:noFill/>
          <a:extLst>
            <a:ext uri="{909E8E84-426E-40DD-AFC4-6F175D3DCCD1}">
              <a14:hiddenFill xmlns:a14="http://schemas.microsoft.com/office/drawing/2010/main">
                <a:solidFill>
                  <a:srgbClr val="FFFFFF"/>
                </a:solidFill>
              </a14:hiddenFill>
            </a:ext>
          </a:extLst>
        </p:spPr>
      </p:pic>
      <p:sp>
        <p:nvSpPr>
          <p:cNvPr id="18" name="文本框 17">
            <a:extLst>
              <a:ext uri="{FF2B5EF4-FFF2-40B4-BE49-F238E27FC236}">
                <a16:creationId xmlns:a16="http://schemas.microsoft.com/office/drawing/2014/main" id="{F4CEAE2B-3402-FD47-959B-4857A738EDAC}"/>
              </a:ext>
            </a:extLst>
          </p:cNvPr>
          <p:cNvSpPr txBox="1"/>
          <p:nvPr/>
        </p:nvSpPr>
        <p:spPr>
          <a:xfrm>
            <a:off x="7940942" y="5912718"/>
            <a:ext cx="99469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zh-CN" sz="1800" dirty="0">
                <a:effectLst/>
                <a:latin typeface="Avenir" panose="02000503020000020003" pitchFamily="2" charset="0"/>
              </a:rPr>
              <a:t>Pulses</a:t>
            </a:r>
            <a:endParaRPr lang="en" altLang="zh-CN" dirty="0">
              <a:effectLst/>
            </a:endParaRPr>
          </a:p>
        </p:txBody>
      </p:sp>
      <p:pic>
        <p:nvPicPr>
          <p:cNvPr id="13" name="图片 12">
            <a:extLst>
              <a:ext uri="{FF2B5EF4-FFF2-40B4-BE49-F238E27FC236}">
                <a16:creationId xmlns:a16="http://schemas.microsoft.com/office/drawing/2014/main" id="{9204261B-1CFC-3A4E-BF6C-42A2925A54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22519" y="4879989"/>
            <a:ext cx="1795359" cy="1032729"/>
          </a:xfrm>
          <a:prstGeom prst="rect">
            <a:avLst/>
          </a:prstGeom>
        </p:spPr>
      </p:pic>
    </p:spTree>
    <p:extLst>
      <p:ext uri="{BB962C8B-B14F-4D97-AF65-F5344CB8AC3E}">
        <p14:creationId xmlns:p14="http://schemas.microsoft.com/office/powerpoint/2010/main" val="192853147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AD6363B-9427-A54D-BE9F-ADDB6FE08D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2305" y="2008682"/>
            <a:ext cx="4936395" cy="4094007"/>
          </a:xfrm>
          <a:prstGeom prst="rect">
            <a:avLst/>
          </a:prstGeom>
        </p:spPr>
      </p:pic>
      <p:sp>
        <p:nvSpPr>
          <p:cNvPr id="2" name="文本占位符 1">
            <a:extLst>
              <a:ext uri="{FF2B5EF4-FFF2-40B4-BE49-F238E27FC236}">
                <a16:creationId xmlns:a16="http://schemas.microsoft.com/office/drawing/2014/main" id="{9F47B809-00A4-2440-B24B-32ABE20B8876}"/>
              </a:ext>
            </a:extLst>
          </p:cNvPr>
          <p:cNvSpPr>
            <a:spLocks noGrp="1"/>
          </p:cNvSpPr>
          <p:nvPr>
            <p:ph type="body" idx="1"/>
          </p:nvPr>
        </p:nvSpPr>
        <p:spPr/>
        <p:txBody>
          <a:bodyPr/>
          <a:lstStyle/>
          <a:p>
            <a:r>
              <a:rPr kumimoji="1" lang="zh-CN" altLang="en-US" dirty="0"/>
              <a:t>经典量子算法</a:t>
            </a:r>
            <a:endParaRPr kumimoji="1" lang="en-US" altLang="zh-CN" dirty="0"/>
          </a:p>
          <a:p>
            <a:pPr lvl="1"/>
            <a:r>
              <a:rPr kumimoji="1" lang="zh-CN" altLang="en-US" dirty="0"/>
              <a:t>在编译时已经完全确定</a:t>
            </a:r>
            <a:endParaRPr kumimoji="1" lang="en-US" altLang="zh-CN" dirty="0"/>
          </a:p>
          <a:p>
            <a:pPr lvl="1"/>
            <a:r>
              <a:rPr kumimoji="1" lang="zh-CN" altLang="en-US" dirty="0"/>
              <a:t>例如，</a:t>
            </a:r>
            <a:r>
              <a:rPr kumimoji="1" lang="en-US" altLang="zh-CN" dirty="0"/>
              <a:t>Shor</a:t>
            </a:r>
            <a:r>
              <a:rPr kumimoji="1" lang="zh-CN" altLang="en-US" dirty="0"/>
              <a:t>大数分解算法，</a:t>
            </a:r>
            <a:r>
              <a:rPr kumimoji="1" lang="en-US" altLang="zh-CN" dirty="0"/>
              <a:t>Grover</a:t>
            </a:r>
            <a:r>
              <a:rPr kumimoji="1" lang="zh-CN" altLang="en-US" dirty="0"/>
              <a:t>搜索算法等</a:t>
            </a:r>
            <a:endParaRPr kumimoji="1" lang="en-US" altLang="zh-CN" dirty="0"/>
          </a:p>
          <a:p>
            <a:pPr lvl="1"/>
            <a:r>
              <a:rPr kumimoji="1" lang="zh-CN" altLang="en-US" dirty="0"/>
              <a:t>但是现有的</a:t>
            </a:r>
            <a:r>
              <a:rPr kumimoji="1" lang="en-US" altLang="zh-CN" dirty="0"/>
              <a:t>NISQ</a:t>
            </a:r>
            <a:r>
              <a:rPr kumimoji="1" lang="zh-CN" altLang="en-US" dirty="0"/>
              <a:t>设备无法满足对硬件的需求</a:t>
            </a:r>
            <a:endParaRPr kumimoji="1" lang="en-US" altLang="zh-CN" dirty="0"/>
          </a:p>
          <a:p>
            <a:r>
              <a:rPr kumimoji="1" lang="zh-CN" altLang="en-US" dirty="0"/>
              <a:t>变分算法</a:t>
            </a:r>
            <a:endParaRPr kumimoji="1" lang="en-US" altLang="zh-CN" dirty="0"/>
          </a:p>
          <a:p>
            <a:pPr lvl="1"/>
            <a:r>
              <a:rPr kumimoji="1" lang="zh-CN" altLang="en-US" dirty="0">
                <a:sym typeface="Wingdings" pitchFamily="2" charset="2"/>
              </a:rPr>
              <a:t>适合当前的</a:t>
            </a:r>
            <a:r>
              <a:rPr kumimoji="1" lang="en-US" altLang="zh-CN" dirty="0">
                <a:sym typeface="Wingdings" pitchFamily="2" charset="2"/>
              </a:rPr>
              <a:t>NISQ</a:t>
            </a:r>
            <a:r>
              <a:rPr kumimoji="1" lang="zh-CN" altLang="en-US" dirty="0">
                <a:sym typeface="Wingdings" pitchFamily="2" charset="2"/>
              </a:rPr>
              <a:t>设备</a:t>
            </a:r>
            <a:endParaRPr kumimoji="1" lang="en-US" altLang="zh-CN" dirty="0"/>
          </a:p>
          <a:p>
            <a:pPr lvl="1"/>
            <a:r>
              <a:rPr kumimoji="1" lang="zh-CN" altLang="en-US" dirty="0"/>
              <a:t>猜测</a:t>
            </a:r>
            <a:r>
              <a:rPr kumimoji="1" lang="en-US" altLang="zh-CN" dirty="0"/>
              <a:t>-</a:t>
            </a:r>
            <a:r>
              <a:rPr kumimoji="1" lang="zh-CN" altLang="en-US" dirty="0"/>
              <a:t>检查</a:t>
            </a:r>
            <a:r>
              <a:rPr kumimoji="1" lang="en-US" altLang="zh-CN" dirty="0"/>
              <a:t>-</a:t>
            </a:r>
            <a:r>
              <a:rPr kumimoji="1" lang="zh-CN" altLang="en-US" dirty="0"/>
              <a:t>重复</a:t>
            </a:r>
            <a:r>
              <a:rPr kumimoji="1" lang="en-US" altLang="zh-CN" dirty="0"/>
              <a:t>(guess-check-repeat)</a:t>
            </a:r>
          </a:p>
          <a:p>
            <a:pPr lvl="1"/>
            <a:r>
              <a:rPr kumimoji="1" lang="en-US" altLang="zh-CN" dirty="0">
                <a:solidFill>
                  <a:schemeClr val="bg1">
                    <a:lumMod val="75000"/>
                  </a:schemeClr>
                </a:solidFill>
              </a:rPr>
              <a:t>VQE</a:t>
            </a:r>
            <a:r>
              <a:rPr kumimoji="1" lang="zh-CN" altLang="en-US" dirty="0">
                <a:solidFill>
                  <a:schemeClr val="bg1">
                    <a:lumMod val="75000"/>
                  </a:schemeClr>
                </a:solidFill>
              </a:rPr>
              <a:t>算法</a:t>
            </a:r>
            <a:endParaRPr kumimoji="1" lang="en-US" altLang="zh-CN" dirty="0">
              <a:solidFill>
                <a:schemeClr val="bg1">
                  <a:lumMod val="75000"/>
                </a:schemeClr>
              </a:solidFill>
            </a:endParaRPr>
          </a:p>
          <a:p>
            <a:pPr lvl="2"/>
            <a:r>
              <a:rPr kumimoji="1" lang="zh-CN" altLang="en-US" dirty="0">
                <a:solidFill>
                  <a:schemeClr val="bg1">
                    <a:lumMod val="75000"/>
                  </a:schemeClr>
                </a:solidFill>
              </a:rPr>
              <a:t>求解分子基态能量</a:t>
            </a:r>
            <a:endParaRPr kumimoji="1" lang="en-US" altLang="zh-CN" dirty="0">
              <a:solidFill>
                <a:schemeClr val="bg1">
                  <a:lumMod val="75000"/>
                </a:schemeClr>
              </a:solidFill>
            </a:endParaRPr>
          </a:p>
          <a:p>
            <a:pPr lvl="1"/>
            <a:r>
              <a:rPr kumimoji="1" lang="en-US" altLang="zh-CN" dirty="0">
                <a:solidFill>
                  <a:schemeClr val="bg1">
                    <a:lumMod val="75000"/>
                  </a:schemeClr>
                </a:solidFill>
              </a:rPr>
              <a:t>QAOA</a:t>
            </a:r>
            <a:r>
              <a:rPr kumimoji="1" lang="zh-CN" altLang="en-US" dirty="0">
                <a:solidFill>
                  <a:schemeClr val="bg1">
                    <a:lumMod val="75000"/>
                  </a:schemeClr>
                </a:solidFill>
              </a:rPr>
              <a:t>算法</a:t>
            </a:r>
            <a:endParaRPr kumimoji="1" lang="en-US" altLang="zh-CN" dirty="0">
              <a:solidFill>
                <a:schemeClr val="bg1">
                  <a:lumMod val="75000"/>
                </a:schemeClr>
              </a:solidFill>
            </a:endParaRPr>
          </a:p>
          <a:p>
            <a:pPr lvl="2"/>
            <a:r>
              <a:rPr kumimoji="1" lang="zh-CN" altLang="en-US" dirty="0">
                <a:solidFill>
                  <a:schemeClr val="bg1">
                    <a:lumMod val="75000"/>
                  </a:schemeClr>
                </a:solidFill>
              </a:rPr>
              <a:t>为难以求得精确解的问题生成精确解</a:t>
            </a:r>
            <a:endParaRPr kumimoji="1" lang="en-US" altLang="zh-CN" dirty="0">
              <a:solidFill>
                <a:schemeClr val="bg1">
                  <a:lumMod val="75000"/>
                </a:schemeClr>
              </a:solidFill>
            </a:endParaRPr>
          </a:p>
          <a:p>
            <a:pPr lvl="2"/>
            <a:r>
              <a:rPr kumimoji="1" lang="zh-CN" altLang="en-US" dirty="0">
                <a:solidFill>
                  <a:schemeClr val="bg1">
                    <a:lumMod val="75000"/>
                  </a:schemeClr>
                </a:solidFill>
              </a:rPr>
              <a:t>举例，</a:t>
            </a:r>
            <a:r>
              <a:rPr kumimoji="1" lang="en-US" altLang="zh-CN" dirty="0">
                <a:solidFill>
                  <a:schemeClr val="bg1">
                    <a:lumMod val="75000"/>
                  </a:schemeClr>
                </a:solidFill>
              </a:rPr>
              <a:t>MAX-CUT</a:t>
            </a:r>
            <a:r>
              <a:rPr kumimoji="1" lang="zh-CN" altLang="en-US" dirty="0">
                <a:solidFill>
                  <a:schemeClr val="bg1">
                    <a:lumMod val="75000"/>
                  </a:schemeClr>
                </a:solidFill>
              </a:rPr>
              <a:t>问题</a:t>
            </a:r>
            <a:endParaRPr kumimoji="1" lang="en-US" altLang="zh-CN" dirty="0">
              <a:solidFill>
                <a:schemeClr val="bg1">
                  <a:lumMod val="75000"/>
                </a:schemeClr>
              </a:solidFill>
            </a:endParaRPr>
          </a:p>
          <a:p>
            <a:pPr lvl="1"/>
            <a:endParaRPr kumimoji="1" lang="en-US" altLang="zh-CN" dirty="0"/>
          </a:p>
          <a:p>
            <a:pPr marL="0" indent="0">
              <a:buNone/>
            </a:pPr>
            <a:endParaRPr kumimoji="1" lang="en-US" altLang="zh-CN" dirty="0">
              <a:sym typeface="Wingdings" pitchFamily="2" charset="2"/>
            </a:endParaRPr>
          </a:p>
          <a:p>
            <a:pPr marL="0" indent="0">
              <a:buNone/>
            </a:pPr>
            <a:endParaRPr kumimoji="1" lang="en-US" altLang="zh-CN" dirty="0"/>
          </a:p>
        </p:txBody>
      </p:sp>
      <p:sp>
        <p:nvSpPr>
          <p:cNvPr id="3" name="标题 2">
            <a:extLst>
              <a:ext uri="{FF2B5EF4-FFF2-40B4-BE49-F238E27FC236}">
                <a16:creationId xmlns:a16="http://schemas.microsoft.com/office/drawing/2014/main" id="{3F4DFC1D-187F-3347-896A-E93CDFB04389}"/>
              </a:ext>
            </a:extLst>
          </p:cNvPr>
          <p:cNvSpPr>
            <a:spLocks noGrp="1"/>
          </p:cNvSpPr>
          <p:nvPr>
            <p:ph type="title"/>
          </p:nvPr>
        </p:nvSpPr>
        <p:spPr/>
        <p:txBody>
          <a:bodyPr/>
          <a:lstStyle/>
          <a:p>
            <a:r>
              <a:rPr kumimoji="1" lang="zh-CN" altLang="en-US" dirty="0"/>
              <a:t>量子算法</a:t>
            </a:r>
          </a:p>
        </p:txBody>
      </p:sp>
      <p:sp>
        <p:nvSpPr>
          <p:cNvPr id="4" name="页脚占位符 3">
            <a:extLst>
              <a:ext uri="{FF2B5EF4-FFF2-40B4-BE49-F238E27FC236}">
                <a16:creationId xmlns:a16="http://schemas.microsoft.com/office/drawing/2014/main" id="{831B4714-C922-B946-A1F0-FF9D9B19B311}"/>
              </a:ext>
            </a:extLst>
          </p:cNvPr>
          <p:cNvSpPr>
            <a:spLocks noGrp="1"/>
          </p:cNvSpPr>
          <p:nvPr>
            <p:ph type="ftr" sz="quarter" idx="11"/>
          </p:nvPr>
        </p:nvSpPr>
        <p:spPr/>
        <p:txBody>
          <a:bodyPr/>
          <a:lstStyle/>
          <a:p>
            <a:r>
              <a:rPr kumimoji="1" lang="en" altLang="zh-CN"/>
              <a:t>﻿Partial Compilation of Variational Algorithms for Noisy</a:t>
            </a:r>
          </a:p>
          <a:p>
            <a:r>
              <a:rPr kumimoji="1" lang="en" altLang="zh-CN"/>
              <a:t>Intermediate-Scale Quantum Machines</a:t>
            </a:r>
            <a:endParaRPr kumimoji="1" lang="zh-CN" altLang="en-US" dirty="0"/>
          </a:p>
        </p:txBody>
      </p:sp>
    </p:spTree>
    <p:extLst>
      <p:ext uri="{BB962C8B-B14F-4D97-AF65-F5344CB8AC3E}">
        <p14:creationId xmlns:p14="http://schemas.microsoft.com/office/powerpoint/2010/main" val="60979045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AAA01C7-97E6-6344-BFE5-B758568DA97A}"/>
              </a:ext>
            </a:extLst>
          </p:cNvPr>
          <p:cNvSpPr>
            <a:spLocks noGrp="1"/>
          </p:cNvSpPr>
          <p:nvPr>
            <p:ph type="title"/>
          </p:nvPr>
        </p:nvSpPr>
        <p:spPr/>
        <p:txBody>
          <a:bodyPr/>
          <a:lstStyle/>
          <a:p>
            <a:r>
              <a:rPr kumimoji="1" lang="zh-CN" altLang="en-US" dirty="0"/>
              <a:t>量子编译</a:t>
            </a:r>
          </a:p>
        </p:txBody>
      </p:sp>
      <p:sp>
        <p:nvSpPr>
          <p:cNvPr id="4" name="页脚占位符 3">
            <a:extLst>
              <a:ext uri="{FF2B5EF4-FFF2-40B4-BE49-F238E27FC236}">
                <a16:creationId xmlns:a16="http://schemas.microsoft.com/office/drawing/2014/main" id="{B8EC57E5-9A0E-1D41-8B86-C4E7B2942EF3}"/>
              </a:ext>
            </a:extLst>
          </p:cNvPr>
          <p:cNvSpPr>
            <a:spLocks noGrp="1"/>
          </p:cNvSpPr>
          <p:nvPr>
            <p:ph type="ftr" sz="quarter" idx="11"/>
          </p:nvPr>
        </p:nvSpPr>
        <p:spPr/>
        <p:txBody>
          <a:bodyPr/>
          <a:lstStyle/>
          <a:p>
            <a:r>
              <a:rPr lang="en-US" altLang="zh-CN" dirty="0"/>
              <a:t>Optimizing DNN Computation Graph using Graph Substitutions</a:t>
            </a:r>
            <a:endParaRPr lang="zh-CN" altLang="en-US" dirty="0"/>
          </a:p>
        </p:txBody>
      </p:sp>
      <p:sp>
        <p:nvSpPr>
          <p:cNvPr id="5" name="矩形 4">
            <a:extLst>
              <a:ext uri="{FF2B5EF4-FFF2-40B4-BE49-F238E27FC236}">
                <a16:creationId xmlns:a16="http://schemas.microsoft.com/office/drawing/2014/main" id="{937B97CF-2BA4-A94F-8201-81D950BA67D8}"/>
              </a:ext>
            </a:extLst>
          </p:cNvPr>
          <p:cNvSpPr/>
          <p:nvPr/>
        </p:nvSpPr>
        <p:spPr>
          <a:xfrm>
            <a:off x="2355574" y="1073264"/>
            <a:ext cx="7480852" cy="546652"/>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Quantum</a:t>
            </a:r>
            <a:r>
              <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 </a:t>
            </a: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Programs</a:t>
            </a:r>
            <a:endPar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endParaRPr>
          </a:p>
        </p:txBody>
      </p:sp>
      <p:sp>
        <p:nvSpPr>
          <p:cNvPr id="6" name="矩形 5">
            <a:extLst>
              <a:ext uri="{FF2B5EF4-FFF2-40B4-BE49-F238E27FC236}">
                <a16:creationId xmlns:a16="http://schemas.microsoft.com/office/drawing/2014/main" id="{051EE44B-7367-9C41-B0F8-5900D43019AA}"/>
              </a:ext>
            </a:extLst>
          </p:cNvPr>
          <p:cNvSpPr/>
          <p:nvPr/>
        </p:nvSpPr>
        <p:spPr>
          <a:xfrm>
            <a:off x="2069432" y="2398699"/>
            <a:ext cx="3203212" cy="455265"/>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QASM</a:t>
            </a:r>
            <a:endPar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endParaRPr>
          </a:p>
        </p:txBody>
      </p:sp>
      <p:cxnSp>
        <p:nvCxnSpPr>
          <p:cNvPr id="8" name="直线箭头连接符 7">
            <a:extLst>
              <a:ext uri="{FF2B5EF4-FFF2-40B4-BE49-F238E27FC236}">
                <a16:creationId xmlns:a16="http://schemas.microsoft.com/office/drawing/2014/main" id="{4CD633A4-B081-B548-BF6D-09D19B26D88C}"/>
              </a:ext>
            </a:extLst>
          </p:cNvPr>
          <p:cNvCxnSpPr>
            <a:cxnSpLocks/>
            <a:endCxn id="6" idx="0"/>
          </p:cNvCxnSpPr>
          <p:nvPr/>
        </p:nvCxnSpPr>
        <p:spPr>
          <a:xfrm>
            <a:off x="3671036" y="1619916"/>
            <a:ext cx="2" cy="778783"/>
          </a:xfrm>
          <a:prstGeom prst="straightConnector1">
            <a:avLst/>
          </a:prstGeom>
          <a:noFill/>
          <a:ln w="25400"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12" name="矩形 11">
            <a:extLst>
              <a:ext uri="{FF2B5EF4-FFF2-40B4-BE49-F238E27FC236}">
                <a16:creationId xmlns:a16="http://schemas.microsoft.com/office/drawing/2014/main" id="{79AD4D40-8269-EA44-9CA6-F4CB3908B7A8}"/>
              </a:ext>
            </a:extLst>
          </p:cNvPr>
          <p:cNvSpPr/>
          <p:nvPr/>
        </p:nvSpPr>
        <p:spPr>
          <a:xfrm>
            <a:off x="6919359" y="2398699"/>
            <a:ext cx="3203200" cy="455265"/>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QASM</a:t>
            </a:r>
            <a:endPar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endParaRPr>
          </a:p>
        </p:txBody>
      </p:sp>
      <p:cxnSp>
        <p:nvCxnSpPr>
          <p:cNvPr id="13" name="直线箭头连接符 12">
            <a:extLst>
              <a:ext uri="{FF2B5EF4-FFF2-40B4-BE49-F238E27FC236}">
                <a16:creationId xmlns:a16="http://schemas.microsoft.com/office/drawing/2014/main" id="{65C95F7D-8357-6C48-B105-07C6A25352FC}"/>
              </a:ext>
            </a:extLst>
          </p:cNvPr>
          <p:cNvCxnSpPr>
            <a:cxnSpLocks/>
            <a:endCxn id="12" idx="0"/>
          </p:cNvCxnSpPr>
          <p:nvPr/>
        </p:nvCxnSpPr>
        <p:spPr>
          <a:xfrm flipH="1">
            <a:off x="8520959" y="1619916"/>
            <a:ext cx="5" cy="778783"/>
          </a:xfrm>
          <a:prstGeom prst="straightConnector1">
            <a:avLst/>
          </a:prstGeom>
          <a:noFill/>
          <a:ln w="25400"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16" name="矩形 15">
            <a:extLst>
              <a:ext uri="{FF2B5EF4-FFF2-40B4-BE49-F238E27FC236}">
                <a16:creationId xmlns:a16="http://schemas.microsoft.com/office/drawing/2014/main" id="{DCB99871-41BC-A140-8FE6-D906AAA663EB}"/>
              </a:ext>
            </a:extLst>
          </p:cNvPr>
          <p:cNvSpPr/>
          <p:nvPr/>
        </p:nvSpPr>
        <p:spPr>
          <a:xfrm>
            <a:off x="2069431" y="3494920"/>
            <a:ext cx="3203212" cy="455265"/>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QISA</a:t>
            </a:r>
            <a:endPar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endParaRPr>
          </a:p>
        </p:txBody>
      </p:sp>
      <p:cxnSp>
        <p:nvCxnSpPr>
          <p:cNvPr id="22" name="直线箭头连接符 21">
            <a:extLst>
              <a:ext uri="{FF2B5EF4-FFF2-40B4-BE49-F238E27FC236}">
                <a16:creationId xmlns:a16="http://schemas.microsoft.com/office/drawing/2014/main" id="{88C7FB04-8FDC-2D4C-B7FA-743706BBB196}"/>
              </a:ext>
            </a:extLst>
          </p:cNvPr>
          <p:cNvCxnSpPr>
            <a:cxnSpLocks/>
            <a:stCxn id="6" idx="2"/>
            <a:endCxn id="16" idx="0"/>
          </p:cNvCxnSpPr>
          <p:nvPr/>
        </p:nvCxnSpPr>
        <p:spPr>
          <a:xfrm flipH="1">
            <a:off x="3671037" y="2853964"/>
            <a:ext cx="1" cy="640956"/>
          </a:xfrm>
          <a:prstGeom prst="straightConnector1">
            <a:avLst/>
          </a:prstGeom>
          <a:noFill/>
          <a:ln w="25400"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26" name="矩形 25">
            <a:extLst>
              <a:ext uri="{FF2B5EF4-FFF2-40B4-BE49-F238E27FC236}">
                <a16:creationId xmlns:a16="http://schemas.microsoft.com/office/drawing/2014/main" id="{3FE19B89-6698-FD42-8328-54E202799FE2}"/>
              </a:ext>
            </a:extLst>
          </p:cNvPr>
          <p:cNvSpPr/>
          <p:nvPr/>
        </p:nvSpPr>
        <p:spPr>
          <a:xfrm>
            <a:off x="2069430" y="4591141"/>
            <a:ext cx="3203212" cy="455265"/>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Control</a:t>
            </a:r>
            <a:r>
              <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 </a:t>
            </a: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Pulses</a:t>
            </a:r>
            <a:endPar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endParaRPr>
          </a:p>
        </p:txBody>
      </p:sp>
      <p:cxnSp>
        <p:nvCxnSpPr>
          <p:cNvPr id="27" name="直线箭头连接符 26">
            <a:extLst>
              <a:ext uri="{FF2B5EF4-FFF2-40B4-BE49-F238E27FC236}">
                <a16:creationId xmlns:a16="http://schemas.microsoft.com/office/drawing/2014/main" id="{41DEC471-E515-3A43-879F-1EB4275C812F}"/>
              </a:ext>
            </a:extLst>
          </p:cNvPr>
          <p:cNvCxnSpPr>
            <a:cxnSpLocks/>
          </p:cNvCxnSpPr>
          <p:nvPr/>
        </p:nvCxnSpPr>
        <p:spPr>
          <a:xfrm flipH="1">
            <a:off x="3671035" y="3950185"/>
            <a:ext cx="1" cy="640956"/>
          </a:xfrm>
          <a:prstGeom prst="straightConnector1">
            <a:avLst/>
          </a:prstGeom>
          <a:noFill/>
          <a:ln w="25400"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28" name="矩形 27">
            <a:extLst>
              <a:ext uri="{FF2B5EF4-FFF2-40B4-BE49-F238E27FC236}">
                <a16:creationId xmlns:a16="http://schemas.microsoft.com/office/drawing/2014/main" id="{D9D97632-5205-7F47-A915-619045A40C04}"/>
              </a:ext>
            </a:extLst>
          </p:cNvPr>
          <p:cNvSpPr/>
          <p:nvPr/>
        </p:nvSpPr>
        <p:spPr>
          <a:xfrm>
            <a:off x="6919360" y="3494920"/>
            <a:ext cx="3203212" cy="455265"/>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Aggregated</a:t>
            </a:r>
            <a:r>
              <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 </a:t>
            </a: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Instructions</a:t>
            </a:r>
            <a:endPar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endParaRPr>
          </a:p>
        </p:txBody>
      </p:sp>
      <p:cxnSp>
        <p:nvCxnSpPr>
          <p:cNvPr id="29" name="直线箭头连接符 28">
            <a:extLst>
              <a:ext uri="{FF2B5EF4-FFF2-40B4-BE49-F238E27FC236}">
                <a16:creationId xmlns:a16="http://schemas.microsoft.com/office/drawing/2014/main" id="{E8320639-093C-474F-91DE-797B9A389702}"/>
              </a:ext>
            </a:extLst>
          </p:cNvPr>
          <p:cNvCxnSpPr>
            <a:cxnSpLocks/>
            <a:endCxn id="28" idx="0"/>
          </p:cNvCxnSpPr>
          <p:nvPr/>
        </p:nvCxnSpPr>
        <p:spPr>
          <a:xfrm flipH="1">
            <a:off x="8520966" y="2853964"/>
            <a:ext cx="1" cy="640956"/>
          </a:xfrm>
          <a:prstGeom prst="straightConnector1">
            <a:avLst/>
          </a:prstGeom>
          <a:noFill/>
          <a:ln w="25400"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30" name="矩形 29">
            <a:extLst>
              <a:ext uri="{FF2B5EF4-FFF2-40B4-BE49-F238E27FC236}">
                <a16:creationId xmlns:a16="http://schemas.microsoft.com/office/drawing/2014/main" id="{032049BA-24C6-4241-A494-B68555260DB8}"/>
              </a:ext>
            </a:extLst>
          </p:cNvPr>
          <p:cNvSpPr/>
          <p:nvPr/>
        </p:nvSpPr>
        <p:spPr>
          <a:xfrm>
            <a:off x="6919359" y="4591141"/>
            <a:ext cx="3203212" cy="455265"/>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Optimized</a:t>
            </a:r>
            <a:r>
              <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 </a:t>
            </a: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Control</a:t>
            </a:r>
            <a:r>
              <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 </a:t>
            </a:r>
            <a:r>
              <a:rPr kumimoji="0" lang="en-US" altLang="zh-CN"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rPr>
              <a:t>Pulses</a:t>
            </a:r>
            <a:endParaRPr kumimoji="0" lang="zh-CN" altLang="en-US" sz="1800" b="0" i="0" u="none" strike="noStrike" cap="none" spc="0" normalizeH="0" baseline="0" dirty="0">
              <a:ln>
                <a:noFill/>
              </a:ln>
              <a:solidFill>
                <a:srgbClr val="000000"/>
              </a:solidFill>
              <a:effectLst/>
              <a:uFillTx/>
              <a:latin typeface="Kohinoor Bangla" panose="02000000000000000000" pitchFamily="2" charset="0"/>
              <a:ea typeface="+mj-ea"/>
              <a:cs typeface="Kohinoor Bangla" panose="02000000000000000000" pitchFamily="2" charset="0"/>
              <a:sym typeface="Helvetica"/>
            </a:endParaRPr>
          </a:p>
        </p:txBody>
      </p:sp>
      <p:cxnSp>
        <p:nvCxnSpPr>
          <p:cNvPr id="31" name="直线箭头连接符 30">
            <a:extLst>
              <a:ext uri="{FF2B5EF4-FFF2-40B4-BE49-F238E27FC236}">
                <a16:creationId xmlns:a16="http://schemas.microsoft.com/office/drawing/2014/main" id="{7FC8B7B8-B586-0143-8E73-1995AF65C551}"/>
              </a:ext>
            </a:extLst>
          </p:cNvPr>
          <p:cNvCxnSpPr>
            <a:cxnSpLocks/>
          </p:cNvCxnSpPr>
          <p:nvPr/>
        </p:nvCxnSpPr>
        <p:spPr>
          <a:xfrm flipH="1">
            <a:off x="8520964" y="3950185"/>
            <a:ext cx="1" cy="640956"/>
          </a:xfrm>
          <a:prstGeom prst="straightConnector1">
            <a:avLst/>
          </a:prstGeom>
          <a:noFill/>
          <a:ln w="25400"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33" name="文本框 32">
            <a:extLst>
              <a:ext uri="{FF2B5EF4-FFF2-40B4-BE49-F238E27FC236}">
                <a16:creationId xmlns:a16="http://schemas.microsoft.com/office/drawing/2014/main" id="{C6588881-1CD3-4E41-87D5-827440E5B431}"/>
              </a:ext>
            </a:extLst>
          </p:cNvPr>
          <p:cNvSpPr txBox="1"/>
          <p:nvPr/>
        </p:nvSpPr>
        <p:spPr>
          <a:xfrm>
            <a:off x="3848590" y="1864173"/>
            <a:ext cx="124649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dirty="0">
                <a:ln>
                  <a:noFill/>
                </a:ln>
                <a:solidFill>
                  <a:srgbClr val="000000"/>
                </a:solidFill>
                <a:effectLst/>
                <a:uFillTx/>
                <a:latin typeface="+mj-lt"/>
                <a:ea typeface="+mj-ea"/>
                <a:cs typeface="+mj-cs"/>
                <a:sym typeface="Helvetica"/>
              </a:rPr>
              <a:t>编译器前端</a:t>
            </a:r>
          </a:p>
        </p:txBody>
      </p:sp>
      <p:sp>
        <p:nvSpPr>
          <p:cNvPr id="34" name="文本框 33">
            <a:extLst>
              <a:ext uri="{FF2B5EF4-FFF2-40B4-BE49-F238E27FC236}">
                <a16:creationId xmlns:a16="http://schemas.microsoft.com/office/drawing/2014/main" id="{60E0995E-EE00-714E-BC1B-11E36A8AD7BB}"/>
              </a:ext>
            </a:extLst>
          </p:cNvPr>
          <p:cNvSpPr txBox="1"/>
          <p:nvPr/>
        </p:nvSpPr>
        <p:spPr>
          <a:xfrm>
            <a:off x="3848588" y="3001781"/>
            <a:ext cx="124649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dirty="0">
                <a:ln>
                  <a:noFill/>
                </a:ln>
                <a:solidFill>
                  <a:srgbClr val="000000"/>
                </a:solidFill>
                <a:effectLst/>
                <a:uFillTx/>
                <a:latin typeface="+mj-lt"/>
                <a:ea typeface="+mj-ea"/>
                <a:cs typeface="+mj-cs"/>
                <a:sym typeface="Helvetica"/>
              </a:rPr>
              <a:t>编译器后端</a:t>
            </a:r>
          </a:p>
        </p:txBody>
      </p:sp>
      <p:sp>
        <p:nvSpPr>
          <p:cNvPr id="35" name="文本框 34">
            <a:extLst>
              <a:ext uri="{FF2B5EF4-FFF2-40B4-BE49-F238E27FC236}">
                <a16:creationId xmlns:a16="http://schemas.microsoft.com/office/drawing/2014/main" id="{AA0F7C6F-E2D2-C44E-8EBF-7F34C1177AFF}"/>
              </a:ext>
            </a:extLst>
          </p:cNvPr>
          <p:cNvSpPr txBox="1"/>
          <p:nvPr/>
        </p:nvSpPr>
        <p:spPr>
          <a:xfrm>
            <a:off x="3848587" y="4085999"/>
            <a:ext cx="78482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dirty="0">
                <a:ln>
                  <a:noFill/>
                </a:ln>
                <a:solidFill>
                  <a:srgbClr val="000000"/>
                </a:solidFill>
                <a:effectLst/>
                <a:uFillTx/>
                <a:latin typeface="+mj-lt"/>
                <a:ea typeface="+mj-ea"/>
                <a:cs typeface="+mj-cs"/>
                <a:sym typeface="Helvetica"/>
              </a:rPr>
              <a:t>汇编器</a:t>
            </a:r>
          </a:p>
        </p:txBody>
      </p:sp>
      <p:sp>
        <p:nvSpPr>
          <p:cNvPr id="36" name="文本框 35">
            <a:extLst>
              <a:ext uri="{FF2B5EF4-FFF2-40B4-BE49-F238E27FC236}">
                <a16:creationId xmlns:a16="http://schemas.microsoft.com/office/drawing/2014/main" id="{FC8D630D-20AD-2842-A660-BC708C27E805}"/>
              </a:ext>
            </a:extLst>
          </p:cNvPr>
          <p:cNvSpPr txBox="1"/>
          <p:nvPr/>
        </p:nvSpPr>
        <p:spPr>
          <a:xfrm>
            <a:off x="2701541" y="5210819"/>
            <a:ext cx="1938988"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dirty="0">
                <a:ln>
                  <a:noFill/>
                </a:ln>
                <a:solidFill>
                  <a:srgbClr val="000000"/>
                </a:solidFill>
                <a:effectLst/>
                <a:uFillTx/>
                <a:latin typeface="+mj-lt"/>
                <a:ea typeface="+mj-ea"/>
                <a:cs typeface="+mj-cs"/>
                <a:sym typeface="Helvetica"/>
              </a:rPr>
              <a:t>基于门的编译方法</a:t>
            </a:r>
          </a:p>
        </p:txBody>
      </p:sp>
      <p:sp>
        <p:nvSpPr>
          <p:cNvPr id="37" name="文本框 36">
            <a:extLst>
              <a:ext uri="{FF2B5EF4-FFF2-40B4-BE49-F238E27FC236}">
                <a16:creationId xmlns:a16="http://schemas.microsoft.com/office/drawing/2014/main" id="{1E2D42B5-1F54-3340-A38D-E5945D51A66A}"/>
              </a:ext>
            </a:extLst>
          </p:cNvPr>
          <p:cNvSpPr txBox="1"/>
          <p:nvPr/>
        </p:nvSpPr>
        <p:spPr>
          <a:xfrm>
            <a:off x="7320638" y="5210819"/>
            <a:ext cx="216982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dirty="0">
                <a:ln>
                  <a:noFill/>
                </a:ln>
                <a:solidFill>
                  <a:srgbClr val="000000"/>
                </a:solidFill>
                <a:effectLst/>
                <a:uFillTx/>
                <a:latin typeface="+mj-lt"/>
                <a:ea typeface="+mj-ea"/>
                <a:cs typeface="+mj-cs"/>
                <a:sym typeface="Helvetica"/>
              </a:rPr>
              <a:t>基于脉冲的编译方法</a:t>
            </a:r>
          </a:p>
        </p:txBody>
      </p:sp>
      <p:sp>
        <p:nvSpPr>
          <p:cNvPr id="38" name="文本框 37">
            <a:extLst>
              <a:ext uri="{FF2B5EF4-FFF2-40B4-BE49-F238E27FC236}">
                <a16:creationId xmlns:a16="http://schemas.microsoft.com/office/drawing/2014/main" id="{3FD4186D-D746-C442-BD9F-FE874653D5A7}"/>
              </a:ext>
            </a:extLst>
          </p:cNvPr>
          <p:cNvSpPr txBox="1"/>
          <p:nvPr/>
        </p:nvSpPr>
        <p:spPr>
          <a:xfrm>
            <a:off x="8698511" y="1863296"/>
            <a:ext cx="124649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dirty="0">
                <a:ln>
                  <a:noFill/>
                </a:ln>
                <a:solidFill>
                  <a:srgbClr val="000000"/>
                </a:solidFill>
                <a:effectLst/>
                <a:uFillTx/>
                <a:latin typeface="+mj-lt"/>
                <a:ea typeface="+mj-ea"/>
                <a:cs typeface="+mj-cs"/>
                <a:sym typeface="Helvetica"/>
              </a:rPr>
              <a:t>编译器前端</a:t>
            </a:r>
          </a:p>
        </p:txBody>
      </p:sp>
      <p:sp>
        <p:nvSpPr>
          <p:cNvPr id="39" name="文本框 38">
            <a:extLst>
              <a:ext uri="{FF2B5EF4-FFF2-40B4-BE49-F238E27FC236}">
                <a16:creationId xmlns:a16="http://schemas.microsoft.com/office/drawing/2014/main" id="{5221BEC6-DB4F-904E-A643-A9F572E6C9A4}"/>
              </a:ext>
            </a:extLst>
          </p:cNvPr>
          <p:cNvSpPr txBox="1"/>
          <p:nvPr/>
        </p:nvSpPr>
        <p:spPr>
          <a:xfrm>
            <a:off x="6752929" y="2987765"/>
            <a:ext cx="1015659"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dirty="0">
                <a:latin typeface="+mj-lt"/>
                <a:ea typeface="+mj-ea"/>
                <a:cs typeface="+mj-cs"/>
                <a:sym typeface="Helvetica"/>
              </a:rPr>
              <a:t>对易检测</a:t>
            </a: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40" name="文本框 39">
            <a:extLst>
              <a:ext uri="{FF2B5EF4-FFF2-40B4-BE49-F238E27FC236}">
                <a16:creationId xmlns:a16="http://schemas.microsoft.com/office/drawing/2014/main" id="{CE38F18E-4709-8B4A-B4AA-E75EADA7A243}"/>
              </a:ext>
            </a:extLst>
          </p:cNvPr>
          <p:cNvSpPr txBox="1"/>
          <p:nvPr/>
        </p:nvSpPr>
        <p:spPr>
          <a:xfrm>
            <a:off x="8698510" y="2987765"/>
            <a:ext cx="553994"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dirty="0">
                <a:ln>
                  <a:noFill/>
                </a:ln>
                <a:solidFill>
                  <a:srgbClr val="000000"/>
                </a:solidFill>
                <a:effectLst/>
                <a:uFillTx/>
                <a:latin typeface="+mj-lt"/>
                <a:ea typeface="+mj-ea"/>
                <a:cs typeface="+mj-cs"/>
                <a:sym typeface="Helvetica"/>
              </a:rPr>
              <a:t>聚合</a:t>
            </a:r>
          </a:p>
        </p:txBody>
      </p:sp>
      <p:sp>
        <p:nvSpPr>
          <p:cNvPr id="41" name="文本框 40">
            <a:extLst>
              <a:ext uri="{FF2B5EF4-FFF2-40B4-BE49-F238E27FC236}">
                <a16:creationId xmlns:a16="http://schemas.microsoft.com/office/drawing/2014/main" id="{1785ABDF-DE12-3F43-9F0E-D892CFA410BE}"/>
              </a:ext>
            </a:extLst>
          </p:cNvPr>
          <p:cNvSpPr txBox="1"/>
          <p:nvPr/>
        </p:nvSpPr>
        <p:spPr>
          <a:xfrm>
            <a:off x="8698510" y="4085999"/>
            <a:ext cx="1015659"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dirty="0">
                <a:latin typeface="+mj-lt"/>
                <a:ea typeface="+mj-ea"/>
                <a:cs typeface="+mj-cs"/>
                <a:sym typeface="Helvetica"/>
              </a:rPr>
              <a:t>最优控制</a:t>
            </a: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42" name="右弧形箭头 41">
            <a:extLst>
              <a:ext uri="{FF2B5EF4-FFF2-40B4-BE49-F238E27FC236}">
                <a16:creationId xmlns:a16="http://schemas.microsoft.com/office/drawing/2014/main" id="{63511446-1321-544A-A3C8-34DF8DFEE6E4}"/>
              </a:ext>
            </a:extLst>
          </p:cNvPr>
          <p:cNvSpPr/>
          <p:nvPr/>
        </p:nvSpPr>
        <p:spPr>
          <a:xfrm>
            <a:off x="1396982" y="2626331"/>
            <a:ext cx="672446" cy="2362320"/>
          </a:xfrm>
          <a:prstGeom prst="curvedRightArrow">
            <a:avLst/>
          </a:prstGeom>
          <a:solidFill>
            <a:schemeClr val="accent2">
              <a:lumMod val="40000"/>
              <a:lumOff val="60000"/>
            </a:schemeClr>
          </a:solidFill>
          <a:ln w="25400" cap="flat">
            <a:solidFill>
              <a:schemeClr val="accent2">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43" name="文本框 42">
            <a:extLst>
              <a:ext uri="{FF2B5EF4-FFF2-40B4-BE49-F238E27FC236}">
                <a16:creationId xmlns:a16="http://schemas.microsoft.com/office/drawing/2014/main" id="{B18B10FD-3BAB-7849-AAD8-FEC61772F67B}"/>
              </a:ext>
            </a:extLst>
          </p:cNvPr>
          <p:cNvSpPr txBox="1"/>
          <p:nvPr/>
        </p:nvSpPr>
        <p:spPr>
          <a:xfrm>
            <a:off x="537945" y="3537888"/>
            <a:ext cx="78482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dirty="0">
                <a:latin typeface="+mj-lt"/>
                <a:ea typeface="+mj-ea"/>
                <a:cs typeface="+mj-cs"/>
                <a:sym typeface="Helvetica"/>
              </a:rPr>
              <a:t>查找表</a:t>
            </a:r>
            <a:endParaRPr lang="en-US" altLang="zh-CN" dirty="0">
              <a:latin typeface="+mj-lt"/>
              <a:ea typeface="+mj-ea"/>
              <a:cs typeface="+mj-cs"/>
              <a:sym typeface="Helvetica"/>
            </a:endParaRPr>
          </a:p>
        </p:txBody>
      </p:sp>
      <p:sp>
        <p:nvSpPr>
          <p:cNvPr id="44" name="右弧形箭头 43">
            <a:extLst>
              <a:ext uri="{FF2B5EF4-FFF2-40B4-BE49-F238E27FC236}">
                <a16:creationId xmlns:a16="http://schemas.microsoft.com/office/drawing/2014/main" id="{BEA40D03-7BFE-294A-8F75-DC608E01AFCF}"/>
              </a:ext>
            </a:extLst>
          </p:cNvPr>
          <p:cNvSpPr/>
          <p:nvPr/>
        </p:nvSpPr>
        <p:spPr>
          <a:xfrm flipH="1">
            <a:off x="10122558" y="2524539"/>
            <a:ext cx="754917" cy="2464112"/>
          </a:xfrm>
          <a:prstGeom prst="curvedRightArrow">
            <a:avLst/>
          </a:prstGeom>
          <a:solidFill>
            <a:schemeClr val="accent2">
              <a:lumMod val="40000"/>
              <a:lumOff val="60000"/>
            </a:schemeClr>
          </a:solidFill>
          <a:ln w="25400" cap="flat">
            <a:solidFill>
              <a:schemeClr val="accent2">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45" name="文本框 44">
            <a:extLst>
              <a:ext uri="{FF2B5EF4-FFF2-40B4-BE49-F238E27FC236}">
                <a16:creationId xmlns:a16="http://schemas.microsoft.com/office/drawing/2014/main" id="{2818B57E-6EC2-BE49-AE0C-06D66E8808CF}"/>
              </a:ext>
            </a:extLst>
          </p:cNvPr>
          <p:cNvSpPr txBox="1"/>
          <p:nvPr/>
        </p:nvSpPr>
        <p:spPr>
          <a:xfrm>
            <a:off x="10992626" y="3294932"/>
            <a:ext cx="1054131" cy="9233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dirty="0">
                <a:latin typeface="+mj-lt"/>
                <a:ea typeface="+mj-ea"/>
                <a:cs typeface="+mj-cs"/>
                <a:sym typeface="Helvetica"/>
              </a:rPr>
              <a:t>聚合</a:t>
            </a:r>
            <a:r>
              <a:rPr lang="en-US" altLang="zh-CN" dirty="0">
                <a:latin typeface="+mj-lt"/>
                <a:ea typeface="+mj-ea"/>
                <a:cs typeface="+mj-cs"/>
                <a:sym typeface="Helvetica"/>
              </a:rPr>
              <a:t>+</a:t>
            </a:r>
          </a:p>
          <a:p>
            <a:pPr marL="0" marR="0" indent="0" algn="l" defTabSz="914400" rtl="0" fontAlgn="auto" latinLnBrk="0" hangingPunct="0">
              <a:lnSpc>
                <a:spcPct val="100000"/>
              </a:lnSpc>
              <a:spcBef>
                <a:spcPts val="0"/>
              </a:spcBef>
              <a:spcAft>
                <a:spcPts val="0"/>
              </a:spcAft>
              <a:buClrTx/>
              <a:buSzTx/>
              <a:buFontTx/>
              <a:buNone/>
              <a:tabLst/>
            </a:pPr>
            <a:r>
              <a:rPr lang="zh-CN" altLang="en-US" dirty="0">
                <a:latin typeface="+mj-lt"/>
                <a:ea typeface="+mj-ea"/>
                <a:cs typeface="+mj-cs"/>
                <a:sym typeface="Helvetica"/>
              </a:rPr>
              <a:t>最优控制</a:t>
            </a:r>
            <a:endParaRPr lang="en-US" altLang="zh-CN" dirty="0">
              <a:latin typeface="+mj-lt"/>
              <a:ea typeface="+mj-ea"/>
              <a:cs typeface="+mj-cs"/>
              <a:sym typeface="Helvetica"/>
            </a:endParaRPr>
          </a:p>
          <a:p>
            <a:pPr marL="0" marR="0" indent="0" algn="l" defTabSz="914400" rtl="0" fontAlgn="auto" latinLnBrk="0" hangingPunct="0">
              <a:lnSpc>
                <a:spcPct val="100000"/>
              </a:lnSpc>
              <a:spcBef>
                <a:spcPts val="0"/>
              </a:spcBef>
              <a:spcAft>
                <a:spcPts val="0"/>
              </a:spcAft>
              <a:buClrTx/>
              <a:buSzTx/>
              <a:buFontTx/>
              <a:buNone/>
              <a:tabLst/>
            </a:pPr>
            <a:r>
              <a:rPr lang="en-US" altLang="zh-CN" dirty="0">
                <a:latin typeface="+mj-lt"/>
                <a:ea typeface="+mj-ea"/>
                <a:cs typeface="+mj-cs"/>
                <a:sym typeface="Helvetica"/>
              </a:rPr>
              <a:t>(GRAPE)</a:t>
            </a:r>
          </a:p>
        </p:txBody>
      </p:sp>
      <p:sp>
        <p:nvSpPr>
          <p:cNvPr id="47" name="文本框 46">
            <a:extLst>
              <a:ext uri="{FF2B5EF4-FFF2-40B4-BE49-F238E27FC236}">
                <a16:creationId xmlns:a16="http://schemas.microsoft.com/office/drawing/2014/main" id="{B418496C-4DFE-0740-8358-4E5AB6E9D055}"/>
              </a:ext>
            </a:extLst>
          </p:cNvPr>
          <p:cNvSpPr txBox="1"/>
          <p:nvPr/>
        </p:nvSpPr>
        <p:spPr>
          <a:xfrm>
            <a:off x="6248540" y="5629607"/>
            <a:ext cx="4544838"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 altLang="zh-CN" sz="1400" dirty="0">
                <a:effectLst/>
                <a:latin typeface="Kohinoor Bangla" panose="02000000000000000000" pitchFamily="2" charset="0"/>
                <a:cs typeface="Kohinoor Bangla" panose="02000000000000000000" pitchFamily="2" charset="0"/>
              </a:rPr>
              <a:t>[ASPLOS ‘19] </a:t>
            </a:r>
            <a:r>
              <a:rPr lang="en" altLang="zh-CN" sz="1400" dirty="0">
                <a:latin typeface="Kohinoor Bangla" panose="02000000000000000000" pitchFamily="2" charset="0"/>
                <a:cs typeface="Kohinoor Bangla" panose="02000000000000000000" pitchFamily="2" charset="0"/>
              </a:rPr>
              <a:t>﻿</a:t>
            </a:r>
            <a:r>
              <a:rPr lang="en" altLang="zh-CN" sz="1400" dirty="0">
                <a:latin typeface="Kohinoor Bangla" panose="02000000000000000000" pitchFamily="2" charset="0"/>
                <a:cs typeface="Kohinoor Bangla" panose="02000000000000000000" pitchFamily="2" charset="0"/>
                <a:hlinkClick r:id="rId3"/>
              </a:rPr>
              <a:t>Optimized Compilation of Aggregated Instructions</a:t>
            </a:r>
            <a:r>
              <a:rPr lang="zh-CN" altLang="en-US" sz="1400" dirty="0">
                <a:latin typeface="Kohinoor Bangla" panose="02000000000000000000" pitchFamily="2" charset="0"/>
                <a:cs typeface="Kohinoor Bangla" panose="02000000000000000000" pitchFamily="2" charset="0"/>
                <a:hlinkClick r:id="rId3"/>
              </a:rPr>
              <a:t> </a:t>
            </a:r>
            <a:r>
              <a:rPr lang="en" altLang="zh-CN" sz="1400" dirty="0">
                <a:latin typeface="Kohinoor Bangla" panose="02000000000000000000" pitchFamily="2" charset="0"/>
                <a:cs typeface="Kohinoor Bangla" panose="02000000000000000000" pitchFamily="2" charset="0"/>
                <a:hlinkClick r:id="rId3"/>
              </a:rPr>
              <a:t>for Realistic Quantum Computers</a:t>
            </a:r>
            <a:endParaRPr lang="en" altLang="zh-CN" sz="1400" dirty="0">
              <a:effectLst/>
              <a:latin typeface="Kohinoor Bangla" panose="02000000000000000000" pitchFamily="2" charset="0"/>
              <a:cs typeface="Kohinoor Bangla" panose="02000000000000000000" pitchFamily="2" charset="0"/>
            </a:endParaRPr>
          </a:p>
        </p:txBody>
      </p:sp>
    </p:spTree>
    <p:extLst>
      <p:ext uri="{BB962C8B-B14F-4D97-AF65-F5344CB8AC3E}">
        <p14:creationId xmlns:p14="http://schemas.microsoft.com/office/powerpoint/2010/main" val="75594099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本占位符 1">
                <a:extLst>
                  <a:ext uri="{FF2B5EF4-FFF2-40B4-BE49-F238E27FC236}">
                    <a16:creationId xmlns:a16="http://schemas.microsoft.com/office/drawing/2014/main" id="{27D05BC3-F8C6-DA4C-9CD6-18F539F8F2A8}"/>
                  </a:ext>
                </a:extLst>
              </p:cNvPr>
              <p:cNvSpPr>
                <a:spLocks noGrp="1"/>
              </p:cNvSpPr>
              <p:nvPr>
                <p:ph type="body" idx="1"/>
              </p:nvPr>
            </p:nvSpPr>
            <p:spPr/>
            <p:txBody>
              <a:bodyPr>
                <a:normAutofit lnSpcReduction="10000"/>
              </a:bodyPr>
              <a:lstStyle/>
              <a:p>
                <a:r>
                  <a:rPr kumimoji="1" lang="zh-CN" altLang="en-US" dirty="0"/>
                  <a:t>优势：相较于基于门编译方法有</a:t>
                </a:r>
                <a:r>
                  <a:rPr kumimoji="1" lang="en-US" altLang="zh-CN" dirty="0"/>
                  <a:t>2-5x</a:t>
                </a:r>
                <a:r>
                  <a:rPr kumimoji="1" lang="zh-CN" altLang="en-US" dirty="0"/>
                  <a:t>的加速</a:t>
                </a:r>
                <a:endParaRPr kumimoji="1" lang="en-US" altLang="zh-CN" dirty="0"/>
              </a:p>
              <a:p>
                <a:r>
                  <a:rPr kumimoji="1" lang="zh-CN" altLang="en-US" dirty="0"/>
                  <a:t>优化动机</a:t>
                </a:r>
                <a:endParaRPr kumimoji="1" lang="en-US" altLang="zh-CN" dirty="0"/>
              </a:p>
              <a:p>
                <a:pPr lvl="1"/>
                <a:r>
                  <a:rPr kumimoji="1" lang="en-US" altLang="zh-CN" dirty="0"/>
                  <a:t>ISA</a:t>
                </a:r>
                <a:r>
                  <a:rPr kumimoji="1" lang="zh-CN" altLang="en-US" dirty="0"/>
                  <a:t>对齐</a:t>
                </a:r>
                <a:endParaRPr kumimoji="1" lang="en-US" altLang="zh-CN" dirty="0"/>
              </a:p>
              <a:p>
                <a:pPr lvl="2"/>
                <a:r>
                  <a:rPr kumimoji="1" lang="zh-CN" altLang="en-US" dirty="0"/>
                  <a:t>目标机器支持的量子门与基于门编译提供的基础门之间的不匹配</a:t>
                </a:r>
                <a:endParaRPr kumimoji="1" lang="en-US" altLang="zh-CN" dirty="0"/>
              </a:p>
              <a:p>
                <a:pPr lvl="1"/>
                <a:r>
                  <a:rPr kumimoji="1" lang="zh-CN" altLang="en-US" dirty="0"/>
                  <a:t>分数门</a:t>
                </a:r>
                <a:r>
                  <a:rPr kumimoji="1" lang="en-US" altLang="zh-CN" dirty="0"/>
                  <a:t>(Fractional</a:t>
                </a:r>
                <a:r>
                  <a:rPr kumimoji="1" lang="zh-CN" altLang="en-US" dirty="0"/>
                  <a:t> </a:t>
                </a:r>
                <a:r>
                  <a:rPr kumimoji="1" lang="en-US" altLang="zh-CN" dirty="0"/>
                  <a:t>Gates)</a:t>
                </a:r>
              </a:p>
              <a:p>
                <a:pPr lvl="2"/>
                <a14:m>
                  <m:oMath xmlns:m="http://schemas.openxmlformats.org/officeDocument/2006/math">
                    <m:sSup>
                      <m:sSupPr>
                        <m:ctrlPr>
                          <a:rPr kumimoji="1" lang="en-US" altLang="zh-CN" i="1" dirty="0" smtClean="0">
                            <a:latin typeface="Cambria Math" panose="02040503050406030204" pitchFamily="18" charset="0"/>
                          </a:rPr>
                        </m:ctrlPr>
                      </m:sSupPr>
                      <m:e>
                        <m:r>
                          <a:rPr kumimoji="1" lang="en-US" altLang="zh-CN" b="0" i="1" dirty="0" smtClean="0">
                            <a:latin typeface="Cambria Math" panose="02040503050406030204" pitchFamily="18" charset="0"/>
                          </a:rPr>
                          <m:t>(</m:t>
                        </m:r>
                        <m:r>
                          <m:rPr>
                            <m:nor/>
                          </m:rPr>
                          <a:rPr kumimoji="1" lang="en-US" altLang="zh-CN" b="0" i="0" dirty="0" smtClean="0">
                            <a:latin typeface="Cambria Math" panose="02040503050406030204" pitchFamily="18" charset="0"/>
                          </a:rPr>
                          <m:t>CX</m:t>
                        </m:r>
                        <m:r>
                          <a:rPr kumimoji="1" lang="en-US" altLang="zh-CN" b="0" i="1" dirty="0" smtClean="0">
                            <a:latin typeface="Cambria Math" panose="02040503050406030204" pitchFamily="18" charset="0"/>
                          </a:rPr>
                          <m:t>)</m:t>
                        </m:r>
                      </m:e>
                      <m:sup>
                        <m:f>
                          <m:fPr>
                            <m:ctrlPr>
                              <a:rPr kumimoji="1" lang="en-US" altLang="zh-CN" b="0" i="1" dirty="0" smtClean="0">
                                <a:latin typeface="Cambria Math" panose="02040503050406030204" pitchFamily="18" charset="0"/>
                              </a:rPr>
                            </m:ctrlPr>
                          </m:fPr>
                          <m:num>
                            <m:r>
                              <a:rPr kumimoji="1" lang="en-US" altLang="zh-CN" b="0" i="1" dirty="0" smtClean="0">
                                <a:latin typeface="Cambria Math" panose="02040503050406030204" pitchFamily="18" charset="0"/>
                              </a:rPr>
                              <m:t>1</m:t>
                            </m:r>
                          </m:num>
                          <m:den>
                            <m:r>
                              <a:rPr kumimoji="1" lang="en-US" altLang="zh-CN" b="0" i="1" dirty="0" smtClean="0">
                                <a:latin typeface="Cambria Math" panose="02040503050406030204" pitchFamily="18" charset="0"/>
                              </a:rPr>
                              <m:t>2</m:t>
                            </m:r>
                          </m:den>
                        </m:f>
                      </m:sup>
                    </m:sSup>
                  </m:oMath>
                </a14:m>
                <a:r>
                  <a:rPr kumimoji="1" lang="zh-CN" altLang="en-US" dirty="0"/>
                  <a:t>，以及更加普遍的</a:t>
                </a:r>
                <a14:m>
                  <m:oMath xmlns:m="http://schemas.openxmlformats.org/officeDocument/2006/math">
                    <m:sSup>
                      <m:sSupPr>
                        <m:ctrlPr>
                          <a:rPr kumimoji="1" lang="en-US" altLang="zh-CN" i="1" dirty="0">
                            <a:latin typeface="Cambria Math" panose="02040503050406030204" pitchFamily="18" charset="0"/>
                          </a:rPr>
                        </m:ctrlPr>
                      </m:sSupPr>
                      <m:e>
                        <m:r>
                          <a:rPr kumimoji="1" lang="en-US" altLang="zh-CN" i="1" dirty="0">
                            <a:latin typeface="Cambria Math" panose="02040503050406030204" pitchFamily="18" charset="0"/>
                          </a:rPr>
                          <m:t>(</m:t>
                        </m:r>
                        <m:r>
                          <m:rPr>
                            <m:nor/>
                          </m:rPr>
                          <a:rPr kumimoji="1" lang="en-US" altLang="zh-CN" dirty="0">
                            <a:latin typeface="Cambria Math" panose="02040503050406030204" pitchFamily="18" charset="0"/>
                          </a:rPr>
                          <m:t>CX</m:t>
                        </m:r>
                        <m:r>
                          <a:rPr kumimoji="1" lang="en-US" altLang="zh-CN" i="1" dirty="0">
                            <a:latin typeface="Cambria Math" panose="02040503050406030204" pitchFamily="18" charset="0"/>
                          </a:rPr>
                          <m:t>)</m:t>
                        </m:r>
                      </m:e>
                      <m:sup>
                        <m:r>
                          <a:rPr kumimoji="1" lang="en-US" altLang="zh-CN" b="0" i="1" dirty="0" smtClean="0">
                            <a:latin typeface="Cambria Math" panose="02040503050406030204" pitchFamily="18" charset="0"/>
                          </a:rPr>
                          <m:t>𝑝</m:t>
                        </m:r>
                      </m:sup>
                    </m:sSup>
                  </m:oMath>
                </a14:m>
                <a:r>
                  <a:rPr kumimoji="1" lang="zh-CN" altLang="en-US" dirty="0"/>
                  <a:t>都是合法的门</a:t>
                </a:r>
                <a:endParaRPr kumimoji="1" lang="en-US" altLang="zh-CN" dirty="0"/>
              </a:p>
              <a:p>
                <a:pPr lvl="1"/>
                <a:r>
                  <a:rPr kumimoji="1" lang="zh-CN" altLang="en-US" dirty="0"/>
                  <a:t>控制域不对称</a:t>
                </a:r>
                <a:endParaRPr kumimoji="1" lang="en-US" altLang="zh-CN" dirty="0"/>
              </a:p>
              <a:p>
                <a:pPr lvl="2"/>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𝑅</m:t>
                        </m:r>
                      </m:e>
                      <m:sub>
                        <m:r>
                          <a:rPr kumimoji="1" lang="en-US" altLang="zh-CN" b="0" i="1" smtClean="0">
                            <a:latin typeface="Cambria Math" panose="02040503050406030204" pitchFamily="18" charset="0"/>
                          </a:rPr>
                          <m:t>𝑥</m:t>
                        </m:r>
                      </m:sub>
                    </m:sSub>
                  </m:oMath>
                </a14:m>
                <a:r>
                  <a:rPr kumimoji="1" lang="zh-CN" altLang="en-US" dirty="0"/>
                  <a:t>与</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𝑅</m:t>
                        </m:r>
                      </m:e>
                      <m:sub>
                        <m:r>
                          <a:rPr kumimoji="1" lang="en-US" altLang="zh-CN" b="0" i="1" smtClean="0">
                            <a:latin typeface="Cambria Math" panose="02040503050406030204" pitchFamily="18" charset="0"/>
                          </a:rPr>
                          <m:t>𝑧</m:t>
                        </m:r>
                      </m:sub>
                    </m:sSub>
                  </m:oMath>
                </a14:m>
                <a:r>
                  <a:rPr kumimoji="1" lang="zh-CN" altLang="en-US" dirty="0"/>
                  <a:t>在物理实现上代价不同</a:t>
                </a:r>
                <a:endParaRPr kumimoji="1" lang="en-US" altLang="zh-CN" dirty="0"/>
              </a:p>
              <a:p>
                <a:pPr lvl="2"/>
                <a:r>
                  <a:rPr kumimoji="1" lang="zh-CN" altLang="en-US" dirty="0"/>
                  <a:t>例如，</a:t>
                </a:r>
                <a:r>
                  <a:rPr kumimoji="1" lang="en-US" altLang="zh-CN" dirty="0"/>
                  <a:t>H</a:t>
                </a:r>
                <a:r>
                  <a:rPr kumimoji="1" lang="zh-CN" altLang="en-US" dirty="0"/>
                  <a:t>门可以由</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𝑅</m:t>
                        </m:r>
                      </m:e>
                      <m:sub>
                        <m:r>
                          <a:rPr kumimoji="1" lang="en-US" altLang="zh-CN" b="0" i="1" smtClean="0">
                            <a:latin typeface="Cambria Math" panose="02040503050406030204" pitchFamily="18" charset="0"/>
                          </a:rPr>
                          <m:t>𝑥</m:t>
                        </m:r>
                      </m:sub>
                    </m:sSub>
                    <m:d>
                      <m:dPr>
                        <m:ctrlPr>
                          <a:rPr kumimoji="1" lang="en-US" altLang="zh-CN" b="0" i="1" smtClean="0">
                            <a:latin typeface="Cambria Math" panose="02040503050406030204" pitchFamily="18" charset="0"/>
                          </a:rPr>
                        </m:ctrlPr>
                      </m:dPr>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𝜋</m:t>
                            </m:r>
                          </m:num>
                          <m:den>
                            <m:r>
                              <a:rPr kumimoji="1" lang="en-US" altLang="zh-CN" b="0" i="1" smtClean="0">
                                <a:latin typeface="Cambria Math" panose="02040503050406030204" pitchFamily="18" charset="0"/>
                              </a:rPr>
                              <m:t>2</m:t>
                            </m:r>
                          </m:den>
                        </m:f>
                      </m:e>
                    </m:d>
                    <m:sSub>
                      <m:sSubPr>
                        <m:ctrlPr>
                          <a:rPr kumimoji="1" lang="en-US" altLang="zh-CN" b="0" i="1" smtClean="0">
                            <a:latin typeface="Cambria Math" panose="02040503050406030204" pitchFamily="18" charset="0"/>
                          </a:rPr>
                        </m:ctrlPr>
                      </m:sSubPr>
                      <m:e>
                        <m:r>
                          <m:rPr>
                            <m:sty m:val="p"/>
                          </m:rPr>
                          <a:rPr kumimoji="1" lang="en-US" altLang="zh-CN" b="0" i="0" smtClean="0">
                            <a:latin typeface="Cambria Math" panose="02040503050406030204" pitchFamily="18" charset="0"/>
                          </a:rPr>
                          <m:t>R</m:t>
                        </m:r>
                      </m:e>
                      <m:sub>
                        <m:r>
                          <m:rPr>
                            <m:sty m:val="p"/>
                          </m:rPr>
                          <a:rPr kumimoji="1" lang="en-US" altLang="zh-CN" b="0" i="0" smtClean="0">
                            <a:latin typeface="Cambria Math" panose="02040503050406030204" pitchFamily="18" charset="0"/>
                          </a:rPr>
                          <m:t>z</m:t>
                        </m:r>
                      </m:sub>
                    </m:sSub>
                    <m:d>
                      <m:dPr>
                        <m:ctrlPr>
                          <a:rPr kumimoji="1" lang="en-US" altLang="zh-CN" b="0" i="1" smtClean="0">
                            <a:latin typeface="Cambria Math" panose="02040503050406030204" pitchFamily="18" charset="0"/>
                          </a:rPr>
                        </m:ctrlPr>
                      </m:dPr>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𝜋</m:t>
                            </m:r>
                          </m:num>
                          <m:den>
                            <m:r>
                              <a:rPr kumimoji="1" lang="en-US" altLang="zh-CN" b="0" i="1" smtClean="0">
                                <a:latin typeface="Cambria Math" panose="02040503050406030204" pitchFamily="18" charset="0"/>
                              </a:rPr>
                              <m:t>2</m:t>
                            </m:r>
                          </m:den>
                        </m:f>
                      </m:e>
                    </m:d>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𝑅</m:t>
                        </m:r>
                      </m:e>
                      <m:sub>
                        <m:r>
                          <a:rPr kumimoji="1" lang="en-US" altLang="zh-CN" b="0" i="1" smtClean="0">
                            <a:latin typeface="Cambria Math" panose="02040503050406030204" pitchFamily="18" charset="0"/>
                          </a:rPr>
                          <m:t>𝑥</m:t>
                        </m:r>
                      </m:sub>
                    </m:sSub>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𝜋</m:t>
                        </m:r>
                      </m:num>
                      <m:den>
                        <m:r>
                          <a:rPr kumimoji="1" lang="en-US" altLang="zh-CN" b="0" i="1" smtClean="0">
                            <a:latin typeface="Cambria Math" panose="02040503050406030204" pitchFamily="18" charset="0"/>
                          </a:rPr>
                          <m:t>2</m:t>
                        </m:r>
                      </m:den>
                    </m:f>
                    <m:r>
                      <a:rPr kumimoji="1" lang="en-US" altLang="zh-CN" b="0" i="1" smtClean="0">
                        <a:latin typeface="Cambria Math" panose="02040503050406030204" pitchFamily="18" charset="0"/>
                      </a:rPr>
                      <m:t>)</m:t>
                    </m:r>
                  </m:oMath>
                </a14:m>
                <a:r>
                  <a:rPr kumimoji="1" lang="zh-CN" altLang="en-US" dirty="0"/>
                  <a:t>实现，但是</a:t>
                </a:r>
                <a:r>
                  <a:rPr kumimoji="1" lang="en-US" altLang="zh-CN" dirty="0"/>
                  <a:t>GRAPE</a:t>
                </a:r>
                <a:r>
                  <a:rPr kumimoji="1" lang="zh-CN" altLang="en-US" dirty="0"/>
                  <a:t>会选择采用等价的</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𝑅</m:t>
                        </m:r>
                      </m:e>
                      <m:sub>
                        <m:r>
                          <a:rPr kumimoji="1" lang="en-US" altLang="zh-CN" b="0" i="1" smtClean="0">
                            <a:latin typeface="Cambria Math" panose="02040503050406030204" pitchFamily="18" charset="0"/>
                          </a:rPr>
                          <m:t>𝑧</m:t>
                        </m:r>
                      </m:sub>
                    </m:sSub>
                    <m:d>
                      <m:dPr>
                        <m:ctrlPr>
                          <a:rPr kumimoji="1" lang="en-US" altLang="zh-CN" b="0" i="1" smtClean="0">
                            <a:latin typeface="Cambria Math" panose="02040503050406030204" pitchFamily="18" charset="0"/>
                          </a:rPr>
                        </m:ctrlPr>
                      </m:dPr>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𝜋</m:t>
                            </m:r>
                          </m:num>
                          <m:den>
                            <m:r>
                              <a:rPr kumimoji="1" lang="en-US" altLang="zh-CN" b="0" i="1" smtClean="0">
                                <a:latin typeface="Cambria Math" panose="02040503050406030204" pitchFamily="18" charset="0"/>
                              </a:rPr>
                              <m:t>2</m:t>
                            </m:r>
                          </m:den>
                        </m:f>
                      </m:e>
                    </m:d>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𝑅</m:t>
                        </m:r>
                      </m:e>
                      <m:sub>
                        <m:r>
                          <a:rPr kumimoji="1" lang="en-US" altLang="zh-CN" b="0" i="1" smtClean="0">
                            <a:latin typeface="Cambria Math" panose="02040503050406030204" pitchFamily="18" charset="0"/>
                          </a:rPr>
                          <m:t>𝑥</m:t>
                        </m:r>
                      </m:sub>
                    </m:sSub>
                    <m:d>
                      <m:dPr>
                        <m:ctrlPr>
                          <a:rPr kumimoji="1" lang="en-US" altLang="zh-CN" b="0" i="1" smtClean="0">
                            <a:latin typeface="Cambria Math" panose="02040503050406030204" pitchFamily="18" charset="0"/>
                          </a:rPr>
                        </m:ctrlPr>
                      </m:dPr>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𝜋</m:t>
                            </m:r>
                          </m:num>
                          <m:den>
                            <m:r>
                              <a:rPr kumimoji="1" lang="en-US" altLang="zh-CN" b="0" i="1" smtClean="0">
                                <a:latin typeface="Cambria Math" panose="02040503050406030204" pitchFamily="18" charset="0"/>
                              </a:rPr>
                              <m:t>2</m:t>
                            </m:r>
                          </m:den>
                        </m:f>
                      </m:e>
                    </m:d>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𝑅</m:t>
                        </m:r>
                      </m:e>
                      <m:sub>
                        <m:r>
                          <a:rPr kumimoji="1" lang="en-US" altLang="zh-CN" b="0" i="1" smtClean="0">
                            <a:latin typeface="Cambria Math" panose="02040503050406030204" pitchFamily="18" charset="0"/>
                          </a:rPr>
                          <m:t>𝑧</m:t>
                        </m:r>
                      </m:sub>
                    </m:sSub>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𝜋</m:t>
                        </m:r>
                      </m:num>
                      <m:den>
                        <m:r>
                          <a:rPr kumimoji="1" lang="en-US" altLang="zh-CN" b="0" i="1" smtClean="0">
                            <a:latin typeface="Cambria Math" panose="02040503050406030204" pitchFamily="18" charset="0"/>
                          </a:rPr>
                          <m:t>2</m:t>
                        </m:r>
                      </m:den>
                    </m:f>
                    <m:r>
                      <a:rPr kumimoji="1" lang="en-US" altLang="zh-CN" b="0" i="1" smtClean="0">
                        <a:latin typeface="Cambria Math" panose="02040503050406030204" pitchFamily="18" charset="0"/>
                      </a:rPr>
                      <m:t>)</m:t>
                    </m:r>
                  </m:oMath>
                </a14:m>
                <a:endParaRPr kumimoji="1" lang="en-US" altLang="zh-CN" dirty="0"/>
              </a:p>
              <a:p>
                <a:pPr lvl="1"/>
                <a:r>
                  <a:rPr kumimoji="1" lang="zh-CN" altLang="en-US" dirty="0"/>
                  <a:t>最大线路优化</a:t>
                </a:r>
                <a:endParaRPr kumimoji="1" lang="en-US" altLang="zh-CN" dirty="0"/>
              </a:p>
              <a:p>
                <a:pPr lvl="2"/>
                <a:r>
                  <a:rPr kumimoji="1" lang="zh-CN" altLang="en-US" dirty="0"/>
                  <a:t>基于门的编译方法提供的模板是有限的</a:t>
                </a:r>
                <a:endParaRPr kumimoji="1" lang="en-US" altLang="zh-CN" dirty="0"/>
              </a:p>
            </p:txBody>
          </p:sp>
        </mc:Choice>
        <mc:Fallback xmlns="">
          <p:sp>
            <p:nvSpPr>
              <p:cNvPr id="2" name="文本占位符 1">
                <a:extLst>
                  <a:ext uri="{FF2B5EF4-FFF2-40B4-BE49-F238E27FC236}">
                    <a16:creationId xmlns:a16="http://schemas.microsoft.com/office/drawing/2014/main" id="{27D05BC3-F8C6-DA4C-9CD6-18F539F8F2A8}"/>
                  </a:ext>
                </a:extLst>
              </p:cNvPr>
              <p:cNvSpPr>
                <a:spLocks noGrp="1" noRot="1" noChangeAspect="1" noMove="1" noResize="1" noEditPoints="1" noAdjustHandles="1" noChangeArrowheads="1" noChangeShapeType="1" noTextEdit="1"/>
              </p:cNvSpPr>
              <p:nvPr>
                <p:ph type="body" idx="1"/>
              </p:nvPr>
            </p:nvSpPr>
            <p:spPr>
              <a:blipFill>
                <a:blip r:embed="rId3"/>
                <a:stretch>
                  <a:fillRect l="-1398" t="-2123"/>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1E17F2EB-9C86-D84B-BA42-8443C87926F5}"/>
              </a:ext>
            </a:extLst>
          </p:cNvPr>
          <p:cNvSpPr>
            <a:spLocks noGrp="1"/>
          </p:cNvSpPr>
          <p:nvPr>
            <p:ph type="title"/>
          </p:nvPr>
        </p:nvSpPr>
        <p:spPr/>
        <p:txBody>
          <a:bodyPr/>
          <a:lstStyle/>
          <a:p>
            <a:r>
              <a:rPr kumimoji="1" lang="en-US" altLang="zh-CN" dirty="0"/>
              <a:t>GRAPE</a:t>
            </a:r>
            <a:endParaRPr kumimoji="1" lang="zh-CN" altLang="en-US" dirty="0"/>
          </a:p>
        </p:txBody>
      </p:sp>
      <p:sp>
        <p:nvSpPr>
          <p:cNvPr id="4" name="页脚占位符 3">
            <a:extLst>
              <a:ext uri="{FF2B5EF4-FFF2-40B4-BE49-F238E27FC236}">
                <a16:creationId xmlns:a16="http://schemas.microsoft.com/office/drawing/2014/main" id="{A05A4BC1-AFB0-0C49-9482-C3DE3CFE2C0E}"/>
              </a:ext>
            </a:extLst>
          </p:cNvPr>
          <p:cNvSpPr>
            <a:spLocks noGrp="1"/>
          </p:cNvSpPr>
          <p:nvPr>
            <p:ph type="ftr" sz="quarter" idx="11"/>
          </p:nvPr>
        </p:nvSpPr>
        <p:spPr/>
        <p:txBody>
          <a:bodyPr/>
          <a:lstStyle/>
          <a:p>
            <a:r>
              <a:rPr kumimoji="1" lang="en" altLang="zh-CN" dirty="0"/>
              <a:t>﻿Partial Compilation of Variational Algorithms for Noisy</a:t>
            </a:r>
          </a:p>
          <a:p>
            <a:r>
              <a:rPr kumimoji="1" lang="en" altLang="zh-CN" dirty="0"/>
              <a:t>Intermediate-Scale Quantum Machines</a:t>
            </a:r>
            <a:endParaRPr kumimoji="1" lang="zh-CN" altLang="en-US" dirty="0"/>
          </a:p>
        </p:txBody>
      </p:sp>
      <p:pic>
        <p:nvPicPr>
          <p:cNvPr id="7" name="图片 6">
            <a:extLst>
              <a:ext uri="{FF2B5EF4-FFF2-40B4-BE49-F238E27FC236}">
                <a16:creationId xmlns:a16="http://schemas.microsoft.com/office/drawing/2014/main" id="{37CEC556-FE0D-AB4D-8486-6ED004AD54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2324" y="1123535"/>
            <a:ext cx="1795359" cy="1032729"/>
          </a:xfrm>
          <a:prstGeom prst="rect">
            <a:avLst/>
          </a:prstGeom>
        </p:spPr>
      </p:pic>
    </p:spTree>
    <p:extLst>
      <p:ext uri="{BB962C8B-B14F-4D97-AF65-F5344CB8AC3E}">
        <p14:creationId xmlns:p14="http://schemas.microsoft.com/office/powerpoint/2010/main" val="83713675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本占位符 1">
                <a:extLst>
                  <a:ext uri="{FF2B5EF4-FFF2-40B4-BE49-F238E27FC236}">
                    <a16:creationId xmlns:a16="http://schemas.microsoft.com/office/drawing/2014/main" id="{19E6855D-561E-0740-9140-D935488FF2C8}"/>
                  </a:ext>
                </a:extLst>
              </p:cNvPr>
              <p:cNvSpPr>
                <a:spLocks noGrp="1"/>
              </p:cNvSpPr>
              <p:nvPr>
                <p:ph type="body" idx="1"/>
              </p:nvPr>
            </p:nvSpPr>
            <p:spPr/>
            <p:txBody>
              <a:bodyPr/>
              <a:lstStyle/>
              <a:p>
                <a:r>
                  <a:rPr kumimoji="1" lang="zh-CN" altLang="en-US" dirty="0"/>
                  <a:t>限制</a:t>
                </a:r>
                <a:endParaRPr kumimoji="1" lang="en-US" altLang="zh-CN" dirty="0"/>
              </a:p>
              <a:p>
                <a:pPr lvl="1"/>
                <a:r>
                  <a:rPr kumimoji="1" lang="en-US" altLang="zh-CN" dirty="0"/>
                  <a:t>GRAPE</a:t>
                </a:r>
                <a:r>
                  <a:rPr kumimoji="1" lang="zh-CN" altLang="en-US" dirty="0"/>
                  <a:t>方法必须以目标量子线路的矩阵表示作为输入</a:t>
                </a:r>
                <a:endParaRPr kumimoji="1" lang="en-US" altLang="zh-CN" dirty="0"/>
              </a:p>
              <a:p>
                <a:pPr lvl="2"/>
                <a:r>
                  <a:rPr kumimoji="1" lang="zh-CN" altLang="en-US" dirty="0"/>
                  <a:t>一个</a:t>
                </a:r>
                <a:r>
                  <a:rPr kumimoji="1" lang="en-US" altLang="zh-CN" dirty="0"/>
                  <a:t>N</a:t>
                </a:r>
                <a:r>
                  <a:rPr kumimoji="1" lang="zh-CN" altLang="en-US" dirty="0"/>
                  <a:t>量子比特的线路对应</a:t>
                </a:r>
                <a14:m>
                  <m:oMath xmlns:m="http://schemas.openxmlformats.org/officeDocument/2006/math">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2</m:t>
                        </m:r>
                      </m:e>
                      <m:sup>
                        <m:r>
                          <a:rPr kumimoji="1" lang="en-US" altLang="zh-CN" b="0" i="1" smtClean="0">
                            <a:latin typeface="Cambria Math" panose="02040503050406030204" pitchFamily="18" charset="0"/>
                          </a:rPr>
                          <m:t>𝑁</m:t>
                        </m:r>
                      </m:sup>
                    </m:sSup>
                    <m:r>
                      <a:rPr kumimoji="1" lang="en-US" altLang="zh-CN" b="0" i="1" smtClean="0">
                        <a:latin typeface="Cambria Math" panose="02040503050406030204" pitchFamily="18"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2</m:t>
                        </m:r>
                      </m:e>
                      <m:sup>
                        <m:r>
                          <a:rPr kumimoji="1" lang="en-US" altLang="zh-CN" b="0" i="1" smtClean="0">
                            <a:latin typeface="Cambria Math" panose="02040503050406030204" pitchFamily="18" charset="0"/>
                          </a:rPr>
                          <m:t>𝑁</m:t>
                        </m:r>
                      </m:sup>
                    </m:sSup>
                  </m:oMath>
                </a14:m>
                <a:r>
                  <a:rPr kumimoji="1" lang="zh-CN" altLang="en-US" dirty="0"/>
                  <a:t>的矩阵</a:t>
                </a:r>
                <a:endParaRPr kumimoji="1" lang="en-US" altLang="zh-CN" dirty="0"/>
              </a:p>
              <a:p>
                <a:pPr lvl="1"/>
                <a:r>
                  <a:rPr kumimoji="1" lang="en-US" altLang="zh-CN" dirty="0"/>
                  <a:t>GRAPE</a:t>
                </a:r>
                <a:r>
                  <a:rPr kumimoji="1" lang="zh-CN" altLang="en-US" dirty="0"/>
                  <a:t>的收敛时间随线路规模增加而增长</a:t>
                </a:r>
                <a:endParaRPr kumimoji="1" lang="en-US" altLang="zh-CN" dirty="0"/>
              </a:p>
              <a:p>
                <a:r>
                  <a:rPr kumimoji="1" lang="zh-CN" altLang="en-US" dirty="0">
                    <a:solidFill>
                      <a:schemeClr val="bg1">
                        <a:lumMod val="75000"/>
                      </a:schemeClr>
                    </a:solidFill>
                  </a:rPr>
                  <a:t>线路分块</a:t>
                </a:r>
                <a:endParaRPr kumimoji="1" lang="en-US" altLang="zh-CN" dirty="0">
                  <a:solidFill>
                    <a:schemeClr val="bg1">
                      <a:lumMod val="75000"/>
                    </a:schemeClr>
                  </a:solidFill>
                </a:endParaRPr>
              </a:p>
              <a:p>
                <a:pPr lvl="1"/>
                <a:r>
                  <a:rPr kumimoji="1" lang="zh-CN" altLang="en-US" dirty="0">
                    <a:solidFill>
                      <a:schemeClr val="bg1">
                        <a:lumMod val="75000"/>
                      </a:schemeClr>
                    </a:solidFill>
                  </a:rPr>
                  <a:t>将大规模线路分为</a:t>
                </a:r>
                <a:r>
                  <a:rPr kumimoji="1" lang="zh-CN" altLang="en-US" u="sng" dirty="0">
                    <a:solidFill>
                      <a:schemeClr val="bg1">
                        <a:lumMod val="75000"/>
                      </a:schemeClr>
                    </a:solidFill>
                  </a:rPr>
                  <a:t>至多</a:t>
                </a:r>
                <a:r>
                  <a:rPr kumimoji="1" lang="en-US" altLang="zh-CN" u="sng" dirty="0">
                    <a:solidFill>
                      <a:schemeClr val="bg1">
                        <a:lumMod val="75000"/>
                      </a:schemeClr>
                    </a:solidFill>
                  </a:rPr>
                  <a:t>4</a:t>
                </a:r>
                <a:r>
                  <a:rPr kumimoji="1" lang="zh-CN" altLang="en-US" u="sng" dirty="0">
                    <a:solidFill>
                      <a:schemeClr val="bg1">
                        <a:lumMod val="75000"/>
                      </a:schemeClr>
                    </a:solidFill>
                  </a:rPr>
                  <a:t>量子比特</a:t>
                </a:r>
                <a:br>
                  <a:rPr kumimoji="1" lang="en-US" altLang="zh-CN" u="sng" dirty="0">
                    <a:solidFill>
                      <a:schemeClr val="bg1">
                        <a:lumMod val="75000"/>
                      </a:schemeClr>
                    </a:solidFill>
                  </a:rPr>
                </a:br>
                <a:r>
                  <a:rPr kumimoji="1" lang="zh-CN" altLang="en-US" u="sng" dirty="0">
                    <a:solidFill>
                      <a:schemeClr val="bg1">
                        <a:lumMod val="75000"/>
                      </a:schemeClr>
                    </a:solidFill>
                  </a:rPr>
                  <a:t>的子线路</a:t>
                </a:r>
                <a:r>
                  <a:rPr kumimoji="1" lang="zh-CN" altLang="en-US" dirty="0">
                    <a:solidFill>
                      <a:schemeClr val="bg1">
                        <a:lumMod val="75000"/>
                      </a:schemeClr>
                    </a:solidFill>
                  </a:rPr>
                  <a:t>以解决上述限制因素</a:t>
                </a:r>
                <a:endParaRPr kumimoji="1" lang="en-US" altLang="zh-CN" dirty="0">
                  <a:solidFill>
                    <a:schemeClr val="bg1">
                      <a:lumMod val="75000"/>
                    </a:schemeClr>
                  </a:solidFill>
                </a:endParaRPr>
              </a:p>
              <a:p>
                <a:r>
                  <a:rPr kumimoji="1" lang="zh-CN" altLang="en-US" dirty="0">
                    <a:solidFill>
                      <a:schemeClr val="bg1">
                        <a:lumMod val="75000"/>
                      </a:schemeClr>
                    </a:solidFill>
                  </a:rPr>
                  <a:t>对脉冲时间的二分搜索</a:t>
                </a:r>
                <a:endParaRPr kumimoji="1" lang="en-US" altLang="zh-CN" dirty="0">
                  <a:solidFill>
                    <a:schemeClr val="bg1">
                      <a:lumMod val="75000"/>
                    </a:schemeClr>
                  </a:solidFill>
                </a:endParaRPr>
              </a:p>
              <a:p>
                <a:pPr lvl="1"/>
                <a:endParaRPr kumimoji="1" lang="zh-CN" altLang="en-US" dirty="0"/>
              </a:p>
            </p:txBody>
          </p:sp>
        </mc:Choice>
        <mc:Fallback xmlns="">
          <p:sp>
            <p:nvSpPr>
              <p:cNvPr id="2" name="文本占位符 1">
                <a:extLst>
                  <a:ext uri="{FF2B5EF4-FFF2-40B4-BE49-F238E27FC236}">
                    <a16:creationId xmlns:a16="http://schemas.microsoft.com/office/drawing/2014/main" id="{19E6855D-561E-0740-9140-D935488FF2C8}"/>
                  </a:ext>
                </a:extLst>
              </p:cNvPr>
              <p:cNvSpPr>
                <a:spLocks noGrp="1" noRot="1" noChangeAspect="1" noMove="1" noResize="1" noEditPoints="1" noAdjustHandles="1" noChangeArrowheads="1" noChangeShapeType="1" noTextEdit="1"/>
              </p:cNvSpPr>
              <p:nvPr>
                <p:ph type="body" idx="1"/>
              </p:nvPr>
            </p:nvSpPr>
            <p:spPr>
              <a:blipFill>
                <a:blip r:embed="rId3"/>
                <a:stretch>
                  <a:fillRect l="-1398" t="-1415"/>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56EF5B2E-D943-3442-9449-93860BD97203}"/>
              </a:ext>
            </a:extLst>
          </p:cNvPr>
          <p:cNvSpPr>
            <a:spLocks noGrp="1"/>
          </p:cNvSpPr>
          <p:nvPr>
            <p:ph type="title"/>
          </p:nvPr>
        </p:nvSpPr>
        <p:spPr/>
        <p:txBody>
          <a:bodyPr/>
          <a:lstStyle/>
          <a:p>
            <a:r>
              <a:rPr kumimoji="1" lang="en-US" altLang="zh-CN" dirty="0"/>
              <a:t>GRAPE</a:t>
            </a:r>
            <a:endParaRPr kumimoji="1" lang="zh-CN" altLang="en-US" dirty="0"/>
          </a:p>
        </p:txBody>
      </p:sp>
      <p:sp>
        <p:nvSpPr>
          <p:cNvPr id="4" name="页脚占位符 3">
            <a:extLst>
              <a:ext uri="{FF2B5EF4-FFF2-40B4-BE49-F238E27FC236}">
                <a16:creationId xmlns:a16="http://schemas.microsoft.com/office/drawing/2014/main" id="{4594C0B9-2927-8146-A420-500FFD043631}"/>
              </a:ext>
            </a:extLst>
          </p:cNvPr>
          <p:cNvSpPr>
            <a:spLocks noGrp="1"/>
          </p:cNvSpPr>
          <p:nvPr>
            <p:ph type="ftr" sz="quarter" idx="11"/>
          </p:nvPr>
        </p:nvSpPr>
        <p:spPr/>
        <p:txBody>
          <a:bodyPr/>
          <a:lstStyle/>
          <a:p>
            <a:r>
              <a:rPr kumimoji="1" lang="en" altLang="zh-CN"/>
              <a:t>﻿Partial Compilation of Variational Algorithms for Noisy</a:t>
            </a:r>
          </a:p>
          <a:p>
            <a:r>
              <a:rPr kumimoji="1" lang="en" altLang="zh-CN"/>
              <a:t>Intermediate-Scale Quantum Machines</a:t>
            </a:r>
            <a:endParaRPr kumimoji="1" lang="zh-CN" altLang="en-US" dirty="0"/>
          </a:p>
        </p:txBody>
      </p:sp>
      <p:sp>
        <p:nvSpPr>
          <p:cNvPr id="5" name="文本框 4">
            <a:extLst>
              <a:ext uri="{FF2B5EF4-FFF2-40B4-BE49-F238E27FC236}">
                <a16:creationId xmlns:a16="http://schemas.microsoft.com/office/drawing/2014/main" id="{1D4C81E7-65A6-D44D-8745-AD52F8F85B8D}"/>
              </a:ext>
            </a:extLst>
          </p:cNvPr>
          <p:cNvSpPr txBox="1"/>
          <p:nvPr/>
        </p:nvSpPr>
        <p:spPr>
          <a:xfrm>
            <a:off x="5413653" y="5598193"/>
            <a:ext cx="5265254"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zh-CN" sz="1400" dirty="0">
                <a:latin typeface="Kohinoor Bangla" panose="02000000000000000000" pitchFamily="2" charset="0"/>
                <a:cs typeface="Kohinoor Bangla" panose="02000000000000000000" pitchFamily="2" charset="0"/>
              </a:rPr>
              <a:t>[Physical</a:t>
            </a:r>
            <a:r>
              <a:rPr lang="zh-CN" altLang="en-US" sz="1400" dirty="0">
                <a:latin typeface="Kohinoor Bangla" panose="02000000000000000000" pitchFamily="2" charset="0"/>
                <a:cs typeface="Kohinoor Bangla" panose="02000000000000000000" pitchFamily="2" charset="0"/>
              </a:rPr>
              <a:t> </a:t>
            </a:r>
            <a:r>
              <a:rPr lang="en-US" altLang="zh-CN" sz="1400" dirty="0">
                <a:latin typeface="Kohinoor Bangla" panose="02000000000000000000" pitchFamily="2" charset="0"/>
                <a:cs typeface="Kohinoor Bangla" panose="02000000000000000000" pitchFamily="2" charset="0"/>
              </a:rPr>
              <a:t>Review</a:t>
            </a:r>
            <a:r>
              <a:rPr lang="zh-CN" altLang="en-US" sz="1400" dirty="0">
                <a:latin typeface="Kohinoor Bangla" panose="02000000000000000000" pitchFamily="2" charset="0"/>
                <a:cs typeface="Kohinoor Bangla" panose="02000000000000000000" pitchFamily="2" charset="0"/>
              </a:rPr>
              <a:t> </a:t>
            </a:r>
            <a:r>
              <a:rPr lang="en-US" altLang="zh-CN" sz="1400" dirty="0">
                <a:latin typeface="Kohinoor Bangla" panose="02000000000000000000" pitchFamily="2" charset="0"/>
                <a:cs typeface="Kohinoor Bangla" panose="02000000000000000000" pitchFamily="2" charset="0"/>
              </a:rPr>
              <a:t>A] </a:t>
            </a:r>
            <a:r>
              <a:rPr lang="en-US" altLang="zh-CN" sz="1400" dirty="0">
                <a:latin typeface="Kohinoor Bangla" panose="02000000000000000000" pitchFamily="2" charset="0"/>
                <a:cs typeface="Kohinoor Bangla" panose="02000000000000000000" pitchFamily="2" charset="0"/>
                <a:hlinkClick r:id="rId4"/>
              </a:rPr>
              <a:t>Speedup for quantum optimal control from automatic differentiation based on graphics processing units</a:t>
            </a:r>
            <a:endParaRPr lang="en" altLang="zh-CN" sz="1400" dirty="0">
              <a:latin typeface="Kohinoor Bangla" panose="02000000000000000000" pitchFamily="2" charset="0"/>
              <a:cs typeface="Kohinoor Bangla" panose="02000000000000000000" pitchFamily="2" charset="0"/>
            </a:endParaRPr>
          </a:p>
        </p:txBody>
      </p:sp>
      <p:pic>
        <p:nvPicPr>
          <p:cNvPr id="6" name="Picture 2" descr="page7image633119008">
            <a:extLst>
              <a:ext uri="{FF2B5EF4-FFF2-40B4-BE49-F238E27FC236}">
                <a16:creationId xmlns:a16="http://schemas.microsoft.com/office/drawing/2014/main" id="{6B442B29-97F1-3341-B04B-6FC0BE540E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5911" y="2668657"/>
            <a:ext cx="4440737" cy="2929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84699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本占位符 1">
                <a:extLst>
                  <a:ext uri="{FF2B5EF4-FFF2-40B4-BE49-F238E27FC236}">
                    <a16:creationId xmlns:a16="http://schemas.microsoft.com/office/drawing/2014/main" id="{D3ADBD66-F855-414D-B804-AADD8CE8FE49}"/>
                  </a:ext>
                </a:extLst>
              </p:cNvPr>
              <p:cNvSpPr>
                <a:spLocks noGrp="1"/>
              </p:cNvSpPr>
              <p:nvPr>
                <p:ph type="body" idx="1"/>
              </p:nvPr>
            </p:nvSpPr>
            <p:spPr/>
            <p:txBody>
              <a:bodyPr/>
              <a:lstStyle/>
              <a:p>
                <a:r>
                  <a:rPr kumimoji="1" lang="zh-CN" altLang="en-US" dirty="0"/>
                  <a:t>两种风格</a:t>
                </a:r>
                <a:endParaRPr kumimoji="1" lang="en-US" altLang="zh-CN" dirty="0"/>
              </a:p>
              <a:p>
                <a:pPr lvl="1"/>
                <a:r>
                  <a:rPr kumimoji="1" lang="zh-CN" altLang="en-US" dirty="0"/>
                  <a:t>严格</a:t>
                </a:r>
                <a:r>
                  <a:rPr kumimoji="1" lang="en-US" altLang="zh-CN" dirty="0"/>
                  <a:t>(Strict)</a:t>
                </a:r>
                <a:r>
                  <a:rPr kumimoji="1" lang="zh-CN" altLang="en-US" dirty="0"/>
                  <a:t>部分编译</a:t>
                </a:r>
                <a:endParaRPr kumimoji="1" lang="en-US" altLang="zh-CN" dirty="0"/>
              </a:p>
              <a:p>
                <a:pPr lvl="1"/>
                <a:r>
                  <a:rPr kumimoji="1" lang="zh-CN" altLang="en-US" dirty="0"/>
                  <a:t>灵活</a:t>
                </a:r>
                <a:r>
                  <a:rPr kumimoji="1" lang="en-US" altLang="zh-CN" dirty="0"/>
                  <a:t>(Flexible)</a:t>
                </a:r>
                <a:r>
                  <a:rPr kumimoji="1" lang="zh-CN" altLang="en-US" dirty="0"/>
                  <a:t>部分编译</a:t>
                </a:r>
                <a:endParaRPr kumimoji="1" lang="en-US" altLang="zh-CN" dirty="0"/>
              </a:p>
              <a:p>
                <a:r>
                  <a:rPr kumimoji="1" lang="zh-CN" altLang="en-US" dirty="0"/>
                  <a:t>严格部分编译</a:t>
                </a:r>
                <a:endParaRPr kumimoji="1" lang="en-US" altLang="zh-CN" dirty="0"/>
              </a:p>
              <a:p>
                <a:pPr lvl="1"/>
                <a:r>
                  <a:rPr kumimoji="1" lang="zh-CN" altLang="en-US" dirty="0"/>
                  <a:t>线路中大部分门不依赖于</a:t>
                </a:r>
                <a:br>
                  <a:rPr kumimoji="1" lang="en-US" altLang="zh-CN" dirty="0"/>
                </a:br>
                <a:r>
                  <a:rPr kumimoji="1" lang="zh-CN" altLang="en-US" dirty="0"/>
                  <a:t>参数</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𝜃</m:t>
                        </m:r>
                      </m:e>
                      <m:sub>
                        <m:r>
                          <a:rPr kumimoji="1" lang="en-US" altLang="zh-CN" b="0" i="1" smtClean="0">
                            <a:latin typeface="Cambria Math" panose="02040503050406030204" pitchFamily="18" charset="0"/>
                          </a:rPr>
                          <m:t>𝑖</m:t>
                        </m:r>
                      </m:sub>
                    </m:sSub>
                  </m:oMath>
                </a14:m>
                <a:endParaRPr kumimoji="1" lang="en-US" altLang="zh-CN" dirty="0"/>
              </a:p>
              <a:p>
                <a:pPr lvl="1"/>
                <a:r>
                  <a:rPr kumimoji="1" lang="zh-CN" altLang="en-US" dirty="0"/>
                  <a:t>可以提前编译固定</a:t>
                </a:r>
                <a:r>
                  <a:rPr kumimoji="1" lang="en-US" altLang="zh-CN" dirty="0"/>
                  <a:t>(Fixed)</a:t>
                </a:r>
                <a:r>
                  <a:rPr kumimoji="1" lang="zh-CN" altLang="en-US" dirty="0"/>
                  <a:t>块</a:t>
                </a:r>
                <a:endParaRPr kumimoji="1" lang="en-US" altLang="zh-CN" dirty="0"/>
              </a:p>
              <a:p>
                <a:pPr lvl="1"/>
                <a:r>
                  <a:rPr kumimoji="1" lang="zh-CN" altLang="en-US" dirty="0"/>
                  <a:t>限制</a:t>
                </a:r>
                <a:endParaRPr kumimoji="1" lang="en-US" altLang="zh-CN" dirty="0"/>
              </a:p>
              <a:p>
                <a:pPr lvl="2"/>
                <a:r>
                  <a:rPr kumimoji="1" lang="zh-CN" altLang="en-US" dirty="0"/>
                  <a:t>编译结果与</a:t>
                </a:r>
                <a:r>
                  <a:rPr kumimoji="1" lang="en-US" altLang="zh-CN" dirty="0"/>
                  <a:t>Fixed</a:t>
                </a:r>
                <a:r>
                  <a:rPr kumimoji="1" lang="zh-CN" altLang="en-US" dirty="0"/>
                  <a:t>子线路深度</a:t>
                </a:r>
                <a:br>
                  <a:rPr kumimoji="1" lang="en-US" altLang="zh-CN" dirty="0"/>
                </a:br>
                <a:r>
                  <a:rPr kumimoji="1" lang="zh-CN" altLang="en-US" dirty="0"/>
                  <a:t>相关</a:t>
                </a:r>
                <a:endParaRPr kumimoji="1" lang="en-US" altLang="zh-CN" dirty="0"/>
              </a:p>
              <a:p>
                <a:pPr lvl="1"/>
                <a:endParaRPr kumimoji="1" lang="en-US" altLang="zh-CN" dirty="0"/>
              </a:p>
            </p:txBody>
          </p:sp>
        </mc:Choice>
        <mc:Fallback xmlns="">
          <p:sp>
            <p:nvSpPr>
              <p:cNvPr id="2" name="文本占位符 1">
                <a:extLst>
                  <a:ext uri="{FF2B5EF4-FFF2-40B4-BE49-F238E27FC236}">
                    <a16:creationId xmlns:a16="http://schemas.microsoft.com/office/drawing/2014/main" id="{D3ADBD66-F855-414D-B804-AADD8CE8FE49}"/>
                  </a:ext>
                </a:extLst>
              </p:cNvPr>
              <p:cNvSpPr>
                <a:spLocks noGrp="1" noRot="1" noChangeAspect="1" noMove="1" noResize="1" noEditPoints="1" noAdjustHandles="1" noChangeArrowheads="1" noChangeShapeType="1" noTextEdit="1"/>
              </p:cNvSpPr>
              <p:nvPr>
                <p:ph type="body" idx="1"/>
              </p:nvPr>
            </p:nvSpPr>
            <p:spPr>
              <a:blipFill>
                <a:blip r:embed="rId3"/>
                <a:stretch>
                  <a:fillRect l="-1398" t="-1415"/>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87067126-8C62-644E-814C-193475734E13}"/>
              </a:ext>
            </a:extLst>
          </p:cNvPr>
          <p:cNvSpPr>
            <a:spLocks noGrp="1"/>
          </p:cNvSpPr>
          <p:nvPr>
            <p:ph type="title"/>
          </p:nvPr>
        </p:nvSpPr>
        <p:spPr/>
        <p:txBody>
          <a:bodyPr/>
          <a:lstStyle/>
          <a:p>
            <a:r>
              <a:rPr kumimoji="1" lang="zh-CN" altLang="en-US" dirty="0"/>
              <a:t>部分编译</a:t>
            </a:r>
          </a:p>
        </p:txBody>
      </p:sp>
      <p:sp>
        <p:nvSpPr>
          <p:cNvPr id="4" name="页脚占位符 3">
            <a:extLst>
              <a:ext uri="{FF2B5EF4-FFF2-40B4-BE49-F238E27FC236}">
                <a16:creationId xmlns:a16="http://schemas.microsoft.com/office/drawing/2014/main" id="{A53C1FAD-9167-F14F-AF34-2046C156FF1A}"/>
              </a:ext>
            </a:extLst>
          </p:cNvPr>
          <p:cNvSpPr>
            <a:spLocks noGrp="1"/>
          </p:cNvSpPr>
          <p:nvPr>
            <p:ph type="ftr" sz="quarter" idx="11"/>
          </p:nvPr>
        </p:nvSpPr>
        <p:spPr/>
        <p:txBody>
          <a:bodyPr/>
          <a:lstStyle/>
          <a:p>
            <a:r>
              <a:rPr kumimoji="1" lang="en" altLang="zh-CN"/>
              <a:t>﻿Partial Compilation of Variational Algorithms for Noisy</a:t>
            </a:r>
          </a:p>
          <a:p>
            <a:r>
              <a:rPr kumimoji="1" lang="en" altLang="zh-CN"/>
              <a:t>Intermediate-Scale Quantum Machines</a:t>
            </a:r>
            <a:endParaRPr kumimoji="1" lang="zh-CN" altLang="en-US" dirty="0"/>
          </a:p>
        </p:txBody>
      </p:sp>
      <p:pic>
        <p:nvPicPr>
          <p:cNvPr id="6" name="图片 5">
            <a:extLst>
              <a:ext uri="{FF2B5EF4-FFF2-40B4-BE49-F238E27FC236}">
                <a16:creationId xmlns:a16="http://schemas.microsoft.com/office/drawing/2014/main" id="{AE6046C9-FBB2-B24F-A3F3-791BC46CB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4238" y="1311933"/>
            <a:ext cx="5975762" cy="2117067"/>
          </a:xfrm>
          <a:prstGeom prst="rect">
            <a:avLst/>
          </a:prstGeom>
        </p:spPr>
      </p:pic>
      <p:pic>
        <p:nvPicPr>
          <p:cNvPr id="8" name="图片 7">
            <a:extLst>
              <a:ext uri="{FF2B5EF4-FFF2-40B4-BE49-F238E27FC236}">
                <a16:creationId xmlns:a16="http://schemas.microsoft.com/office/drawing/2014/main" id="{D8208A30-5E3A-9F43-AFCF-00C4BB01A9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3124" y="3592633"/>
            <a:ext cx="6257634" cy="2330896"/>
          </a:xfrm>
          <a:prstGeom prst="rect">
            <a:avLst/>
          </a:prstGeom>
        </p:spPr>
      </p:pic>
    </p:spTree>
    <p:extLst>
      <p:ext uri="{BB962C8B-B14F-4D97-AF65-F5344CB8AC3E}">
        <p14:creationId xmlns:p14="http://schemas.microsoft.com/office/powerpoint/2010/main" val="168948027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本占位符 1">
                <a:extLst>
                  <a:ext uri="{FF2B5EF4-FFF2-40B4-BE49-F238E27FC236}">
                    <a16:creationId xmlns:a16="http://schemas.microsoft.com/office/drawing/2014/main" id="{BD323BBB-DC30-AE43-AE29-CED84D143DAB}"/>
                  </a:ext>
                </a:extLst>
              </p:cNvPr>
              <p:cNvSpPr>
                <a:spLocks noGrp="1"/>
              </p:cNvSpPr>
              <p:nvPr>
                <p:ph type="body" idx="1"/>
              </p:nvPr>
            </p:nvSpPr>
            <p:spPr/>
            <p:txBody>
              <a:bodyPr/>
              <a:lstStyle/>
              <a:p>
                <a:r>
                  <a:rPr kumimoji="1" lang="zh-CN" altLang="en-US" dirty="0"/>
                  <a:t>灵活部分编译</a:t>
                </a:r>
                <a:endParaRPr kumimoji="1" lang="en-US" altLang="zh-CN" dirty="0"/>
              </a:p>
              <a:p>
                <a:pPr lvl="1"/>
                <a:r>
                  <a:rPr kumimoji="1" lang="zh-CN" altLang="en-US" dirty="0"/>
                  <a:t>核心思想：创建轻微参数化的子线路，即至多依赖一个</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𝜃</m:t>
                        </m:r>
                      </m:e>
                      <m:sub>
                        <m:r>
                          <a:rPr kumimoji="1" lang="en-US" altLang="zh-CN" b="0" i="1" smtClean="0">
                            <a:latin typeface="Cambria Math" panose="02040503050406030204" pitchFamily="18" charset="0"/>
                          </a:rPr>
                          <m:t>𝑖</m:t>
                        </m:r>
                      </m:sub>
                    </m:sSub>
                  </m:oMath>
                </a14:m>
                <a:r>
                  <a:rPr kumimoji="1" lang="zh-CN" altLang="en-US" dirty="0"/>
                  <a:t>参数</a:t>
                </a:r>
                <a:endParaRPr kumimoji="1" lang="en-US" altLang="zh-CN" dirty="0"/>
              </a:p>
              <a:p>
                <a:pPr lvl="1"/>
                <a:r>
                  <a:rPr kumimoji="1" lang="zh-CN" altLang="en-US" dirty="0"/>
                  <a:t>参数单调性</a:t>
                </a:r>
                <a:endParaRPr kumimoji="1" lang="en-US" altLang="zh-CN" dirty="0"/>
              </a:p>
              <a:p>
                <a:pPr lvl="2"/>
                <a:r>
                  <a:rPr kumimoji="1" lang="zh-CN" altLang="en-US" dirty="0"/>
                  <a:t>对于任意</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𝜃</m:t>
                        </m:r>
                      </m:e>
                      <m:sub>
                        <m:r>
                          <a:rPr kumimoji="1" lang="en-US" altLang="zh-CN" b="0" i="1" smtClean="0">
                            <a:latin typeface="Cambria Math" panose="02040503050406030204" pitchFamily="18" charset="0"/>
                          </a:rPr>
                          <m:t>𝑖</m:t>
                        </m:r>
                      </m:sub>
                    </m:sSub>
                  </m:oMath>
                </a14:m>
                <a:r>
                  <a:rPr kumimoji="1" lang="zh-CN" altLang="en-US" dirty="0"/>
                  <a:t>依赖门，它之后任何</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𝜃</m:t>
                        </m:r>
                      </m:e>
                      <m:sub>
                        <m:r>
                          <a:rPr kumimoji="1" lang="en-US" altLang="zh-CN" b="0" i="1" smtClean="0">
                            <a:latin typeface="Cambria Math" panose="02040503050406030204" pitchFamily="18" charset="0"/>
                          </a:rPr>
                          <m:t>𝑗</m:t>
                        </m:r>
                      </m:sub>
                    </m:sSub>
                  </m:oMath>
                </a14:m>
                <a:r>
                  <a:rPr kumimoji="1" lang="zh-CN" altLang="en-US" dirty="0"/>
                  <a:t>依赖门都有</a:t>
                </a:r>
                <a14:m>
                  <m:oMath xmlns:m="http://schemas.openxmlformats.org/officeDocument/2006/math">
                    <m:r>
                      <a:rPr kumimoji="1" lang="en-US" altLang="zh-CN" b="0" i="1" smtClean="0">
                        <a:latin typeface="Cambria Math" panose="02040503050406030204" pitchFamily="18" charset="0"/>
                      </a:rPr>
                      <m:t>𝑗</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𝑖</m:t>
                    </m:r>
                  </m:oMath>
                </a14:m>
                <a:endParaRPr kumimoji="1" lang="en-US" altLang="zh-CN" dirty="0"/>
              </a:p>
              <a:p>
                <a:pPr lvl="2"/>
                <a:r>
                  <a:rPr kumimoji="1" lang="zh-CN" altLang="en-US" dirty="0"/>
                  <a:t>来源于</a:t>
                </a:r>
                <a:r>
                  <a:rPr kumimoji="1" lang="en-US" altLang="zh-CN" dirty="0"/>
                  <a:t>VQE/UCCSD</a:t>
                </a:r>
                <a:r>
                  <a:rPr kumimoji="1" lang="zh-CN" altLang="en-US" dirty="0"/>
                  <a:t>和</a:t>
                </a:r>
                <a:r>
                  <a:rPr kumimoji="1" lang="en-US" altLang="zh-CN" dirty="0"/>
                  <a:t>QAOA</a:t>
                </a:r>
                <a:r>
                  <a:rPr kumimoji="1" lang="zh-CN" altLang="en-US" dirty="0"/>
                  <a:t>的线路构造</a:t>
                </a:r>
                <a:endParaRPr kumimoji="1" lang="en-US" altLang="zh-CN" dirty="0"/>
              </a:p>
              <a:p>
                <a:pPr lvl="1"/>
                <a:r>
                  <a:rPr kumimoji="1" lang="zh-CN" altLang="en-US" dirty="0"/>
                  <a:t>策略：超参数调优</a:t>
                </a:r>
                <a:endParaRPr kumimoji="1" lang="en-US" altLang="zh-CN" dirty="0"/>
              </a:p>
              <a:p>
                <a:pPr lvl="2"/>
                <a:r>
                  <a:rPr kumimoji="1" lang="zh-CN" altLang="en-US" dirty="0"/>
                  <a:t>虽然不能提前编译，但能够提前选择超参数</a:t>
                </a:r>
                <a:endParaRPr kumimoji="1" lang="en-US" altLang="zh-CN" dirty="0"/>
              </a:p>
              <a:p>
                <a:pPr lvl="2"/>
                <a:r>
                  <a:rPr kumimoji="1" lang="zh-CN" altLang="en-US" dirty="0"/>
                  <a:t>提前计算每个子线路的最优超参数，例如学习速率，学习速率衰减</a:t>
                </a:r>
                <a:endParaRPr kumimoji="1" lang="en-US" altLang="zh-CN" dirty="0"/>
              </a:p>
              <a:p>
                <a:pPr lvl="2"/>
                <a:r>
                  <a:rPr kumimoji="1" lang="zh-CN" altLang="en-US" dirty="0"/>
                  <a:t>高性能超参数配置对</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𝜃</m:t>
                        </m:r>
                      </m:e>
                      <m:sub>
                        <m:r>
                          <a:rPr kumimoji="1" lang="en-US" altLang="zh-CN" b="0" i="1" smtClean="0">
                            <a:latin typeface="Cambria Math" panose="02040503050406030204" pitchFamily="18" charset="0"/>
                          </a:rPr>
                          <m:t>𝑖</m:t>
                        </m:r>
                      </m:sub>
                    </m:sSub>
                  </m:oMath>
                </a14:m>
                <a:r>
                  <a:rPr kumimoji="1" lang="zh-CN" altLang="en-US" dirty="0"/>
                  <a:t>的变化鲁棒</a:t>
                </a:r>
              </a:p>
            </p:txBody>
          </p:sp>
        </mc:Choice>
        <mc:Fallback xmlns="">
          <p:sp>
            <p:nvSpPr>
              <p:cNvPr id="2" name="文本占位符 1">
                <a:extLst>
                  <a:ext uri="{FF2B5EF4-FFF2-40B4-BE49-F238E27FC236}">
                    <a16:creationId xmlns:a16="http://schemas.microsoft.com/office/drawing/2014/main" id="{BD323BBB-DC30-AE43-AE29-CED84D143DAB}"/>
                  </a:ext>
                </a:extLst>
              </p:cNvPr>
              <p:cNvSpPr>
                <a:spLocks noGrp="1" noRot="1" noChangeAspect="1" noMove="1" noResize="1" noEditPoints="1" noAdjustHandles="1" noChangeArrowheads="1" noChangeShapeType="1" noTextEdit="1"/>
              </p:cNvSpPr>
              <p:nvPr>
                <p:ph type="body" idx="1"/>
              </p:nvPr>
            </p:nvSpPr>
            <p:spPr>
              <a:blipFill>
                <a:blip r:embed="rId3"/>
                <a:stretch>
                  <a:fillRect l="-1398" t="-1415"/>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B1E99704-80E9-CD4B-A3F5-3AC524871F46}"/>
              </a:ext>
            </a:extLst>
          </p:cNvPr>
          <p:cNvSpPr>
            <a:spLocks noGrp="1"/>
          </p:cNvSpPr>
          <p:nvPr>
            <p:ph type="title"/>
          </p:nvPr>
        </p:nvSpPr>
        <p:spPr/>
        <p:txBody>
          <a:bodyPr/>
          <a:lstStyle/>
          <a:p>
            <a:r>
              <a:rPr kumimoji="1" lang="zh-CN" altLang="en-US" dirty="0"/>
              <a:t>部分编译</a:t>
            </a:r>
          </a:p>
        </p:txBody>
      </p:sp>
      <p:sp>
        <p:nvSpPr>
          <p:cNvPr id="4" name="页脚占位符 3">
            <a:extLst>
              <a:ext uri="{FF2B5EF4-FFF2-40B4-BE49-F238E27FC236}">
                <a16:creationId xmlns:a16="http://schemas.microsoft.com/office/drawing/2014/main" id="{C937BF3E-93B4-3740-8ABA-954666A2817E}"/>
              </a:ext>
            </a:extLst>
          </p:cNvPr>
          <p:cNvSpPr>
            <a:spLocks noGrp="1"/>
          </p:cNvSpPr>
          <p:nvPr>
            <p:ph type="ftr" sz="quarter" idx="11"/>
          </p:nvPr>
        </p:nvSpPr>
        <p:spPr/>
        <p:txBody>
          <a:bodyPr/>
          <a:lstStyle/>
          <a:p>
            <a:r>
              <a:rPr kumimoji="1" lang="en" altLang="zh-CN"/>
              <a:t>﻿Partial Compilation of Variational Algorithms for Noisy</a:t>
            </a:r>
          </a:p>
          <a:p>
            <a:r>
              <a:rPr kumimoji="1" lang="en" altLang="zh-CN"/>
              <a:t>Intermediate-Scale Quantum Machines</a:t>
            </a:r>
            <a:endParaRPr kumimoji="1" lang="zh-CN" altLang="en-US" dirty="0"/>
          </a:p>
        </p:txBody>
      </p:sp>
      <p:pic>
        <p:nvPicPr>
          <p:cNvPr id="6" name="图片 5">
            <a:extLst>
              <a:ext uri="{FF2B5EF4-FFF2-40B4-BE49-F238E27FC236}">
                <a16:creationId xmlns:a16="http://schemas.microsoft.com/office/drawing/2014/main" id="{C48A6152-C6CF-F444-9AF6-EDDA5694BD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8129" y="1824585"/>
            <a:ext cx="4323386" cy="2035620"/>
          </a:xfrm>
          <a:prstGeom prst="rect">
            <a:avLst/>
          </a:prstGeom>
        </p:spPr>
      </p:pic>
      <p:pic>
        <p:nvPicPr>
          <p:cNvPr id="8" name="图片 7">
            <a:extLst>
              <a:ext uri="{FF2B5EF4-FFF2-40B4-BE49-F238E27FC236}">
                <a16:creationId xmlns:a16="http://schemas.microsoft.com/office/drawing/2014/main" id="{D3640865-518C-B445-8539-EF95713249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64860" y="4271242"/>
            <a:ext cx="3244856" cy="2010808"/>
          </a:xfrm>
          <a:prstGeom prst="rect">
            <a:avLst/>
          </a:prstGeom>
        </p:spPr>
      </p:pic>
    </p:spTree>
    <p:extLst>
      <p:ext uri="{BB962C8B-B14F-4D97-AF65-F5344CB8AC3E}">
        <p14:creationId xmlns:p14="http://schemas.microsoft.com/office/powerpoint/2010/main" val="84930890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本占位符 1">
                <a:extLst>
                  <a:ext uri="{FF2B5EF4-FFF2-40B4-BE49-F238E27FC236}">
                    <a16:creationId xmlns:a16="http://schemas.microsoft.com/office/drawing/2014/main" id="{77DAF887-1409-644F-96BC-A67ABB0DDA32}"/>
                  </a:ext>
                </a:extLst>
              </p:cNvPr>
              <p:cNvSpPr>
                <a:spLocks noGrp="1"/>
              </p:cNvSpPr>
              <p:nvPr>
                <p:ph type="body" idx="1"/>
              </p:nvPr>
            </p:nvSpPr>
            <p:spPr>
              <a:xfrm>
                <a:off x="190004" y="902526"/>
                <a:ext cx="5015841" cy="5379524"/>
              </a:xfrm>
            </p:spPr>
            <p:txBody>
              <a:bodyPr/>
              <a:lstStyle/>
              <a:p>
                <a:r>
                  <a:rPr kumimoji="1" lang="zh-CN" altLang="en-US" dirty="0"/>
                  <a:t>脉冲时间加速的对比</a:t>
                </a:r>
                <a:endParaRPr kumimoji="1" lang="en-US" altLang="zh-CN" dirty="0"/>
              </a:p>
              <a:p>
                <a:pPr lvl="1"/>
                <a:r>
                  <a:rPr kumimoji="1" lang="zh-CN" altLang="en-US" b="0" dirty="0"/>
                  <a:t>图二</a:t>
                </a:r>
                <a14:m>
                  <m:oMath xmlns:m="http://schemas.openxmlformats.org/officeDocument/2006/math">
                    <m:r>
                      <a:rPr kumimoji="1" lang="en-US" altLang="zh-CN" b="0" i="1" smtClean="0">
                        <a:latin typeface="Cambria Math" panose="02040503050406030204" pitchFamily="18" charset="0"/>
                      </a:rPr>
                      <m:t>𝑝</m:t>
                    </m:r>
                  </m:oMath>
                </a14:m>
                <a:r>
                  <a:rPr kumimoji="1" lang="zh-CN" altLang="en-US" dirty="0"/>
                  <a:t>为</a:t>
                </a:r>
                <a:r>
                  <a:rPr kumimoji="1" lang="en-US" altLang="zh-CN" dirty="0"/>
                  <a:t>QAOA</a:t>
                </a:r>
                <a:br>
                  <a:rPr kumimoji="1" lang="en-US" altLang="zh-CN" dirty="0"/>
                </a:br>
                <a:r>
                  <a:rPr kumimoji="1" lang="zh-CN" altLang="en-US" dirty="0"/>
                  <a:t>的迭代次数</a:t>
                </a:r>
                <a:endParaRPr kumimoji="1" lang="en-US" altLang="zh-CN" dirty="0"/>
              </a:p>
              <a:p>
                <a:pPr marL="450850" lvl="1" indent="0">
                  <a:buNone/>
                </a:pPr>
                <a:endParaRPr kumimoji="1" lang="zh-CN" altLang="en-US" dirty="0"/>
              </a:p>
            </p:txBody>
          </p:sp>
        </mc:Choice>
        <mc:Fallback xmlns="">
          <p:sp>
            <p:nvSpPr>
              <p:cNvPr id="2" name="文本占位符 1">
                <a:extLst>
                  <a:ext uri="{FF2B5EF4-FFF2-40B4-BE49-F238E27FC236}">
                    <a16:creationId xmlns:a16="http://schemas.microsoft.com/office/drawing/2014/main" id="{77DAF887-1409-644F-96BC-A67ABB0DDA32}"/>
                  </a:ext>
                </a:extLst>
              </p:cNvPr>
              <p:cNvSpPr>
                <a:spLocks noGrp="1" noRot="1" noChangeAspect="1" noMove="1" noResize="1" noEditPoints="1" noAdjustHandles="1" noChangeArrowheads="1" noChangeShapeType="1" noTextEdit="1"/>
              </p:cNvSpPr>
              <p:nvPr>
                <p:ph type="body" idx="1"/>
              </p:nvPr>
            </p:nvSpPr>
            <p:spPr>
              <a:xfrm>
                <a:off x="190004" y="902526"/>
                <a:ext cx="5015841" cy="5379524"/>
              </a:xfrm>
              <a:blipFill>
                <a:blip r:embed="rId3"/>
                <a:stretch>
                  <a:fillRect l="-3283" t="-1415"/>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A2B525E0-D0AA-784D-9FEF-0BC84144FF11}"/>
              </a:ext>
            </a:extLst>
          </p:cNvPr>
          <p:cNvSpPr>
            <a:spLocks noGrp="1"/>
          </p:cNvSpPr>
          <p:nvPr>
            <p:ph type="title"/>
          </p:nvPr>
        </p:nvSpPr>
        <p:spPr/>
        <p:txBody>
          <a:bodyPr/>
          <a:lstStyle/>
          <a:p>
            <a:r>
              <a:rPr kumimoji="1" lang="en-US" altLang="zh-CN" dirty="0" err="1"/>
              <a:t>Expreiments</a:t>
            </a:r>
            <a:endParaRPr kumimoji="1" lang="zh-CN" altLang="en-US" dirty="0"/>
          </a:p>
        </p:txBody>
      </p:sp>
      <p:sp>
        <p:nvSpPr>
          <p:cNvPr id="4" name="页脚占位符 3">
            <a:extLst>
              <a:ext uri="{FF2B5EF4-FFF2-40B4-BE49-F238E27FC236}">
                <a16:creationId xmlns:a16="http://schemas.microsoft.com/office/drawing/2014/main" id="{5306C2A3-AD03-6849-BCED-A45A0F117DBA}"/>
              </a:ext>
            </a:extLst>
          </p:cNvPr>
          <p:cNvSpPr>
            <a:spLocks noGrp="1"/>
          </p:cNvSpPr>
          <p:nvPr>
            <p:ph type="ftr" sz="quarter" idx="11"/>
          </p:nvPr>
        </p:nvSpPr>
        <p:spPr/>
        <p:txBody>
          <a:bodyPr/>
          <a:lstStyle/>
          <a:p>
            <a:r>
              <a:rPr kumimoji="1" lang="en" altLang="zh-CN"/>
              <a:t>﻿Partial Compilation of Variational Algorithms for Noisy</a:t>
            </a:r>
          </a:p>
          <a:p>
            <a:r>
              <a:rPr kumimoji="1" lang="en" altLang="zh-CN"/>
              <a:t>Intermediate-Scale Quantum Machines</a:t>
            </a:r>
            <a:endParaRPr kumimoji="1" lang="zh-CN" altLang="en-US" dirty="0"/>
          </a:p>
        </p:txBody>
      </p:sp>
      <p:pic>
        <p:nvPicPr>
          <p:cNvPr id="6" name="图片 5">
            <a:extLst>
              <a:ext uri="{FF2B5EF4-FFF2-40B4-BE49-F238E27FC236}">
                <a16:creationId xmlns:a16="http://schemas.microsoft.com/office/drawing/2014/main" id="{289B9015-4CCF-274F-BF2F-1D00E91D6B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9946" y="4830229"/>
            <a:ext cx="6601820" cy="1266011"/>
          </a:xfrm>
          <a:prstGeom prst="rect">
            <a:avLst/>
          </a:prstGeom>
        </p:spPr>
      </p:pic>
      <p:pic>
        <p:nvPicPr>
          <p:cNvPr id="8" name="图片 7">
            <a:extLst>
              <a:ext uri="{FF2B5EF4-FFF2-40B4-BE49-F238E27FC236}">
                <a16:creationId xmlns:a16="http://schemas.microsoft.com/office/drawing/2014/main" id="{AFE7EBCB-0C30-A245-A584-381F2B3524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6985" y="1055086"/>
            <a:ext cx="4226415" cy="3413437"/>
          </a:xfrm>
          <a:prstGeom prst="rect">
            <a:avLst/>
          </a:prstGeom>
        </p:spPr>
      </p:pic>
      <p:sp>
        <p:nvSpPr>
          <p:cNvPr id="9" name="文本框 8">
            <a:extLst>
              <a:ext uri="{FF2B5EF4-FFF2-40B4-BE49-F238E27FC236}">
                <a16:creationId xmlns:a16="http://schemas.microsoft.com/office/drawing/2014/main" id="{D8AA21A0-4D44-DD4C-9442-630695A84C3E}"/>
              </a:ext>
            </a:extLst>
          </p:cNvPr>
          <p:cNvSpPr txBox="1"/>
          <p:nvPr/>
        </p:nvSpPr>
        <p:spPr>
          <a:xfrm>
            <a:off x="4561421" y="6082374"/>
            <a:ext cx="5718869"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400" b="0" i="0" u="none" strike="noStrike" cap="none" spc="0" normalizeH="0" baseline="0" dirty="0">
                <a:ln>
                  <a:noFill/>
                </a:ln>
                <a:solidFill>
                  <a:srgbClr val="000000"/>
                </a:solidFill>
                <a:effectLst/>
                <a:uFillTx/>
                <a:latin typeface="+mj-lt"/>
                <a:ea typeface="+mj-ea"/>
                <a:cs typeface="+mj-cs"/>
                <a:sym typeface="Helvetica"/>
              </a:rPr>
              <a:t>表</a:t>
            </a:r>
            <a:r>
              <a:rPr kumimoji="0" lang="en-US" altLang="zh-CN" sz="1400" b="0" i="0" u="none" strike="noStrike" cap="none" spc="0" normalizeH="0" baseline="0" dirty="0">
                <a:ln>
                  <a:noFill/>
                </a:ln>
                <a:solidFill>
                  <a:srgbClr val="000000"/>
                </a:solidFill>
                <a:effectLst/>
                <a:uFillTx/>
                <a:latin typeface="+mj-lt"/>
                <a:ea typeface="+mj-ea"/>
                <a:cs typeface="+mj-cs"/>
                <a:sym typeface="Helvetica"/>
              </a:rPr>
              <a:t>1</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 对</a:t>
            </a:r>
            <a:r>
              <a:rPr lang="en-US" altLang="zh-CN" sz="1400" dirty="0">
                <a:latin typeface="+mj-lt"/>
                <a:ea typeface="+mj-ea"/>
                <a:cs typeface="+mj-cs"/>
                <a:sym typeface="Helvetica"/>
              </a:rPr>
              <a:t>VQE-UCCSD</a:t>
            </a:r>
            <a:r>
              <a:rPr lang="zh-CN" altLang="en-US" sz="1400" dirty="0">
                <a:latin typeface="+mj-lt"/>
                <a:ea typeface="+mj-ea"/>
                <a:cs typeface="+mj-cs"/>
                <a:sym typeface="Helvetica"/>
              </a:rPr>
              <a:t>和</a:t>
            </a:r>
            <a:r>
              <a:rPr lang="en-US" altLang="zh-CN" sz="1400" dirty="0">
                <a:latin typeface="+mj-lt"/>
                <a:ea typeface="+mj-ea"/>
                <a:cs typeface="+mj-cs"/>
                <a:sym typeface="Helvetica"/>
              </a:rPr>
              <a:t>QAOA</a:t>
            </a:r>
            <a:r>
              <a:rPr lang="zh-CN" altLang="en-US" sz="1400" dirty="0">
                <a:latin typeface="+mj-lt"/>
                <a:ea typeface="+mj-ea"/>
                <a:cs typeface="+mj-cs"/>
                <a:sym typeface="Helvetica"/>
              </a:rPr>
              <a:t>的数据</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脉冲持续时间实验结果</a:t>
            </a:r>
            <a:r>
              <a:rPr kumimoji="0" lang="en-US" altLang="zh-CN" sz="1400" b="0" i="0" u="none" strike="noStrike" cap="none" spc="0" normalizeH="0" baseline="0" dirty="0">
                <a:ln>
                  <a:noFill/>
                </a:ln>
                <a:solidFill>
                  <a:srgbClr val="000000"/>
                </a:solidFill>
                <a:effectLst/>
                <a:uFillTx/>
                <a:latin typeface="+mj-lt"/>
                <a:ea typeface="+mj-ea"/>
                <a:cs typeface="+mj-cs"/>
                <a:sym typeface="Helvetica"/>
              </a:rPr>
              <a:t>(</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单位</a:t>
            </a:r>
            <a:r>
              <a:rPr kumimoji="0" lang="en-US" altLang="zh-CN" sz="1400" b="0" i="0" u="none" strike="noStrike" cap="none" spc="0" normalizeH="0" baseline="0" dirty="0">
                <a:ln>
                  <a:noFill/>
                </a:ln>
                <a:solidFill>
                  <a:srgbClr val="000000"/>
                </a:solidFill>
                <a:effectLst/>
                <a:uFillTx/>
                <a:latin typeface="+mj-lt"/>
                <a:ea typeface="+mj-ea"/>
                <a:cs typeface="+mj-cs"/>
                <a:sym typeface="Helvetica"/>
              </a:rPr>
              <a:t>:</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纳秒</a:t>
            </a:r>
            <a:r>
              <a:rPr kumimoji="0" lang="en-US" altLang="zh-CN" sz="1400" b="0" i="0" u="none" strike="noStrike" cap="none" spc="0" normalizeH="0" baseline="0" dirty="0">
                <a:ln>
                  <a:noFill/>
                </a:ln>
                <a:solidFill>
                  <a:srgbClr val="000000"/>
                </a:solidFill>
                <a:effectLst/>
                <a:uFillTx/>
                <a:latin typeface="+mj-lt"/>
                <a:ea typeface="+mj-ea"/>
                <a:cs typeface="+mj-cs"/>
                <a:sym typeface="Helvetica"/>
              </a:rPr>
              <a:t>)</a:t>
            </a:r>
            <a:endParaRPr kumimoji="0" lang="zh-CN" altLang="en-US" sz="1400" b="0" i="0" u="none" strike="noStrike" cap="none" spc="0" normalizeH="0" baseline="0" dirty="0">
              <a:ln>
                <a:noFill/>
              </a:ln>
              <a:solidFill>
                <a:srgbClr val="000000"/>
              </a:solidFill>
              <a:effectLst/>
              <a:uFillTx/>
              <a:latin typeface="+mj-lt"/>
              <a:ea typeface="+mj-ea"/>
              <a:cs typeface="+mj-cs"/>
              <a:sym typeface="Helvetica"/>
            </a:endParaRPr>
          </a:p>
        </p:txBody>
      </p:sp>
      <p:sp>
        <p:nvSpPr>
          <p:cNvPr id="10" name="文本框 9">
            <a:extLst>
              <a:ext uri="{FF2B5EF4-FFF2-40B4-BE49-F238E27FC236}">
                <a16:creationId xmlns:a16="http://schemas.microsoft.com/office/drawing/2014/main" id="{EEE00941-BD22-8C49-8570-E583958D88F9}"/>
              </a:ext>
            </a:extLst>
          </p:cNvPr>
          <p:cNvSpPr txBox="1"/>
          <p:nvPr/>
        </p:nvSpPr>
        <p:spPr>
          <a:xfrm>
            <a:off x="3764250" y="4306261"/>
            <a:ext cx="4551883"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400" b="0" i="0" u="none" strike="noStrike" cap="none" spc="0" normalizeH="0" baseline="0" dirty="0">
                <a:ln>
                  <a:noFill/>
                </a:ln>
                <a:solidFill>
                  <a:srgbClr val="000000"/>
                </a:solidFill>
                <a:effectLst/>
                <a:uFillTx/>
                <a:latin typeface="+mj-lt"/>
                <a:ea typeface="+mj-ea"/>
                <a:cs typeface="+mj-cs"/>
                <a:sym typeface="Helvetica"/>
              </a:rPr>
              <a:t>图</a:t>
            </a:r>
            <a:r>
              <a:rPr kumimoji="0" lang="en-US" altLang="zh-CN" sz="1400" b="0" i="0" u="none" strike="noStrike" cap="none" spc="0" normalizeH="0" baseline="0" dirty="0">
                <a:ln>
                  <a:noFill/>
                </a:ln>
                <a:solidFill>
                  <a:srgbClr val="000000"/>
                </a:solidFill>
                <a:effectLst/>
                <a:uFillTx/>
                <a:latin typeface="+mj-lt"/>
                <a:ea typeface="+mj-ea"/>
                <a:cs typeface="+mj-cs"/>
                <a:sym typeface="Helvetica"/>
              </a:rPr>
              <a:t>1</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 不同方法对</a:t>
            </a:r>
            <a:r>
              <a:rPr lang="en-US" altLang="zh-CN" sz="1400" dirty="0">
                <a:latin typeface="+mj-lt"/>
                <a:ea typeface="+mj-ea"/>
                <a:cs typeface="+mj-cs"/>
                <a:sym typeface="Helvetica"/>
              </a:rPr>
              <a:t>VQE-UCCSD</a:t>
            </a:r>
            <a:r>
              <a:rPr lang="zh-CN" altLang="en-US" sz="1400" dirty="0">
                <a:latin typeface="+mj-lt"/>
                <a:ea typeface="+mj-ea"/>
                <a:cs typeface="+mj-cs"/>
                <a:sym typeface="Helvetica"/>
              </a:rPr>
              <a:t>的数据</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脉冲持续时间加速比</a:t>
            </a:r>
          </a:p>
        </p:txBody>
      </p:sp>
      <p:pic>
        <p:nvPicPr>
          <p:cNvPr id="12" name="图片 11">
            <a:extLst>
              <a:ext uri="{FF2B5EF4-FFF2-40B4-BE49-F238E27FC236}">
                <a16:creationId xmlns:a16="http://schemas.microsoft.com/office/drawing/2014/main" id="{2764A881-65AD-DD46-A9F2-1D191C7F89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0899" y="1755044"/>
            <a:ext cx="3920461" cy="2450288"/>
          </a:xfrm>
          <a:prstGeom prst="rect">
            <a:avLst/>
          </a:prstGeom>
        </p:spPr>
      </p:pic>
      <p:sp>
        <p:nvSpPr>
          <p:cNvPr id="13" name="文本框 12">
            <a:extLst>
              <a:ext uri="{FF2B5EF4-FFF2-40B4-BE49-F238E27FC236}">
                <a16:creationId xmlns:a16="http://schemas.microsoft.com/office/drawing/2014/main" id="{56E44449-E958-164A-9585-2D61CDFD8C63}"/>
              </a:ext>
            </a:extLst>
          </p:cNvPr>
          <p:cNvSpPr txBox="1"/>
          <p:nvPr/>
        </p:nvSpPr>
        <p:spPr>
          <a:xfrm>
            <a:off x="8478868" y="4307013"/>
            <a:ext cx="3184522"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400" b="0" i="0" u="none" strike="noStrike" cap="none" spc="0" normalizeH="0" baseline="0" dirty="0">
                <a:ln>
                  <a:noFill/>
                </a:ln>
                <a:solidFill>
                  <a:srgbClr val="000000"/>
                </a:solidFill>
                <a:effectLst/>
                <a:uFillTx/>
                <a:latin typeface="+mj-lt"/>
                <a:ea typeface="+mj-ea"/>
                <a:cs typeface="+mj-cs"/>
                <a:sym typeface="Helvetica"/>
              </a:rPr>
              <a:t>图</a:t>
            </a:r>
            <a:r>
              <a:rPr lang="en-US" altLang="zh-CN" sz="1400" dirty="0">
                <a:latin typeface="+mj-lt"/>
                <a:ea typeface="+mj-ea"/>
                <a:cs typeface="+mj-cs"/>
                <a:sym typeface="Helvetica"/>
              </a:rPr>
              <a:t>2</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 不同方法对</a:t>
            </a:r>
            <a:r>
              <a:rPr lang="en-US" altLang="zh-CN" sz="1400" dirty="0">
                <a:latin typeface="+mj-lt"/>
                <a:ea typeface="+mj-ea"/>
                <a:cs typeface="+mj-cs"/>
                <a:sym typeface="Helvetica"/>
              </a:rPr>
              <a:t>QAOA</a:t>
            </a:r>
            <a:r>
              <a:rPr lang="zh-CN" altLang="en-US" sz="1400" dirty="0">
                <a:latin typeface="+mj-lt"/>
                <a:ea typeface="+mj-ea"/>
                <a:cs typeface="+mj-cs"/>
                <a:sym typeface="Helvetica"/>
              </a:rPr>
              <a:t> </a:t>
            </a:r>
            <a:r>
              <a:rPr lang="en-US" altLang="zh-CN" sz="1400" dirty="0">
                <a:latin typeface="+mj-lt"/>
                <a:ea typeface="+mj-ea"/>
                <a:cs typeface="+mj-cs"/>
                <a:sym typeface="Helvetica"/>
              </a:rPr>
              <a:t>MAXCUT</a:t>
            </a:r>
            <a:r>
              <a:rPr lang="zh-CN" altLang="en-US" sz="1400" dirty="0">
                <a:latin typeface="+mj-lt"/>
                <a:ea typeface="+mj-ea"/>
                <a:cs typeface="+mj-cs"/>
                <a:sym typeface="Helvetica"/>
              </a:rPr>
              <a:t>的数据</a:t>
            </a:r>
            <a:endParaRPr lang="en-US" altLang="zh-CN" sz="1400" dirty="0">
              <a:latin typeface="+mj-lt"/>
              <a:ea typeface="+mj-ea"/>
              <a:cs typeface="+mj-cs"/>
              <a:sym typeface="Helvetica"/>
            </a:endParaRPr>
          </a:p>
          <a:p>
            <a:pPr marL="0" marR="0" indent="0" algn="ctr" defTabSz="914400" rtl="0" fontAlgn="auto" latinLnBrk="0" hangingPunct="0">
              <a:lnSpc>
                <a:spcPct val="100000"/>
              </a:lnSpc>
              <a:spcBef>
                <a:spcPts val="0"/>
              </a:spcBef>
              <a:spcAft>
                <a:spcPts val="0"/>
              </a:spcAft>
              <a:buClrTx/>
              <a:buSzTx/>
              <a:buFontTx/>
              <a:buNone/>
              <a:tabLst/>
            </a:pPr>
            <a:r>
              <a:rPr kumimoji="0" lang="zh-CN" altLang="en-US" sz="1400" b="0" i="0" u="none" strike="noStrike" cap="none" spc="0" normalizeH="0" baseline="0" dirty="0">
                <a:ln>
                  <a:noFill/>
                </a:ln>
                <a:solidFill>
                  <a:srgbClr val="000000"/>
                </a:solidFill>
                <a:effectLst/>
                <a:uFillTx/>
                <a:latin typeface="+mj-lt"/>
                <a:ea typeface="+mj-ea"/>
                <a:cs typeface="+mj-cs"/>
                <a:sym typeface="Helvetica"/>
              </a:rPr>
              <a:t>脉冲持续时间加速比</a:t>
            </a:r>
          </a:p>
        </p:txBody>
      </p:sp>
      <p:sp>
        <p:nvSpPr>
          <p:cNvPr id="14" name="文本框 13">
            <a:extLst>
              <a:ext uri="{FF2B5EF4-FFF2-40B4-BE49-F238E27FC236}">
                <a16:creationId xmlns:a16="http://schemas.microsoft.com/office/drawing/2014/main" id="{BB12BA12-CD06-9240-B2FF-9CEA511752FB}"/>
              </a:ext>
            </a:extLst>
          </p:cNvPr>
          <p:cNvSpPr txBox="1"/>
          <p:nvPr/>
        </p:nvSpPr>
        <p:spPr>
          <a:xfrm>
            <a:off x="2795155" y="3491345"/>
            <a:ext cx="92394"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394934928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3596538-B7FB-CF43-AD4B-0B301BD6EABA}"/>
              </a:ext>
            </a:extLst>
          </p:cNvPr>
          <p:cNvSpPr>
            <a:spLocks noGrp="1"/>
          </p:cNvSpPr>
          <p:nvPr>
            <p:ph type="body" idx="1"/>
          </p:nvPr>
        </p:nvSpPr>
        <p:spPr>
          <a:xfrm>
            <a:off x="190004" y="902526"/>
            <a:ext cx="9334006" cy="5379524"/>
          </a:xfrm>
        </p:spPr>
        <p:txBody>
          <a:bodyPr/>
          <a:lstStyle/>
          <a:p>
            <a:r>
              <a:rPr kumimoji="1" lang="zh-CN" altLang="en-US" dirty="0"/>
              <a:t>编译时间的减少</a:t>
            </a:r>
            <a:endParaRPr kumimoji="1" lang="en-US" altLang="zh-CN" dirty="0"/>
          </a:p>
          <a:p>
            <a:r>
              <a:rPr kumimoji="1" lang="zh-CN" altLang="en-US" dirty="0">
                <a:solidFill>
                  <a:schemeClr val="bg1">
                    <a:lumMod val="65000"/>
                  </a:schemeClr>
                </a:solidFill>
              </a:rPr>
              <a:t>模拟真实脉冲</a:t>
            </a:r>
            <a:endParaRPr kumimoji="1" lang="en-US" altLang="zh-CN" dirty="0">
              <a:solidFill>
                <a:schemeClr val="bg1">
                  <a:lumMod val="65000"/>
                </a:schemeClr>
              </a:solidFill>
            </a:endParaRPr>
          </a:p>
          <a:p>
            <a:pPr lvl="1"/>
            <a:r>
              <a:rPr kumimoji="1" lang="zh-CN" altLang="en-US" dirty="0">
                <a:solidFill>
                  <a:schemeClr val="bg1">
                    <a:lumMod val="65000"/>
                  </a:schemeClr>
                </a:solidFill>
              </a:rPr>
              <a:t>仅允许每纳秒一个脉冲数据点</a:t>
            </a:r>
            <a:r>
              <a:rPr kumimoji="1" lang="en-US" altLang="zh-CN" dirty="0">
                <a:solidFill>
                  <a:schemeClr val="bg1">
                    <a:lumMod val="65000"/>
                  </a:schemeClr>
                </a:solidFill>
              </a:rPr>
              <a:t>(1</a:t>
            </a:r>
            <a:r>
              <a:rPr kumimoji="1" lang="zh-CN" altLang="en-US" dirty="0">
                <a:solidFill>
                  <a:schemeClr val="bg1">
                    <a:lumMod val="65000"/>
                  </a:schemeClr>
                </a:solidFill>
              </a:rPr>
              <a:t> </a:t>
            </a:r>
            <a:r>
              <a:rPr kumimoji="1" lang="en-US" altLang="zh-CN" dirty="0" err="1">
                <a:solidFill>
                  <a:schemeClr val="bg1">
                    <a:lumMod val="65000"/>
                  </a:schemeClr>
                </a:solidFill>
              </a:rPr>
              <a:t>Gsa</a:t>
            </a:r>
            <a:r>
              <a:rPr kumimoji="1" lang="en-US" altLang="zh-CN" dirty="0">
                <a:solidFill>
                  <a:schemeClr val="bg1">
                    <a:lumMod val="65000"/>
                  </a:schemeClr>
                </a:solidFill>
              </a:rPr>
              <a:t>/s)</a:t>
            </a:r>
            <a:r>
              <a:rPr kumimoji="1" lang="zh-CN" altLang="en-US" dirty="0">
                <a:solidFill>
                  <a:schemeClr val="bg1">
                    <a:lumMod val="65000"/>
                  </a:schemeClr>
                </a:solidFill>
              </a:rPr>
              <a:t>，与文中其他结果</a:t>
            </a:r>
            <a:r>
              <a:rPr kumimoji="1" lang="en-US" altLang="zh-CN" dirty="0">
                <a:solidFill>
                  <a:schemeClr val="bg1">
                    <a:lumMod val="65000"/>
                  </a:schemeClr>
                </a:solidFill>
              </a:rPr>
              <a:t>20</a:t>
            </a:r>
            <a:r>
              <a:rPr kumimoji="1" lang="zh-CN" altLang="en-US" dirty="0">
                <a:solidFill>
                  <a:schemeClr val="bg1">
                    <a:lumMod val="65000"/>
                  </a:schemeClr>
                </a:solidFill>
              </a:rPr>
              <a:t> </a:t>
            </a:r>
            <a:r>
              <a:rPr kumimoji="1" lang="en-US" altLang="zh-CN" dirty="0" err="1">
                <a:solidFill>
                  <a:schemeClr val="bg1">
                    <a:lumMod val="65000"/>
                  </a:schemeClr>
                </a:solidFill>
              </a:rPr>
              <a:t>Gsa</a:t>
            </a:r>
            <a:r>
              <a:rPr kumimoji="1" lang="en-US" altLang="zh-CN" dirty="0">
                <a:solidFill>
                  <a:schemeClr val="bg1">
                    <a:lumMod val="65000"/>
                  </a:schemeClr>
                </a:solidFill>
              </a:rPr>
              <a:t>/s</a:t>
            </a:r>
            <a:r>
              <a:rPr kumimoji="1" lang="zh-CN" altLang="en-US" dirty="0">
                <a:solidFill>
                  <a:schemeClr val="bg1">
                    <a:lumMod val="65000"/>
                  </a:schemeClr>
                </a:solidFill>
              </a:rPr>
              <a:t>相比</a:t>
            </a:r>
            <a:endParaRPr kumimoji="1" lang="en-US" altLang="zh-CN" dirty="0">
              <a:solidFill>
                <a:schemeClr val="bg1">
                  <a:lumMod val="65000"/>
                </a:schemeClr>
              </a:solidFill>
            </a:endParaRPr>
          </a:p>
          <a:p>
            <a:pPr lvl="1"/>
            <a:r>
              <a:rPr kumimoji="1" lang="zh-CN" altLang="en-US" dirty="0">
                <a:solidFill>
                  <a:schemeClr val="bg1">
                    <a:lumMod val="65000"/>
                  </a:schemeClr>
                </a:solidFill>
              </a:rPr>
              <a:t>包含了泄露到量子三位能级的可能，其他结果使用了二位能级的近似</a:t>
            </a:r>
            <a:endParaRPr kumimoji="1" lang="en-US" altLang="zh-CN" dirty="0">
              <a:solidFill>
                <a:schemeClr val="bg1">
                  <a:lumMod val="65000"/>
                </a:schemeClr>
              </a:solidFill>
            </a:endParaRPr>
          </a:p>
          <a:p>
            <a:pPr lvl="1"/>
            <a:r>
              <a:rPr kumimoji="1" lang="zh-CN" altLang="en-US" dirty="0">
                <a:solidFill>
                  <a:schemeClr val="bg1">
                    <a:lumMod val="65000"/>
                  </a:schemeClr>
                </a:solidFill>
              </a:rPr>
              <a:t>在 </a:t>
            </a:r>
            <a:r>
              <a:rPr kumimoji="1" lang="en-US" altLang="zh-CN" dirty="0">
                <a:solidFill>
                  <a:schemeClr val="bg1">
                    <a:lumMod val="65000"/>
                  </a:schemeClr>
                </a:solidFill>
              </a:rPr>
              <a:t>GRAPE </a:t>
            </a:r>
            <a:r>
              <a:rPr kumimoji="1" lang="zh-CN" altLang="en-US" dirty="0">
                <a:solidFill>
                  <a:schemeClr val="bg1">
                    <a:lumMod val="65000"/>
                  </a:schemeClr>
                </a:solidFill>
              </a:rPr>
              <a:t>中应用积极的脉冲正则化</a:t>
            </a:r>
            <a:br>
              <a:rPr kumimoji="1" lang="en-US" altLang="zh-CN" dirty="0">
                <a:solidFill>
                  <a:schemeClr val="bg1">
                    <a:lumMod val="65000"/>
                  </a:schemeClr>
                </a:solidFill>
              </a:rPr>
            </a:br>
            <a:r>
              <a:rPr kumimoji="1" lang="zh-CN" altLang="en-US" dirty="0">
                <a:solidFill>
                  <a:schemeClr val="bg1">
                    <a:lumMod val="65000"/>
                  </a:schemeClr>
                </a:solidFill>
              </a:rPr>
              <a:t>以确保脉冲形状遵循高斯包络并具</a:t>
            </a:r>
            <a:br>
              <a:rPr kumimoji="1" lang="en-US" altLang="zh-CN" dirty="0">
                <a:solidFill>
                  <a:schemeClr val="bg1">
                    <a:lumMod val="65000"/>
                  </a:schemeClr>
                </a:solidFill>
              </a:rPr>
            </a:br>
            <a:r>
              <a:rPr kumimoji="1" lang="zh-CN" altLang="en-US" dirty="0">
                <a:solidFill>
                  <a:schemeClr val="bg1">
                    <a:lumMod val="65000"/>
                  </a:schemeClr>
                </a:solidFill>
              </a:rPr>
              <a:t>有平滑的一阶和二阶导数</a:t>
            </a:r>
            <a:endParaRPr kumimoji="1" lang="en-US" altLang="zh-CN" dirty="0">
              <a:solidFill>
                <a:schemeClr val="bg1">
                  <a:lumMod val="65000"/>
                </a:schemeClr>
              </a:solidFill>
            </a:endParaRPr>
          </a:p>
          <a:p>
            <a:pPr lvl="1"/>
            <a:endParaRPr kumimoji="1" lang="zh-CN" altLang="en-US" dirty="0"/>
          </a:p>
        </p:txBody>
      </p:sp>
      <p:sp>
        <p:nvSpPr>
          <p:cNvPr id="3" name="标题 2">
            <a:extLst>
              <a:ext uri="{FF2B5EF4-FFF2-40B4-BE49-F238E27FC236}">
                <a16:creationId xmlns:a16="http://schemas.microsoft.com/office/drawing/2014/main" id="{C77ECD1C-5E44-9443-B903-7EDA832F9D20}"/>
              </a:ext>
            </a:extLst>
          </p:cNvPr>
          <p:cNvSpPr>
            <a:spLocks noGrp="1"/>
          </p:cNvSpPr>
          <p:nvPr>
            <p:ph type="title"/>
          </p:nvPr>
        </p:nvSpPr>
        <p:spPr/>
        <p:txBody>
          <a:bodyPr/>
          <a:lstStyle/>
          <a:p>
            <a:r>
              <a:rPr kumimoji="1" lang="en-US" altLang="zh-CN" dirty="0"/>
              <a:t>Experiments</a:t>
            </a:r>
            <a:endParaRPr kumimoji="1" lang="zh-CN" altLang="en-US" dirty="0"/>
          </a:p>
        </p:txBody>
      </p:sp>
      <p:sp>
        <p:nvSpPr>
          <p:cNvPr id="4" name="页脚占位符 3">
            <a:extLst>
              <a:ext uri="{FF2B5EF4-FFF2-40B4-BE49-F238E27FC236}">
                <a16:creationId xmlns:a16="http://schemas.microsoft.com/office/drawing/2014/main" id="{93DCDA62-A9F5-134E-B270-D8529D08CDC1}"/>
              </a:ext>
            </a:extLst>
          </p:cNvPr>
          <p:cNvSpPr>
            <a:spLocks noGrp="1"/>
          </p:cNvSpPr>
          <p:nvPr>
            <p:ph type="ftr" sz="quarter" idx="11"/>
          </p:nvPr>
        </p:nvSpPr>
        <p:spPr/>
        <p:txBody>
          <a:bodyPr/>
          <a:lstStyle/>
          <a:p>
            <a:r>
              <a:rPr kumimoji="1" lang="en" altLang="zh-CN"/>
              <a:t>﻿Partial Compilation of Variational Algorithms for Noisy</a:t>
            </a:r>
          </a:p>
          <a:p>
            <a:r>
              <a:rPr kumimoji="1" lang="en" altLang="zh-CN"/>
              <a:t>Intermediate-Scale Quantum Machines</a:t>
            </a:r>
            <a:endParaRPr kumimoji="1" lang="zh-CN" altLang="en-US" dirty="0"/>
          </a:p>
        </p:txBody>
      </p:sp>
      <p:pic>
        <p:nvPicPr>
          <p:cNvPr id="6" name="图片 5">
            <a:extLst>
              <a:ext uri="{FF2B5EF4-FFF2-40B4-BE49-F238E27FC236}">
                <a16:creationId xmlns:a16="http://schemas.microsoft.com/office/drawing/2014/main" id="{4DF080E8-7170-B04F-B33E-5CF4045F0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3626" y="3394301"/>
            <a:ext cx="5017324" cy="2887749"/>
          </a:xfrm>
          <a:prstGeom prst="rect">
            <a:avLst/>
          </a:prstGeom>
        </p:spPr>
      </p:pic>
      <p:pic>
        <p:nvPicPr>
          <p:cNvPr id="8" name="图片 7">
            <a:extLst>
              <a:ext uri="{FF2B5EF4-FFF2-40B4-BE49-F238E27FC236}">
                <a16:creationId xmlns:a16="http://schemas.microsoft.com/office/drawing/2014/main" id="{09FFC523-943C-2E41-A155-4150719969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34" y="5123625"/>
            <a:ext cx="5545034" cy="982664"/>
          </a:xfrm>
          <a:prstGeom prst="rect">
            <a:avLst/>
          </a:prstGeom>
        </p:spPr>
      </p:pic>
    </p:spTree>
    <p:extLst>
      <p:ext uri="{BB962C8B-B14F-4D97-AF65-F5344CB8AC3E}">
        <p14:creationId xmlns:p14="http://schemas.microsoft.com/office/powerpoint/2010/main" val="264389157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2A6DFBB-2E10-3E4E-A054-8BE64519E149}"/>
              </a:ext>
            </a:extLst>
          </p:cNvPr>
          <p:cNvSpPr>
            <a:spLocks noGrp="1"/>
          </p:cNvSpPr>
          <p:nvPr>
            <p:ph type="title"/>
          </p:nvPr>
        </p:nvSpPr>
        <p:spPr/>
        <p:txBody>
          <a:bodyPr/>
          <a:lstStyle/>
          <a:p>
            <a:r>
              <a:rPr kumimoji="1" lang="zh-CN" altLang="en-US" dirty="0"/>
              <a:t>相关</a:t>
            </a:r>
          </a:p>
        </p:txBody>
      </p:sp>
      <p:sp>
        <p:nvSpPr>
          <p:cNvPr id="4" name="页脚占位符 3">
            <a:extLst>
              <a:ext uri="{FF2B5EF4-FFF2-40B4-BE49-F238E27FC236}">
                <a16:creationId xmlns:a16="http://schemas.microsoft.com/office/drawing/2014/main" id="{9FE80167-B90C-6D46-B987-49B7CBADB8DF}"/>
              </a:ext>
            </a:extLst>
          </p:cNvPr>
          <p:cNvSpPr>
            <a:spLocks noGrp="1"/>
          </p:cNvSpPr>
          <p:nvPr>
            <p:ph type="ftr" sz="quarter" idx="11"/>
          </p:nvPr>
        </p:nvSpPr>
        <p:spPr/>
        <p:txBody>
          <a:bodyPr/>
          <a:lstStyle/>
          <a:p>
            <a:r>
              <a:rPr kumimoji="1" lang="en" altLang="zh-CN"/>
              <a:t>﻿Partial Compilation of Variational Algorithms for Noisy</a:t>
            </a:r>
          </a:p>
          <a:p>
            <a:r>
              <a:rPr kumimoji="1" lang="en" altLang="zh-CN"/>
              <a:t>Intermediate-Scale Quantum Machines</a:t>
            </a:r>
            <a:endParaRPr kumimoji="1" lang="zh-CN" altLang="en-US" dirty="0"/>
          </a:p>
        </p:txBody>
      </p:sp>
      <p:pic>
        <p:nvPicPr>
          <p:cNvPr id="6" name="图片 5">
            <a:extLst>
              <a:ext uri="{FF2B5EF4-FFF2-40B4-BE49-F238E27FC236}">
                <a16:creationId xmlns:a16="http://schemas.microsoft.com/office/drawing/2014/main" id="{10AE02B9-AC52-3849-8E97-544129178E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83" y="950362"/>
            <a:ext cx="5490681" cy="5255366"/>
          </a:xfrm>
          <a:prstGeom prst="rect">
            <a:avLst/>
          </a:prstGeom>
        </p:spPr>
      </p:pic>
      <p:cxnSp>
        <p:nvCxnSpPr>
          <p:cNvPr id="8" name="直线连接符 7">
            <a:extLst>
              <a:ext uri="{FF2B5EF4-FFF2-40B4-BE49-F238E27FC236}">
                <a16:creationId xmlns:a16="http://schemas.microsoft.com/office/drawing/2014/main" id="{F18147C0-F03D-DB47-BC8F-1A5688C55ADE}"/>
              </a:ext>
            </a:extLst>
          </p:cNvPr>
          <p:cNvCxnSpPr>
            <a:cxnSpLocks/>
          </p:cNvCxnSpPr>
          <p:nvPr/>
        </p:nvCxnSpPr>
        <p:spPr>
          <a:xfrm>
            <a:off x="420305" y="3421452"/>
            <a:ext cx="3847012" cy="0"/>
          </a:xfrm>
          <a:prstGeom prst="line">
            <a:avLst/>
          </a:prstGeom>
          <a:noFill/>
          <a:ln w="25400" cap="flat">
            <a:solidFill>
              <a:srgbClr val="FF0000"/>
            </a:solidFill>
            <a:prstDash val="solid"/>
            <a:round/>
          </a:ln>
          <a:effectLst/>
          <a:sp3d/>
        </p:spPr>
        <p:style>
          <a:lnRef idx="0">
            <a:scrgbClr r="0" g="0" b="0"/>
          </a:lnRef>
          <a:fillRef idx="0">
            <a:scrgbClr r="0" g="0" b="0"/>
          </a:fillRef>
          <a:effectRef idx="0">
            <a:scrgbClr r="0" g="0" b="0"/>
          </a:effectRef>
          <a:fontRef idx="none"/>
        </p:style>
      </p:cxnSp>
      <p:cxnSp>
        <p:nvCxnSpPr>
          <p:cNvPr id="10" name="直线连接符 9">
            <a:extLst>
              <a:ext uri="{FF2B5EF4-FFF2-40B4-BE49-F238E27FC236}">
                <a16:creationId xmlns:a16="http://schemas.microsoft.com/office/drawing/2014/main" id="{88BD0BF9-BACD-AB4A-BCC1-589AD164CB67}"/>
              </a:ext>
            </a:extLst>
          </p:cNvPr>
          <p:cNvCxnSpPr>
            <a:cxnSpLocks/>
          </p:cNvCxnSpPr>
          <p:nvPr/>
        </p:nvCxnSpPr>
        <p:spPr>
          <a:xfrm>
            <a:off x="420305" y="2571346"/>
            <a:ext cx="2455430" cy="0"/>
          </a:xfrm>
          <a:prstGeom prst="line">
            <a:avLst/>
          </a:prstGeom>
          <a:noFill/>
          <a:ln w="25400" cap="flat">
            <a:solidFill>
              <a:srgbClr val="FF0000"/>
            </a:solidFill>
            <a:prstDash val="solid"/>
            <a:round/>
          </a:ln>
          <a:effectLst/>
          <a:sp3d/>
        </p:spPr>
        <p:style>
          <a:lnRef idx="0">
            <a:scrgbClr r="0" g="0" b="0"/>
          </a:lnRef>
          <a:fillRef idx="0">
            <a:scrgbClr r="0" g="0" b="0"/>
          </a:fillRef>
          <a:effectRef idx="0">
            <a:scrgbClr r="0" g="0" b="0"/>
          </a:effectRef>
          <a:fontRef idx="none"/>
        </p:style>
      </p:cxnSp>
      <p:cxnSp>
        <p:nvCxnSpPr>
          <p:cNvPr id="13" name="直线连接符 12">
            <a:extLst>
              <a:ext uri="{FF2B5EF4-FFF2-40B4-BE49-F238E27FC236}">
                <a16:creationId xmlns:a16="http://schemas.microsoft.com/office/drawing/2014/main" id="{3C8F2785-4CC5-D84C-A723-E932D4E67066}"/>
              </a:ext>
            </a:extLst>
          </p:cNvPr>
          <p:cNvCxnSpPr>
            <a:cxnSpLocks/>
          </p:cNvCxnSpPr>
          <p:nvPr/>
        </p:nvCxnSpPr>
        <p:spPr>
          <a:xfrm>
            <a:off x="420305" y="3004081"/>
            <a:ext cx="3415452" cy="0"/>
          </a:xfrm>
          <a:prstGeom prst="line">
            <a:avLst/>
          </a:prstGeom>
          <a:noFill/>
          <a:ln w="25400" cap="flat">
            <a:solidFill>
              <a:srgbClr val="FF0000"/>
            </a:solidFill>
            <a:prstDash val="solid"/>
            <a:round/>
          </a:ln>
          <a:effectLst/>
          <a:sp3d/>
        </p:spPr>
        <p:style>
          <a:lnRef idx="0">
            <a:scrgbClr r="0" g="0" b="0"/>
          </a:lnRef>
          <a:fillRef idx="0">
            <a:scrgbClr r="0" g="0" b="0"/>
          </a:fillRef>
          <a:effectRef idx="0">
            <a:scrgbClr r="0" g="0" b="0"/>
          </a:effectRef>
          <a:fontRef idx="none"/>
        </p:style>
      </p:cxnSp>
      <p:sp>
        <p:nvSpPr>
          <p:cNvPr id="15" name="文本框 14">
            <a:extLst>
              <a:ext uri="{FF2B5EF4-FFF2-40B4-BE49-F238E27FC236}">
                <a16:creationId xmlns:a16="http://schemas.microsoft.com/office/drawing/2014/main" id="{00AB46D8-73D0-D345-93DB-694199B4D348}"/>
              </a:ext>
            </a:extLst>
          </p:cNvPr>
          <p:cNvSpPr txBox="1"/>
          <p:nvPr/>
        </p:nvSpPr>
        <p:spPr>
          <a:xfrm>
            <a:off x="166255" y="2719379"/>
            <a:ext cx="885816" cy="2539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050" b="0" i="0" u="none" strike="noStrike" cap="none" spc="0" normalizeH="0" baseline="0" dirty="0">
                <a:ln>
                  <a:noFill/>
                </a:ln>
                <a:solidFill>
                  <a:srgbClr val="000000"/>
                </a:solidFill>
                <a:effectLst/>
                <a:uFillTx/>
                <a:latin typeface="+mj-lt"/>
                <a:ea typeface="+mj-ea"/>
                <a:cs typeface="+mj-cs"/>
                <a:sym typeface="Helvetica"/>
              </a:rPr>
              <a:t>[ASPLOS’19]</a:t>
            </a:r>
            <a:endParaRPr kumimoji="0" lang="zh-CN" altLang="en-US" sz="1050" b="0" i="0" u="none" strike="noStrike" cap="none" spc="0" normalizeH="0" baseline="0" dirty="0">
              <a:ln>
                <a:noFill/>
              </a:ln>
              <a:solidFill>
                <a:srgbClr val="000000"/>
              </a:solidFill>
              <a:effectLst/>
              <a:uFillTx/>
              <a:latin typeface="+mj-lt"/>
              <a:ea typeface="+mj-ea"/>
              <a:cs typeface="+mj-cs"/>
              <a:sym typeface="Helvetica"/>
            </a:endParaRPr>
          </a:p>
        </p:txBody>
      </p:sp>
      <p:sp>
        <p:nvSpPr>
          <p:cNvPr id="17" name="文本框 16">
            <a:extLst>
              <a:ext uri="{FF2B5EF4-FFF2-40B4-BE49-F238E27FC236}">
                <a16:creationId xmlns:a16="http://schemas.microsoft.com/office/drawing/2014/main" id="{675530DC-6AA4-0D4B-B472-92BDA58D89A0}"/>
              </a:ext>
            </a:extLst>
          </p:cNvPr>
          <p:cNvSpPr txBox="1"/>
          <p:nvPr/>
        </p:nvSpPr>
        <p:spPr>
          <a:xfrm>
            <a:off x="166255" y="3984560"/>
            <a:ext cx="796048" cy="2539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050" b="0" i="0" u="none" strike="noStrike" cap="none" spc="0" normalizeH="0" baseline="0" dirty="0">
                <a:ln>
                  <a:noFill/>
                </a:ln>
                <a:solidFill>
                  <a:srgbClr val="000000"/>
                </a:solidFill>
                <a:effectLst/>
                <a:uFillTx/>
                <a:latin typeface="+mj-lt"/>
                <a:ea typeface="+mj-ea"/>
                <a:cs typeface="+mj-cs"/>
                <a:sym typeface="Helvetica"/>
              </a:rPr>
              <a:t>[MICRO’20]</a:t>
            </a:r>
            <a:endParaRPr kumimoji="0" lang="zh-CN" altLang="en-US" sz="1050" b="0" i="0" u="none" strike="noStrike" cap="none" spc="0" normalizeH="0" baseline="0" dirty="0">
              <a:ln>
                <a:noFill/>
              </a:ln>
              <a:solidFill>
                <a:srgbClr val="000000"/>
              </a:solidFill>
              <a:effectLst/>
              <a:uFillTx/>
              <a:latin typeface="+mj-lt"/>
              <a:ea typeface="+mj-ea"/>
              <a:cs typeface="+mj-cs"/>
              <a:sym typeface="Helvetica"/>
            </a:endParaRPr>
          </a:p>
        </p:txBody>
      </p:sp>
      <p:pic>
        <p:nvPicPr>
          <p:cNvPr id="19" name="图片 18">
            <a:extLst>
              <a:ext uri="{FF2B5EF4-FFF2-40B4-BE49-F238E27FC236}">
                <a16:creationId xmlns:a16="http://schemas.microsoft.com/office/drawing/2014/main" id="{7273B462-FDD0-DC42-A800-5E76828A2A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3245" y="1001218"/>
            <a:ext cx="4782705" cy="5355132"/>
          </a:xfrm>
          <a:prstGeom prst="rect">
            <a:avLst/>
          </a:prstGeom>
        </p:spPr>
      </p:pic>
      <p:sp>
        <p:nvSpPr>
          <p:cNvPr id="20" name="椭圆 19">
            <a:extLst>
              <a:ext uri="{FF2B5EF4-FFF2-40B4-BE49-F238E27FC236}">
                <a16:creationId xmlns:a16="http://schemas.microsoft.com/office/drawing/2014/main" id="{E4D9BBE2-C005-9A42-8741-AED0B55ECB5D}"/>
              </a:ext>
            </a:extLst>
          </p:cNvPr>
          <p:cNvSpPr/>
          <p:nvPr/>
        </p:nvSpPr>
        <p:spPr>
          <a:xfrm>
            <a:off x="2232991" y="3984560"/>
            <a:ext cx="1805609" cy="415162"/>
          </a:xfrm>
          <a:prstGeom prst="ellipse">
            <a:avLst/>
          </a:prstGeom>
          <a:noFill/>
          <a:ln w="254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352058532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737B5B3-5E66-E24A-98CA-3B004FE270BB}"/>
              </a:ext>
            </a:extLst>
          </p:cNvPr>
          <p:cNvSpPr>
            <a:spLocks noGrp="1"/>
          </p:cNvSpPr>
          <p:nvPr>
            <p:ph type="title"/>
          </p:nvPr>
        </p:nvSpPr>
        <p:spPr/>
        <p:txBody>
          <a:bodyPr/>
          <a:lstStyle/>
          <a:p>
            <a:r>
              <a:rPr kumimoji="1" lang="zh-CN" altLang="en-US" dirty="0"/>
              <a:t>相关</a:t>
            </a:r>
          </a:p>
        </p:txBody>
      </p:sp>
      <p:sp>
        <p:nvSpPr>
          <p:cNvPr id="4" name="页脚占位符 3">
            <a:extLst>
              <a:ext uri="{FF2B5EF4-FFF2-40B4-BE49-F238E27FC236}">
                <a16:creationId xmlns:a16="http://schemas.microsoft.com/office/drawing/2014/main" id="{0AC51F69-7A5B-FA4A-AAAF-555B53C24BC8}"/>
              </a:ext>
            </a:extLst>
          </p:cNvPr>
          <p:cNvSpPr>
            <a:spLocks noGrp="1"/>
          </p:cNvSpPr>
          <p:nvPr>
            <p:ph type="ftr" sz="quarter" idx="11"/>
          </p:nvPr>
        </p:nvSpPr>
        <p:spPr/>
        <p:txBody>
          <a:bodyPr/>
          <a:lstStyle/>
          <a:p>
            <a:r>
              <a:rPr kumimoji="1" lang="en" altLang="zh-CN"/>
              <a:t>﻿Partial Compilation of Variational Algorithms for Noisy</a:t>
            </a:r>
          </a:p>
          <a:p>
            <a:r>
              <a:rPr kumimoji="1" lang="en" altLang="zh-CN"/>
              <a:t>Intermediate-Scale Quantum Machines</a:t>
            </a:r>
            <a:endParaRPr kumimoji="1" lang="zh-CN" altLang="en-US" dirty="0"/>
          </a:p>
        </p:txBody>
      </p:sp>
      <p:pic>
        <p:nvPicPr>
          <p:cNvPr id="6" name="图片 5">
            <a:extLst>
              <a:ext uri="{FF2B5EF4-FFF2-40B4-BE49-F238E27FC236}">
                <a16:creationId xmlns:a16="http://schemas.microsoft.com/office/drawing/2014/main" id="{82384699-E9B5-9846-BFD8-EA5B8035B0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483" y="1250950"/>
            <a:ext cx="4987161" cy="5105400"/>
          </a:xfrm>
          <a:prstGeom prst="rect">
            <a:avLst/>
          </a:prstGeom>
        </p:spPr>
      </p:pic>
      <p:pic>
        <p:nvPicPr>
          <p:cNvPr id="8" name="图片 7">
            <a:extLst>
              <a:ext uri="{FF2B5EF4-FFF2-40B4-BE49-F238E27FC236}">
                <a16:creationId xmlns:a16="http://schemas.microsoft.com/office/drawing/2014/main" id="{1BCDF39E-0BDC-C04A-8572-C3FC5C364C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250950"/>
            <a:ext cx="5532120" cy="2766060"/>
          </a:xfrm>
          <a:prstGeom prst="rect">
            <a:avLst/>
          </a:prstGeom>
        </p:spPr>
      </p:pic>
      <p:pic>
        <p:nvPicPr>
          <p:cNvPr id="10" name="图片 9">
            <a:extLst>
              <a:ext uri="{FF2B5EF4-FFF2-40B4-BE49-F238E27FC236}">
                <a16:creationId xmlns:a16="http://schemas.microsoft.com/office/drawing/2014/main" id="{E1745633-C75F-D846-B636-0DA252A3EE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1201" y="3493916"/>
            <a:ext cx="2375665" cy="3128694"/>
          </a:xfrm>
          <a:prstGeom prst="rect">
            <a:avLst/>
          </a:prstGeom>
        </p:spPr>
      </p:pic>
    </p:spTree>
    <p:extLst>
      <p:ext uri="{BB962C8B-B14F-4D97-AF65-F5344CB8AC3E}">
        <p14:creationId xmlns:p14="http://schemas.microsoft.com/office/powerpoint/2010/main" val="1441194043"/>
      </p:ext>
    </p:extLst>
  </p:cSld>
  <p:clrMapOvr>
    <a:masterClrMapping/>
  </p:clrMapOvr>
  <p:transition spd="med"/>
</p:sld>
</file>

<file path=ppt/theme/theme1.xml><?xml version="1.0" encoding="utf-8"?>
<a:theme xmlns:a="http://schemas.openxmlformats.org/drawingml/2006/main" name="ustc-1">
  <a:themeElements>
    <a:clrScheme name="ustc-1">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ustc-1">
      <a:majorFont>
        <a:latin typeface="Helvetica"/>
        <a:ea typeface="Helvetica"/>
        <a:cs typeface="Helvetica"/>
      </a:majorFont>
      <a:minorFont>
        <a:latin typeface="等线"/>
        <a:ea typeface="等线"/>
        <a:cs typeface="等线"/>
      </a:minorFont>
    </a:fontScheme>
    <a:fmtScheme name="ustc-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ustc-1">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Helvetica"/>
        <a:ea typeface="Helvetica"/>
        <a:cs typeface="Helvetica"/>
      </a:majorFont>
      <a:minorFont>
        <a:latin typeface="等线"/>
        <a:ea typeface="等线"/>
        <a:cs typeface="等线"/>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ustc-1" id="{13E5BAFF-FBD7-9240-BEC7-37BDB4335F97}" vid="{91FF955A-3BD9-6E45-BCC5-3FBB1428409C}"/>
    </a:ext>
  </a:extLst>
</a:theme>
</file>

<file path=ppt/theme/theme3.xml><?xml version="1.0" encoding="utf-8"?>
<a:theme xmlns:a="http://schemas.openxmlformats.org/drawingml/2006/main" name="ustc-1">
  <a:themeElements>
    <a:clrScheme name="ustc-1">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ustc-1">
      <a:majorFont>
        <a:latin typeface="Helvetica"/>
        <a:ea typeface="Helvetica"/>
        <a:cs typeface="Helvetica"/>
      </a:majorFont>
      <a:minorFont>
        <a:latin typeface="等线"/>
        <a:ea typeface="等线"/>
        <a:cs typeface="等线"/>
      </a:minorFont>
    </a:fontScheme>
    <a:fmtScheme name="ustc-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Yuanti SC Bold"/>
            <a:ea typeface="Yuanti SC Bold"/>
            <a:cs typeface="Yuanti SC Bold"/>
            <a:sym typeface="Yuanti SC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1877</TotalTime>
  <Words>2874</Words>
  <Application>Microsoft Macintosh PowerPoint</Application>
  <PresentationFormat>宽屏</PresentationFormat>
  <Paragraphs>212</Paragraphs>
  <Slides>13</Slides>
  <Notes>13</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13</vt:i4>
      </vt:variant>
    </vt:vector>
  </HeadingPairs>
  <TitlesOfParts>
    <vt:vector size="28" baseType="lpstr">
      <vt:lpstr>等线</vt:lpstr>
      <vt:lpstr>微软雅黑</vt:lpstr>
      <vt:lpstr>微软雅黑</vt:lpstr>
      <vt:lpstr>Yuanti SC Bold</vt:lpstr>
      <vt:lpstr>Arial</vt:lpstr>
      <vt:lpstr>Avenir</vt:lpstr>
      <vt:lpstr>Avenir Next Medium</vt:lpstr>
      <vt:lpstr>Avenir Next Regular</vt:lpstr>
      <vt:lpstr>Cambria</vt:lpstr>
      <vt:lpstr>Cambria Math</vt:lpstr>
      <vt:lpstr>Helvetica</vt:lpstr>
      <vt:lpstr>Kohinoor Bangla</vt:lpstr>
      <vt:lpstr>Oswald</vt:lpstr>
      <vt:lpstr>ustc-1</vt:lpstr>
      <vt:lpstr>1_ustc-1</vt:lpstr>
      <vt:lpstr>Partial Compilation of Variational Algorithms for Noisy Intermediate-Scale Quantum Machines</vt:lpstr>
      <vt:lpstr>Introduction</vt:lpstr>
      <vt:lpstr>Preliminaries</vt:lpstr>
      <vt:lpstr>量子算法</vt:lpstr>
      <vt:lpstr>量子编译</vt:lpstr>
      <vt:lpstr>GRAPE</vt:lpstr>
      <vt:lpstr>GRAPE</vt:lpstr>
      <vt:lpstr>部分编译</vt:lpstr>
      <vt:lpstr>部分编译</vt:lpstr>
      <vt:lpstr>Expreiments</vt:lpstr>
      <vt:lpstr>Experiments</vt:lpstr>
      <vt:lpstr>相关</vt:lpstr>
      <vt:lpstr>相关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[Arxiv 2104.05755]Tensor Processing Primitives: A Programming Abstraction for Efficiency and Portability in Deep Learning Workloads</dc:title>
  <cp:lastModifiedBy>Microsoft Office User</cp:lastModifiedBy>
  <cp:revision>22</cp:revision>
  <cp:lastPrinted>2022-02-23T13:25:28Z</cp:lastPrinted>
  <dcterms:modified xsi:type="dcterms:W3CDTF">2022-02-24T13:31:11Z</dcterms:modified>
</cp:coreProperties>
</file>