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504" r:id="rId2"/>
    <p:sldId id="508" r:id="rId3"/>
    <p:sldId id="509" r:id="rId4"/>
    <p:sldId id="515" r:id="rId5"/>
    <p:sldId id="521" r:id="rId6"/>
    <p:sldId id="524" r:id="rId7"/>
    <p:sldId id="523" r:id="rId8"/>
    <p:sldId id="525" r:id="rId9"/>
    <p:sldId id="522" r:id="rId10"/>
    <p:sldId id="510" r:id="rId11"/>
    <p:sldId id="526" r:id="rId12"/>
    <p:sldId id="517" r:id="rId13"/>
    <p:sldId id="518" r:id="rId14"/>
    <p:sldId id="520" r:id="rId15"/>
    <p:sldId id="513" r:id="rId16"/>
    <p:sldId id="511" r:id="rId17"/>
    <p:sldId id="398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7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 yt" initials="hy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49F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8" autoAdjust="0"/>
    <p:restoredTop sz="61850" autoAdjust="0"/>
  </p:normalViewPr>
  <p:slideViewPr>
    <p:cSldViewPr snapToGrid="0">
      <p:cViewPr varScale="1">
        <p:scale>
          <a:sx n="52" d="100"/>
          <a:sy n="52" d="100"/>
        </p:scale>
        <p:origin x="1685" y="82"/>
      </p:cViewPr>
      <p:guideLst>
        <p:guide orient="horz" pos="2160"/>
        <p:guide pos="38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0" i="0" u="none" strike="noStrike" dirty="0">
                <a:solidFill>
                  <a:schemeClr val="tx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TAPAS 2020: Proceedings of the 11th ACM SIGPLAN International Workshop on Tools for Automatic Program Analysis</a:t>
            </a:r>
          </a:p>
          <a:p>
            <a:endParaRPr lang="zh-CN" altLang="en-US" b="0" u="none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061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6068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1359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098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50813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078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8663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660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9357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9133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7522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2E303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5904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0759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0291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219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/>
          <p:cNvSpPr>
            <a:spLocks noGrp="1"/>
          </p:cNvSpPr>
          <p:nvPr>
            <p:ph idx="1" hasCustomPrompt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00E37-E163-40CA-8146-A68431A5A674}" type="datetime1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anose="05000000000000000000" pitchFamily="2" charset="2"/>
        <a:buChar char="q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86155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6238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tudasc/MetaC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45/3281070.3281071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09/Correctness.2018.00011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62"/>
          <p:cNvSpPr txBox="1">
            <a:spLocks noChangeArrowheads="1"/>
          </p:cNvSpPr>
          <p:nvPr/>
        </p:nvSpPr>
        <p:spPr bwMode="auto">
          <a:xfrm>
            <a:off x="1553581" y="1798621"/>
            <a:ext cx="8739549" cy="1131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b="1" dirty="0">
                <a:solidFill>
                  <a:schemeClr val="tx2"/>
                </a:solidFill>
              </a:rPr>
              <a:t>MetaCG: Annotated Call-Graphs to Facilitate</a:t>
            </a:r>
          </a:p>
          <a:p>
            <a:pPr algn="ctr"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b="1" dirty="0">
                <a:solidFill>
                  <a:schemeClr val="tx2"/>
                </a:solidFill>
              </a:rPr>
              <a:t>Whole-Program Analysis</a:t>
            </a:r>
            <a:endParaRPr lang="zh-CN" altLang="en-US" sz="2400" b="1" dirty="0">
              <a:solidFill>
                <a:schemeClr val="tx2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5221688" y="3056621"/>
            <a:ext cx="14033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TAPAS ’20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0F72CD-3EFF-1E69-051C-1B1E09B887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879" y="3357317"/>
            <a:ext cx="5834241" cy="1981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760377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编译器和程序分析工具对调用图</a:t>
            </a:r>
            <a:r>
              <a:rPr kumimoji="1" lang="en-US" altLang="zh-CN" dirty="0"/>
              <a:t>(CG)</a:t>
            </a:r>
            <a:r>
              <a:rPr kumimoji="1" lang="zh-CN" altLang="en-US" dirty="0"/>
              <a:t>的构建是常见的</a:t>
            </a:r>
            <a:endParaRPr kumimoji="1" lang="en-US" altLang="zh-CN" dirty="0"/>
          </a:p>
          <a:p>
            <a:r>
              <a:rPr kumimoji="1" lang="zh-CN" altLang="en-US" dirty="0"/>
              <a:t>但是，</a:t>
            </a:r>
            <a:r>
              <a:rPr kumimoji="1" lang="en-US" altLang="zh-CN" dirty="0"/>
              <a:t>CG</a:t>
            </a:r>
            <a:r>
              <a:rPr kumimoji="1" lang="zh-CN" altLang="en-US" dirty="0"/>
              <a:t>表示经常被紧密集成到工具的代码库中，不容易在其它工具中导入和重复使用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缺少直接重用</a:t>
            </a:r>
            <a:r>
              <a:rPr kumimoji="1" lang="en-US" altLang="zh-CN" dirty="0"/>
              <a:t>CG</a:t>
            </a:r>
            <a:r>
              <a:rPr kumimoji="1" lang="zh-CN" altLang="en-US" dirty="0"/>
              <a:t>中各组件的</a:t>
            </a:r>
            <a:r>
              <a:rPr kumimoji="1" lang="en-US" altLang="zh-CN" dirty="0"/>
              <a:t>API</a:t>
            </a:r>
          </a:p>
          <a:p>
            <a:pPr lvl="1"/>
            <a:r>
              <a:rPr kumimoji="1" lang="zh-CN" altLang="en-US" dirty="0"/>
              <a:t>如果有</a:t>
            </a:r>
            <a:r>
              <a:rPr kumimoji="1" lang="en-US" altLang="zh-CN" dirty="0"/>
              <a:t>API</a:t>
            </a:r>
            <a:r>
              <a:rPr kumimoji="1" lang="zh-CN" altLang="en-US" dirty="0"/>
              <a:t>，也会有复杂的直接交互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需要用合适的数据结构来导出</a:t>
            </a:r>
            <a:r>
              <a:rPr kumimoji="1" lang="en-US" altLang="zh-CN" dirty="0"/>
              <a:t>CG</a:t>
            </a:r>
            <a:r>
              <a:rPr kumimoji="1" lang="zh-CN" altLang="en-US" dirty="0"/>
              <a:t>，扩展另一工具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Introduction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81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760377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MetaCG</a:t>
            </a:r>
            <a:r>
              <a:rPr kumimoji="1" lang="zh-CN" altLang="en-US" dirty="0"/>
              <a:t>：</a:t>
            </a:r>
            <a:r>
              <a:rPr kumimoji="1" lang="en-US" altLang="zh-CN" dirty="0"/>
              <a:t>extendable C/C++ whole-program call-graph tool</a:t>
            </a:r>
          </a:p>
          <a:p>
            <a:pPr lvl="1"/>
            <a:r>
              <a:rPr kumimoji="1" lang="en-US" altLang="zh-CN" dirty="0"/>
              <a:t>MetaCG</a:t>
            </a:r>
            <a:r>
              <a:rPr kumimoji="1" lang="zh-CN" altLang="en-US" dirty="0"/>
              <a:t>图表示将结构信息和标签信息区分开，来解决</a:t>
            </a:r>
            <a:r>
              <a:rPr kumimoji="1" lang="en-US" altLang="zh-CN" dirty="0"/>
              <a:t>CG</a:t>
            </a:r>
            <a:r>
              <a:rPr kumimoji="1" lang="zh-CN" altLang="en-US" dirty="0"/>
              <a:t>的重用问题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metadata</a:t>
            </a:r>
            <a:r>
              <a:rPr kumimoji="1" lang="zh-CN" altLang="en-US" dirty="0"/>
              <a:t>：用户自定义信息，可以附加到图的节点上</a:t>
            </a:r>
            <a:endParaRPr kumimoji="1" lang="en-US" altLang="zh-CN" dirty="0"/>
          </a:p>
          <a:p>
            <a:pPr lvl="1"/>
            <a:endParaRPr kumimoji="1" lang="en-US" altLang="zh-CN" sz="1000" dirty="0"/>
          </a:p>
          <a:p>
            <a:pPr lvl="1"/>
            <a:r>
              <a:rPr kumimoji="1" lang="zh-CN" altLang="en-US" dirty="0"/>
              <a:t>三部分：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提供查询</a:t>
            </a:r>
            <a:r>
              <a:rPr kumimoji="1" lang="en-US" altLang="zh-CN" dirty="0"/>
              <a:t>API</a:t>
            </a:r>
            <a:r>
              <a:rPr kumimoji="1" lang="zh-CN" altLang="en-US" dirty="0"/>
              <a:t>的</a:t>
            </a:r>
            <a:r>
              <a:rPr kumimoji="1" lang="en-US" altLang="zh-CN" dirty="0"/>
              <a:t>CG</a:t>
            </a:r>
            <a:r>
              <a:rPr kumimoji="1" lang="zh-CN" altLang="en-US" dirty="0"/>
              <a:t>图形库</a:t>
            </a:r>
            <a:endParaRPr kumimoji="1" lang="en-US" altLang="zh-CN" dirty="0"/>
          </a:p>
          <a:p>
            <a:pPr lvl="2"/>
            <a:r>
              <a:rPr kumimoji="1" lang="en-US" altLang="zh-CN" u="sng" dirty="0"/>
              <a:t>CGCollector</a:t>
            </a:r>
            <a:r>
              <a:rPr kumimoji="1" lang="zh-CN" altLang="en-US" dirty="0"/>
              <a:t>：基于</a:t>
            </a:r>
            <a:r>
              <a:rPr kumimoji="1" lang="en-US" altLang="zh-CN" dirty="0"/>
              <a:t>clang</a:t>
            </a:r>
            <a:r>
              <a:rPr kumimoji="1" lang="zh-CN" altLang="en-US" dirty="0"/>
              <a:t>的</a:t>
            </a:r>
            <a:r>
              <a:rPr kumimoji="1" lang="en-US" altLang="zh-CN" dirty="0"/>
              <a:t>CG</a:t>
            </a:r>
            <a:r>
              <a:rPr kumimoji="1" lang="zh-CN" altLang="en-US" dirty="0"/>
              <a:t>构建工具，可以添加用户自定义数据</a:t>
            </a:r>
            <a:r>
              <a:rPr kumimoji="1" lang="en-US" altLang="zh-CN" dirty="0"/>
              <a:t>(meta information)</a:t>
            </a:r>
            <a:r>
              <a:rPr kumimoji="1" lang="zh-CN" altLang="en-US" dirty="0"/>
              <a:t>扩展</a:t>
            </a:r>
            <a:endParaRPr kumimoji="1" lang="en-US" altLang="zh-CN" dirty="0"/>
          </a:p>
          <a:p>
            <a:pPr lvl="2"/>
            <a:r>
              <a:rPr kumimoji="1" lang="en-US" altLang="zh-CN" u="sng" dirty="0"/>
              <a:t>CGValidate</a:t>
            </a:r>
            <a:r>
              <a:rPr kumimoji="1" lang="zh-CN" altLang="en-US" dirty="0"/>
              <a:t>：为给定的程序执行验证构造的</a:t>
            </a:r>
            <a:r>
              <a:rPr kumimoji="1" lang="en-US" altLang="zh-CN" dirty="0"/>
              <a:t>CG</a:t>
            </a:r>
            <a:r>
              <a:rPr kumimoji="1" lang="zh-CN" altLang="en-US" dirty="0"/>
              <a:t>，检查丢失的边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CG</a:t>
            </a:r>
            <a:r>
              <a:rPr kumimoji="1" lang="zh-CN" altLang="en-US" dirty="0"/>
              <a:t>和附加的标签信息导出为直接的</a:t>
            </a:r>
            <a:r>
              <a:rPr kumimoji="1" lang="en-US" altLang="zh-CN" dirty="0"/>
              <a:t>JSON</a:t>
            </a:r>
            <a:r>
              <a:rPr kumimoji="1" lang="zh-CN" altLang="en-US" dirty="0"/>
              <a:t>格式，并提供</a:t>
            </a:r>
            <a:r>
              <a:rPr kumimoji="1" lang="en-US" altLang="zh-CN" dirty="0"/>
              <a:t>(</a:t>
            </a:r>
            <a:r>
              <a:rPr kumimoji="1" lang="zh-CN" altLang="en-US" dirty="0"/>
              <a:t>反</a:t>
            </a:r>
            <a:r>
              <a:rPr kumimoji="1" lang="en-US" altLang="zh-CN" dirty="0"/>
              <a:t>)</a:t>
            </a:r>
            <a:r>
              <a:rPr kumimoji="1" lang="zh-CN" altLang="en-US" dirty="0"/>
              <a:t>序列化，所以，其它工具可以直接和序列化的图进行交互，而不必使用</a:t>
            </a:r>
            <a:r>
              <a:rPr kumimoji="1" lang="en-US" altLang="zh-CN" dirty="0"/>
              <a:t>MetaCG</a:t>
            </a:r>
            <a:r>
              <a:rPr kumimoji="1" lang="zh-CN" altLang="en-US" dirty="0"/>
              <a:t>库和</a:t>
            </a:r>
            <a:r>
              <a:rPr kumimoji="1" lang="en-US" altLang="zh-CN" dirty="0"/>
              <a:t>CGCollector</a:t>
            </a:r>
            <a:endParaRPr kumimoji="1"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Introduction</a:t>
            </a:r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2608910-1D6E-85E8-BDB8-53ACD046B33B}"/>
              </a:ext>
            </a:extLst>
          </p:cNvPr>
          <p:cNvSpPr txBox="1"/>
          <p:nvPr/>
        </p:nvSpPr>
        <p:spPr>
          <a:xfrm>
            <a:off x="713605" y="6089360"/>
            <a:ext cx="41796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hlinkClick r:id="rId3"/>
              </a:rPr>
              <a:t>https://github.com/tudasc/MetaCG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22959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76037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MetaCG Library</a:t>
            </a:r>
            <a:r>
              <a:rPr kumimoji="1" lang="zh-CN" altLang="en-US" dirty="0"/>
              <a:t>：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为</a:t>
            </a:r>
            <a:r>
              <a:rPr kumimoji="1" lang="en-US" altLang="zh-CN" dirty="0"/>
              <a:t>C/C++</a:t>
            </a:r>
            <a:r>
              <a:rPr kumimoji="1" lang="zh-CN" altLang="en-US" dirty="0"/>
              <a:t>提供一种轻量级的双向调用图表示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函数名作为节点的</a:t>
            </a:r>
            <a:r>
              <a:rPr kumimoji="1" lang="en-US" altLang="zh-CN" dirty="0"/>
              <a:t>key</a:t>
            </a:r>
            <a:r>
              <a:rPr kumimoji="1" lang="zh-CN" altLang="en-US" dirty="0"/>
              <a:t>；边未做区分，无法得到调用边的类型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可以向节点添加用户自定义的特定于工具的注释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继承关系在图中被保留，可以得到某个函数重载的和被重载的方法</a:t>
            </a: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MetaCG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98923FC-E910-1C83-3690-42EC42FC5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20" y="4044426"/>
            <a:ext cx="5359006" cy="204871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78466D0-7CDA-0479-5179-C6ED233C3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198" y="3319274"/>
            <a:ext cx="4913818" cy="335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57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76037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CGCollector</a:t>
            </a:r>
            <a:r>
              <a:rPr kumimoji="1" lang="zh-CN" altLang="en-US" dirty="0"/>
              <a:t>：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基于</a:t>
            </a:r>
            <a:r>
              <a:rPr kumimoji="1" lang="en-US" altLang="zh-CN" dirty="0"/>
              <a:t>llvm clang</a:t>
            </a:r>
            <a:r>
              <a:rPr kumimoji="1" lang="zh-CN" altLang="en-US" dirty="0"/>
              <a:t>，通过对</a:t>
            </a:r>
            <a:r>
              <a:rPr kumimoji="1" lang="en-US" altLang="zh-CN" dirty="0"/>
              <a:t>AST</a:t>
            </a:r>
            <a:r>
              <a:rPr kumimoji="1" lang="zh-CN" altLang="en-US" dirty="0"/>
              <a:t>进行遍历构建调用图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首先对于每个</a:t>
            </a:r>
            <a:r>
              <a:rPr kumimoji="1" lang="en-US" altLang="zh-CN" dirty="0"/>
              <a:t>translation unit(TU)</a:t>
            </a:r>
            <a:r>
              <a:rPr kumimoji="1" lang="zh-CN" altLang="en-US" dirty="0"/>
              <a:t>创建</a:t>
            </a:r>
            <a:r>
              <a:rPr kumimoji="1" lang="en-US" altLang="zh-CN" dirty="0"/>
              <a:t>local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CG</a:t>
            </a:r>
            <a:r>
              <a:rPr kumimoji="1" lang="zh-CN" altLang="en-US" dirty="0"/>
              <a:t>，然后合并为整个程序的调用图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对于</a:t>
            </a:r>
            <a:r>
              <a:rPr kumimoji="1" lang="en-US" altLang="zh-CN" dirty="0"/>
              <a:t>C++ virtual</a:t>
            </a:r>
            <a:r>
              <a:rPr kumimoji="1" lang="zh-CN" altLang="en-US" dirty="0"/>
              <a:t>方法，通过</a:t>
            </a:r>
            <a:r>
              <a:rPr kumimoji="1" lang="en-US" altLang="zh-CN" dirty="0"/>
              <a:t>Class Hierarchy Analysis(CHA)</a:t>
            </a:r>
            <a:r>
              <a:rPr kumimoji="1" lang="zh-CN" altLang="en-US" dirty="0"/>
              <a:t>来解析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分为四个步骤：</a:t>
            </a:r>
            <a:endParaRPr kumimoji="1" lang="en-US" altLang="zh-CN" dirty="0"/>
          </a:p>
          <a:p>
            <a:pPr lvl="2"/>
            <a:r>
              <a:rPr kumimoji="1" lang="en-US" altLang="zh-CN" dirty="0"/>
              <a:t>Direct and Virtual Calls</a:t>
            </a:r>
          </a:p>
          <a:p>
            <a:pPr lvl="2"/>
            <a:r>
              <a:rPr kumimoji="1" lang="en-US" altLang="zh-CN" dirty="0"/>
              <a:t>Function Pointer Calls</a:t>
            </a:r>
          </a:p>
          <a:p>
            <a:pPr lvl="2"/>
            <a:r>
              <a:rPr kumimoji="1" lang="en-US" altLang="zh-CN" dirty="0"/>
              <a:t>Meta Information Collectors</a:t>
            </a:r>
          </a:p>
          <a:p>
            <a:pPr lvl="2"/>
            <a:r>
              <a:rPr kumimoji="1" lang="en-US" altLang="zh-CN" dirty="0"/>
              <a:t>Merge Translation Units</a:t>
            </a:r>
            <a:endParaRPr kumimoji="1"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MetaCG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6709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76037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CGCollector</a:t>
            </a:r>
            <a:r>
              <a:rPr kumimoji="1" lang="zh-CN" altLang="en-US" dirty="0"/>
              <a:t>：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Direct and Virtual Calls</a:t>
            </a:r>
          </a:p>
          <a:p>
            <a:pPr lvl="2"/>
            <a:r>
              <a:rPr kumimoji="1" lang="zh-CN" altLang="en-US" dirty="0"/>
              <a:t>遍历</a:t>
            </a:r>
            <a:r>
              <a:rPr kumimoji="1" lang="en-US" altLang="zh-CN" dirty="0"/>
              <a:t>AST</a:t>
            </a:r>
            <a:r>
              <a:rPr kumimoji="1" lang="zh-CN" altLang="en-US" dirty="0"/>
              <a:t>中所有的函数定义和</a:t>
            </a:r>
            <a:r>
              <a:rPr kumimoji="1" lang="en-US" altLang="zh-CN" dirty="0"/>
              <a:t>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expression</a:t>
            </a:r>
          </a:p>
          <a:p>
            <a:pPr lvl="2"/>
            <a:r>
              <a:rPr kumimoji="1" lang="zh-CN" altLang="en-US" dirty="0"/>
              <a:t>如果</a:t>
            </a:r>
            <a:r>
              <a:rPr kumimoji="1" lang="en-US" altLang="zh-CN" dirty="0"/>
              <a:t>CallExpr</a:t>
            </a:r>
            <a:r>
              <a:rPr kumimoji="1" lang="zh-CN" altLang="en-US" dirty="0"/>
              <a:t>的</a:t>
            </a:r>
            <a:r>
              <a:rPr kumimoji="1" lang="en-US" altLang="zh-CN" dirty="0"/>
              <a:t>target</a:t>
            </a:r>
            <a:r>
              <a:rPr kumimoji="1" lang="zh-CN" altLang="en-US" dirty="0"/>
              <a:t>可以直接得到，则插入边到调用图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如果是虚函数，则将被重写函数添加到被调用者</a:t>
            </a:r>
            <a:r>
              <a:rPr kumimoji="1" lang="en-US" altLang="zh-CN" dirty="0"/>
              <a:t>entry</a:t>
            </a:r>
            <a:r>
              <a:rPr kumimoji="1" lang="zh-CN" altLang="en-US" dirty="0"/>
              <a:t>中，方便在</a:t>
            </a:r>
            <a:r>
              <a:rPr kumimoji="1" lang="en-US" altLang="zh-CN" dirty="0"/>
              <a:t>merge</a:t>
            </a:r>
            <a:r>
              <a:rPr kumimoji="1" lang="zh-CN" altLang="en-US" dirty="0"/>
              <a:t>时说明类的继承关系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另外，为栈和堆分配确定隐式和显式构造函数</a:t>
            </a:r>
            <a:r>
              <a:rPr kumimoji="1" lang="en-US" altLang="zh-CN" dirty="0"/>
              <a:t>/</a:t>
            </a:r>
            <a:r>
              <a:rPr kumimoji="1" lang="zh-CN" altLang="en-US" dirty="0"/>
              <a:t>析构函数调用</a:t>
            </a:r>
            <a:endParaRPr kumimoji="1" lang="en-US" altLang="zh-CN" dirty="0"/>
          </a:p>
          <a:p>
            <a:pPr lvl="2"/>
            <a:endParaRPr kumimoji="1"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MetaCG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807EE1F-CBD9-A818-7977-F3EC3CB93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546" y="4351746"/>
            <a:ext cx="6255465" cy="212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67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7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76037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CGCollector</a:t>
            </a:r>
            <a:r>
              <a:rPr kumimoji="1" lang="zh-CN" altLang="en-US" dirty="0"/>
              <a:t>：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Function Pointer Calls</a:t>
            </a:r>
          </a:p>
          <a:p>
            <a:pPr lvl="2"/>
            <a:r>
              <a:rPr kumimoji="1" lang="zh-CN" altLang="en-US" dirty="0"/>
              <a:t>对于函数</a:t>
            </a:r>
            <a:r>
              <a:rPr kumimoji="1" lang="en-US" altLang="zh-CN" dirty="0"/>
              <a:t>f</a:t>
            </a:r>
            <a:r>
              <a:rPr kumimoji="1" lang="zh-CN" altLang="en-US" dirty="0"/>
              <a:t>中的函数指针变量</a:t>
            </a:r>
            <a:r>
              <a:rPr kumimoji="1" lang="en-US" altLang="zh-CN" dirty="0"/>
              <a:t>s</a:t>
            </a:r>
            <a:r>
              <a:rPr kumimoji="1" lang="zh-CN" altLang="en-US" dirty="0"/>
              <a:t>，通过遍历</a:t>
            </a:r>
            <a:r>
              <a:rPr kumimoji="1" lang="en-US" altLang="zh-CN" dirty="0"/>
              <a:t>s</a:t>
            </a:r>
            <a:r>
              <a:rPr kumimoji="1" lang="zh-CN" altLang="en-US" dirty="0"/>
              <a:t>的所有赋值并检查表达式右边，计算</a:t>
            </a:r>
            <a:r>
              <a:rPr kumimoji="1" lang="en-US" altLang="zh-CN" dirty="0"/>
              <a:t>s</a:t>
            </a:r>
            <a:r>
              <a:rPr kumimoji="1" lang="zh-CN" altLang="en-US" dirty="0"/>
              <a:t>可能的</a:t>
            </a:r>
            <a:r>
              <a:rPr kumimoji="1" lang="en-US" altLang="zh-CN" dirty="0"/>
              <a:t>targets T</a:t>
            </a:r>
            <a:r>
              <a:rPr kumimoji="1" lang="en-US" altLang="zh-CN" baseline="-25000" dirty="0"/>
              <a:t>f</a:t>
            </a:r>
            <a:r>
              <a:rPr kumimoji="1" lang="en-US" altLang="zh-CN" dirty="0"/>
              <a:t>(s)</a:t>
            </a:r>
            <a:r>
              <a:rPr kumimoji="1" lang="zh-CN" altLang="en-US" dirty="0"/>
              <a:t>的</a:t>
            </a:r>
            <a:r>
              <a:rPr kumimoji="1" lang="en-US" altLang="zh-CN" dirty="0"/>
              <a:t>local</a:t>
            </a:r>
            <a:r>
              <a:rPr kumimoji="1" lang="zh-CN" altLang="en-US" dirty="0"/>
              <a:t>集合：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如果赋值为函数</a:t>
            </a:r>
            <a:r>
              <a:rPr kumimoji="1" lang="en-US" altLang="zh-CN" dirty="0"/>
              <a:t>g</a:t>
            </a:r>
            <a:r>
              <a:rPr kumimoji="1" lang="zh-CN" altLang="en-US" dirty="0"/>
              <a:t>，则将</a:t>
            </a:r>
            <a:r>
              <a:rPr kumimoji="1" lang="en-US" altLang="zh-CN" dirty="0"/>
              <a:t>g</a:t>
            </a:r>
            <a:r>
              <a:rPr kumimoji="1" lang="zh-CN" altLang="en-US" dirty="0"/>
              <a:t>添加到集合</a:t>
            </a:r>
            <a:r>
              <a:rPr kumimoji="1" lang="en-US" altLang="zh-CN" dirty="0"/>
              <a:t>T</a:t>
            </a:r>
            <a:r>
              <a:rPr kumimoji="1" lang="en-US" altLang="zh-CN" baseline="-25000" dirty="0"/>
              <a:t>f</a:t>
            </a:r>
            <a:r>
              <a:rPr kumimoji="1" lang="en-US" altLang="zh-CN" dirty="0"/>
              <a:t>(s)</a:t>
            </a:r>
          </a:p>
          <a:p>
            <a:pPr lvl="3"/>
            <a:r>
              <a:rPr kumimoji="1" lang="zh-CN" altLang="en-US" dirty="0"/>
              <a:t>如果赋值为被调用函数</a:t>
            </a:r>
            <a:r>
              <a:rPr kumimoji="1" lang="en-US" altLang="zh-CN" dirty="0"/>
              <a:t>h</a:t>
            </a:r>
            <a:r>
              <a:rPr kumimoji="1" lang="zh-CN" altLang="en-US" dirty="0"/>
              <a:t>的返回值，创建集合</a:t>
            </a:r>
            <a:r>
              <a:rPr kumimoji="1" lang="en-US" altLang="zh-CN" dirty="0"/>
              <a:t>T</a:t>
            </a:r>
            <a:r>
              <a:rPr kumimoji="1" lang="en-US" altLang="zh-CN" baseline="-25000" dirty="0"/>
              <a:t>h</a:t>
            </a:r>
            <a:r>
              <a:rPr kumimoji="1" lang="en-US" altLang="zh-CN" dirty="0"/>
              <a:t>(r)</a:t>
            </a:r>
            <a:r>
              <a:rPr kumimoji="1" lang="zh-CN" altLang="en-US" dirty="0"/>
              <a:t> </a:t>
            </a:r>
            <a:r>
              <a:rPr kumimoji="1" lang="en-US" altLang="zh-CN" dirty="0"/>
              <a:t>(r</a:t>
            </a:r>
            <a:r>
              <a:rPr kumimoji="1" lang="zh-CN" altLang="en-US" dirty="0"/>
              <a:t>是</a:t>
            </a:r>
            <a:r>
              <a:rPr kumimoji="1" lang="en-US" altLang="zh-CN" dirty="0"/>
              <a:t>h</a:t>
            </a:r>
            <a:r>
              <a:rPr kumimoji="1" lang="zh-CN" altLang="en-US" dirty="0"/>
              <a:t>中返回的变量</a:t>
            </a:r>
            <a:r>
              <a:rPr kumimoji="1" lang="en-US" altLang="zh-CN" dirty="0"/>
              <a:t>)</a:t>
            </a:r>
            <a:r>
              <a:rPr kumimoji="1" lang="zh-CN" altLang="en-US" dirty="0"/>
              <a:t>，</a:t>
            </a:r>
            <a:r>
              <a:rPr lang="zh-CN" altLang="en-US" dirty="0"/>
              <a:t>并将两集合统一起来</a:t>
            </a:r>
          </a:p>
          <a:p>
            <a:pPr lvl="3"/>
            <a:endParaRPr kumimoji="1" lang="en-US" altLang="zh-CN" dirty="0"/>
          </a:p>
          <a:p>
            <a:pPr lvl="2"/>
            <a:endParaRPr kumimoji="1"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MetaCG</a:t>
            </a:r>
            <a:endParaRPr kumimoji="1"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1CE82FF-9260-A456-7B29-2E11A69D5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9652" y="4351968"/>
            <a:ext cx="6532695" cy="175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7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8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76037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CGCollector</a:t>
            </a:r>
            <a:r>
              <a:rPr kumimoji="1" lang="zh-CN" altLang="en-US" dirty="0"/>
              <a:t>：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Meta Information Collectors</a:t>
            </a:r>
          </a:p>
          <a:p>
            <a:pPr lvl="2"/>
            <a:r>
              <a:rPr kumimoji="1" lang="zh-CN" altLang="en-US" dirty="0"/>
              <a:t>在每个</a:t>
            </a:r>
            <a:r>
              <a:rPr kumimoji="1" lang="en-US" altLang="zh-CN" dirty="0"/>
              <a:t>TU</a:t>
            </a:r>
            <a:r>
              <a:rPr kumimoji="1" lang="zh-CN" altLang="en-US" dirty="0"/>
              <a:t>上收集</a:t>
            </a:r>
            <a:r>
              <a:rPr kumimoji="1" lang="en-US" altLang="zh-CN" dirty="0"/>
              <a:t>local</a:t>
            </a:r>
            <a:r>
              <a:rPr kumimoji="1" lang="zh-CN" altLang="en-US" dirty="0"/>
              <a:t>的用户自定义信息</a:t>
            </a:r>
            <a:endParaRPr kumimoji="1" lang="en-US" altLang="zh-CN" dirty="0"/>
          </a:p>
          <a:p>
            <a:pPr lvl="2"/>
            <a:r>
              <a:rPr lang="zh-CN" altLang="en-US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如，</a:t>
            </a:r>
            <a:r>
              <a:rPr lang="en-US" altLang="zh-CN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PIRA</a:t>
            </a:r>
            <a:r>
              <a:rPr lang="zh-CN" altLang="en-US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会捕获每个函数中的语句数量</a:t>
            </a:r>
            <a:endParaRPr kumimoji="1" lang="en-US" altLang="zh-CN" b="0" i="0" dirty="0">
              <a:solidFill>
                <a:srgbClr val="2E3033"/>
              </a:solidFill>
              <a:effectLst/>
              <a:latin typeface="Arial" panose="020B0604020202020204" pitchFamily="34" charset="0"/>
            </a:endParaRPr>
          </a:p>
          <a:p>
            <a:pPr lvl="1"/>
            <a:r>
              <a:rPr kumimoji="1" lang="en-US" altLang="zh-CN" dirty="0"/>
              <a:t>Merge Translation Units</a:t>
            </a:r>
          </a:p>
          <a:p>
            <a:pPr lvl="2"/>
            <a:r>
              <a:rPr kumimoji="1" lang="zh-CN" altLang="en-US" dirty="0"/>
              <a:t>所有的</a:t>
            </a:r>
            <a:r>
              <a:rPr kumimoji="1" lang="en-US" altLang="zh-CN" dirty="0"/>
              <a:t>TU-local CG</a:t>
            </a:r>
            <a:r>
              <a:rPr kumimoji="1" lang="zh-CN" altLang="en-US" dirty="0"/>
              <a:t>构建完成后，</a:t>
            </a:r>
            <a:r>
              <a:rPr kumimoji="1" lang="en-US" altLang="zh-CN" dirty="0"/>
              <a:t>CGMerge</a:t>
            </a:r>
            <a:r>
              <a:rPr kumimoji="1" lang="zh-CN" altLang="en-US" dirty="0"/>
              <a:t>将它们全部进行合并形成整个程序的</a:t>
            </a:r>
            <a:r>
              <a:rPr kumimoji="1" lang="en-US" altLang="zh-CN" dirty="0"/>
              <a:t>CG</a:t>
            </a:r>
          </a:p>
          <a:p>
            <a:pPr lvl="3"/>
            <a:r>
              <a:rPr kumimoji="1" lang="zh-CN" altLang="en-US" dirty="0"/>
              <a:t>包括虚函数集，有关虚函数调用的</a:t>
            </a:r>
            <a:r>
              <a:rPr kumimoji="1" lang="en-US" altLang="zh-CN" dirty="0"/>
              <a:t>callees</a:t>
            </a:r>
            <a:r>
              <a:rPr kumimoji="1" lang="zh-CN" altLang="en-US" dirty="0"/>
              <a:t>和</a:t>
            </a:r>
            <a:r>
              <a:rPr kumimoji="1" lang="en-US" altLang="zh-CN" dirty="0"/>
              <a:t>parents</a:t>
            </a:r>
            <a:r>
              <a:rPr kumimoji="1" lang="zh-CN" altLang="en-US" dirty="0"/>
              <a:t>集合，</a:t>
            </a:r>
            <a:r>
              <a:rPr kumimoji="1" lang="en-US" altLang="zh-CN" dirty="0"/>
              <a:t>metadata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MetaCG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893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9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76037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CGValidate</a:t>
            </a:r>
            <a:r>
              <a:rPr kumimoji="1" lang="zh-CN" altLang="en-US" dirty="0"/>
              <a:t>：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接受一个应用程序的</a:t>
            </a:r>
            <a:r>
              <a:rPr kumimoji="1" lang="en-US" altLang="zh-CN" dirty="0"/>
              <a:t>cubex</a:t>
            </a:r>
            <a:r>
              <a:rPr kumimoji="1" lang="zh-CN" altLang="en-US" dirty="0"/>
              <a:t>文件格式的调用路径配置文件，并将其中的边与</a:t>
            </a:r>
            <a:r>
              <a:rPr kumimoji="1" lang="en-US" altLang="zh-CN" dirty="0"/>
              <a:t>MetaCG</a:t>
            </a:r>
            <a:r>
              <a:rPr kumimoji="1" lang="zh-CN" altLang="en-US" dirty="0"/>
              <a:t>进行匹配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即，对</a:t>
            </a:r>
            <a:r>
              <a:rPr kumimoji="1" lang="en-US" altLang="zh-CN" dirty="0"/>
              <a:t>cubex</a:t>
            </a:r>
            <a:r>
              <a:rPr kumimoji="1" lang="zh-CN" altLang="en-US" dirty="0"/>
              <a:t>文件中每一条边，检查</a:t>
            </a:r>
            <a:r>
              <a:rPr kumimoji="1" lang="en-US" altLang="zh-CN" dirty="0"/>
              <a:t>CG</a:t>
            </a:r>
            <a:r>
              <a:rPr kumimoji="1" lang="zh-CN" altLang="en-US" dirty="0"/>
              <a:t>中的调用边和重写函数信息，两者都不存在该边则表示在</a:t>
            </a:r>
            <a:r>
              <a:rPr kumimoji="1" lang="en-US" altLang="zh-CN" dirty="0"/>
              <a:t>MetaCG</a:t>
            </a:r>
            <a:r>
              <a:rPr kumimoji="1" lang="zh-CN" altLang="en-US" dirty="0"/>
              <a:t>中未找到该调用边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根据匹配信息，可以补充缺失的调用边到</a:t>
            </a:r>
            <a:r>
              <a:rPr kumimoji="1" lang="en-US" altLang="zh-CN" dirty="0"/>
              <a:t>CG </a:t>
            </a:r>
            <a:r>
              <a:rPr kumimoji="1" lang="zh-CN" altLang="en-US" dirty="0"/>
              <a:t> </a:t>
            </a:r>
            <a:r>
              <a:rPr kumimoji="1" lang="en-US" altLang="zh-CN" dirty="0"/>
              <a:t>(</a:t>
            </a:r>
            <a:r>
              <a:rPr kumimoji="1" lang="zh-CN" altLang="en-US" dirty="0"/>
              <a:t>但是缺少类的继承信息</a:t>
            </a:r>
            <a:r>
              <a:rPr kumimoji="1" lang="en-US" altLang="zh-CN" dirty="0"/>
              <a:t>)</a:t>
            </a:r>
            <a:endParaRPr kumimoji="1"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MetaCG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8470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10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760377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通过两个需要整个程序</a:t>
            </a:r>
            <a:r>
              <a:rPr kumimoji="1" lang="en-US" altLang="zh-CN" dirty="0"/>
              <a:t>CG</a:t>
            </a:r>
            <a:r>
              <a:rPr kumimoji="1" lang="zh-CN" altLang="en-US" dirty="0"/>
              <a:t>分析的用例来演示</a:t>
            </a:r>
            <a:r>
              <a:rPr kumimoji="1" lang="en-US" altLang="zh-CN" dirty="0"/>
              <a:t>MetaCG</a:t>
            </a:r>
            <a:r>
              <a:rPr kumimoji="1" lang="zh-CN" altLang="en-US" dirty="0"/>
              <a:t>：</a:t>
            </a:r>
            <a:endParaRPr kumimoji="1" lang="en-US" altLang="zh-CN" dirty="0"/>
          </a:p>
          <a:p>
            <a:pPr lvl="1"/>
            <a:r>
              <a:rPr kumimoji="1" lang="en-US" altLang="zh-CN" dirty="0">
                <a:hlinkClick r:id="rId3"/>
              </a:rPr>
              <a:t>PIRA</a:t>
            </a:r>
            <a:r>
              <a:rPr kumimoji="1" lang="en-US" altLang="zh-CN" dirty="0"/>
              <a:t>(</a:t>
            </a:r>
            <a:r>
              <a:rPr kumimoji="1" lang="en-US" altLang="zh-CN" sz="1800" dirty="0"/>
              <a:t>AI-SEPS 2018</a:t>
            </a:r>
            <a:r>
              <a:rPr kumimoji="1" lang="en-US" altLang="zh-CN" dirty="0"/>
              <a:t>)</a:t>
            </a:r>
            <a:r>
              <a:rPr kumimoji="1" lang="zh-CN" altLang="en-US" dirty="0"/>
              <a:t>：一个性能分析工具，使用基于整个程序源代码的</a:t>
            </a:r>
            <a:r>
              <a:rPr kumimoji="1" lang="en-US" altLang="zh-CN" dirty="0"/>
              <a:t>metadata</a:t>
            </a:r>
            <a:r>
              <a:rPr kumimoji="1" lang="zh-CN" altLang="en-US" dirty="0"/>
              <a:t>的</a:t>
            </a:r>
            <a:r>
              <a:rPr kumimoji="1" lang="en-US" altLang="zh-CN" dirty="0"/>
              <a:t>cost model</a:t>
            </a:r>
            <a:r>
              <a:rPr kumimoji="1" lang="zh-CN" altLang="en-US" dirty="0"/>
              <a:t>来启发式地确定更低开销性能的分析策略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依赖于</a:t>
            </a:r>
            <a:r>
              <a:rPr kumimoji="1" lang="en-US" altLang="zh-CN" dirty="0"/>
              <a:t>CGCollector</a:t>
            </a:r>
            <a:r>
              <a:rPr kumimoji="1" lang="zh-CN" altLang="en-US" dirty="0"/>
              <a:t>获取的静态代码特性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通过使用静态特性和后面会收集到的性能数据，将分析集中于代码的运行时热点区域</a:t>
            </a:r>
            <a:endParaRPr kumimoji="1"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Use Cases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F210F5D-F7B8-356F-93DE-EE109DF93C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75" r="4191" b="39997"/>
          <a:stretch/>
        </p:blipFill>
        <p:spPr>
          <a:xfrm>
            <a:off x="6443372" y="3949131"/>
            <a:ext cx="5484381" cy="203009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4FF971E-A8C7-CB1A-9BE0-8402D0E620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5407"/>
          <a:stretch/>
        </p:blipFill>
        <p:spPr>
          <a:xfrm>
            <a:off x="423574" y="3940905"/>
            <a:ext cx="5941599" cy="233312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162EA0C-EAD5-9653-E518-B961A4CE51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7339" y="6013090"/>
            <a:ext cx="2907889" cy="28344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7B05B04-3222-3D10-C3D2-812148D1B3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077" y="6171936"/>
            <a:ext cx="4806592" cy="25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4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11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760377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通过两个需要整个程序</a:t>
            </a:r>
            <a:r>
              <a:rPr kumimoji="1" lang="en-US" altLang="zh-CN" dirty="0"/>
              <a:t>CG</a:t>
            </a:r>
            <a:r>
              <a:rPr kumimoji="1" lang="zh-CN" altLang="en-US" dirty="0"/>
              <a:t>分析的用例来演示</a:t>
            </a:r>
            <a:r>
              <a:rPr kumimoji="1" lang="en-US" altLang="zh-CN" dirty="0"/>
              <a:t>MetaCG</a:t>
            </a:r>
            <a:r>
              <a:rPr kumimoji="1" lang="zh-CN" altLang="en-US" dirty="0"/>
              <a:t>：</a:t>
            </a:r>
            <a:endParaRPr kumimoji="1" lang="en-US" altLang="zh-CN" dirty="0"/>
          </a:p>
          <a:p>
            <a:pPr lvl="1"/>
            <a:r>
              <a:rPr kumimoji="1" lang="en-US" altLang="zh-CN" dirty="0">
                <a:hlinkClick r:id="rId3"/>
              </a:rPr>
              <a:t>TypeART</a:t>
            </a:r>
            <a:r>
              <a:rPr kumimoji="1" lang="en-US" altLang="zh-CN" dirty="0"/>
              <a:t>(</a:t>
            </a:r>
            <a:r>
              <a:rPr kumimoji="1" lang="en-US" altLang="zh-CN" sz="1800" dirty="0"/>
              <a:t>Correctness 2018</a:t>
            </a:r>
            <a:r>
              <a:rPr kumimoji="1" lang="en-US" altLang="zh-CN" dirty="0"/>
              <a:t>)</a:t>
            </a:r>
            <a:r>
              <a:rPr kumimoji="1" lang="zh-CN" altLang="en-US" dirty="0"/>
              <a:t>：一个类型和内存分配跟踪检测工具，对其进行扩展，通过对整个程序的可达性分析，提高了它的编译时分配过滤能力</a:t>
            </a:r>
            <a:endParaRPr kumimoji="1" lang="en-US" altLang="zh-CN" dirty="0"/>
          </a:p>
          <a:p>
            <a:pPr lvl="2"/>
            <a:r>
              <a:rPr kumimoji="1" lang="en-US" altLang="zh-CN" dirty="0"/>
              <a:t>CG</a:t>
            </a:r>
            <a:r>
              <a:rPr kumimoji="1" lang="zh-CN" altLang="en-US" dirty="0"/>
              <a:t>被用于分配过滤方案，达到只跟踪与内存正确性检查的</a:t>
            </a:r>
            <a:r>
              <a:rPr kumimoji="1" lang="en-US" altLang="zh-CN" dirty="0"/>
              <a:t>API</a:t>
            </a:r>
            <a:r>
              <a:rPr kumimoji="1" lang="zh-CN" altLang="en-US" dirty="0"/>
              <a:t>调用相关的分配的目的</a:t>
            </a:r>
            <a:endParaRPr kumimoji="1"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Use Cases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0A54A26-B915-381A-9113-D02F374872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9555"/>
          <a:stretch/>
        </p:blipFill>
        <p:spPr>
          <a:xfrm>
            <a:off x="440490" y="3758962"/>
            <a:ext cx="5491070" cy="240286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3401FC1-56B9-38FE-0049-8F6376DD32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98" r="7142" b="51060"/>
          <a:stretch/>
        </p:blipFill>
        <p:spPr>
          <a:xfrm>
            <a:off x="6285155" y="3429000"/>
            <a:ext cx="5238755" cy="240286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596126B-9A39-294D-2A83-E0BEBBEC4E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2734" y="5892973"/>
            <a:ext cx="3812376" cy="24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07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760377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使用</a:t>
            </a:r>
            <a:r>
              <a:rPr kumimoji="1" lang="en-US" altLang="zh-CN" dirty="0"/>
              <a:t>CGCollector</a:t>
            </a:r>
            <a:r>
              <a:rPr kumimoji="1" lang="zh-CN" altLang="en-US" dirty="0"/>
              <a:t>获取目标代码的</a:t>
            </a:r>
            <a:r>
              <a:rPr kumimoji="1" lang="en-US" altLang="zh-CN" dirty="0"/>
              <a:t>CG</a:t>
            </a:r>
            <a:r>
              <a:rPr kumimoji="1" lang="zh-CN" altLang="en-US" dirty="0"/>
              <a:t>，并使用</a:t>
            </a:r>
            <a:r>
              <a:rPr kumimoji="1" lang="en-US" altLang="zh-CN" dirty="0"/>
              <a:t>CGValidate</a:t>
            </a:r>
            <a:r>
              <a:rPr kumimoji="1" lang="zh-CN" altLang="en-US" dirty="0"/>
              <a:t>验证包含的边，来评估</a:t>
            </a:r>
            <a:r>
              <a:rPr kumimoji="1" lang="en-US" altLang="zh-CN" dirty="0"/>
              <a:t>CG</a:t>
            </a:r>
            <a:r>
              <a:rPr kumimoji="1" lang="zh-CN" altLang="en-US" dirty="0"/>
              <a:t>的完整性和缺失边的影响</a:t>
            </a:r>
            <a:endParaRPr kumimoji="1" lang="en-US" altLang="zh-CN" dirty="0"/>
          </a:p>
          <a:p>
            <a:r>
              <a:rPr kumimoji="1" lang="zh-CN" altLang="en-US" dirty="0"/>
              <a:t>在</a:t>
            </a:r>
            <a:r>
              <a:rPr kumimoji="1" lang="en-US" altLang="zh-CN" dirty="0"/>
              <a:t>PIRA</a:t>
            </a:r>
            <a:r>
              <a:rPr kumimoji="1" lang="zh-CN" altLang="en-US" dirty="0"/>
              <a:t>和</a:t>
            </a:r>
            <a:r>
              <a:rPr kumimoji="1" lang="en-US" altLang="zh-CN" dirty="0"/>
              <a:t>TypeART</a:t>
            </a:r>
            <a:r>
              <a:rPr kumimoji="1" lang="zh-CN" altLang="en-US" dirty="0"/>
              <a:t>中重用构造的</a:t>
            </a:r>
            <a:r>
              <a:rPr kumimoji="1" lang="en-US" altLang="zh-CN" dirty="0"/>
              <a:t>CG</a:t>
            </a:r>
            <a:r>
              <a:rPr kumimoji="1" lang="zh-CN" altLang="en-US" dirty="0"/>
              <a:t>，来评估</a:t>
            </a:r>
            <a:r>
              <a:rPr kumimoji="1" lang="en-US" altLang="zh-CN" dirty="0"/>
              <a:t>PIRA</a:t>
            </a:r>
            <a:r>
              <a:rPr kumimoji="1" lang="zh-CN" altLang="en-US" dirty="0"/>
              <a:t>识别运行时热点的能力和</a:t>
            </a:r>
            <a:r>
              <a:rPr kumimoji="1" lang="en-US" altLang="zh-CN" dirty="0"/>
              <a:t>TypeART</a:t>
            </a:r>
            <a:r>
              <a:rPr kumimoji="1" lang="zh-CN" altLang="en-US" dirty="0"/>
              <a:t>分配过滤能力的提升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sz="2400" b="0" dirty="0"/>
              <a:t>LULESH (C++)</a:t>
            </a:r>
            <a:r>
              <a:rPr kumimoji="1" lang="zh-CN" altLang="en-US" sz="2400" b="0" dirty="0"/>
              <a:t>，</a:t>
            </a:r>
            <a:r>
              <a:rPr kumimoji="1" lang="en-US" altLang="zh-CN" sz="2400" b="0" dirty="0"/>
              <a:t>AD LULESH (C++)</a:t>
            </a:r>
            <a:r>
              <a:rPr kumimoji="1" lang="zh-CN" altLang="en-US" sz="2400" b="0" dirty="0"/>
              <a:t>，</a:t>
            </a:r>
            <a:r>
              <a:rPr kumimoji="1" lang="en-US" altLang="zh-CN" sz="2400" b="0" dirty="0"/>
              <a:t>eos-mbpt (C/C++)</a:t>
            </a:r>
            <a:r>
              <a:rPr kumimoji="1" lang="zh-CN" altLang="en-US" sz="2400" b="0" dirty="0"/>
              <a:t>，</a:t>
            </a:r>
            <a:r>
              <a:rPr kumimoji="1" lang="en-US" altLang="zh-CN" sz="2400" b="0" dirty="0"/>
              <a:t>Ice Sheet System Model(ISSM) (C++)</a:t>
            </a:r>
            <a:endParaRPr kumimoji="1" lang="zh-CN" altLang="en-US" sz="2400" b="0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Evaluation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984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76037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Missing Edges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PIRA</a:t>
            </a:r>
          </a:p>
          <a:p>
            <a:pPr lvl="1"/>
            <a:r>
              <a:rPr kumimoji="1" lang="zh-CN" altLang="en-US" dirty="0"/>
              <a:t>利用</a:t>
            </a:r>
            <a:r>
              <a:rPr kumimoji="1" lang="en-US" altLang="zh-CN" dirty="0"/>
              <a:t>S</a:t>
            </a:r>
            <a:r>
              <a:rPr kumimoji="1" lang="en-US" altLang="zh-CN" baseline="-25000" dirty="0"/>
              <a:t>m</a:t>
            </a:r>
            <a:r>
              <a:rPr kumimoji="1" lang="zh-CN" altLang="en-US" dirty="0"/>
              <a:t>和修补调用边后的</a:t>
            </a:r>
            <a:r>
              <a:rPr kumimoji="1" lang="en-US" altLang="zh-CN" dirty="0"/>
              <a:t>S</a:t>
            </a:r>
            <a:r>
              <a:rPr kumimoji="1" lang="en-US" altLang="zh-CN" baseline="-25000" dirty="0"/>
              <a:t>m</a:t>
            </a:r>
            <a:r>
              <a:rPr kumimoji="1" lang="zh-CN" altLang="en-US" dirty="0"/>
              <a:t>，可以更好地指导</a:t>
            </a:r>
            <a:r>
              <a:rPr kumimoji="1" lang="en-US" altLang="zh-CN" dirty="0"/>
              <a:t>PIRA</a:t>
            </a:r>
            <a:r>
              <a:rPr kumimoji="1" lang="zh-CN" altLang="en-US" dirty="0"/>
              <a:t>为每个基准测试所使用的测试集确定运行时热点，进行启发式的更优选择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Evaluation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8A67080-3E23-DE62-F47A-0819A6504D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22" t="37992" r="7293"/>
          <a:stretch/>
        </p:blipFill>
        <p:spPr>
          <a:xfrm>
            <a:off x="358017" y="1767015"/>
            <a:ext cx="11548976" cy="1926211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D769A70-66A4-BDCC-73F8-7A83C81F1346}"/>
              </a:ext>
            </a:extLst>
          </p:cNvPr>
          <p:cNvSpPr/>
          <p:nvPr/>
        </p:nvSpPr>
        <p:spPr>
          <a:xfrm>
            <a:off x="4261952" y="1915297"/>
            <a:ext cx="605481" cy="177792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1934F6A-D891-BB84-5321-1512B229202B}"/>
              </a:ext>
            </a:extLst>
          </p:cNvPr>
          <p:cNvSpPr/>
          <p:nvPr/>
        </p:nvSpPr>
        <p:spPr>
          <a:xfrm>
            <a:off x="5625366" y="1915297"/>
            <a:ext cx="605481" cy="177792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D769A70-66A4-BDCC-73F8-7A83C81F1346}"/>
              </a:ext>
            </a:extLst>
          </p:cNvPr>
          <p:cNvSpPr/>
          <p:nvPr/>
        </p:nvSpPr>
        <p:spPr>
          <a:xfrm>
            <a:off x="4993088" y="1915296"/>
            <a:ext cx="509738" cy="177792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4692A55-9A61-928B-9464-6298FA4722DF}"/>
              </a:ext>
            </a:extLst>
          </p:cNvPr>
          <p:cNvSpPr/>
          <p:nvPr/>
        </p:nvSpPr>
        <p:spPr>
          <a:xfrm>
            <a:off x="8197607" y="1915295"/>
            <a:ext cx="3416614" cy="36000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031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76037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TypeART</a:t>
            </a:r>
          </a:p>
          <a:p>
            <a:pPr lvl="1"/>
            <a:r>
              <a:rPr kumimoji="1" lang="zh-CN" altLang="en-US" dirty="0"/>
              <a:t>下表表示基于</a:t>
            </a:r>
            <a:r>
              <a:rPr kumimoji="1" lang="en-US" altLang="zh-CN" dirty="0"/>
              <a:t>MetaCG</a:t>
            </a:r>
            <a:r>
              <a:rPr kumimoji="1" lang="zh-CN" altLang="en-US" dirty="0"/>
              <a:t>的</a:t>
            </a:r>
            <a:r>
              <a:rPr kumimoji="1" lang="en-US" altLang="zh-CN" dirty="0"/>
              <a:t>filter(</a:t>
            </a:r>
            <a:r>
              <a:rPr kumimoji="1" lang="en-US" altLang="zh-CN" sz="1800" dirty="0"/>
              <a:t>CG</a:t>
            </a:r>
            <a:r>
              <a:rPr kumimoji="1" lang="en-US" altLang="zh-CN" dirty="0"/>
              <a:t>)</a:t>
            </a:r>
            <a:r>
              <a:rPr kumimoji="1" lang="zh-CN" altLang="en-US" dirty="0"/>
              <a:t>和原始的</a:t>
            </a:r>
            <a:r>
              <a:rPr kumimoji="1" lang="en-US" altLang="zh-CN" dirty="0"/>
              <a:t>filter(</a:t>
            </a:r>
            <a:r>
              <a:rPr kumimoji="1" lang="en-US" altLang="zh-CN" sz="1800" dirty="0"/>
              <a:t>STD</a:t>
            </a:r>
            <a:r>
              <a:rPr kumimoji="1" lang="en-US" altLang="zh-CN" dirty="0"/>
              <a:t>)</a:t>
            </a:r>
            <a:r>
              <a:rPr kumimoji="1" lang="zh-CN" altLang="en-US" dirty="0"/>
              <a:t>的对比情况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CG</a:t>
            </a:r>
            <a:r>
              <a:rPr kumimoji="1" lang="zh-CN" altLang="en-US" dirty="0"/>
              <a:t>相比于</a:t>
            </a:r>
            <a:r>
              <a:rPr kumimoji="1" lang="en-US" altLang="zh-CN" dirty="0"/>
              <a:t>STD</a:t>
            </a:r>
            <a:r>
              <a:rPr kumimoji="1" lang="zh-CN" altLang="en-US" dirty="0"/>
              <a:t>，过滤后的数目变少，运行时跟踪变量的数目也大大降低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Evaluation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F466D71-3D43-BC8F-3303-18FF21C359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770"/>
          <a:stretch/>
        </p:blipFill>
        <p:spPr>
          <a:xfrm>
            <a:off x="2422084" y="3892378"/>
            <a:ext cx="6318626" cy="179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73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76037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CGCollector</a:t>
            </a:r>
            <a:r>
              <a:rPr kumimoji="1" lang="zh-CN" altLang="en-US" dirty="0"/>
              <a:t>面临的主要挑战：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构造函数</a:t>
            </a:r>
            <a:r>
              <a:rPr kumimoji="1" lang="en-US" altLang="zh-CN" dirty="0"/>
              <a:t>/</a:t>
            </a:r>
            <a:r>
              <a:rPr kumimoji="1" lang="zh-CN" altLang="en-US" dirty="0"/>
              <a:t>析构函数、模板库、函数指针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分别造成了</a:t>
            </a:r>
            <a:r>
              <a:rPr kumimoji="1" lang="en-US" altLang="zh-CN" dirty="0"/>
              <a:t>57%</a:t>
            </a:r>
            <a:r>
              <a:rPr kumimoji="1" lang="zh-CN" altLang="en-US" dirty="0"/>
              <a:t>、</a:t>
            </a:r>
            <a:r>
              <a:rPr kumimoji="1" lang="en-US" altLang="zh-CN" dirty="0"/>
              <a:t>26%</a:t>
            </a:r>
            <a:r>
              <a:rPr kumimoji="1" lang="zh-CN" altLang="en-US" dirty="0"/>
              <a:t>、</a:t>
            </a:r>
            <a:r>
              <a:rPr kumimoji="1" lang="en-US" altLang="zh-CN" dirty="0"/>
              <a:t>7%</a:t>
            </a:r>
            <a:r>
              <a:rPr kumimoji="1" lang="zh-CN" altLang="en-US" dirty="0"/>
              <a:t>的调用边丢失</a:t>
            </a:r>
            <a:endParaRPr kumimoji="1" lang="en-US" altLang="zh-CN" dirty="0"/>
          </a:p>
          <a:p>
            <a:r>
              <a:rPr kumimoji="1" lang="en-US" altLang="zh-CN" dirty="0"/>
              <a:t>C++</a:t>
            </a:r>
            <a:r>
              <a:rPr kumimoji="1" lang="zh-CN" altLang="en-US" dirty="0"/>
              <a:t>使用</a:t>
            </a:r>
            <a:r>
              <a:rPr kumimoji="1" lang="en-US" altLang="zh-CN" dirty="0"/>
              <a:t>mangled name</a:t>
            </a:r>
            <a:r>
              <a:rPr kumimoji="1" lang="zh-CN" altLang="en-US" dirty="0"/>
              <a:t>作为函数标识符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需要注意使用具有相同</a:t>
            </a:r>
            <a:r>
              <a:rPr kumimoji="1" lang="en-US" altLang="zh-CN" dirty="0"/>
              <a:t>mangling</a:t>
            </a:r>
            <a:r>
              <a:rPr kumimoji="1" lang="zh-CN" altLang="en-US" dirty="0"/>
              <a:t>方案的工具 </a:t>
            </a:r>
            <a:r>
              <a:rPr kumimoji="1" lang="en-US" altLang="zh-CN" dirty="0"/>
              <a:t>(</a:t>
            </a:r>
            <a:r>
              <a:rPr kumimoji="1" lang="zh-CN" altLang="en-US" dirty="0"/>
              <a:t>如</a:t>
            </a:r>
            <a:r>
              <a:rPr kumimoji="1" lang="en-US" altLang="zh-CN" dirty="0"/>
              <a:t>clang/llvm)</a:t>
            </a:r>
          </a:p>
          <a:p>
            <a:r>
              <a:rPr kumimoji="1" lang="en-US" altLang="zh-CN" dirty="0"/>
              <a:t>CG</a:t>
            </a:r>
            <a:r>
              <a:rPr kumimoji="1" lang="zh-CN" altLang="en-US" dirty="0"/>
              <a:t>精度的提升将提高使用</a:t>
            </a:r>
            <a:r>
              <a:rPr kumimoji="1" lang="en-US" altLang="zh-CN" dirty="0"/>
              <a:t>CG</a:t>
            </a:r>
            <a:r>
              <a:rPr kumimoji="1" lang="zh-CN" altLang="en-US" dirty="0"/>
              <a:t>的其它工具的性能、精度等指标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Discussion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6156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76037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Contributions</a:t>
            </a:r>
            <a:r>
              <a:rPr kumimoji="1" lang="zh-CN" altLang="en-US" dirty="0"/>
              <a:t>：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一个独立于特定工具并且可扩展的</a:t>
            </a:r>
            <a:r>
              <a:rPr kumimoji="1" lang="en-US" altLang="zh-CN" dirty="0"/>
              <a:t>C/C++</a:t>
            </a:r>
            <a:r>
              <a:rPr kumimoji="1" lang="zh-CN" altLang="en-US" dirty="0"/>
              <a:t>全程序调用图构建库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一个从源代码构建调用图，并验证其完整性的工具</a:t>
            </a:r>
            <a:endParaRPr kumimoji="1" lang="en-US" altLang="zh-CN" dirty="0"/>
          </a:p>
          <a:p>
            <a:pPr lvl="1"/>
            <a:r>
              <a:rPr lang="zh-CN" altLang="en-US" dirty="0">
                <a:solidFill>
                  <a:srgbClr val="2E3033"/>
                </a:solidFill>
                <a:latin typeface="Arial" panose="020B0604020202020204" pitchFamily="34" charset="0"/>
              </a:rPr>
              <a:t>针对</a:t>
            </a:r>
            <a:r>
              <a:rPr lang="zh-CN" altLang="en-US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两个不同的工具</a:t>
            </a:r>
            <a:r>
              <a:rPr lang="en-US" altLang="zh-CN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(PIRA</a:t>
            </a:r>
            <a:r>
              <a:rPr lang="zh-CN" altLang="en-US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和</a:t>
            </a:r>
            <a:r>
              <a:rPr lang="en-US" altLang="zh-CN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TypeART)</a:t>
            </a:r>
            <a:r>
              <a:rPr lang="zh-CN" altLang="en-US" dirty="0">
                <a:solidFill>
                  <a:srgbClr val="2E3033"/>
                </a:solidFill>
                <a:latin typeface="Arial" panose="020B0604020202020204" pitchFamily="34" charset="0"/>
              </a:rPr>
              <a:t>测试</a:t>
            </a:r>
            <a:r>
              <a:rPr lang="zh-CN" altLang="en-US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了同一调用图在它们上面的重用</a:t>
            </a:r>
            <a:endParaRPr kumimoji="1"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Conclusion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166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3" name="文本框 62"/>
          <p:cNvSpPr txBox="1">
            <a:spLocks noChangeArrowheads="1"/>
          </p:cNvSpPr>
          <p:nvPr/>
        </p:nvSpPr>
        <p:spPr bwMode="auto">
          <a:xfrm>
            <a:off x="5138045" y="2946756"/>
            <a:ext cx="191590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500" dirty="0">
                <a:solidFill>
                  <a:srgbClr val="4B649F"/>
                </a:solidFill>
              </a:rPr>
              <a:t>谢谢！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1649</TotalTime>
  <Words>1169</Words>
  <Application>Microsoft Office PowerPoint</Application>
  <PresentationFormat>宽屏</PresentationFormat>
  <Paragraphs>133</Paragraphs>
  <Slides>17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2" baseType="lpstr">
      <vt:lpstr>等线</vt:lpstr>
      <vt:lpstr>微软雅黑</vt:lpstr>
      <vt:lpstr>Arial</vt:lpstr>
      <vt:lpstr>Wingdings</vt:lpstr>
      <vt:lpstr>Office 主题​​</vt:lpstr>
      <vt:lpstr>PowerPoint 演示文稿</vt:lpstr>
      <vt:lpstr>Introduction</vt:lpstr>
      <vt:lpstr>Introduction</vt:lpstr>
      <vt:lpstr>MetaCG</vt:lpstr>
      <vt:lpstr>MetaCG</vt:lpstr>
      <vt:lpstr>MetaCG</vt:lpstr>
      <vt:lpstr>MetaCG</vt:lpstr>
      <vt:lpstr>MetaCG</vt:lpstr>
      <vt:lpstr>MetaCG</vt:lpstr>
      <vt:lpstr>Use Cases</vt:lpstr>
      <vt:lpstr>Use Cases</vt:lpstr>
      <vt:lpstr>Evaluation</vt:lpstr>
      <vt:lpstr>Evaluation</vt:lpstr>
      <vt:lpstr>Evaluation</vt:lpstr>
      <vt:lpstr>Discussion</vt:lpstr>
      <vt:lpstr>Conclusion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赵 琦</cp:lastModifiedBy>
  <cp:revision>1258</cp:revision>
  <dcterms:created xsi:type="dcterms:W3CDTF">2018-06-04T22:40:00Z</dcterms:created>
  <dcterms:modified xsi:type="dcterms:W3CDTF">2022-05-19T13:29:37Z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A0AD0F212C974F6C9C96D2B09AA61E5E</vt:lpwstr>
  </property>
  <property fmtid="{D5CDD505-2E9C-101B-9397-08002B2CF9AE}" pid="3" name="KSOProductBuildVer">
    <vt:lpwstr>2052-11.1.0.10578</vt:lpwstr>
  </property>
</Properties>
</file>