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lys201469@gmail.com" initials="l" lastIdx="2" clrIdx="0">
    <p:extLst>
      <p:ext uri="{19B8F6BF-5375-455C-9EA6-DF929625EA0E}">
        <p15:presenceInfo xmlns:p15="http://schemas.microsoft.com/office/powerpoint/2012/main" userId="79a6abf59ab87b5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52" autoAdjust="0"/>
    <p:restoredTop sz="84086" autoAdjust="0"/>
  </p:normalViewPr>
  <p:slideViewPr>
    <p:cSldViewPr snapToGrid="0">
      <p:cViewPr varScale="1">
        <p:scale>
          <a:sx n="72" d="100"/>
          <a:sy n="72" d="100"/>
        </p:scale>
        <p:origin x="72" y="230"/>
      </p:cViewPr>
      <p:guideLst>
        <p:guide orient="horz" pos="2160"/>
        <p:guide pos="38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2022/9/1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2022/9/1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17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1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2022/9/1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11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2022/9/1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8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9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919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t>2022/9/1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757948" y="6356350"/>
            <a:ext cx="8288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5FCE28-9F31-1468-C9BB-75FE1D7A13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2QAN: A quantum compiler for 2-local qubit Hamiltonian simulation algorithms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1C7AB0A-E838-A500-F449-D5ACDF3F88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err="1"/>
              <a:t>Lingling</a:t>
            </a:r>
            <a:r>
              <a:rPr lang="en-US" altLang="zh-CN" dirty="0"/>
              <a:t> Lao, Dan E. Browne</a:t>
            </a:r>
          </a:p>
          <a:p>
            <a:r>
              <a:rPr lang="en-US" altLang="zh-CN" dirty="0"/>
              <a:t>Department of Physics and Astronomy, University College London, London WC1E 6BT, United Kingdom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2961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B6F7551-D5FD-E6C9-C861-1DEBB69123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005" y="3766782"/>
            <a:ext cx="11792198" cy="2515266"/>
          </a:xfrm>
        </p:spPr>
        <p:txBody>
          <a:bodyPr>
            <a:normAutofit/>
          </a:bodyPr>
          <a:lstStyle/>
          <a:p>
            <a:r>
              <a:rPr lang="zh-CN" altLang="en-US" sz="2400" b="0" dirty="0"/>
              <a:t>基于</a:t>
            </a:r>
            <a:r>
              <a:rPr lang="en-US" altLang="zh-CN" sz="2400" b="0" dirty="0"/>
              <a:t>2-local qubit unitary</a:t>
            </a:r>
            <a:r>
              <a:rPr lang="zh-CN" altLang="en-US" sz="2400" b="0" dirty="0"/>
              <a:t>的对易性，实现了比传统编译器更灵活的编译（</a:t>
            </a:r>
            <a:r>
              <a:rPr lang="en-US" altLang="zh-CN" sz="2400" b="0" dirty="0"/>
              <a:t>permutation-aware qubit routing</a:t>
            </a:r>
            <a:r>
              <a:rPr lang="zh-CN" altLang="en-US" sz="2400" b="0" dirty="0"/>
              <a:t>），利用对易性调整</a:t>
            </a:r>
            <a:r>
              <a:rPr lang="en-US" altLang="zh-CN" sz="2400" b="0" dirty="0"/>
              <a:t>unitary</a:t>
            </a:r>
            <a:r>
              <a:rPr lang="zh-CN" altLang="en-US" sz="2400" b="0" dirty="0"/>
              <a:t>的执行顺序，从而更好的利用线路局部性减少</a:t>
            </a:r>
            <a:r>
              <a:rPr lang="en-US" altLang="zh-CN" sz="2400" b="0" dirty="0"/>
              <a:t>SWAP</a:t>
            </a:r>
            <a:r>
              <a:rPr lang="zh-CN" altLang="en-US" sz="2400" b="0" dirty="0"/>
              <a:t>门的数量</a:t>
            </a:r>
            <a:endParaRPr lang="en-US" altLang="zh-CN" sz="2400" b="0" dirty="0"/>
          </a:p>
          <a:p>
            <a:r>
              <a:rPr lang="en-US" altLang="zh-CN" sz="2400" b="0" dirty="0"/>
              <a:t>Qubit routing</a:t>
            </a:r>
            <a:r>
              <a:rPr lang="zh-CN" altLang="en-US" sz="2400" b="0" dirty="0"/>
              <a:t>过程中，合并</a:t>
            </a:r>
            <a:r>
              <a:rPr lang="en-US" altLang="zh-CN" sz="2400" b="0" dirty="0"/>
              <a:t>SWAP</a:t>
            </a:r>
            <a:r>
              <a:rPr lang="zh-CN" altLang="en-US" sz="2400" b="0" dirty="0"/>
              <a:t>门和其它两比特操作（</a:t>
            </a:r>
            <a:r>
              <a:rPr lang="en-US" altLang="zh-CN" sz="2400" b="0" dirty="0"/>
              <a:t>unitary unifying</a:t>
            </a:r>
            <a:r>
              <a:rPr lang="zh-CN" altLang="en-US" sz="2400" b="0" dirty="0"/>
              <a:t>）</a:t>
            </a:r>
            <a:endParaRPr lang="en-US" altLang="zh-CN" sz="2400" b="0" dirty="0"/>
          </a:p>
          <a:p>
            <a:r>
              <a:rPr lang="zh-CN" altLang="en-US" sz="2400" b="0" dirty="0"/>
              <a:t>同样利用对易性调度线路（</a:t>
            </a:r>
            <a:r>
              <a:rPr lang="en-US" altLang="zh-CN" sz="2400" b="0" dirty="0"/>
              <a:t>permutation-aware scheduling</a:t>
            </a:r>
            <a:r>
              <a:rPr lang="zh-CN" altLang="en-US" sz="2400" b="0" dirty="0"/>
              <a:t>），缩小线路深度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769C077-0779-F3D5-9ABF-D9F24CC55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 (overview)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DC0E164-EC6E-F5EA-87B8-DC923441B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183" y="732776"/>
            <a:ext cx="5547820" cy="303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01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140B6AA-B8E9-CDB2-9F8F-4CB065ECFCE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Quantum simulation</a:t>
            </a:r>
          </a:p>
          <a:p>
            <a:pPr lvl="1"/>
            <a:r>
              <a:rPr lang="en-US" altLang="zh-CN" dirty="0"/>
              <a:t>Product formula</a:t>
            </a:r>
            <a:r>
              <a:rPr lang="zh-CN" altLang="en-US" dirty="0"/>
              <a:t>：系统作用量为多个局部量的和</a:t>
            </a:r>
            <a:endParaRPr lang="en-US" altLang="zh-CN" dirty="0"/>
          </a:p>
          <a:p>
            <a:pPr lvl="1"/>
            <a:r>
              <a:rPr lang="en-US" altLang="zh-CN" dirty="0"/>
              <a:t>Trotter formula</a:t>
            </a:r>
            <a:r>
              <a:rPr lang="zh-CN" altLang="en-US" dirty="0"/>
              <a:t>：为了用线路表示该</a:t>
            </a:r>
            <a:r>
              <a:rPr lang="en-US" altLang="zh-CN" dirty="0"/>
              <a:t>unitary</a:t>
            </a:r>
            <a:r>
              <a:rPr lang="zh-CN" altLang="en-US" dirty="0"/>
              <a:t>，将其近似表示为：</a:t>
            </a:r>
            <a:endParaRPr lang="en-US" altLang="zh-CN" dirty="0"/>
          </a:p>
          <a:p>
            <a:r>
              <a:rPr lang="en-US" altLang="zh-CN" dirty="0"/>
              <a:t>Operator permutation</a:t>
            </a:r>
          </a:p>
          <a:p>
            <a:pPr lvl="1"/>
            <a:r>
              <a:rPr lang="zh-CN" altLang="en-US" dirty="0"/>
              <a:t>原本非对易的作用量在线路层是不能交换的</a:t>
            </a:r>
            <a:br>
              <a:rPr lang="en-US" altLang="zh-CN" dirty="0"/>
            </a:br>
            <a:r>
              <a:rPr lang="zh-CN" altLang="en-US" dirty="0"/>
              <a:t>，但在</a:t>
            </a:r>
            <a:r>
              <a:rPr lang="en-US" altLang="zh-CN" dirty="0"/>
              <a:t>Trotter</a:t>
            </a:r>
            <a:r>
              <a:rPr lang="zh-CN" altLang="en-US" dirty="0"/>
              <a:t>分解这一步可以重新排列它们的顺序，从而实际上可以认为它们是“对易的”</a:t>
            </a:r>
            <a:endParaRPr lang="en-US" altLang="zh-CN" dirty="0"/>
          </a:p>
          <a:p>
            <a:r>
              <a:rPr lang="en-US" altLang="zh-CN" dirty="0"/>
              <a:t>2-local qubit Hamiltonian</a:t>
            </a:r>
          </a:p>
          <a:p>
            <a:pPr lvl="1"/>
            <a:r>
              <a:rPr lang="zh-CN" altLang="en-US" dirty="0"/>
              <a:t>所有分量都最多作用于两个</a:t>
            </a:r>
            <a:r>
              <a:rPr lang="en-US" altLang="zh-CN" dirty="0"/>
              <a:t>qubits</a:t>
            </a:r>
            <a:r>
              <a:rPr lang="zh-CN" altLang="en-US" dirty="0"/>
              <a:t>的哈密顿量</a:t>
            </a:r>
            <a:endParaRPr lang="en-US" altLang="zh-CN" dirty="0"/>
          </a:p>
          <a:p>
            <a:pPr lvl="1"/>
            <a:r>
              <a:rPr lang="zh-CN" altLang="en-US" dirty="0"/>
              <a:t>例如：</a:t>
            </a:r>
            <a:r>
              <a:rPr lang="en-US" altLang="zh-CN" dirty="0" err="1"/>
              <a:t>Ising</a:t>
            </a:r>
            <a:r>
              <a:rPr lang="en-US" altLang="zh-CN" dirty="0"/>
              <a:t> model, XY model, and Heisenberg model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BB6A209-DC4B-094C-DBE5-523859EB9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47C5EC2-24F5-DD06-85D3-130CAB8DB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077" y="1417447"/>
            <a:ext cx="3571875" cy="5429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B4FF8A5-A744-7A63-4B02-71BACDAD3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9271" y="1868819"/>
            <a:ext cx="2342724" cy="8218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582FDAB-3057-DF4F-9518-92389511E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2282" y="3074613"/>
            <a:ext cx="4910674" cy="30350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6BACFE9-4709-CE49-5CDD-8D6F7A421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5125" y="4791671"/>
            <a:ext cx="3018714" cy="64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32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9D13FAC-36CA-ABD0-2E7C-E896282446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Qubit Mapping</a:t>
            </a:r>
          </a:p>
          <a:p>
            <a:endParaRPr lang="en-US" altLang="zh-CN" dirty="0"/>
          </a:p>
          <a:p>
            <a:r>
              <a:rPr lang="en-US" altLang="zh-CN" dirty="0"/>
              <a:t>Qubit Routing</a:t>
            </a:r>
          </a:p>
          <a:p>
            <a:endParaRPr lang="en-US" altLang="zh-CN" dirty="0"/>
          </a:p>
          <a:p>
            <a:r>
              <a:rPr lang="en-US" altLang="zh-CN" dirty="0"/>
              <a:t>Unitary Unifying</a:t>
            </a:r>
          </a:p>
          <a:p>
            <a:endParaRPr lang="en-US" altLang="zh-CN" dirty="0"/>
          </a:p>
          <a:p>
            <a:r>
              <a:rPr lang="en-US" altLang="zh-CN" dirty="0"/>
              <a:t>Gate Scheduling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4EA69CA-84F7-4683-3C44-05A5F1AB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2QAN Compiler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6135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AED94F9-BD84-2FC5-7014-74301919E0D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Qubit Mapping</a:t>
            </a:r>
            <a:r>
              <a:rPr lang="zh-CN" altLang="en-US" dirty="0"/>
              <a:t>的目标是找到一个</a:t>
            </a:r>
            <a:r>
              <a:rPr lang="en-US" altLang="zh-CN" dirty="0"/>
              <a:t>Qubit </a:t>
            </a:r>
            <a:r>
              <a:rPr lang="zh-CN" altLang="en-US" dirty="0"/>
              <a:t>初始映射，最小化后续执行的</a:t>
            </a:r>
            <a:r>
              <a:rPr lang="en-US" altLang="zh-CN" dirty="0"/>
              <a:t>moving</a:t>
            </a:r>
            <a:r>
              <a:rPr lang="zh-CN" altLang="en-US" dirty="0"/>
              <a:t>操作数</a:t>
            </a:r>
            <a:endParaRPr lang="en-US" altLang="zh-CN" dirty="0"/>
          </a:p>
          <a:p>
            <a:r>
              <a:rPr lang="en-US" altLang="zh-CN" dirty="0"/>
              <a:t>Qubit Mapping</a:t>
            </a:r>
            <a:r>
              <a:rPr lang="zh-CN" altLang="en-US" dirty="0"/>
              <a:t>问题在许多文献中被定义为二次分配问题（</a:t>
            </a:r>
            <a:r>
              <a:rPr lang="en-US" altLang="zh-CN" dirty="0"/>
              <a:t>quadratic assignment problem</a:t>
            </a:r>
            <a:r>
              <a:rPr lang="zh-CN" altLang="en-US" dirty="0"/>
              <a:t>），即求以下目标函数的最小值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已有的方法有：模拟退火，贪心随机自适应搜索（</a:t>
            </a:r>
            <a:r>
              <a:rPr lang="en-US" altLang="zh-CN" dirty="0"/>
              <a:t>greedy randomized adaptive search procedure</a:t>
            </a:r>
            <a:r>
              <a:rPr lang="zh-CN" altLang="en-US" dirty="0"/>
              <a:t>）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401EB8A-35A1-D305-DF86-38764B53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Qubit Mapping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662609-FB8B-541D-38D8-2304D6251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493" y="3121570"/>
            <a:ext cx="337185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06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2342BB9-5D99-8D76-6293-7C335B9FF7F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2QAN</a:t>
            </a:r>
            <a:r>
              <a:rPr lang="zh-CN" altLang="en-US" dirty="0"/>
              <a:t>利用了算子执行顺序的灵活性（</a:t>
            </a:r>
            <a:r>
              <a:rPr lang="en-US" altLang="zh-CN" dirty="0"/>
              <a:t>flexibility</a:t>
            </a:r>
            <a:r>
              <a:rPr lang="zh-CN" altLang="en-US" dirty="0"/>
              <a:t>），增强了线路的局部性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0B78C09-9C41-A66B-DE72-66C6A1BDC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Permutation-aware qubit routing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B6A28E-8EE5-B493-B688-490B081EF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0247"/>
            <a:ext cx="12192000" cy="375908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220E2F0-7F22-2D22-6072-265169DDB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833" y="2284415"/>
            <a:ext cx="2949364" cy="477103"/>
          </a:xfrm>
          <a:prstGeom prst="rect">
            <a:avLst/>
          </a:prstGeom>
        </p:spPr>
      </p:pic>
      <p:sp>
        <p:nvSpPr>
          <p:cNvPr id="8" name="对话气泡: 矩形 7">
            <a:extLst>
              <a:ext uri="{FF2B5EF4-FFF2-40B4-BE49-F238E27FC236}">
                <a16:creationId xmlns:a16="http://schemas.microsoft.com/office/drawing/2014/main" id="{4ABD2099-0BC4-210F-A845-DDDAE22DCF8F}"/>
              </a:ext>
            </a:extLst>
          </p:cNvPr>
          <p:cNvSpPr/>
          <p:nvPr/>
        </p:nvSpPr>
        <p:spPr>
          <a:xfrm>
            <a:off x="4203510" y="2142699"/>
            <a:ext cx="3487003" cy="812041"/>
          </a:xfrm>
          <a:prstGeom prst="wedgeRectCallout">
            <a:avLst>
              <a:gd name="adj1" fmla="val -30011"/>
              <a:gd name="adj2" fmla="val 95343"/>
            </a:avLst>
          </a:prstGeom>
          <a:ln w="22225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A0AD385-4AC2-6226-335C-01F592914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9998" y="0"/>
            <a:ext cx="7792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91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5B3ABC2-8E25-411A-9A0E-136EC587462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b="0" dirty="0"/>
              <a:t>算子之间的调度顺序没有限制，只要该算子在当前映射下满足近邻限制（</a:t>
            </a:r>
            <a:r>
              <a:rPr lang="en-US" altLang="zh-CN" b="0" dirty="0"/>
              <a:t>nearest neighboring, NN</a:t>
            </a:r>
            <a:r>
              <a:rPr lang="zh-CN" altLang="en-US" b="0" dirty="0"/>
              <a:t>），根据</a:t>
            </a:r>
            <a:r>
              <a:rPr lang="en-US" altLang="zh-CN" b="0" dirty="0"/>
              <a:t>SWAP</a:t>
            </a:r>
            <a:r>
              <a:rPr lang="zh-CN" altLang="en-US" b="0" dirty="0"/>
              <a:t>门序列生成对应的映射序列，将每个算子匹配一个能满足它们</a:t>
            </a:r>
            <a:r>
              <a:rPr lang="en-US" altLang="zh-CN" b="0" dirty="0"/>
              <a:t>NN</a:t>
            </a:r>
            <a:r>
              <a:rPr lang="zh-CN" altLang="en-US" b="0" dirty="0"/>
              <a:t>限制的映射  </a:t>
            </a:r>
            <a:r>
              <a:rPr lang="zh-CN" altLang="en-US" b="0" dirty="0">
                <a:solidFill>
                  <a:srgbClr val="FF0000"/>
                </a:solidFill>
              </a:rPr>
              <a:t>很巧妙！</a:t>
            </a:r>
            <a:endParaRPr lang="en-US" altLang="zh-CN" b="0" dirty="0">
              <a:solidFill>
                <a:srgbClr val="FF0000"/>
              </a:solidFill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19A9553-3EEC-CCA8-0499-41B4C95A9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Permutation-aware scheduling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A94DE2-C765-DDDC-F997-68D6E0BB7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222" y="0"/>
            <a:ext cx="6173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1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F2AF0B9-B2B7-4BFD-578B-9EA6F67B1D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Benchmark: </a:t>
            </a:r>
            <a:r>
              <a:rPr lang="en-US" altLang="zh-CN" sz="2400" b="0" dirty="0"/>
              <a:t>NNN </a:t>
            </a:r>
            <a:r>
              <a:rPr lang="en-US" altLang="zh-CN" sz="2400" b="0" dirty="0" err="1"/>
              <a:t>Ising</a:t>
            </a:r>
            <a:r>
              <a:rPr lang="en-US" altLang="zh-CN" sz="2400" b="0" dirty="0"/>
              <a:t> Model, NNN XY model, NNN Heisenberg Model, QAOA for solving MAX-CUT problem on 3-regular graphs.</a:t>
            </a:r>
          </a:p>
          <a:p>
            <a:r>
              <a:rPr lang="en-US" altLang="zh-CN" dirty="0"/>
              <a:t>Quantum computer: </a:t>
            </a:r>
            <a:r>
              <a:rPr lang="it-IT" altLang="zh-CN" sz="2400" b="0" dirty="0"/>
              <a:t>Google Sycamore, IBMQ Montreal, Rigetti Aspen</a:t>
            </a:r>
            <a:endParaRPr lang="en-US" altLang="zh-CN" sz="2400" b="0" dirty="0"/>
          </a:p>
          <a:p>
            <a:r>
              <a:rPr lang="en-US" altLang="zh-CN" dirty="0"/>
              <a:t>Compiler: </a:t>
            </a:r>
            <a:r>
              <a:rPr lang="en-US" altLang="zh-CN" sz="2400" b="0" dirty="0" err="1"/>
              <a:t>t|ket</a:t>
            </a:r>
            <a:r>
              <a:rPr lang="en-US" altLang="zh-CN" sz="2400" b="0" dirty="0"/>
              <a:t>&gt;, </a:t>
            </a:r>
            <a:r>
              <a:rPr lang="en-US" altLang="zh-CN" sz="2400" b="0" dirty="0" err="1"/>
              <a:t>Qiskit</a:t>
            </a:r>
            <a:r>
              <a:rPr lang="en-US" altLang="zh-CN" sz="2400" b="0" dirty="0"/>
              <a:t>, (general-purpose) IC-QAOA, </a:t>
            </a:r>
            <a:r>
              <a:rPr lang="en-US" altLang="zh-CN" sz="2400" b="0" dirty="0" err="1"/>
              <a:t>Paulihedral</a:t>
            </a:r>
            <a:r>
              <a:rPr lang="en-US" altLang="zh-CN" sz="2400" b="0" dirty="0"/>
              <a:t> (application-specific)</a:t>
            </a:r>
          </a:p>
          <a:p>
            <a:r>
              <a:rPr lang="en-US" altLang="zh-CN" dirty="0"/>
              <a:t>Metrics: </a:t>
            </a:r>
            <a:r>
              <a:rPr lang="en-US" altLang="zh-CN" sz="2400" b="0" dirty="0"/>
              <a:t>SWAP gate count, two-qubit gate count, gate depth, performance</a:t>
            </a:r>
          </a:p>
          <a:p>
            <a:r>
              <a:rPr lang="en-US" altLang="zh-CN" dirty="0"/>
              <a:t>Implementation:</a:t>
            </a:r>
            <a:r>
              <a:rPr lang="en-US" altLang="zh-CN" sz="2400" b="0" dirty="0"/>
              <a:t> Python,  Intel Core i7 processor (2.30GHz and 32GB RAM)</a:t>
            </a:r>
            <a:endParaRPr lang="zh-CN" altLang="en-US" sz="3200" b="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E977011-2109-766D-FE0A-DF2CD8A47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Setup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1684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6F56B52-121F-3572-494B-356F9C94834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与</a:t>
            </a:r>
            <a:r>
              <a:rPr lang="en-US" altLang="zh-CN" dirty="0" err="1"/>
              <a:t>t|ket</a:t>
            </a:r>
            <a:r>
              <a:rPr lang="en-US" altLang="zh-CN" dirty="0"/>
              <a:t>&gt;, </a:t>
            </a:r>
            <a:r>
              <a:rPr lang="en-US" altLang="zh-CN" dirty="0" err="1"/>
              <a:t>Qiskit</a:t>
            </a:r>
            <a:r>
              <a:rPr lang="zh-CN" altLang="en-US" dirty="0"/>
              <a:t>相比，</a:t>
            </a:r>
            <a:r>
              <a:rPr lang="en-US" altLang="zh-CN" dirty="0"/>
              <a:t>2QAN better for each metrics</a:t>
            </a:r>
            <a:r>
              <a:rPr lang="zh-CN" altLang="en-US" dirty="0"/>
              <a:t>；通过将</a:t>
            </a:r>
            <a:r>
              <a:rPr lang="en-US" altLang="zh-CN" dirty="0"/>
              <a:t>SWAP</a:t>
            </a:r>
            <a:r>
              <a:rPr lang="zh-CN" altLang="en-US" dirty="0"/>
              <a:t>门和算子融合，进一步减少了编译代价（</a:t>
            </a:r>
            <a:r>
              <a:rPr lang="en-US" altLang="zh-CN" dirty="0"/>
              <a:t>compilation overhead</a:t>
            </a:r>
            <a:r>
              <a:rPr lang="zh-CN" altLang="en-US" dirty="0"/>
              <a:t>）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C088678-2B67-8398-D536-48EB19EC8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27C959-E2A8-7188-DD52-0F431D73E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5976"/>
            <a:ext cx="12192000" cy="18660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0B7E5C3-0FD9-CF16-AF85-DEA211DF7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72432"/>
            <a:ext cx="12192000" cy="210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45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7AD8824-6011-73C1-5BF2-C469719824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对比</a:t>
            </a:r>
            <a:r>
              <a:rPr lang="en-US" altLang="zh-CN" dirty="0"/>
              <a:t>specialized compilers</a:t>
            </a:r>
          </a:p>
          <a:p>
            <a:pPr lvl="1"/>
            <a:r>
              <a:rPr lang="en-US" altLang="zh-CN" dirty="0" err="1"/>
              <a:t>Paulihedral</a:t>
            </a:r>
            <a:r>
              <a:rPr lang="zh-CN" altLang="en-US" dirty="0"/>
              <a:t>不开源，直接用他们论文的数据做对比</a:t>
            </a:r>
            <a:endParaRPr lang="en-US" altLang="zh-CN" dirty="0"/>
          </a:p>
          <a:p>
            <a:pPr lvl="1"/>
            <a:r>
              <a:rPr lang="zh-CN" altLang="en-US" dirty="0"/>
              <a:t>编译的目标设备是</a:t>
            </a:r>
            <a:r>
              <a:rPr lang="en-US" altLang="zh-CN" dirty="0"/>
              <a:t>IBMQ </a:t>
            </a:r>
            <a:r>
              <a:rPr lang="en-US" altLang="zh-CN" dirty="0" err="1"/>
              <a:t>Manhatan</a:t>
            </a:r>
            <a:endParaRPr lang="en-US" altLang="zh-CN" dirty="0"/>
          </a:p>
          <a:p>
            <a:pPr lvl="1"/>
            <a:r>
              <a:rPr lang="zh-CN" altLang="en-US" dirty="0"/>
              <a:t>随机生成</a:t>
            </a:r>
            <a:r>
              <a:rPr lang="en-US" altLang="zh-CN" dirty="0"/>
              <a:t>10</a:t>
            </a:r>
            <a:r>
              <a:rPr lang="zh-CN" altLang="en-US" dirty="0"/>
              <a:t>个图用于每个</a:t>
            </a:r>
            <a:r>
              <a:rPr lang="en-US" altLang="zh-CN" dirty="0"/>
              <a:t>QAOA-REG-m</a:t>
            </a:r>
            <a:r>
              <a:rPr lang="zh-CN" altLang="en-US" dirty="0"/>
              <a:t>问题，最后结果去平均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1731D58-8494-671A-2799-48AAF943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2DD8A13-3845-11C7-5EC6-FDFB7FF16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244" y="3133083"/>
            <a:ext cx="703897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50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5A7973D-BD5E-73CB-7BA0-7CA89BE5CDF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Improving application performance</a:t>
            </a:r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QAOA</a:t>
            </a:r>
            <a:r>
              <a:rPr lang="zh-CN" altLang="en-US" dirty="0"/>
              <a:t>算法求解图的最大割问题，用             表示代价函数</a:t>
            </a:r>
            <a:endParaRPr lang="en-US" altLang="zh-CN" dirty="0"/>
          </a:p>
          <a:p>
            <a:pPr lvl="1"/>
            <a:r>
              <a:rPr lang="zh-CN" altLang="en-US" dirty="0"/>
              <a:t>在</a:t>
            </a:r>
            <a:r>
              <a:rPr lang="en-US" altLang="zh-CN" dirty="0"/>
              <a:t>IBM Montreal</a:t>
            </a:r>
            <a:r>
              <a:rPr lang="zh-CN" altLang="en-US" dirty="0"/>
              <a:t>设备上运行</a:t>
            </a:r>
            <a:r>
              <a:rPr lang="en-US" altLang="zh-CN" dirty="0"/>
              <a:t>QAOA</a:t>
            </a:r>
            <a:r>
              <a:rPr lang="zh-CN" altLang="en-US" dirty="0"/>
              <a:t>线路，总所周知，对于多层</a:t>
            </a:r>
            <a:r>
              <a:rPr lang="en-US" altLang="zh-CN" dirty="0"/>
              <a:t>QAOA</a:t>
            </a:r>
            <a:r>
              <a:rPr lang="zh-CN" altLang="en-US" dirty="0"/>
              <a:t>线路，只需要编译一层，因为所有层的结构相同</a:t>
            </a:r>
            <a:endParaRPr lang="en-US" altLang="zh-CN" dirty="0"/>
          </a:p>
          <a:p>
            <a:pPr lvl="1"/>
            <a:r>
              <a:rPr lang="zh-CN" altLang="en-US" dirty="0"/>
              <a:t>理论上，层数越多，越能够逼近最优解，然而因为噪声，层数越多表现反而变差；</a:t>
            </a:r>
            <a:r>
              <a:rPr lang="en-US" altLang="zh-CN" dirty="0"/>
              <a:t> </a:t>
            </a:r>
            <a:r>
              <a:rPr lang="en-US" altLang="zh-CN" dirty="0" err="1"/>
              <a:t>t|ket</a:t>
            </a:r>
            <a:r>
              <a:rPr lang="en-US" altLang="zh-CN" dirty="0"/>
              <a:t>&gt;, </a:t>
            </a:r>
            <a:r>
              <a:rPr lang="en-US" altLang="zh-CN" dirty="0" err="1"/>
              <a:t>Qiskit</a:t>
            </a:r>
            <a:r>
              <a:rPr lang="zh-CN" altLang="en-US" dirty="0"/>
              <a:t>在</a:t>
            </a:r>
            <a:r>
              <a:rPr lang="en-US" altLang="zh-CN" dirty="0"/>
              <a:t>8 qubits</a:t>
            </a:r>
            <a:r>
              <a:rPr lang="zh-CN" altLang="en-US" dirty="0"/>
              <a:t>三层线路时已经接近</a:t>
            </a:r>
            <a:r>
              <a:rPr lang="en-US" altLang="zh-CN" dirty="0"/>
              <a:t>0</a:t>
            </a:r>
            <a:r>
              <a:rPr lang="zh-CN" altLang="en-US" dirty="0"/>
              <a:t>，而</a:t>
            </a:r>
            <a:r>
              <a:rPr lang="en-US" altLang="zh-CN" dirty="0"/>
              <a:t>2QAN</a:t>
            </a:r>
            <a:r>
              <a:rPr lang="zh-CN" altLang="en-US" dirty="0"/>
              <a:t>能扛到第</a:t>
            </a:r>
            <a:r>
              <a:rPr lang="en-US" altLang="zh-CN" dirty="0"/>
              <a:t>20 qubits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45FC381-DFDD-28BC-ABD3-213EC714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B950214-E559-EE27-B8E8-C28FEC86B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817" y="1530667"/>
            <a:ext cx="1140143" cy="37532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1792496-5A0A-4011-3F66-9CF87F690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0618"/>
            <a:ext cx="12192000" cy="292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01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D7656F5-01AA-BF76-7969-391451E0955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对比充分，特别是将编译器分为了</a:t>
            </a:r>
            <a:r>
              <a:rPr lang="en-US" altLang="zh-CN" dirty="0"/>
              <a:t>general-purpose</a:t>
            </a:r>
            <a:r>
              <a:rPr lang="zh-CN" altLang="en-US" dirty="0"/>
              <a:t>和</a:t>
            </a:r>
            <a:r>
              <a:rPr lang="en-US" altLang="zh-CN" dirty="0"/>
              <a:t>application-specific</a:t>
            </a:r>
            <a:r>
              <a:rPr lang="zh-CN" altLang="en-US" dirty="0"/>
              <a:t>，和两者都有对比</a:t>
            </a:r>
            <a:endParaRPr lang="en-US" altLang="zh-CN" dirty="0"/>
          </a:p>
          <a:p>
            <a:r>
              <a:rPr lang="zh-CN" altLang="en-US" dirty="0"/>
              <a:t>评价标准丰富，</a:t>
            </a:r>
            <a:r>
              <a:rPr lang="en-US" altLang="zh-CN" dirty="0"/>
              <a:t>gate count, depth, fidelity</a:t>
            </a:r>
            <a:r>
              <a:rPr lang="zh-CN" altLang="en-US" dirty="0"/>
              <a:t>都有</a:t>
            </a:r>
            <a:endParaRPr lang="en-US" altLang="zh-CN" dirty="0"/>
          </a:p>
          <a:p>
            <a:r>
              <a:rPr lang="zh-CN" altLang="en-US" dirty="0"/>
              <a:t>分析到位，包括：各种优化策略的对最终结果的贡献；噪声对实验结果的影响</a:t>
            </a:r>
            <a:endParaRPr lang="en-US" altLang="zh-CN" dirty="0"/>
          </a:p>
          <a:p>
            <a:r>
              <a:rPr lang="zh-CN" altLang="en-US" dirty="0"/>
              <a:t>结果展示清晰，表格给出总览结果，图像展示具体数据走势，让人一目了然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2112FF5-9106-5891-C531-D93DBB337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 </a:t>
            </a:r>
            <a:r>
              <a:rPr lang="zh-CN" altLang="en-US" dirty="0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1719637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5154AB-6623-BF82-6AB3-7DF7A50CDC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1643212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9567</TotalTime>
  <Words>671</Words>
  <Application>Microsoft Office PowerPoint</Application>
  <PresentationFormat>宽屏</PresentationFormat>
  <Paragraphs>58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等线</vt:lpstr>
      <vt:lpstr>微软雅黑</vt:lpstr>
      <vt:lpstr>Arial</vt:lpstr>
      <vt:lpstr>Wingdings</vt:lpstr>
      <vt:lpstr>Office 主题​​</vt:lpstr>
      <vt:lpstr>2QAN: A quantum compiler for 2-local qubit Hamiltonian simulation algorithms</vt:lpstr>
      <vt:lpstr>Intro (overview)</vt:lpstr>
      <vt:lpstr>Background </vt:lpstr>
      <vt:lpstr>2QAN Compiler</vt:lpstr>
      <vt:lpstr>Qubit Mapping</vt:lpstr>
      <vt:lpstr>Permutation-aware qubit routing</vt:lpstr>
      <vt:lpstr>Permutation-aware scheduling</vt:lpstr>
      <vt:lpstr>Experimental Setup</vt:lpstr>
      <vt:lpstr>Evaluation </vt:lpstr>
      <vt:lpstr>Evaluation </vt:lpstr>
      <vt:lpstr>Evaluation </vt:lpstr>
      <vt:lpstr>Evaluation 总结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lylys201469@gmail.com</cp:lastModifiedBy>
  <cp:revision>509</cp:revision>
  <dcterms:created xsi:type="dcterms:W3CDTF">2018-06-04T22:40:00Z</dcterms:created>
  <dcterms:modified xsi:type="dcterms:W3CDTF">2022-09-01T09:16:13Z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