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9"/>
  </p:notesMasterIdLst>
  <p:sldIdLst>
    <p:sldId id="504" r:id="rId3"/>
    <p:sldId id="505" r:id="rId4"/>
    <p:sldId id="510" r:id="rId5"/>
    <p:sldId id="506" r:id="rId6"/>
    <p:sldId id="526" r:id="rId7"/>
    <p:sldId id="527" r:id="rId8"/>
    <p:sldId id="528" r:id="rId9"/>
    <p:sldId id="529" r:id="rId10"/>
    <p:sldId id="530" r:id="rId11"/>
    <p:sldId id="532" r:id="rId12"/>
    <p:sldId id="531" r:id="rId13"/>
    <p:sldId id="533" r:id="rId14"/>
    <p:sldId id="534" r:id="rId15"/>
    <p:sldId id="535" r:id="rId16"/>
    <p:sldId id="536" r:id="rId17"/>
    <p:sldId id="39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55" autoAdjust="0"/>
  </p:normalViewPr>
  <p:slideViewPr>
    <p:cSldViewPr snapToGrid="0">
      <p:cViewPr varScale="1">
        <p:scale>
          <a:sx n="84" d="100"/>
          <a:sy n="84" d="100"/>
        </p:scale>
        <p:origin x="4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  <a:t>2022/6/16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08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Microsoft, e.g., reports that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 safety accounts for around 70% of all their bugs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39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856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Eff</a:t>
            </a:r>
            <a:r>
              <a:rPr lang="zh-CN" altLang="en-US" dirty="0" smtClean="0"/>
              <a:t>效率； </a:t>
            </a:r>
            <a:r>
              <a:rPr lang="en-US" altLang="zh-CN" dirty="0" err="1" smtClean="0"/>
              <a:t>ser</a:t>
            </a:r>
            <a:r>
              <a:rPr lang="zh-CN" altLang="en-US" dirty="0" smtClean="0"/>
              <a:t>序列化、反序列化；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gen</a:t>
            </a:r>
            <a:r>
              <a:rPr lang="zh-CN" altLang="en-US" baseline="0" dirty="0" smtClean="0"/>
              <a:t>泛型； </a:t>
            </a:r>
            <a:r>
              <a:rPr lang="en-US" altLang="zh-CN" baseline="0" dirty="0" smtClean="0"/>
              <a:t>no GC</a:t>
            </a:r>
            <a:r>
              <a:rPr lang="zh-CN" altLang="en-US" baseline="0" dirty="0" smtClean="0"/>
              <a:t>避免</a:t>
            </a:r>
            <a:r>
              <a:rPr lang="en-US" altLang="zh-CN" baseline="0" dirty="0" smtClean="0"/>
              <a:t>GC</a:t>
            </a:r>
            <a:r>
              <a:rPr lang="zh-CN" altLang="en-US" baseline="0" dirty="0" smtClean="0"/>
              <a:t>；</a:t>
            </a:r>
            <a:r>
              <a:rPr lang="en-US" altLang="zh-CN" baseline="0" dirty="0" smtClean="0"/>
              <a:t>atomic </a:t>
            </a:r>
            <a:r>
              <a:rPr lang="zh-CN" altLang="en-US" baseline="0" dirty="0" smtClean="0"/>
              <a:t>原子操作；</a:t>
            </a:r>
            <a:r>
              <a:rPr lang="en-US" altLang="zh-CN" baseline="0" dirty="0" smtClean="0"/>
              <a:t>FFI </a:t>
            </a:r>
            <a:r>
              <a:rPr lang="zh-CN" altLang="en-US" baseline="0" dirty="0" smtClean="0"/>
              <a:t>外部函数接口，</a:t>
            </a:r>
            <a:r>
              <a:rPr lang="en-US" altLang="zh-CN" baseline="0" dirty="0" smtClean="0"/>
              <a:t>CGO</a:t>
            </a:r>
            <a:r>
              <a:rPr lang="zh-CN" altLang="en-US" baseline="0" dirty="0" smtClean="0"/>
              <a:t>；</a:t>
            </a:r>
            <a:r>
              <a:rPr lang="en-US" altLang="zh-CN" baseline="0" dirty="0" smtClean="0"/>
              <a:t>HE</a:t>
            </a:r>
            <a:r>
              <a:rPr lang="zh-CN" altLang="en-US" baseline="0" dirty="0" smtClean="0"/>
              <a:t>：骗过逃逸分析；</a:t>
            </a:r>
            <a:r>
              <a:rPr lang="en-US" altLang="zh-CN" baseline="0" dirty="0" smtClean="0"/>
              <a:t>layout </a:t>
            </a:r>
            <a:r>
              <a:rPr lang="zh-CN" altLang="en-US" baseline="0" dirty="0" smtClean="0"/>
              <a:t>底层内存布局的控制；</a:t>
            </a:r>
            <a:r>
              <a:rPr lang="en-US" altLang="zh-CN" baseline="0" dirty="0" smtClean="0"/>
              <a:t>types Go</a:t>
            </a:r>
            <a:r>
              <a:rPr lang="zh-CN" altLang="en-US" baseline="0" dirty="0" smtClean="0"/>
              <a:t>标准库用来实现类型系统；</a:t>
            </a:r>
            <a:r>
              <a:rPr lang="en-US" altLang="zh-CN" baseline="0" dirty="0" smtClean="0"/>
              <a:t>Reflect</a:t>
            </a:r>
            <a:r>
              <a:rPr lang="zh-CN" altLang="en-US" baseline="0" dirty="0" smtClean="0"/>
              <a:t>利用</a:t>
            </a:r>
            <a:r>
              <a:rPr lang="en-US" altLang="zh-CN" baseline="0" dirty="0" smtClean="0"/>
              <a:t>reflect</a:t>
            </a:r>
            <a:r>
              <a:rPr lang="zh-CN" altLang="en-US" baseline="0" dirty="0" smtClean="0"/>
              <a:t>包做类型转换；</a:t>
            </a:r>
            <a:r>
              <a:rPr lang="en-US" altLang="zh-CN" baseline="0" dirty="0" smtClean="0"/>
              <a:t>unused </a:t>
            </a:r>
            <a:r>
              <a:rPr lang="zh-CN" altLang="en-US" baseline="0" dirty="0" smtClean="0"/>
              <a:t>没用</a:t>
            </a:r>
            <a:r>
              <a:rPr lang="en-US" altLang="zh-CN" baseline="0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058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4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2022/6/16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5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8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2022/6/16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13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812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2022/6/16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80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1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2022/6/16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eeexplore.ieee.org/xpl/conhome/9342897/proceeding" TargetMode="External"/><Relationship Id="rId5" Type="http://schemas.openxmlformats.org/officeDocument/2006/relationships/hyperlink" Target="https://ieeexplore.ieee.org/abstract/document/9343022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894" y="4154897"/>
            <a:ext cx="7194920" cy="1092256"/>
          </a:xfrm>
          <a:prstGeom prst="rect">
            <a:avLst/>
          </a:prstGeom>
        </p:spPr>
      </p:pic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3581" y="1798621"/>
            <a:ext cx="8739549" cy="147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lvl="0" algn="ctr" defTabSz="685800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44546A"/>
                </a:solidFill>
                <a:hlinkClick r:id="rId5"/>
              </a:rPr>
              <a:t>Uncovering the Hidden Dangers:</a:t>
            </a:r>
          </a:p>
          <a:p>
            <a:pPr lvl="0" algn="ctr" defTabSz="685800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44546A"/>
                </a:solidFill>
                <a:hlinkClick r:id="rId5"/>
              </a:rPr>
              <a:t>Finding Unsafe Go Code in the Wild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6"/>
          </p:cNvPr>
          <p:cNvSpPr txBox="1"/>
          <p:nvPr/>
        </p:nvSpPr>
        <p:spPr>
          <a:xfrm>
            <a:off x="4488028" y="3466035"/>
            <a:ext cx="2870651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kumimoji="1" lang="en-US" altLang="zh-CN" sz="2400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  <a:hlinkClick r:id="rId6"/>
              </a:rPr>
              <a:t>TrustCom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直接访问内存的语言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 如</a:t>
            </a:r>
            <a:r>
              <a:rPr lang="en-US" altLang="zh-CN" dirty="0" smtClean="0"/>
              <a:t>C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C++ </a:t>
            </a:r>
            <a:r>
              <a:rPr lang="zh-CN" altLang="en-US" dirty="0" smtClean="0"/>
              <a:t>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 </a:t>
            </a:r>
            <a:r>
              <a:rPr lang="en-US" altLang="zh-CN" dirty="0"/>
              <a:t>suffer from the </a:t>
            </a:r>
            <a:r>
              <a:rPr lang="en-US" altLang="zh-CN" dirty="0" smtClean="0"/>
              <a:t>dangers of </a:t>
            </a:r>
            <a:r>
              <a:rPr lang="en-US" altLang="zh-CN" dirty="0"/>
              <a:t>memory </a:t>
            </a:r>
            <a:r>
              <a:rPr lang="en-US" altLang="zh-CN" dirty="0" smtClean="0"/>
              <a:t>corruption</a:t>
            </a:r>
          </a:p>
          <a:p>
            <a:pPr lvl="2"/>
            <a:r>
              <a:rPr lang="en-US" altLang="zh-CN" dirty="0" smtClean="0"/>
              <a:t>buffer overflows</a:t>
            </a:r>
          </a:p>
          <a:p>
            <a:pPr lvl="2"/>
            <a:r>
              <a:rPr lang="en-US" altLang="zh-CN" dirty="0" smtClean="0"/>
              <a:t>use-after-free</a:t>
            </a:r>
            <a:endParaRPr lang="en-US" altLang="zh-CN" dirty="0"/>
          </a:p>
          <a:p>
            <a:pPr lvl="2"/>
            <a:r>
              <a:rPr lang="en-US" altLang="zh-CN" dirty="0" smtClean="0"/>
              <a:t>…</a:t>
            </a:r>
            <a:endParaRPr lang="en-US" altLang="zh-CN" dirty="0"/>
          </a:p>
          <a:p>
            <a:r>
              <a:rPr lang="zh-CN" altLang="en-US" dirty="0" smtClean="0"/>
              <a:t>自动内存管理的语言</a:t>
            </a:r>
            <a:endParaRPr lang="en-US" altLang="zh-CN" dirty="0" smtClean="0"/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如</a:t>
            </a:r>
            <a:r>
              <a:rPr lang="en-US" altLang="zh-CN" dirty="0" smtClean="0">
                <a:sym typeface="Wingdings" panose="05000000000000000000" pitchFamily="2" charset="2"/>
              </a:rPr>
              <a:t>Java</a:t>
            </a:r>
            <a:r>
              <a:rPr lang="zh-CN" altLang="en-US" dirty="0" smtClean="0">
                <a:sym typeface="Wingdings" panose="05000000000000000000" pitchFamily="2" charset="2"/>
              </a:rPr>
              <a:t>、</a:t>
            </a:r>
            <a:r>
              <a:rPr lang="en-US" altLang="zh-CN" dirty="0" smtClean="0">
                <a:sym typeface="Wingdings" panose="05000000000000000000" pitchFamily="2" charset="2"/>
              </a:rPr>
              <a:t>Rust</a:t>
            </a:r>
            <a:r>
              <a:rPr lang="zh-CN" altLang="en-US" dirty="0" smtClean="0">
                <a:sym typeface="Wingdings" panose="05000000000000000000" pitchFamily="2" charset="2"/>
              </a:rPr>
              <a:t>、</a:t>
            </a:r>
            <a:r>
              <a:rPr lang="en-US" altLang="zh-CN" dirty="0" smtClean="0">
                <a:sym typeface="Wingdings" panose="05000000000000000000" pitchFamily="2" charset="2"/>
              </a:rPr>
              <a:t>Go</a:t>
            </a:r>
            <a:r>
              <a:rPr lang="zh-CN" altLang="en-US" dirty="0" smtClean="0">
                <a:sym typeface="Wingdings" panose="05000000000000000000" pitchFamily="2" charset="2"/>
              </a:rPr>
              <a:t>等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prevent using low-level memory </a:t>
            </a:r>
            <a:r>
              <a:rPr lang="en-US" altLang="zh-CN" dirty="0" smtClean="0">
                <a:sym typeface="Wingdings" panose="05000000000000000000" pitchFamily="2" charset="2"/>
              </a:rPr>
              <a:t>details</a:t>
            </a:r>
          </a:p>
          <a:p>
            <a:pPr lvl="1"/>
            <a:r>
              <a:rPr lang="en-US" altLang="zh-CN" dirty="0"/>
              <a:t>memory safe, eliminating most </a:t>
            </a:r>
            <a:r>
              <a:rPr lang="en-US" altLang="zh-CN" dirty="0" smtClean="0"/>
              <a:t>memory corruption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26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4886"/>
          </a:xfrm>
        </p:spPr>
        <p:txBody>
          <a:bodyPr>
            <a:normAutofit lnSpcReduction="10000"/>
          </a:bodyPr>
          <a:lstStyle/>
          <a:p>
            <a:r>
              <a:rPr lang="en-US" altLang="zh-CN" dirty="0" smtClean="0"/>
              <a:t>Low-level use in </a:t>
            </a:r>
            <a:r>
              <a:rPr lang="en-US" altLang="zh-CN" dirty="0"/>
              <a:t>m</a:t>
            </a:r>
            <a:r>
              <a:rPr lang="en-US" altLang="zh-CN" dirty="0" smtClean="0"/>
              <a:t>em-safe languages</a:t>
            </a:r>
            <a:endParaRPr lang="en-US" altLang="zh-CN" dirty="0"/>
          </a:p>
          <a:p>
            <a:pPr lvl="1"/>
            <a:r>
              <a:rPr lang="zh-CN" altLang="en-US" dirty="0" smtClean="0"/>
              <a:t>在内存安全的语言中有使用底层内存的需求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FFI</a:t>
            </a:r>
            <a:r>
              <a:rPr lang="zh-CN" altLang="en-US" dirty="0" smtClean="0"/>
              <a:t>、提升性能等目的</a:t>
            </a:r>
            <a:endParaRPr lang="en-US" altLang="zh-CN" dirty="0"/>
          </a:p>
          <a:p>
            <a:pPr lvl="1"/>
            <a:r>
              <a:rPr lang="en-US" altLang="zh-CN" dirty="0" smtClean="0"/>
              <a:t>Go</a:t>
            </a:r>
            <a:r>
              <a:rPr lang="zh-CN" altLang="en-US" dirty="0" smtClean="0"/>
              <a:t>语言提供了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包</a:t>
            </a:r>
            <a:endParaRPr lang="en-US" altLang="zh-CN" dirty="0"/>
          </a:p>
          <a:p>
            <a:pPr lvl="1"/>
            <a:r>
              <a:rPr lang="en-US" altLang="zh-CN" dirty="0"/>
              <a:t>u</a:t>
            </a:r>
            <a:r>
              <a:rPr lang="en-US" altLang="zh-CN" dirty="0" smtClean="0"/>
              <a:t>nsafe</a:t>
            </a:r>
            <a:r>
              <a:rPr lang="zh-CN" altLang="en-US" dirty="0" smtClean="0"/>
              <a:t>包的引入可能带来问题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unsafe</a:t>
            </a:r>
            <a:r>
              <a:rPr lang="zh-CN" altLang="en-US" dirty="0" smtClean="0"/>
              <a:t>包的使用会破坏</a:t>
            </a:r>
            <a:r>
              <a:rPr lang="en-US" altLang="zh-CN" dirty="0" smtClean="0"/>
              <a:t>Go</a:t>
            </a:r>
            <a:r>
              <a:rPr lang="zh-CN" altLang="en-US" dirty="0" smtClean="0"/>
              <a:t>的内存管理</a:t>
            </a:r>
            <a:endParaRPr lang="en-US" altLang="zh-CN" dirty="0"/>
          </a:p>
          <a:p>
            <a:r>
              <a:rPr lang="zh-CN" altLang="en-US" dirty="0" smtClean="0"/>
              <a:t>本文</a:t>
            </a:r>
            <a:r>
              <a:rPr lang="zh-CN" altLang="en-US" dirty="0"/>
              <a:t>贡献</a:t>
            </a:r>
            <a:endParaRPr lang="en-US" altLang="zh-CN" dirty="0"/>
          </a:p>
          <a:p>
            <a:pPr lvl="1"/>
            <a:r>
              <a:rPr lang="zh-CN" altLang="en-US" dirty="0" smtClean="0"/>
              <a:t>构建</a:t>
            </a:r>
            <a:r>
              <a:rPr lang="en-US" altLang="zh-CN" dirty="0" smtClean="0"/>
              <a:t>go-</a:t>
            </a:r>
            <a:r>
              <a:rPr lang="en-US" altLang="zh-CN" dirty="0" err="1" smtClean="0"/>
              <a:t>geiger</a:t>
            </a:r>
            <a:r>
              <a:rPr lang="zh-CN" altLang="en-US" dirty="0" smtClean="0"/>
              <a:t>、</a:t>
            </a:r>
            <a:r>
              <a:rPr lang="en-US" altLang="zh-CN" dirty="0" smtClean="0"/>
              <a:t>go-safer</a:t>
            </a:r>
            <a:r>
              <a:rPr lang="zh-CN" altLang="en-US" dirty="0" smtClean="0"/>
              <a:t>工具来分析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的使用并发现可能的问题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对</a:t>
            </a:r>
            <a:r>
              <a:rPr lang="en-US" altLang="zh-CN" dirty="0" smtClean="0"/>
              <a:t>GitHub</a:t>
            </a:r>
            <a:r>
              <a:rPr lang="zh-CN" altLang="en-US" dirty="0" smtClean="0"/>
              <a:t>上</a:t>
            </a:r>
            <a:r>
              <a:rPr lang="en-US" altLang="zh-CN" dirty="0" smtClean="0"/>
              <a:t>343</a:t>
            </a:r>
            <a:r>
              <a:rPr lang="zh-CN" altLang="en-US" dirty="0" smtClean="0"/>
              <a:t>个</a:t>
            </a:r>
            <a:r>
              <a:rPr lang="en-US" altLang="zh-CN" dirty="0" smtClean="0"/>
              <a:t>stars</a:t>
            </a:r>
            <a:r>
              <a:rPr lang="zh-CN" altLang="en-US" dirty="0" smtClean="0"/>
              <a:t>最多的</a:t>
            </a:r>
            <a:r>
              <a:rPr lang="en-US" altLang="zh-CN" dirty="0" smtClean="0"/>
              <a:t>Go</a:t>
            </a:r>
            <a:r>
              <a:rPr lang="zh-CN" altLang="en-US" dirty="0" smtClean="0"/>
              <a:t>项目的量化分析</a:t>
            </a:r>
            <a:endParaRPr lang="en-US" altLang="zh-CN" dirty="0"/>
          </a:p>
          <a:p>
            <a:pPr lvl="1"/>
            <a:r>
              <a:rPr lang="zh-CN" altLang="en-US" dirty="0" smtClean="0"/>
              <a:t>构建了一个数据集，包含了</a:t>
            </a:r>
            <a:r>
              <a:rPr lang="en-US" altLang="zh-CN" dirty="0" smtClean="0"/>
              <a:t>1400</a:t>
            </a:r>
            <a:r>
              <a:rPr lang="zh-CN" altLang="en-US" dirty="0" smtClean="0"/>
              <a:t>个带标签的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使用实例并进行分析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对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漏洞的利用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317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699" y="2368925"/>
            <a:ext cx="5547736" cy="14745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699" y="4088629"/>
            <a:ext cx="5565516" cy="2640628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Scanning for Usages of Go’s </a:t>
            </a:r>
            <a:r>
              <a:rPr lang="en-US" altLang="zh-CN" dirty="0" smtClean="0"/>
              <a:t>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Go’s </a:t>
            </a:r>
            <a:r>
              <a:rPr lang="en-US" altLang="zh-CN" dirty="0"/>
              <a:t>unsafe </a:t>
            </a:r>
            <a:r>
              <a:rPr lang="en-US" altLang="zh-CN" dirty="0" smtClean="0"/>
              <a:t>usage</a:t>
            </a:r>
          </a:p>
          <a:p>
            <a:pPr lvl="1"/>
            <a:r>
              <a:rPr lang="en-US" altLang="zh-CN" dirty="0"/>
              <a:t>u</a:t>
            </a:r>
            <a:r>
              <a:rPr lang="en-US" altLang="zh-CN" dirty="0" smtClean="0"/>
              <a:t>nsafe</a:t>
            </a:r>
            <a:r>
              <a:rPr lang="zh-CN" altLang="en-US" dirty="0" smtClean="0"/>
              <a:t>包中的</a:t>
            </a:r>
            <a:r>
              <a:rPr lang="en-US" altLang="zh-CN" dirty="0" err="1" smtClean="0"/>
              <a:t>Sizeof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Alignof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Offsetof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Pointer</a:t>
            </a:r>
            <a:endParaRPr lang="en-US" altLang="zh-CN" dirty="0"/>
          </a:p>
          <a:p>
            <a:pPr lvl="1"/>
            <a:r>
              <a:rPr lang="zh-CN" altLang="en-US" dirty="0" smtClean="0"/>
              <a:t>和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联系紧密的有</a:t>
            </a:r>
            <a:r>
              <a:rPr lang="en-US" altLang="zh-CN" dirty="0" err="1" smtClean="0"/>
              <a:t>uintptr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reflect.SliceHeader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StringHeader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3444679"/>
            <a:ext cx="5760218" cy="221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2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Scanning for Usages of Go’s </a:t>
            </a:r>
            <a:r>
              <a:rPr lang="en-US" altLang="zh-CN" dirty="0" smtClean="0"/>
              <a:t>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go-</a:t>
            </a:r>
            <a:r>
              <a:rPr lang="en-US" altLang="zh-CN" dirty="0" err="1"/>
              <a:t>geiger</a:t>
            </a:r>
            <a:r>
              <a:rPr lang="en-US" altLang="zh-CN" dirty="0"/>
              <a:t>: Identification of Unsafe </a:t>
            </a:r>
            <a:r>
              <a:rPr lang="en-US" altLang="zh-CN" dirty="0" smtClean="0"/>
              <a:t>Usages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 smtClean="0"/>
              <a:t>为每个</a:t>
            </a:r>
            <a:r>
              <a:rPr lang="en-US" altLang="zh-CN" dirty="0" smtClean="0"/>
              <a:t>module</a:t>
            </a:r>
            <a:r>
              <a:rPr lang="zh-CN" altLang="en-US" dirty="0" smtClean="0"/>
              <a:t>构建依赖树</a:t>
            </a:r>
            <a:endParaRPr lang="en-US" altLang="zh-CN" dirty="0"/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 smtClean="0"/>
              <a:t>构建</a:t>
            </a:r>
            <a:r>
              <a:rPr lang="en-US" altLang="zh-CN" dirty="0" smtClean="0"/>
              <a:t>AST</a:t>
            </a:r>
          </a:p>
          <a:p>
            <a:pPr lvl="1"/>
            <a:r>
              <a:rPr lang="zh-CN" altLang="en-US" dirty="0" smtClean="0"/>
              <a:t> 遍历</a:t>
            </a:r>
            <a:r>
              <a:rPr lang="en-US" altLang="zh-CN" dirty="0" smtClean="0"/>
              <a:t>AST</a:t>
            </a:r>
            <a:r>
              <a:rPr lang="zh-CN" altLang="en-US" dirty="0" smtClean="0"/>
              <a:t>收集信息及其上下文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匹配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以及和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相关的特征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上下文信息包括</a:t>
            </a:r>
            <a:r>
              <a:rPr lang="en-US" altLang="zh-CN" dirty="0" smtClean="0"/>
              <a:t>Assignment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Call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Parameter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Definition</a:t>
            </a:r>
          </a:p>
          <a:p>
            <a:pPr marL="755650" lvl="1" indent="-342900"/>
            <a:r>
              <a:rPr lang="zh-CN" altLang="en-US" dirty="0"/>
              <a:t>总结、输出</a:t>
            </a:r>
            <a:endParaRPr lang="en-US" altLang="zh-CN" dirty="0"/>
          </a:p>
          <a:p>
            <a:pPr marL="713105" lvl="2" indent="0">
              <a:buNone/>
            </a:pPr>
            <a:endParaRPr lang="en-US" altLang="zh-CN" dirty="0"/>
          </a:p>
          <a:p>
            <a:pPr marL="713105" lvl="2" indent="0">
              <a:buNone/>
            </a:pPr>
            <a:endParaRPr lang="en-US" altLang="zh-CN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305" y="4278962"/>
            <a:ext cx="9378348" cy="218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3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Identifying Insecure Usages of 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Potential Usage and Security </a:t>
            </a:r>
            <a:r>
              <a:rPr lang="en-US" altLang="zh-CN" dirty="0" smtClean="0"/>
              <a:t>Problems</a:t>
            </a:r>
          </a:p>
          <a:p>
            <a:pPr lvl="1"/>
            <a:r>
              <a:rPr lang="en-US" altLang="zh-CN" dirty="0"/>
              <a:t> Implicit Read-Only</a:t>
            </a:r>
            <a:r>
              <a:rPr lang="en-US" altLang="zh-CN" dirty="0" smtClean="0"/>
              <a:t>.</a:t>
            </a:r>
          </a:p>
          <a:p>
            <a:pPr lvl="2"/>
            <a:r>
              <a:rPr lang="en-US" altLang="zh-CN" dirty="0" smtClean="0"/>
              <a:t> string</a:t>
            </a:r>
            <a:r>
              <a:rPr lang="zh-CN" altLang="en-US" dirty="0" smtClean="0"/>
              <a:t>转成</a:t>
            </a:r>
            <a:r>
              <a:rPr lang="en-US" altLang="zh-CN" dirty="0" smtClean="0"/>
              <a:t>bytes</a:t>
            </a:r>
            <a:r>
              <a:rPr lang="zh-CN" altLang="en-US" dirty="0" smtClean="0"/>
              <a:t>之后若修改其内容，会</a:t>
            </a:r>
            <a:r>
              <a:rPr lang="en-US" altLang="zh-CN" dirty="0" err="1" smtClean="0"/>
              <a:t>segmentfault</a:t>
            </a:r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 flipH="1">
            <a:off x="94506" y="2561483"/>
            <a:ext cx="5711934" cy="39703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package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E5C07B"/>
                </a:solidFill>
                <a:latin typeface="Consolas" panose="020B0609020204030204" pitchFamily="49" charset="0"/>
              </a:rPr>
              <a:t>main</a:t>
            </a:r>
            <a:endParaRPr lang="en-US" altLang="zh-CN" sz="1400" dirty="0">
              <a:solidFill>
                <a:srgbClr val="ABB2BF"/>
              </a:solidFill>
              <a:latin typeface="Consolas" panose="020B0609020204030204" pitchFamily="49" charset="0"/>
            </a:endParaRP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/>
            </a:r>
            <a:b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</a:b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import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(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</a:t>
            </a:r>
            <a:r>
              <a:rPr lang="en-US" altLang="zh-CN" sz="1400" dirty="0">
                <a:solidFill>
                  <a:srgbClr val="98C379"/>
                </a:solidFill>
                <a:latin typeface="Consolas" panose="020B0609020204030204" pitchFamily="49" charset="0"/>
              </a:rPr>
              <a:t>"reflect"</a:t>
            </a:r>
            <a:endParaRPr lang="en-US" altLang="zh-CN" sz="1400" dirty="0">
              <a:solidFill>
                <a:srgbClr val="ABB2BF"/>
              </a:solidFill>
              <a:latin typeface="Consolas" panose="020B0609020204030204" pitchFamily="49" charset="0"/>
            </a:endParaRP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</a:t>
            </a:r>
            <a:r>
              <a:rPr lang="en-US" altLang="zh-CN" sz="1400" dirty="0">
                <a:solidFill>
                  <a:srgbClr val="98C379"/>
                </a:solidFill>
                <a:latin typeface="Consolas" panose="020B0609020204030204" pitchFamily="49" charset="0"/>
              </a:rPr>
              <a:t>"unsafe"</a:t>
            </a:r>
            <a:endParaRPr lang="en-US" altLang="zh-CN" sz="1400" dirty="0">
              <a:solidFill>
                <a:srgbClr val="ABB2BF"/>
              </a:solidFill>
              <a:latin typeface="Consolas" panose="020B0609020204030204" pitchFamily="49" charset="0"/>
            </a:endParaRP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/>
            </a:r>
            <a:b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</a:br>
            <a:r>
              <a:rPr lang="en-US" altLang="zh-CN" sz="1400" dirty="0" err="1">
                <a:solidFill>
                  <a:srgbClr val="C678DD"/>
                </a:solidFill>
                <a:latin typeface="Consolas" panose="020B0609020204030204" pitchFamily="49" charset="0"/>
              </a:rPr>
              <a:t>func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61AFEF"/>
                </a:solidFill>
                <a:latin typeface="Consolas" panose="020B0609020204030204" pitchFamily="49" charset="0"/>
              </a:rPr>
              <a:t>main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(){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</a:t>
            </a:r>
            <a:r>
              <a:rPr lang="en-US" altLang="zh-CN" sz="1400" dirty="0">
                <a:solidFill>
                  <a:srgbClr val="E06C75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E5C07B"/>
                </a:solidFill>
                <a:latin typeface="Consolas" panose="020B0609020204030204" pitchFamily="49" charset="0"/>
              </a:rPr>
              <a:t>:=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98C379"/>
                </a:solidFill>
                <a:latin typeface="Consolas" panose="020B0609020204030204" pitchFamily="49" charset="0"/>
              </a:rPr>
              <a:t>"hello world"</a:t>
            </a:r>
            <a:endParaRPr lang="en-US" altLang="zh-CN" sz="1400" dirty="0">
              <a:solidFill>
                <a:srgbClr val="ABB2BF"/>
              </a:solidFill>
              <a:latin typeface="Consolas" panose="020B0609020204030204" pitchFamily="49" charset="0"/>
            </a:endParaRP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</a:t>
            </a:r>
            <a:r>
              <a:rPr lang="en-US" altLang="zh-CN" sz="1400" dirty="0">
                <a:solidFill>
                  <a:srgbClr val="E06C75"/>
                </a:solidFill>
                <a:latin typeface="Consolas" panose="020B0609020204030204" pitchFamily="49" charset="0"/>
              </a:rPr>
              <a:t>header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E5C07B"/>
                </a:solidFill>
                <a:latin typeface="Consolas" panose="020B0609020204030204" pitchFamily="49" charset="0"/>
              </a:rPr>
              <a:t>:=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*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reflect.StringHeader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)(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unsafe.</a:t>
            </a:r>
            <a:r>
              <a:rPr lang="en-US" altLang="zh-CN" sz="1400" dirty="0" err="1">
                <a:solidFill>
                  <a:srgbClr val="56B6C2"/>
                </a:solidFill>
                <a:latin typeface="Consolas" panose="020B0609020204030204" pitchFamily="49" charset="0"/>
              </a:rPr>
              <a:t>Pointer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&amp;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a))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</a:t>
            </a:r>
            <a:r>
              <a:rPr lang="en-US" altLang="zh-CN" sz="1400" dirty="0" err="1">
                <a:solidFill>
                  <a:srgbClr val="E06C75"/>
                </a:solidFill>
                <a:latin typeface="Consolas" panose="020B0609020204030204" pitchFamily="49" charset="0"/>
              </a:rPr>
              <a:t>bytehdr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E5C07B"/>
                </a:solidFill>
                <a:latin typeface="Consolas" panose="020B0609020204030204" pitchFamily="49" charset="0"/>
              </a:rPr>
              <a:t>:=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reflect.SliceHeader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    Data: 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header.Data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    Cap: 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header.Len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    Len: 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header.Len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}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</a:t>
            </a:r>
            <a:r>
              <a:rPr lang="en-US" altLang="zh-CN" sz="1400" dirty="0">
                <a:solidFill>
                  <a:srgbClr val="E06C75"/>
                </a:solidFill>
                <a:latin typeface="Consolas" panose="020B0609020204030204" pitchFamily="49" charset="0"/>
              </a:rPr>
              <a:t>bytes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E5C07B"/>
                </a:solidFill>
                <a:latin typeface="Consolas" panose="020B0609020204030204" pitchFamily="49" charset="0"/>
              </a:rPr>
              <a:t>:=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*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*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[]</a:t>
            </a: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byte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)(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unsafe.</a:t>
            </a:r>
            <a:r>
              <a:rPr lang="en-US" altLang="zh-CN" sz="1400" dirty="0" err="1">
                <a:solidFill>
                  <a:srgbClr val="56B6C2"/>
                </a:solidFill>
                <a:latin typeface="Consolas" panose="020B0609020204030204" pitchFamily="49" charset="0"/>
              </a:rPr>
              <a:t>Pointer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>
                <a:solidFill>
                  <a:srgbClr val="C678DD"/>
                </a:solidFill>
                <a:latin typeface="Consolas" panose="020B0609020204030204" pitchFamily="49" charset="0"/>
              </a:rPr>
              <a:t>&amp;</a:t>
            </a:r>
            <a:r>
              <a:rPr lang="en-US" altLang="zh-CN" sz="1400" dirty="0" err="1">
                <a:solidFill>
                  <a:srgbClr val="ABB2BF"/>
                </a:solidFill>
                <a:latin typeface="Consolas" panose="020B0609020204030204" pitchFamily="49" charset="0"/>
              </a:rPr>
              <a:t>bytehdr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    bytes[</a:t>
            </a:r>
            <a:r>
              <a:rPr lang="en-US" altLang="zh-CN" sz="1400" dirty="0">
                <a:solidFill>
                  <a:srgbClr val="D19A66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] </a:t>
            </a:r>
            <a:r>
              <a:rPr lang="en-US" altLang="zh-CN" sz="1400" dirty="0">
                <a:solidFill>
                  <a:srgbClr val="E5C07B"/>
                </a:solidFill>
                <a:latin typeface="Consolas" panose="020B0609020204030204" pitchFamily="49" charset="0"/>
              </a:rPr>
              <a:t>=</a:t>
            </a:r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dirty="0">
                <a:solidFill>
                  <a:srgbClr val="D19A66"/>
                </a:solidFill>
                <a:latin typeface="Consolas" panose="020B0609020204030204" pitchFamily="49" charset="0"/>
              </a:rPr>
              <a:t>3</a:t>
            </a:r>
            <a:endParaRPr lang="en-US" altLang="zh-CN" sz="1400" dirty="0">
              <a:solidFill>
                <a:srgbClr val="ABB2BF"/>
              </a:solidFill>
              <a:latin typeface="Consolas" panose="020B0609020204030204" pitchFamily="49" charset="0"/>
            </a:endParaRPr>
          </a:p>
          <a:p>
            <a:r>
              <a:rPr lang="en-US" altLang="zh-CN" sz="1400" dirty="0">
                <a:solidFill>
                  <a:srgbClr val="ABB2BF"/>
                </a:solidFill>
                <a:latin typeface="Consolas" panose="020B0609020204030204" pitchFamily="49" charset="0"/>
              </a:rPr>
              <a:t>}</a:t>
            </a:r>
            <a:endParaRPr lang="en-US" altLang="zh-CN" sz="1400" b="0" dirty="0">
              <a:solidFill>
                <a:srgbClr val="ABB2BF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40" y="3029518"/>
            <a:ext cx="6051067" cy="289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8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Identifying Insecure Usages of 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Potential Usage and Security </a:t>
            </a:r>
            <a:r>
              <a:rPr lang="en-US" altLang="zh-CN" dirty="0" smtClean="0"/>
              <a:t>Problems</a:t>
            </a:r>
          </a:p>
          <a:p>
            <a:pPr lvl="1"/>
            <a:r>
              <a:rPr lang="en-US" altLang="zh-CN" dirty="0" smtClean="0"/>
              <a:t>Garbage </a:t>
            </a:r>
            <a:r>
              <a:rPr lang="en-US" altLang="zh-CN" dirty="0"/>
              <a:t>Collector </a:t>
            </a:r>
            <a:r>
              <a:rPr lang="en-US" altLang="zh-CN" dirty="0" smtClean="0"/>
              <a:t>Race</a:t>
            </a:r>
          </a:p>
          <a:p>
            <a:pPr lvl="2"/>
            <a:r>
              <a:rPr lang="en-US" altLang="zh-CN" dirty="0" err="1" smtClean="0"/>
              <a:t>unsafe.Pointer</a:t>
            </a:r>
            <a:r>
              <a:rPr lang="zh-CN" altLang="en-US" dirty="0" smtClean="0"/>
              <a:t>转成</a:t>
            </a:r>
            <a:r>
              <a:rPr lang="en-US" altLang="zh-CN" dirty="0" err="1" smtClean="0"/>
              <a:t>uintptr</a:t>
            </a:r>
            <a:r>
              <a:rPr lang="zh-CN" altLang="en-US" dirty="0" smtClean="0"/>
              <a:t>后丢失指针信息</a:t>
            </a:r>
            <a:endParaRPr lang="en-US" altLang="zh-CN" dirty="0" smtClean="0"/>
          </a:p>
          <a:p>
            <a:pPr lvl="2"/>
            <a:r>
              <a:rPr lang="en-US" altLang="zh-CN" dirty="0" err="1"/>
              <a:t>u</a:t>
            </a:r>
            <a:r>
              <a:rPr lang="en-US" altLang="zh-CN" dirty="0" err="1" smtClean="0"/>
              <a:t>intptr</a:t>
            </a:r>
            <a:r>
              <a:rPr lang="zh-CN" altLang="en-US" dirty="0" smtClean="0"/>
              <a:t>存储的地址可能已经失效</a:t>
            </a:r>
            <a:r>
              <a:rPr lang="en-US" altLang="zh-CN" dirty="0" smtClean="0"/>
              <a:t>(</a:t>
            </a:r>
            <a:r>
              <a:rPr lang="zh-CN" altLang="en-US" dirty="0" smtClean="0"/>
              <a:t>被</a:t>
            </a:r>
            <a:r>
              <a:rPr lang="en-US" altLang="zh-CN" dirty="0" smtClean="0"/>
              <a:t>GC</a:t>
            </a:r>
            <a:r>
              <a:rPr lang="zh-CN" altLang="en-US" dirty="0" smtClean="0"/>
              <a:t>回收</a:t>
            </a:r>
            <a:r>
              <a:rPr lang="en-US" altLang="zh-CN" dirty="0" smtClean="0"/>
              <a:t>)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4843"/>
          <a:stretch/>
        </p:blipFill>
        <p:spPr>
          <a:xfrm>
            <a:off x="2948687" y="2897450"/>
            <a:ext cx="6393584" cy="322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Identifying Insecure Usages of 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Potential Usage and Security </a:t>
            </a:r>
            <a:r>
              <a:rPr lang="en-US" altLang="zh-CN" dirty="0" smtClean="0"/>
              <a:t>Problems</a:t>
            </a:r>
          </a:p>
          <a:p>
            <a:pPr lvl="1"/>
            <a:r>
              <a:rPr lang="en-US" altLang="zh-CN" dirty="0" smtClean="0"/>
              <a:t>Escape </a:t>
            </a:r>
            <a:r>
              <a:rPr lang="en-US" altLang="zh-CN" dirty="0"/>
              <a:t>Analysis </a:t>
            </a:r>
            <a:r>
              <a:rPr lang="en-US" altLang="zh-CN" dirty="0" smtClean="0"/>
              <a:t>Flaw</a:t>
            </a:r>
          </a:p>
          <a:p>
            <a:pPr lvl="2"/>
            <a:r>
              <a:rPr lang="en-US" altLang="zh-CN" dirty="0" err="1" smtClean="0"/>
              <a:t>unsafe.Pointer</a:t>
            </a:r>
            <a:r>
              <a:rPr lang="zh-CN" altLang="en-US" dirty="0" smtClean="0"/>
              <a:t>转成</a:t>
            </a:r>
            <a:r>
              <a:rPr lang="en-US" altLang="zh-CN" dirty="0" err="1" smtClean="0"/>
              <a:t>uintptr</a:t>
            </a:r>
            <a:r>
              <a:rPr lang="zh-CN" altLang="en-US" dirty="0" smtClean="0"/>
              <a:t>后丢失指针信息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逃逸分析不分析</a:t>
            </a:r>
            <a:r>
              <a:rPr lang="en-US" altLang="zh-CN" dirty="0" err="1" smtClean="0"/>
              <a:t>uintptr</a:t>
            </a:r>
            <a:r>
              <a:rPr lang="zh-CN" altLang="en-US" dirty="0" smtClean="0"/>
              <a:t>，导致问题</a:t>
            </a:r>
            <a:endParaRPr lang="en-US" altLang="zh-CN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07" y="2974476"/>
            <a:ext cx="5650351" cy="2825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436" y="3066749"/>
            <a:ext cx="5565516" cy="264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1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Identifying Insecure Usages of 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Potential Usage and Security </a:t>
            </a:r>
            <a:r>
              <a:rPr lang="en-US" altLang="zh-CN" dirty="0" smtClean="0"/>
              <a:t>Problems</a:t>
            </a:r>
          </a:p>
          <a:p>
            <a:pPr lvl="1"/>
            <a:r>
              <a:rPr lang="en-US" altLang="zh-CN" dirty="0" smtClean="0"/>
              <a:t>Code Execution</a:t>
            </a:r>
          </a:p>
          <a:p>
            <a:pPr lvl="2"/>
            <a:r>
              <a:rPr lang="zh-CN" altLang="en-US" dirty="0" smtClean="0"/>
              <a:t>对漏洞的概念验证</a:t>
            </a:r>
            <a:r>
              <a:rPr lang="en-US" altLang="zh-CN" dirty="0" smtClean="0"/>
              <a:t>(poof of concept)</a:t>
            </a:r>
          </a:p>
          <a:p>
            <a:pPr lvl="2"/>
            <a:r>
              <a:rPr lang="zh-CN" altLang="en-US" dirty="0" smtClean="0"/>
              <a:t>利用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的缓冲区溢出漏洞，更改栈返回地址，执行恶意代码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成功利用该漏洞打开了一个</a:t>
            </a:r>
            <a:r>
              <a:rPr lang="en-US" altLang="zh-CN" dirty="0" smtClean="0"/>
              <a:t>shell</a:t>
            </a:r>
          </a:p>
        </p:txBody>
      </p:sp>
    </p:spTree>
    <p:extLst>
      <p:ext uri="{BB962C8B-B14F-4D97-AF65-F5344CB8AC3E}">
        <p14:creationId xmlns:p14="http://schemas.microsoft.com/office/powerpoint/2010/main" val="17837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Identifying Insecure Usages of unsafe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go-safer: Finding Potentially Insecure </a:t>
            </a:r>
            <a:r>
              <a:rPr lang="en-US" altLang="zh-CN" dirty="0" smtClean="0"/>
              <a:t>Usages</a:t>
            </a:r>
          </a:p>
          <a:p>
            <a:pPr lvl="1"/>
            <a:r>
              <a:rPr lang="zh-CN" altLang="en-US" dirty="0" smtClean="0"/>
              <a:t>构建工具</a:t>
            </a:r>
            <a:r>
              <a:rPr lang="en-US" altLang="zh-CN" dirty="0" smtClean="0"/>
              <a:t>go-safer</a:t>
            </a:r>
            <a:r>
              <a:rPr lang="zh-CN" altLang="en-US" dirty="0" smtClean="0"/>
              <a:t>来检测上述的部分问题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String</a:t>
            </a:r>
            <a:r>
              <a:rPr lang="zh-CN" altLang="en-US" dirty="0" smtClean="0"/>
              <a:t>和</a:t>
            </a:r>
            <a:r>
              <a:rPr lang="en-US" altLang="zh-CN" dirty="0" smtClean="0"/>
              <a:t>Slice</a:t>
            </a:r>
            <a:r>
              <a:rPr lang="zh-CN" altLang="en-US" dirty="0" smtClean="0"/>
              <a:t>的互相</a:t>
            </a:r>
            <a:r>
              <a:rPr lang="en-US" altLang="zh-CN" dirty="0" smtClean="0"/>
              <a:t>Cast</a:t>
            </a:r>
            <a:r>
              <a:rPr lang="zh-CN" altLang="en-US" dirty="0" smtClean="0"/>
              <a:t>是否存在上述问题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不同</a:t>
            </a:r>
            <a:r>
              <a:rPr lang="en-US" altLang="zh-CN" dirty="0" err="1" smtClean="0"/>
              <a:t>Struct</a:t>
            </a:r>
            <a:r>
              <a:rPr lang="zh-CN" altLang="en-US" dirty="0" smtClean="0"/>
              <a:t>之间的</a:t>
            </a:r>
            <a:r>
              <a:rPr lang="en-US" altLang="zh-CN" dirty="0" smtClean="0"/>
              <a:t>Cast</a:t>
            </a:r>
          </a:p>
          <a:p>
            <a:pPr lvl="3"/>
            <a:r>
              <a:rPr lang="zh-CN" altLang="en-US" dirty="0" smtClean="0"/>
              <a:t>内存布局是否一致，包括对齐等问题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是否存在平台相关的成员变量</a:t>
            </a:r>
            <a:endParaRPr lang="en-US" altLang="zh-CN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62" y="2351960"/>
            <a:ext cx="5097238" cy="435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Study of Go’s unsafe </a:t>
            </a:r>
            <a:r>
              <a:rPr lang="en-US" altLang="zh-CN" dirty="0" smtClean="0"/>
              <a:t>in </a:t>
            </a:r>
            <a:r>
              <a:rPr lang="en-US" altLang="zh-CN" dirty="0"/>
              <a:t>the Wild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RQ</a:t>
            </a:r>
          </a:p>
          <a:p>
            <a:pPr lvl="1"/>
            <a:r>
              <a:rPr lang="en-US" altLang="zh-CN" dirty="0" smtClean="0"/>
              <a:t>RQ1</a:t>
            </a:r>
            <a:r>
              <a:rPr lang="zh-CN" altLang="en-US" dirty="0" smtClean="0"/>
              <a:t>：</a:t>
            </a:r>
            <a:r>
              <a:rPr lang="en-US" altLang="zh-CN" dirty="0"/>
              <a:t>How prevalent is unsafe in Go projects</a:t>
            </a:r>
            <a:r>
              <a:rPr lang="en-US" altLang="zh-CN" dirty="0" smtClean="0"/>
              <a:t>?</a:t>
            </a:r>
          </a:p>
          <a:p>
            <a:pPr lvl="1"/>
            <a:r>
              <a:rPr lang="en-US" altLang="zh-CN" dirty="0" smtClean="0"/>
              <a:t>RQ2</a:t>
            </a:r>
            <a:r>
              <a:rPr lang="zh-CN" altLang="en-US" dirty="0" smtClean="0"/>
              <a:t>：</a:t>
            </a:r>
            <a:r>
              <a:rPr lang="en-US" altLang="zh-CN" dirty="0"/>
              <a:t>How deep are unsafe code packages buried in the</a:t>
            </a:r>
            <a:br>
              <a:rPr lang="en-US" altLang="zh-CN" dirty="0"/>
            </a:br>
            <a:r>
              <a:rPr lang="en-US" altLang="zh-CN" dirty="0"/>
              <a:t>dependency </a:t>
            </a:r>
            <a:r>
              <a:rPr lang="en-US" altLang="zh-CN" dirty="0" smtClean="0"/>
              <a:t>tree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RQ3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Which </a:t>
            </a:r>
            <a:r>
              <a:rPr lang="en-US" altLang="zh-CN" dirty="0"/>
              <a:t>unsafe keywords are used most</a:t>
            </a:r>
            <a:r>
              <a:rPr lang="en-US" altLang="zh-CN" dirty="0" smtClean="0"/>
              <a:t>?</a:t>
            </a:r>
          </a:p>
          <a:p>
            <a:pPr lvl="1"/>
            <a:r>
              <a:rPr lang="en-US" altLang="zh-CN" dirty="0" smtClean="0"/>
              <a:t>RQ4</a:t>
            </a:r>
            <a:r>
              <a:rPr lang="zh-CN" altLang="en-US" dirty="0" smtClean="0"/>
              <a:t>：</a:t>
            </a:r>
            <a:r>
              <a:rPr lang="en-US" altLang="zh-CN" dirty="0"/>
              <a:t>Which unsafe operations are used in practice, and for</a:t>
            </a:r>
            <a:br>
              <a:rPr lang="en-US" altLang="zh-CN" dirty="0"/>
            </a:br>
            <a:r>
              <a:rPr lang="en-US" altLang="zh-CN" dirty="0"/>
              <a:t>what purpose?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36853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Study of Go’s unsafe </a:t>
            </a:r>
            <a:r>
              <a:rPr lang="en-US" altLang="zh-CN" dirty="0" smtClean="0"/>
              <a:t>in </a:t>
            </a:r>
            <a:r>
              <a:rPr lang="en-US" altLang="zh-CN" dirty="0"/>
              <a:t>the Wild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/>
              <a:t>DataSet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GitHub</a:t>
            </a:r>
            <a:r>
              <a:rPr lang="zh-CN" altLang="en-US" dirty="0" smtClean="0"/>
              <a:t>上前</a:t>
            </a:r>
            <a:r>
              <a:rPr lang="en-US" altLang="zh-CN" dirty="0" smtClean="0"/>
              <a:t>500</a:t>
            </a:r>
            <a:r>
              <a:rPr lang="zh-CN" altLang="en-US" dirty="0" smtClean="0"/>
              <a:t>个</a:t>
            </a:r>
            <a:r>
              <a:rPr lang="en-US" altLang="zh-CN" dirty="0" smtClean="0"/>
              <a:t>stars</a:t>
            </a:r>
            <a:r>
              <a:rPr lang="zh-CN" altLang="en-US" dirty="0" smtClean="0"/>
              <a:t>最多的开源</a:t>
            </a:r>
            <a:r>
              <a:rPr lang="en-US" altLang="zh-CN" dirty="0" smtClean="0"/>
              <a:t>Go</a:t>
            </a:r>
            <a:r>
              <a:rPr lang="zh-CN" altLang="en-US" dirty="0" smtClean="0"/>
              <a:t>项目</a:t>
            </a:r>
            <a:endParaRPr lang="en-US" altLang="zh-CN" dirty="0"/>
          </a:p>
          <a:p>
            <a:pPr lvl="1"/>
            <a:r>
              <a:rPr lang="zh-CN" altLang="en-US" dirty="0" smtClean="0"/>
              <a:t>除去无法编译和不使用</a:t>
            </a:r>
            <a:r>
              <a:rPr lang="en-US" altLang="zh-CN" dirty="0" smtClean="0"/>
              <a:t>Go module</a:t>
            </a:r>
            <a:r>
              <a:rPr lang="zh-CN" altLang="en-US" dirty="0" smtClean="0"/>
              <a:t>系统的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最终得到</a:t>
            </a:r>
            <a:r>
              <a:rPr lang="en-US" altLang="zh-CN" dirty="0" smtClean="0"/>
              <a:t>343</a:t>
            </a:r>
            <a:r>
              <a:rPr lang="zh-CN" altLang="en-US" dirty="0" smtClean="0"/>
              <a:t>个</a:t>
            </a:r>
            <a:r>
              <a:rPr lang="en-US" altLang="zh-CN" dirty="0" smtClean="0"/>
              <a:t>Go</a:t>
            </a:r>
            <a:r>
              <a:rPr lang="zh-CN" altLang="en-US" dirty="0" smtClean="0"/>
              <a:t>项目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97327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Study of Go’s unsafe </a:t>
            </a:r>
            <a:r>
              <a:rPr lang="en-US" altLang="zh-CN" dirty="0" smtClean="0"/>
              <a:t>in </a:t>
            </a:r>
            <a:r>
              <a:rPr lang="en-US" altLang="zh-CN" dirty="0"/>
              <a:t>the Wild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19402"/>
          </a:xfrm>
        </p:spPr>
        <p:txBody>
          <a:bodyPr/>
          <a:lstStyle/>
          <a:p>
            <a:r>
              <a:rPr lang="en-US" altLang="zh-CN" dirty="0"/>
              <a:t>Unsafe Usages in Projects and </a:t>
            </a:r>
            <a:r>
              <a:rPr lang="en-US" altLang="zh-CN" dirty="0" smtClean="0"/>
              <a:t>Dependencies</a:t>
            </a:r>
          </a:p>
          <a:p>
            <a:pPr lvl="1"/>
            <a:r>
              <a:rPr lang="zh-CN" altLang="en-US" dirty="0" smtClean="0"/>
              <a:t>使用</a:t>
            </a:r>
            <a:r>
              <a:rPr lang="en-US" altLang="zh-CN" dirty="0" smtClean="0"/>
              <a:t>go-</a:t>
            </a:r>
            <a:r>
              <a:rPr lang="en-US" altLang="zh-CN" dirty="0" err="1" smtClean="0"/>
              <a:t>geiger</a:t>
            </a:r>
            <a:r>
              <a:rPr lang="zh-CN" altLang="en-US" dirty="0" smtClean="0"/>
              <a:t>进行分析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回答</a:t>
            </a:r>
            <a:r>
              <a:rPr lang="en-US" altLang="zh-CN" dirty="0" smtClean="0"/>
              <a:t>RQ1</a:t>
            </a:r>
            <a:r>
              <a:rPr lang="zh-CN" altLang="en-US" dirty="0" smtClean="0"/>
              <a:t>和</a:t>
            </a:r>
            <a:r>
              <a:rPr lang="en-US" altLang="zh-CN" dirty="0" smtClean="0"/>
              <a:t>RQ2</a:t>
            </a:r>
          </a:p>
          <a:p>
            <a:pPr lvl="2"/>
            <a:r>
              <a:rPr lang="en-US" altLang="zh-CN" dirty="0" smtClean="0"/>
              <a:t>Answer RQ1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38%</a:t>
            </a:r>
            <a:r>
              <a:rPr lang="zh-CN" altLang="en-US" dirty="0" smtClean="0"/>
              <a:t>的项目直接使用</a:t>
            </a:r>
            <a:r>
              <a:rPr lang="en-US" altLang="zh-CN" dirty="0" smtClean="0"/>
              <a:t>unsafe. 91%</a:t>
            </a:r>
            <a:r>
              <a:rPr lang="zh-CN" altLang="en-US" dirty="0" smtClean="0"/>
              <a:t>的项目间接使用</a:t>
            </a:r>
            <a:r>
              <a:rPr lang="en-US" altLang="zh-CN" dirty="0" smtClean="0"/>
              <a:t>unsafe</a:t>
            </a:r>
          </a:p>
          <a:p>
            <a:pPr lvl="2"/>
            <a:r>
              <a:rPr lang="en-US" altLang="zh-CN" dirty="0" smtClean="0"/>
              <a:t>Answer RQ2</a:t>
            </a:r>
            <a:r>
              <a:rPr lang="zh-CN" altLang="en-US" dirty="0" smtClean="0"/>
              <a:t>：大多数包含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的项目的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深度约为</a:t>
            </a:r>
            <a:r>
              <a:rPr lang="en-US" altLang="zh-CN" dirty="0" smtClean="0"/>
              <a:t>3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22" y="3562274"/>
            <a:ext cx="8917603" cy="23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7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Study of Go’s unsafe </a:t>
            </a:r>
            <a:r>
              <a:rPr lang="en-US" altLang="zh-CN" dirty="0" smtClean="0"/>
              <a:t>in </a:t>
            </a:r>
            <a:r>
              <a:rPr lang="en-US" altLang="zh-CN" dirty="0"/>
              <a:t>the Wild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19402"/>
          </a:xfrm>
        </p:spPr>
        <p:txBody>
          <a:bodyPr/>
          <a:lstStyle/>
          <a:p>
            <a:r>
              <a:rPr lang="en-US" altLang="zh-CN" dirty="0"/>
              <a:t> Types and Purpose of Unsafe in </a:t>
            </a:r>
            <a:r>
              <a:rPr lang="en-US" altLang="zh-CN" dirty="0" smtClean="0"/>
              <a:t>Practice</a:t>
            </a:r>
          </a:p>
          <a:p>
            <a:pPr lvl="1"/>
            <a:r>
              <a:rPr lang="zh-CN" altLang="en-US" dirty="0" smtClean="0"/>
              <a:t>使用</a:t>
            </a:r>
            <a:r>
              <a:rPr lang="en-US" altLang="zh-CN" dirty="0" smtClean="0"/>
              <a:t>go-</a:t>
            </a:r>
            <a:r>
              <a:rPr lang="en-US" altLang="zh-CN" dirty="0" err="1" smtClean="0"/>
              <a:t>geiger</a:t>
            </a:r>
            <a:r>
              <a:rPr lang="zh-CN" altLang="en-US" dirty="0"/>
              <a:t>分析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人工分析了</a:t>
            </a:r>
            <a:r>
              <a:rPr lang="en-US" altLang="zh-CN" dirty="0" smtClean="0"/>
              <a:t>TOP10</a:t>
            </a:r>
            <a:r>
              <a:rPr lang="zh-CN" altLang="en-US" dirty="0" smtClean="0"/>
              <a:t>的项目中的</a:t>
            </a:r>
            <a:r>
              <a:rPr lang="en-US" altLang="zh-CN" dirty="0" smtClean="0"/>
              <a:t>1400</a:t>
            </a:r>
            <a:r>
              <a:rPr lang="zh-CN" altLang="en-US" dirty="0" smtClean="0"/>
              <a:t>份代码片段                                                并打上标签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回答</a:t>
            </a:r>
            <a:r>
              <a:rPr lang="en-US" altLang="zh-CN" dirty="0" smtClean="0"/>
              <a:t>RQ3</a:t>
            </a:r>
            <a:r>
              <a:rPr lang="zh-CN" altLang="en-US" dirty="0" smtClean="0"/>
              <a:t>和</a:t>
            </a:r>
            <a:r>
              <a:rPr lang="en-US" altLang="zh-CN" dirty="0" smtClean="0"/>
              <a:t>RQ4</a:t>
            </a:r>
          </a:p>
          <a:p>
            <a:pPr lvl="2"/>
            <a:r>
              <a:rPr lang="en-US" altLang="zh-CN" dirty="0" smtClean="0"/>
              <a:t>Answer RQ3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的使用中，</a:t>
            </a:r>
            <a:r>
              <a:rPr lang="en-US" altLang="zh-CN" dirty="0" err="1" smtClean="0"/>
              <a:t>unsafe.Pointer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uintptr</a:t>
            </a:r>
            <a:r>
              <a:rPr lang="zh-CN" altLang="en-US" dirty="0" smtClean="0"/>
              <a:t>的使用占据绝大多数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Answer RQ4</a:t>
            </a:r>
            <a:r>
              <a:rPr lang="zh-CN" altLang="en-US" dirty="0" smtClean="0"/>
              <a:t>：开源项目中超过半数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的使用是为了提升效率，</a:t>
            </a:r>
            <a:r>
              <a:rPr lang="en-US" altLang="zh-CN" dirty="0" smtClean="0"/>
              <a:t>Go</a:t>
            </a:r>
            <a:r>
              <a:rPr lang="zh-CN" altLang="en-US" dirty="0" smtClean="0"/>
              <a:t>标准库中</a:t>
            </a:r>
            <a:r>
              <a:rPr lang="en-US" altLang="zh-CN" dirty="0" smtClean="0"/>
              <a:t>1/3</a:t>
            </a:r>
            <a:r>
              <a:rPr lang="zh-CN" altLang="en-US" dirty="0" smtClean="0"/>
              <a:t>的</a:t>
            </a:r>
            <a:r>
              <a:rPr lang="en-US" altLang="zh-CN" dirty="0" smtClean="0"/>
              <a:t>unsafe</a:t>
            </a:r>
            <a:r>
              <a:rPr lang="zh-CN" altLang="en-US" dirty="0" smtClean="0"/>
              <a:t>使用是为了避免</a:t>
            </a:r>
            <a:r>
              <a:rPr lang="en-US" altLang="zh-CN" dirty="0" smtClean="0"/>
              <a:t>GC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829" y="1454108"/>
            <a:ext cx="4773254" cy="18529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02" y="4740370"/>
            <a:ext cx="11080018" cy="171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7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Threats to Validity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19402"/>
          </a:xfrm>
        </p:spPr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 smtClean="0"/>
              <a:t>可能的不足之处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人工分析的数据过于有代表性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只分析了</a:t>
            </a:r>
            <a:r>
              <a:rPr lang="en-US" altLang="zh-CN" dirty="0" smtClean="0"/>
              <a:t>GitHub</a:t>
            </a:r>
            <a:r>
              <a:rPr lang="zh-CN" altLang="en-US" dirty="0" smtClean="0"/>
              <a:t>上活跃的项目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只分析了使用</a:t>
            </a:r>
            <a:r>
              <a:rPr lang="en-US" altLang="zh-CN" dirty="0" smtClean="0"/>
              <a:t>go module</a:t>
            </a:r>
            <a:r>
              <a:rPr lang="zh-CN" altLang="en-US" dirty="0" smtClean="0"/>
              <a:t>系统的项目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特定领域的项目可能因为</a:t>
            </a:r>
            <a:r>
              <a:rPr lang="en-US" altLang="zh-CN" dirty="0" smtClean="0"/>
              <a:t>stars</a:t>
            </a:r>
            <a:r>
              <a:rPr lang="zh-CN" altLang="en-US" dirty="0"/>
              <a:t>不够</a:t>
            </a:r>
            <a:r>
              <a:rPr lang="zh-CN" altLang="en-US" dirty="0" smtClean="0"/>
              <a:t>多而没有被分析到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66246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927</Words>
  <Application>Microsoft Office PowerPoint</Application>
  <PresentationFormat>宽屏</PresentationFormat>
  <Paragraphs>133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微软雅黑</vt:lpstr>
      <vt:lpstr>Arial</vt:lpstr>
      <vt:lpstr>Consolas</vt:lpstr>
      <vt:lpstr>Times New Roman</vt:lpstr>
      <vt:lpstr>Wingdings</vt:lpstr>
      <vt:lpstr>1_Office 主题​​</vt:lpstr>
      <vt:lpstr>自定义设计方案</vt:lpstr>
      <vt:lpstr>PowerPoint 演示文稿</vt:lpstr>
      <vt:lpstr>Introduction</vt:lpstr>
      <vt:lpstr>Introduction</vt:lpstr>
      <vt:lpstr>Scanning for Usages of Go’s unsafe</vt:lpstr>
      <vt:lpstr>Scanning for Usages of Go’s unsafe</vt:lpstr>
      <vt:lpstr>Identifying Insecure Usages of unsafe</vt:lpstr>
      <vt:lpstr>Identifying Insecure Usages of unsafe</vt:lpstr>
      <vt:lpstr>Identifying Insecure Usages of unsafe</vt:lpstr>
      <vt:lpstr>Identifying Insecure Usages of unsafe</vt:lpstr>
      <vt:lpstr>Identifying Insecure Usages of unsafe</vt:lpstr>
      <vt:lpstr>A Study of Go’s unsafe in the Wild</vt:lpstr>
      <vt:lpstr>A Study of Go’s unsafe in the Wild</vt:lpstr>
      <vt:lpstr>A Study of Go’s unsafe in the Wild</vt:lpstr>
      <vt:lpstr>A Study of Go’s unsafe in the Wild</vt:lpstr>
      <vt:lpstr>Threats to Validity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陈金宝</cp:lastModifiedBy>
  <cp:revision>166</cp:revision>
  <dcterms:created xsi:type="dcterms:W3CDTF">2022-06-09T05:25:26Z</dcterms:created>
  <dcterms:modified xsi:type="dcterms:W3CDTF">2022-06-16T10:18:23Z</dcterms:modified>
</cp:coreProperties>
</file>