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11"/>
  </p:notesMasterIdLst>
  <p:sldIdLst>
    <p:sldId id="399" r:id="rId2"/>
    <p:sldId id="400" r:id="rId3"/>
    <p:sldId id="402" r:id="rId4"/>
    <p:sldId id="403" r:id="rId5"/>
    <p:sldId id="401" r:id="rId6"/>
    <p:sldId id="404" r:id="rId7"/>
    <p:sldId id="405" r:id="rId8"/>
    <p:sldId id="406" r:id="rId9"/>
    <p:sldId id="398" r:id="rId10"/>
  </p:sldIdLst>
  <p:sldSz cx="12192000" cy="6858000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A00797F7-023F-45CB-908E-7B1BF049C8B7}">
          <p14:sldIdLst>
            <p14:sldId id="399"/>
            <p14:sldId id="400"/>
            <p14:sldId id="402"/>
            <p14:sldId id="403"/>
            <p14:sldId id="401"/>
            <p14:sldId id="404"/>
            <p14:sldId id="405"/>
            <p14:sldId id="406"/>
            <p14:sldId id="39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2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 yt" initials="hy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7A6B65"/>
    <a:srgbClr val="4B649F"/>
    <a:srgbClr val="66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77" autoAdjust="0"/>
    <p:restoredTop sz="96541" autoAdjust="0"/>
  </p:normalViewPr>
  <p:slideViewPr>
    <p:cSldViewPr snapToGrid="0">
      <p:cViewPr varScale="1">
        <p:scale>
          <a:sx n="107" d="100"/>
          <a:sy n="107" d="100"/>
        </p:scale>
        <p:origin x="104" y="208"/>
      </p:cViewPr>
      <p:guideLst>
        <p:guide orient="horz" pos="2160"/>
        <p:guide pos="38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127" d="100"/>
          <a:sy n="127" d="100"/>
        </p:scale>
        <p:origin x="4908" y="1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C86BB-1BE5-4D31-8AAB-BABBD22ED087}" type="datetimeFigureOut">
              <a:rPr lang="zh-CN" altLang="en-US" smtClean="0"/>
              <a:t>2022/10/20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91FFA3-0EA4-44E6-8181-C4602F553C1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415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17"/>
          <p:cNvCxnSpPr/>
          <p:nvPr userDrawn="1"/>
        </p:nvCxnSpPr>
        <p:spPr>
          <a:xfrm>
            <a:off x="0" y="785813"/>
            <a:ext cx="10175631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占位符 2"/>
          <p:cNvSpPr>
            <a:spLocks noGrp="1"/>
          </p:cNvSpPr>
          <p:nvPr>
            <p:ph idx="11" hasCustomPrompt="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  <a:defRPr sz="28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8615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26238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2" name="标题 21"/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dirty="0" smtClean="0">
                <a:solidFill>
                  <a:srgbClr val="4B64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3" name="矩形: 圆角 22"/>
          <p:cNvSpPr/>
          <p:nvPr userDrawn="1"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2113082" y="1536333"/>
            <a:ext cx="7965831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矩形 19"/>
          <p:cNvSpPr/>
          <p:nvPr userDrawn="1"/>
        </p:nvSpPr>
        <p:spPr>
          <a:xfrm>
            <a:off x="1636686" y="1484784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6" name="副标题 2"/>
          <p:cNvSpPr>
            <a:spLocks noGrp="1"/>
          </p:cNvSpPr>
          <p:nvPr>
            <p:ph type="subTitle" idx="1"/>
          </p:nvPr>
        </p:nvSpPr>
        <p:spPr>
          <a:xfrm>
            <a:off x="1803075" y="3518817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7" name="Group 3"/>
          <p:cNvGrpSpPr/>
          <p:nvPr userDrawn="1"/>
        </p:nvGrpSpPr>
        <p:grpSpPr>
          <a:xfrm>
            <a:off x="1506855" y="1331226"/>
            <a:ext cx="470297" cy="470297"/>
            <a:chOff x="1308100" y="1397035"/>
            <a:chExt cx="627063" cy="627062"/>
          </a:xfrm>
        </p:grpSpPr>
        <p:sp>
          <p:nvSpPr>
            <p:cNvPr id="8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9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0" name="Group 1"/>
          <p:cNvGrpSpPr/>
          <p:nvPr userDrawn="1"/>
        </p:nvGrpSpPr>
        <p:grpSpPr>
          <a:xfrm>
            <a:off x="10220906" y="4807196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22" name="组合 21"/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6" name="等腰三角形 15"/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/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/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2800E37-E163-40CA-8146-A68431A5A674}" type="datetime1">
              <a:rPr lang="zh-CN" altLang="en-US" smtClean="0"/>
              <a:t>2022/10/20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2000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椭圆 40"/>
          <p:cNvSpPr/>
          <p:nvPr userDrawn="1"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4B649F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zh-CN" altLang="en-US" sz="1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13084" y="1809465"/>
            <a:ext cx="7965831" cy="1892667"/>
          </a:xfrm>
        </p:spPr>
        <p:txBody>
          <a:bodyPr/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Achieving Real-Time Transformer-based Large-scale Models on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Mobile with Compiler-aware Neural Architecture Optimization (2020)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96E09B6-5AFD-43F9-9E77-A0F2E9C482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439" y="3914652"/>
            <a:ext cx="7428016" cy="77565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>
            <a:extLst>
              <a:ext uri="{FF2B5EF4-FFF2-40B4-BE49-F238E27FC236}">
                <a16:creationId xmlns:a16="http://schemas.microsoft.com/office/drawing/2014/main" id="{1D1E8159-DD14-40D7-86E0-581760D71E59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872988"/>
          </a:xfrm>
        </p:spPr>
        <p:txBody>
          <a:bodyPr>
            <a:normAutofit/>
          </a:bodyPr>
          <a:lstStyle/>
          <a:p>
            <a:r>
              <a:rPr lang="en-US" altLang="zh-CN" dirty="0"/>
              <a:t> NLP</a:t>
            </a:r>
            <a:r>
              <a:rPr lang="zh-CN" altLang="en-US" dirty="0"/>
              <a:t>的预训练模型难以应用在移动设备上</a:t>
            </a:r>
            <a:endParaRPr lang="en-US" altLang="zh-CN" dirty="0"/>
          </a:p>
          <a:p>
            <a:pPr lvl="1"/>
            <a:r>
              <a:rPr lang="en-US" altLang="zh-CN" dirty="0"/>
              <a:t> </a:t>
            </a:r>
            <a:r>
              <a:rPr lang="zh-CN" altLang="en-US" dirty="0"/>
              <a:t>计算时延大，存储资源不足</a:t>
            </a:r>
            <a:endParaRPr lang="en-US" altLang="zh-CN" dirty="0"/>
          </a:p>
          <a:p>
            <a:r>
              <a:rPr lang="en-US" altLang="zh-CN" dirty="0"/>
              <a:t> </a:t>
            </a:r>
            <a:r>
              <a:rPr lang="zh-CN" altLang="en-US" dirty="0"/>
              <a:t>现有的工作：</a:t>
            </a:r>
            <a:endParaRPr lang="en-US" altLang="zh-CN" dirty="0"/>
          </a:p>
          <a:p>
            <a:pPr lvl="1"/>
            <a:r>
              <a:rPr lang="en-US" altLang="zh-CN" dirty="0"/>
              <a:t> </a:t>
            </a:r>
            <a:r>
              <a:rPr lang="zh-CN" altLang="en-US" dirty="0"/>
              <a:t>模型压缩方法（特定模型架构）</a:t>
            </a:r>
            <a:endParaRPr lang="en-US" altLang="zh-CN" dirty="0"/>
          </a:p>
          <a:p>
            <a:pPr lvl="2"/>
            <a:r>
              <a:rPr lang="en-US" altLang="zh-CN" dirty="0"/>
              <a:t> </a:t>
            </a:r>
            <a:r>
              <a:rPr lang="zh-CN" altLang="en-US" dirty="0"/>
              <a:t>剪枝（结构化与非结构化）、知识蒸馏，量化</a:t>
            </a:r>
            <a:endParaRPr lang="en-US" altLang="zh-CN" dirty="0"/>
          </a:p>
          <a:p>
            <a:pPr lvl="1"/>
            <a:r>
              <a:rPr lang="en-US" altLang="zh-CN" dirty="0"/>
              <a:t> </a:t>
            </a:r>
            <a:r>
              <a:rPr lang="zh-CN" altLang="en-US" dirty="0"/>
              <a:t>神经网络架构搜索</a:t>
            </a:r>
            <a:endParaRPr lang="en-US" altLang="zh-CN" dirty="0"/>
          </a:p>
          <a:p>
            <a:pPr lvl="2"/>
            <a:r>
              <a:rPr lang="en-US" altLang="zh-CN" dirty="0"/>
              <a:t> </a:t>
            </a:r>
            <a:r>
              <a:rPr lang="zh-CN" altLang="en-US" dirty="0"/>
              <a:t>多目标 </a:t>
            </a:r>
            <a:r>
              <a:rPr lang="en-US" altLang="zh-CN" dirty="0"/>
              <a:t>Latency</a:t>
            </a:r>
            <a:r>
              <a:rPr lang="zh-CN" altLang="en-US" dirty="0"/>
              <a:t>，</a:t>
            </a:r>
            <a:r>
              <a:rPr lang="en-US" altLang="zh-CN" dirty="0"/>
              <a:t>Hardware-Aware</a:t>
            </a:r>
            <a:r>
              <a:rPr lang="zh-CN" altLang="en-US" dirty="0"/>
              <a:t>，</a:t>
            </a:r>
            <a:r>
              <a:rPr lang="en-US" altLang="zh-CN" dirty="0"/>
              <a:t>Accuracy</a:t>
            </a:r>
          </a:p>
          <a:p>
            <a:pPr lvl="2"/>
            <a:r>
              <a:rPr lang="en-US" altLang="zh-CN" dirty="0"/>
              <a:t> </a:t>
            </a:r>
            <a:r>
              <a:rPr lang="zh-CN" altLang="en-US" dirty="0"/>
              <a:t>早期训练 </a:t>
            </a:r>
            <a:r>
              <a:rPr lang="en-US" altLang="zh-CN" dirty="0"/>
              <a:t>/ </a:t>
            </a:r>
            <a:r>
              <a:rPr lang="zh-CN" altLang="en-US" dirty="0"/>
              <a:t>一次训练多次部署 </a:t>
            </a:r>
            <a:endParaRPr lang="en-US" altLang="zh-CN" dirty="0"/>
          </a:p>
          <a:p>
            <a:pPr lvl="1"/>
            <a:r>
              <a:rPr lang="en-US" altLang="zh-CN" dirty="0"/>
              <a:t> </a:t>
            </a:r>
            <a:r>
              <a:rPr lang="zh-CN" altLang="en-US" dirty="0"/>
              <a:t>编译优化系统</a:t>
            </a:r>
            <a:endParaRPr lang="en-US" altLang="zh-CN" dirty="0"/>
          </a:p>
          <a:p>
            <a:pPr lvl="2"/>
            <a:r>
              <a:rPr lang="en-US" altLang="zh-CN" dirty="0"/>
              <a:t> </a:t>
            </a:r>
            <a:r>
              <a:rPr lang="zh-CN" altLang="en-US" dirty="0"/>
              <a:t>算子融合、算子调优、内存复用、专用部件加速</a:t>
            </a:r>
            <a:endParaRPr lang="en-US" altLang="zh-CN" dirty="0"/>
          </a:p>
          <a:p>
            <a:pPr lvl="1"/>
            <a:r>
              <a:rPr lang="en-US" altLang="zh-CN" dirty="0"/>
              <a:t> </a:t>
            </a:r>
            <a:r>
              <a:rPr lang="zh-CN" altLang="en-US" dirty="0"/>
              <a:t>硬件优化 </a:t>
            </a:r>
            <a:endParaRPr lang="en-US" altLang="zh-CN" dirty="0"/>
          </a:p>
          <a:p>
            <a:r>
              <a:rPr lang="en-US" altLang="zh-CN" dirty="0"/>
              <a:t> </a:t>
            </a:r>
            <a:r>
              <a:rPr lang="zh-CN" altLang="en-US" dirty="0"/>
              <a:t>编译器感知用于</a:t>
            </a:r>
            <a:r>
              <a:rPr lang="en-US" altLang="zh-CN" dirty="0"/>
              <a:t>NAS</a:t>
            </a:r>
          </a:p>
          <a:p>
            <a:pPr lvl="1"/>
            <a:r>
              <a:rPr lang="en-US" altLang="zh-CN" dirty="0"/>
              <a:t> </a:t>
            </a:r>
            <a:r>
              <a:rPr lang="zh-CN" altLang="en-US" dirty="0"/>
              <a:t>对深度大模型，编译器的优化严重影响了最终的性能表现</a:t>
            </a:r>
            <a:endParaRPr lang="en-US" altLang="zh-CN" dirty="0"/>
          </a:p>
          <a:p>
            <a:pPr lvl="1"/>
            <a:r>
              <a:rPr lang="en-US" altLang="zh-CN" dirty="0"/>
              <a:t> </a:t>
            </a:r>
            <a:r>
              <a:rPr lang="zh-CN" altLang="en-US" dirty="0"/>
              <a:t>编译器生成代码的延迟、融合层数、</a:t>
            </a:r>
            <a:r>
              <a:rPr lang="en-US" altLang="zh-CN" dirty="0"/>
              <a:t>CPU/GPU</a:t>
            </a:r>
            <a:r>
              <a:rPr lang="zh-CN" altLang="en-US" dirty="0"/>
              <a:t>利用率作为神经结构的改进依据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B37D61E0-7FF2-4811-B7F4-D52AD98B2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背景与动机</a:t>
            </a:r>
          </a:p>
        </p:txBody>
      </p:sp>
      <p:pic>
        <p:nvPicPr>
          <p:cNvPr id="1026" name="Picture 2" descr="查看源图像">
            <a:extLst>
              <a:ext uri="{FF2B5EF4-FFF2-40B4-BE49-F238E27FC236}">
                <a16:creationId xmlns:a16="http://schemas.microsoft.com/office/drawing/2014/main" id="{24D33770-0990-4315-A845-D89E1E165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505" y="970872"/>
            <a:ext cx="4562309" cy="1974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72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3ED14EB-7307-4CDD-A8C3-96070FB7264F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238" y="913760"/>
            <a:ext cx="11721523" cy="5296952"/>
          </a:xfrm>
        </p:spPr>
        <p:txBody>
          <a:bodyPr/>
          <a:lstStyle/>
          <a:p>
            <a:r>
              <a:rPr lang="en-US" altLang="zh-CN" dirty="0"/>
              <a:t> Bert</a:t>
            </a:r>
            <a:r>
              <a:rPr lang="zh-CN" altLang="en-US" dirty="0"/>
              <a:t>模型深度和宽度对精度的影响探究</a:t>
            </a:r>
            <a:endParaRPr lang="en-US" altLang="zh-CN" dirty="0"/>
          </a:p>
          <a:p>
            <a:pPr lvl="1"/>
            <a:r>
              <a:rPr lang="en-US" altLang="zh-CN" dirty="0"/>
              <a:t> </a:t>
            </a:r>
            <a:r>
              <a:rPr lang="zh-CN" altLang="en-US" dirty="0"/>
              <a:t>相同计算量下，层数越多，精度越好</a:t>
            </a:r>
            <a:endParaRPr lang="en-US" altLang="zh-CN" dirty="0"/>
          </a:p>
          <a:p>
            <a:pPr lvl="1"/>
            <a:r>
              <a:rPr lang="en-US" altLang="zh-CN" dirty="0"/>
              <a:t> </a:t>
            </a:r>
            <a:r>
              <a:rPr lang="zh-CN" altLang="en-US" dirty="0"/>
              <a:t>计算量越大，一般性能也越好</a:t>
            </a:r>
            <a:endParaRPr lang="en-US" altLang="zh-CN" dirty="0"/>
          </a:p>
          <a:p>
            <a:pPr lvl="1"/>
            <a:r>
              <a:rPr lang="en-US" altLang="zh-CN" dirty="0"/>
              <a:t> </a:t>
            </a:r>
            <a:r>
              <a:rPr lang="zh-CN" altLang="en-US" dirty="0"/>
              <a:t>窄深的模型虽然精度好，但是由于硬件利用率不足、路径太长，计算速度更慢</a:t>
            </a:r>
            <a:endParaRPr lang="en-US" altLang="zh-CN" dirty="0"/>
          </a:p>
          <a:p>
            <a:pPr lvl="1"/>
            <a:r>
              <a:rPr lang="en-US" altLang="zh-CN" dirty="0"/>
              <a:t> </a:t>
            </a:r>
            <a:r>
              <a:rPr lang="zh-CN" altLang="en-US" b="1" dirty="0"/>
              <a:t>深度是精度与速度权衡的关键因素</a:t>
            </a:r>
            <a:endParaRPr lang="en-US" altLang="zh-CN" b="1" dirty="0"/>
          </a:p>
          <a:p>
            <a:pPr marL="450850" lvl="1" indent="0">
              <a:buNone/>
            </a:pPr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192D2B7D-6DE8-4E4B-A347-27447D4B0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贡献点一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529B57B-A495-4CF1-8FB7-766206E715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437" y="3312887"/>
            <a:ext cx="6961538" cy="3343231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167AB1EA-ED3B-4AC5-8F73-D62B256BBC8F}"/>
              </a:ext>
            </a:extLst>
          </p:cNvPr>
          <p:cNvSpPr txBox="1"/>
          <p:nvPr/>
        </p:nvSpPr>
        <p:spPr>
          <a:xfrm>
            <a:off x="8336043" y="4138551"/>
            <a:ext cx="28825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L</a:t>
            </a:r>
            <a:r>
              <a:rPr lang="zh-CN" altLang="en-US" dirty="0"/>
              <a:t>：</a:t>
            </a:r>
            <a:r>
              <a:rPr lang="en-US" altLang="zh-CN" dirty="0"/>
              <a:t>Transformer</a:t>
            </a:r>
            <a:r>
              <a:rPr lang="zh-CN" altLang="en-US" dirty="0"/>
              <a:t>编码层数目</a:t>
            </a:r>
            <a:endParaRPr lang="en-US" altLang="zh-CN" dirty="0"/>
          </a:p>
          <a:p>
            <a:r>
              <a:rPr lang="en-US" altLang="zh-CN" dirty="0"/>
              <a:t>H</a:t>
            </a:r>
            <a:r>
              <a:rPr lang="zh-CN" altLang="en-US" dirty="0"/>
              <a:t>：隐藏层大小</a:t>
            </a:r>
            <a:endParaRPr lang="en-US" altLang="zh-CN" dirty="0"/>
          </a:p>
          <a:p>
            <a:r>
              <a:rPr lang="en-US" altLang="zh-CN" dirty="0"/>
              <a:t>A</a:t>
            </a:r>
            <a:r>
              <a:rPr lang="zh-CN" altLang="en-US" dirty="0"/>
              <a:t>：注意力头数目</a:t>
            </a:r>
          </a:p>
        </p:txBody>
      </p:sp>
    </p:spTree>
    <p:extLst>
      <p:ext uri="{BB962C8B-B14F-4D97-AF65-F5344CB8AC3E}">
        <p14:creationId xmlns:p14="http://schemas.microsoft.com/office/powerpoint/2010/main" val="2565630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>
            <a:extLst>
              <a:ext uri="{FF2B5EF4-FFF2-40B4-BE49-F238E27FC236}">
                <a16:creationId xmlns:a16="http://schemas.microsoft.com/office/drawing/2014/main" id="{715DDD93-D7AD-4641-AD5E-E2ABC56840B6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/>
              <a:t> Compiler-Aware NAS</a:t>
            </a:r>
          </a:p>
          <a:p>
            <a:pPr lvl="1"/>
            <a:r>
              <a:rPr lang="en-US" altLang="zh-CN" dirty="0"/>
              <a:t> </a:t>
            </a:r>
            <a:r>
              <a:rPr lang="zh-CN" altLang="en-US" dirty="0"/>
              <a:t>搜索空间压缩：设置隐藏层大小为</a:t>
            </a:r>
            <a:r>
              <a:rPr lang="en-US" altLang="zh-CN" dirty="0"/>
              <a:t>64</a:t>
            </a:r>
            <a:r>
              <a:rPr lang="zh-CN" altLang="en-US" dirty="0"/>
              <a:t>的倍数且大于</a:t>
            </a:r>
            <a:r>
              <a:rPr lang="en-US" altLang="zh-CN" dirty="0"/>
              <a:t>256</a:t>
            </a:r>
            <a:r>
              <a:rPr lang="zh-CN" altLang="en-US" dirty="0"/>
              <a:t>，深度足够大</a:t>
            </a:r>
            <a:endParaRPr lang="en-US" altLang="zh-CN" dirty="0"/>
          </a:p>
          <a:p>
            <a:pPr lvl="1"/>
            <a:r>
              <a:rPr lang="en-US" altLang="zh-CN" dirty="0"/>
              <a:t> </a:t>
            </a:r>
            <a:r>
              <a:rPr lang="zh-CN" altLang="en-US" dirty="0"/>
              <a:t>编译器代码生成和执行评测与</a:t>
            </a:r>
            <a:r>
              <a:rPr lang="en-US" altLang="zh-CN" dirty="0"/>
              <a:t>NAS</a:t>
            </a:r>
            <a:r>
              <a:rPr lang="zh-CN" altLang="en-US" dirty="0"/>
              <a:t>代价模型同时训练</a:t>
            </a:r>
            <a:endParaRPr lang="en-US" altLang="zh-CN" dirty="0"/>
          </a:p>
          <a:p>
            <a:pPr lvl="1"/>
            <a:r>
              <a:rPr lang="en-US" altLang="zh-CN" dirty="0"/>
              <a:t> </a:t>
            </a:r>
            <a:r>
              <a:rPr lang="zh-CN" altLang="en-US" dirty="0"/>
              <a:t>编译器优化策略（在</a:t>
            </a:r>
            <a:r>
              <a:rPr lang="en-US" altLang="zh-CN" dirty="0"/>
              <a:t>Mobile GPU</a:t>
            </a:r>
            <a:r>
              <a:rPr lang="zh-CN" altLang="en-US" dirty="0"/>
              <a:t>上实现），仅考虑算子融合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BFA9AB0-8F0A-43BF-BA1C-74D4DCC7E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贡献点二和优化效果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5AC7659-C77E-4681-AD67-B818782CAF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982" y="2525215"/>
            <a:ext cx="10474036" cy="263119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E5BB709-DB97-44EA-AA68-8DBF6E34FC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884" y="5207854"/>
            <a:ext cx="11721523" cy="160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61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13082" y="1750089"/>
            <a:ext cx="7965831" cy="1892667"/>
          </a:xfrm>
        </p:spPr>
        <p:txBody>
          <a:bodyPr/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Compiler-Aware Neural Architecture Search for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On-Mobile Real-time Super-Resolution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2E8B036-4306-4DC3-8BFB-A3C059E29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5033" y="3314664"/>
            <a:ext cx="6921931" cy="166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173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>
            <a:extLst>
              <a:ext uri="{FF2B5EF4-FFF2-40B4-BE49-F238E27FC236}">
                <a16:creationId xmlns:a16="http://schemas.microsoft.com/office/drawing/2014/main" id="{D5FE0F08-0590-4214-84D0-29E8FA9D882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872988"/>
          </a:xfrm>
        </p:spPr>
        <p:txBody>
          <a:bodyPr/>
          <a:lstStyle/>
          <a:p>
            <a:r>
              <a:rPr lang="en-US" altLang="zh-CN" dirty="0"/>
              <a:t> </a:t>
            </a:r>
            <a:r>
              <a:rPr lang="zh-CN" altLang="en-US" dirty="0"/>
              <a:t>超分辨率任务</a:t>
            </a:r>
            <a:endParaRPr lang="en-US" altLang="zh-CN" dirty="0"/>
          </a:p>
          <a:p>
            <a:pPr lvl="1"/>
            <a:r>
              <a:rPr lang="en-US" altLang="zh-CN" dirty="0"/>
              <a:t> </a:t>
            </a:r>
            <a:r>
              <a:rPr lang="zh-CN" altLang="en-US" dirty="0"/>
              <a:t>举例：移动设备上的视频压缩超分任务</a:t>
            </a:r>
            <a:endParaRPr lang="en-US" altLang="zh-CN" dirty="0"/>
          </a:p>
          <a:p>
            <a:pPr lvl="1"/>
            <a:r>
              <a:rPr lang="en-US" altLang="zh-CN" dirty="0"/>
              <a:t> </a:t>
            </a:r>
            <a:r>
              <a:rPr lang="zh-CN" altLang="en-US" dirty="0"/>
              <a:t>分辨率很大时，计算和存储开销很大，在移动设备上很难兼顾资源限制和实时性</a:t>
            </a:r>
            <a:endParaRPr lang="en-US" altLang="zh-CN" dirty="0"/>
          </a:p>
          <a:p>
            <a:r>
              <a:rPr lang="en-US" altLang="zh-CN" dirty="0"/>
              <a:t> </a:t>
            </a:r>
            <a:r>
              <a:rPr lang="zh-CN" altLang="en-US" dirty="0"/>
              <a:t>现有的工作</a:t>
            </a:r>
            <a:endParaRPr lang="en-US" altLang="zh-CN" dirty="0"/>
          </a:p>
          <a:p>
            <a:pPr lvl="1"/>
            <a:r>
              <a:rPr lang="en-US" altLang="zh-CN" dirty="0"/>
              <a:t> </a:t>
            </a:r>
            <a:r>
              <a:rPr lang="zh-CN" altLang="en-US" dirty="0"/>
              <a:t>各种</a:t>
            </a:r>
            <a:r>
              <a:rPr lang="en-US" altLang="zh-CN" dirty="0"/>
              <a:t>SR</a:t>
            </a:r>
            <a:r>
              <a:rPr lang="zh-CN" altLang="en-US" dirty="0"/>
              <a:t>算法优化变体，仍然难以满足目标硬件需求</a:t>
            </a:r>
            <a:endParaRPr lang="en-US" altLang="zh-CN" dirty="0"/>
          </a:p>
          <a:p>
            <a:pPr lvl="1"/>
            <a:r>
              <a:rPr lang="en-US" altLang="zh-CN" dirty="0"/>
              <a:t> NAS for SR </a:t>
            </a:r>
            <a:r>
              <a:rPr lang="zh-CN" altLang="en-US" dirty="0"/>
              <a:t>将参数、</a:t>
            </a:r>
            <a:r>
              <a:rPr lang="en-US" altLang="zh-CN" dirty="0"/>
              <a:t>MAC</a:t>
            </a:r>
            <a:r>
              <a:rPr lang="zh-CN" altLang="en-US" dirty="0"/>
              <a:t>作为搜索引导，与实际时延有较大差距</a:t>
            </a:r>
            <a:endParaRPr lang="en-US" altLang="zh-CN" dirty="0"/>
          </a:p>
          <a:p>
            <a:pPr lvl="2"/>
            <a:r>
              <a:rPr lang="en-US" altLang="zh-CN" dirty="0"/>
              <a:t> </a:t>
            </a:r>
            <a:r>
              <a:rPr lang="zh-CN" altLang="en-US" dirty="0"/>
              <a:t>实际也有可微分</a:t>
            </a:r>
            <a:r>
              <a:rPr lang="en-US" altLang="zh-CN" dirty="0"/>
              <a:t>NAS</a:t>
            </a:r>
            <a:r>
              <a:rPr lang="zh-CN" altLang="en-US" dirty="0"/>
              <a:t>方法，用性能评估指标做搜索引导</a:t>
            </a:r>
            <a:endParaRPr lang="en-US" altLang="zh-CN" dirty="0"/>
          </a:p>
          <a:p>
            <a:pPr lvl="1"/>
            <a:r>
              <a:rPr lang="en-US" altLang="zh-CN" dirty="0"/>
              <a:t> </a:t>
            </a:r>
            <a:r>
              <a:rPr lang="zh-CN" altLang="en-US" dirty="0"/>
              <a:t>硬件加速和编译器优化</a:t>
            </a:r>
            <a:endParaRPr lang="en-US" altLang="zh-CN" dirty="0"/>
          </a:p>
          <a:p>
            <a:r>
              <a:rPr lang="en-US" altLang="zh-CN" dirty="0"/>
              <a:t> </a:t>
            </a:r>
            <a:r>
              <a:rPr lang="zh-CN" altLang="en-US" dirty="0"/>
              <a:t>本文工作</a:t>
            </a:r>
            <a:endParaRPr lang="en-US" altLang="zh-CN" dirty="0"/>
          </a:p>
          <a:p>
            <a:pPr lvl="1"/>
            <a:r>
              <a:rPr lang="en-US" altLang="zh-CN" dirty="0"/>
              <a:t> </a:t>
            </a:r>
            <a:r>
              <a:rPr lang="zh-CN" altLang="en-US" dirty="0"/>
              <a:t>依然是引入编译器进行实际</a:t>
            </a:r>
            <a:r>
              <a:rPr lang="en-US" altLang="zh-CN" dirty="0"/>
              <a:t>latency</a:t>
            </a:r>
            <a:r>
              <a:rPr lang="zh-CN" altLang="en-US" dirty="0"/>
              <a:t>的评测</a:t>
            </a:r>
            <a:endParaRPr lang="en-US" altLang="zh-CN" dirty="0"/>
          </a:p>
          <a:p>
            <a:pPr lvl="1"/>
            <a:r>
              <a:rPr lang="en-US" altLang="zh-CN" dirty="0"/>
              <a:t> </a:t>
            </a:r>
            <a:r>
              <a:rPr lang="zh-CN" altLang="en-US" dirty="0"/>
              <a:t>注意到实际场景下，采用</a:t>
            </a:r>
            <a:r>
              <a:rPr lang="en-US" altLang="zh-CN" dirty="0"/>
              <a:t>offline</a:t>
            </a:r>
            <a:r>
              <a:rPr lang="zh-CN" altLang="en-US" dirty="0"/>
              <a:t>收集性能数据，以避免</a:t>
            </a:r>
            <a:r>
              <a:rPr lang="en-US" altLang="zh-CN" dirty="0"/>
              <a:t>NAS</a:t>
            </a:r>
            <a:r>
              <a:rPr lang="zh-CN" altLang="en-US" dirty="0"/>
              <a:t>时与移动设备的交互开销</a:t>
            </a:r>
            <a:endParaRPr lang="en-US" altLang="zh-CN" dirty="0"/>
          </a:p>
          <a:p>
            <a:pPr lvl="2"/>
            <a:r>
              <a:rPr lang="en-US" altLang="zh-CN" dirty="0"/>
              <a:t> </a:t>
            </a:r>
            <a:r>
              <a:rPr lang="zh-CN" altLang="en-US" dirty="0"/>
              <a:t>预先收集每个编码块的大小和对应的</a:t>
            </a:r>
            <a:r>
              <a:rPr lang="en-US" altLang="zh-CN" dirty="0"/>
              <a:t>latency</a:t>
            </a:r>
          </a:p>
          <a:p>
            <a:pPr marL="0" indent="0">
              <a:buNone/>
            </a:pPr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8D75D49D-C8C5-417D-BFAF-98FE58A60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背景和动机</a:t>
            </a:r>
          </a:p>
        </p:txBody>
      </p:sp>
    </p:spTree>
    <p:extLst>
      <p:ext uri="{BB962C8B-B14F-4D97-AF65-F5344CB8AC3E}">
        <p14:creationId xmlns:p14="http://schemas.microsoft.com/office/powerpoint/2010/main" val="971374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>
            <a:extLst>
              <a:ext uri="{FF2B5EF4-FFF2-40B4-BE49-F238E27FC236}">
                <a16:creationId xmlns:a16="http://schemas.microsoft.com/office/drawing/2014/main" id="{E5195D29-D11F-4329-9CD2-2A41CDA06708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/>
              <a:t> SR</a:t>
            </a:r>
            <a:r>
              <a:rPr lang="zh-CN" altLang="en-US" dirty="0"/>
              <a:t>模块自适应调整</a:t>
            </a:r>
            <a:endParaRPr lang="en-US" altLang="zh-CN" dirty="0"/>
          </a:p>
          <a:p>
            <a:pPr lvl="1"/>
            <a:r>
              <a:rPr lang="en-US" altLang="zh-CN" dirty="0"/>
              <a:t> </a:t>
            </a:r>
            <a:r>
              <a:rPr lang="zh-CN" altLang="en-US" dirty="0"/>
              <a:t>宽度可调整和深度可调整</a:t>
            </a:r>
            <a:endParaRPr lang="en-US" altLang="zh-CN" dirty="0"/>
          </a:p>
          <a:p>
            <a:pPr lvl="2"/>
            <a:r>
              <a:rPr lang="en-US" altLang="zh-CN" dirty="0"/>
              <a:t> </a:t>
            </a:r>
            <a:r>
              <a:rPr lang="zh-CN" altLang="en-US" dirty="0"/>
              <a:t>宽度：</a:t>
            </a:r>
            <a:r>
              <a:rPr lang="en-US" altLang="zh-CN" dirty="0"/>
              <a:t>MASK</a:t>
            </a:r>
          </a:p>
          <a:p>
            <a:pPr lvl="2"/>
            <a:r>
              <a:rPr lang="en-US" altLang="zh-CN" dirty="0"/>
              <a:t> </a:t>
            </a:r>
            <a:r>
              <a:rPr lang="zh-CN" altLang="en-US" dirty="0"/>
              <a:t>深度：</a:t>
            </a:r>
            <a:r>
              <a:rPr lang="en-US" altLang="zh-CN" dirty="0"/>
              <a:t>GATE</a:t>
            </a:r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3147453-E46C-42DE-80DC-5E250345A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贡献点一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68E1521-F29F-4AC7-A8E9-E88642E3B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1771" y="2145737"/>
            <a:ext cx="8360229" cy="463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271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>
            <a:extLst>
              <a:ext uri="{FF2B5EF4-FFF2-40B4-BE49-F238E27FC236}">
                <a16:creationId xmlns:a16="http://schemas.microsoft.com/office/drawing/2014/main" id="{BADA7BF8-7DC7-49BD-BF1D-F788207A37B7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/>
              <a:t> </a:t>
            </a:r>
            <a:r>
              <a:rPr lang="zh-CN" altLang="en-US" dirty="0"/>
              <a:t>使用</a:t>
            </a:r>
            <a:r>
              <a:rPr lang="en-US" altLang="zh-CN" dirty="0"/>
              <a:t>DNN</a:t>
            </a:r>
            <a:r>
              <a:rPr lang="zh-CN" altLang="en-US" dirty="0"/>
              <a:t>模块预测每个自适应</a:t>
            </a:r>
            <a:r>
              <a:rPr lang="en-US" altLang="zh-CN" dirty="0"/>
              <a:t>SR</a:t>
            </a:r>
            <a:r>
              <a:rPr lang="zh-CN" altLang="en-US" dirty="0"/>
              <a:t>模块的推理速度</a:t>
            </a:r>
            <a:endParaRPr lang="en-US" altLang="zh-CN" dirty="0"/>
          </a:p>
          <a:p>
            <a:pPr lvl="1"/>
            <a:r>
              <a:rPr lang="zh-CN" altLang="en-US" dirty="0"/>
              <a:t> 收集速度数据集，其中包含块中各种层宽度配置的延迟</a:t>
            </a:r>
            <a:endParaRPr lang="en-US" altLang="zh-CN" dirty="0"/>
          </a:p>
          <a:p>
            <a:pPr lvl="1"/>
            <a:r>
              <a:rPr lang="en-US" altLang="zh-CN" dirty="0"/>
              <a:t> </a:t>
            </a:r>
            <a:r>
              <a:rPr lang="zh-CN" altLang="en-US" dirty="0"/>
              <a:t>输入当前</a:t>
            </a:r>
            <a:r>
              <a:rPr lang="en-US" altLang="zh-CN" dirty="0"/>
              <a:t>Conv</a:t>
            </a:r>
            <a:r>
              <a:rPr lang="zh-CN" altLang="en-US" dirty="0"/>
              <a:t>层宽度、</a:t>
            </a:r>
            <a:r>
              <a:rPr lang="en-US" altLang="zh-CN" dirty="0"/>
              <a:t>Mask</a:t>
            </a:r>
            <a:r>
              <a:rPr lang="zh-CN" altLang="en-US" dirty="0"/>
              <a:t>张量用于训练</a:t>
            </a:r>
            <a:endParaRPr lang="en-US" altLang="zh-CN" dirty="0"/>
          </a:p>
          <a:p>
            <a:pPr lvl="1"/>
            <a:r>
              <a:rPr lang="en-US" altLang="zh-CN" dirty="0"/>
              <a:t> </a:t>
            </a:r>
            <a:r>
              <a:rPr lang="zh-CN" altLang="en-US" dirty="0"/>
              <a:t>根据</a:t>
            </a:r>
            <a:r>
              <a:rPr lang="en-US" altLang="zh-CN" dirty="0"/>
              <a:t>Latency Loss</a:t>
            </a:r>
            <a:r>
              <a:rPr lang="zh-CN" altLang="en-US" dirty="0"/>
              <a:t>反向传播，更新</a:t>
            </a:r>
            <a:r>
              <a:rPr lang="en-US" altLang="zh-CN" dirty="0"/>
              <a:t>Mask</a:t>
            </a:r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F62106AA-EA92-4D58-AB18-62162204E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贡献点二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DDCBD19-E5F5-4AA3-9167-F0542E950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8270" y="2480426"/>
            <a:ext cx="6775145" cy="437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938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Group 1"/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22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-846633" y="962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4B649F"/>
                </a:solidFill>
              </a:rPr>
              <a:t>谢谢！敬请批评指正！</a:t>
            </a:r>
            <a:endParaRPr lang="zh-CN" altLang="en-US" dirty="0"/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defTabSz="685800"/>
            <a:r>
              <a:rPr lang="zh-CN" altLang="en-US" dirty="0"/>
              <a:t>刘硕</a:t>
            </a:r>
            <a:endParaRPr lang="en-US" altLang="zh-CN" dirty="0"/>
          </a:p>
          <a:p>
            <a:pPr defTabSz="685800"/>
            <a:r>
              <a:rPr lang="en-US" altLang="zh-CN" dirty="0"/>
              <a:t>zkdliushuo@mail.ustc.edu.cn</a:t>
            </a:r>
            <a:endParaRPr lang="zh-CN" altLang="en-US" dirty="0"/>
          </a:p>
          <a:p>
            <a:pPr defTabSz="685800">
              <a:spcBef>
                <a:spcPts val="0"/>
              </a:spcBef>
            </a:pPr>
            <a:endParaRPr lang="en-US" altLang="zh-CN" dirty="0"/>
          </a:p>
          <a:p>
            <a:pPr defTabSz="685800">
              <a:spcBef>
                <a:spcPts val="0"/>
              </a:spcBef>
            </a:pPr>
            <a:r>
              <a:rPr lang="zh-CN" altLang="en-US" dirty="0"/>
              <a:t>中国科学技术大学</a:t>
            </a:r>
            <a:r>
              <a:rPr lang="en-US" altLang="zh-CN" dirty="0"/>
              <a:t> </a:t>
            </a:r>
            <a:r>
              <a:rPr lang="zh-CN" altLang="en-US" dirty="0"/>
              <a:t>计算机学院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2"/>
    </mc:Choice>
    <mc:Fallback xmlns="">
      <p:transition advClick="0" advTm="32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TYzNGViOTM4ZDU5ZmFiZDM5MjRmMDlhNTA4N2RiNzkifQ==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</TotalTime>
  <Words>532</Words>
  <Application>Microsoft Office PowerPoint</Application>
  <PresentationFormat>宽屏</PresentationFormat>
  <Paragraphs>62</Paragraphs>
  <Slides>9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6" baseType="lpstr">
      <vt:lpstr>等线</vt:lpstr>
      <vt:lpstr>等线 Light</vt:lpstr>
      <vt:lpstr>微软雅黑</vt:lpstr>
      <vt:lpstr>Arial</vt:lpstr>
      <vt:lpstr>Times New Roman</vt:lpstr>
      <vt:lpstr>Wingdings</vt:lpstr>
      <vt:lpstr>自定义设计方案</vt:lpstr>
      <vt:lpstr>Achieving Real-Time Transformer-based Large-scale Models on Mobile with Compiler-aware Neural Architecture Optimization (2020)</vt:lpstr>
      <vt:lpstr>背景与动机</vt:lpstr>
      <vt:lpstr>贡献点一</vt:lpstr>
      <vt:lpstr>贡献点二和优化效果</vt:lpstr>
      <vt:lpstr>Compiler-Aware Neural Architecture Search for On-Mobile Real-time Super-Resolution</vt:lpstr>
      <vt:lpstr>背景和动机</vt:lpstr>
      <vt:lpstr>贡献点一</vt:lpstr>
      <vt:lpstr>贡献点二</vt:lpstr>
      <vt:lpstr>谢谢！敬请批评指正！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shuo liu</cp:lastModifiedBy>
  <cp:revision>2006</cp:revision>
  <dcterms:created xsi:type="dcterms:W3CDTF">2018-06-04T22:40:00Z</dcterms:created>
  <dcterms:modified xsi:type="dcterms:W3CDTF">2022-10-20T11:33:28Z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5A134B0483D9458F80C4B645DE825FDE</vt:lpwstr>
  </property>
  <property fmtid="{D5CDD505-2E9C-101B-9397-08002B2CF9AE}" pid="3" name="KSOProductBuildVer">
    <vt:lpwstr>2052-11.1.0.11636</vt:lpwstr>
  </property>
</Properties>
</file>