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4" r:id="rId1"/>
  </p:sldMasterIdLst>
  <p:notesMasterIdLst>
    <p:notesMasterId r:id="rId20"/>
  </p:notesMasterIdLst>
  <p:sldIdLst>
    <p:sldId id="599" r:id="rId2"/>
    <p:sldId id="598" r:id="rId3"/>
    <p:sldId id="600" r:id="rId4"/>
    <p:sldId id="601" r:id="rId5"/>
    <p:sldId id="602" r:id="rId6"/>
    <p:sldId id="603" r:id="rId7"/>
    <p:sldId id="604" r:id="rId8"/>
    <p:sldId id="605" r:id="rId9"/>
    <p:sldId id="606" r:id="rId10"/>
    <p:sldId id="607" r:id="rId11"/>
    <p:sldId id="608" r:id="rId12"/>
    <p:sldId id="609" r:id="rId13"/>
    <p:sldId id="610" r:id="rId14"/>
    <p:sldId id="611" r:id="rId15"/>
    <p:sldId id="612" r:id="rId16"/>
    <p:sldId id="613" r:id="rId17"/>
    <p:sldId id="614" r:id="rId18"/>
    <p:sldId id="615" r:id="rId19"/>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默认节" id="{F3AE2225-AD7D-4B64-83C6-EF92245BD416}">
          <p14:sldIdLst>
            <p14:sldId id="599"/>
            <p14:sldId id="598"/>
            <p14:sldId id="600"/>
            <p14:sldId id="601"/>
            <p14:sldId id="602"/>
            <p14:sldId id="603"/>
            <p14:sldId id="604"/>
            <p14:sldId id="605"/>
            <p14:sldId id="606"/>
            <p14:sldId id="607"/>
            <p14:sldId id="608"/>
            <p14:sldId id="609"/>
            <p14:sldId id="610"/>
            <p14:sldId id="611"/>
            <p14:sldId id="612"/>
            <p14:sldId id="613"/>
            <p14:sldId id="614"/>
            <p14:sldId id="615"/>
          </p14:sldIdLst>
        </p14:section>
      </p14:sectionLst>
    </p:ex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h yt" initials="hy" lastIdx="1" clrIdx="0">
    <p:extLst>
      <p:ext uri="{19B8F6BF-5375-455C-9EA6-DF929625EA0E}">
        <p15:presenceInfo xmlns:p15="http://schemas.microsoft.com/office/powerpoint/2012/main" userId="4aac0e6a4956b755"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B649F"/>
    <a:srgbClr val="6699FF"/>
    <a:srgbClr val="3399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8455" autoAdjust="0"/>
    <p:restoredTop sz="96617" autoAdjust="0"/>
  </p:normalViewPr>
  <p:slideViewPr>
    <p:cSldViewPr snapToGrid="0">
      <p:cViewPr varScale="1">
        <p:scale>
          <a:sx n="166" d="100"/>
          <a:sy n="166" d="100"/>
        </p:scale>
        <p:origin x="200" y="264"/>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sorterViewPr>
    <p:cViewPr varScale="1">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commentAuthors" Target="commentAuthor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A2C86BB-1BE5-4D31-8AAB-BABBD22ED087}" type="datetimeFigureOut">
              <a:rPr lang="zh-CN" altLang="en-US" smtClean="0"/>
              <a:t>2022/3/17</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F91FFA3-0EA4-44E6-8181-C4602F553C13}" type="slidenum">
              <a:rPr lang="zh-CN" altLang="en-US" smtClean="0"/>
              <a:t>‹#›</a:t>
            </a:fld>
            <a:endParaRPr lang="zh-CN" altLang="en-US"/>
          </a:p>
        </p:txBody>
      </p:sp>
    </p:spTree>
    <p:extLst>
      <p:ext uri="{BB962C8B-B14F-4D97-AF65-F5344CB8AC3E}">
        <p14:creationId xmlns:p14="http://schemas.microsoft.com/office/powerpoint/2010/main" val="17744804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E07242D-8BF4-491D-9337-DAF55FE062AD}"/>
              </a:ext>
            </a:extLst>
          </p:cNvPr>
          <p:cNvSpPr>
            <a:spLocks noGrp="1"/>
          </p:cNvSpPr>
          <p:nvPr>
            <p:ph type="ctrTitle"/>
          </p:nvPr>
        </p:nvSpPr>
        <p:spPr>
          <a:xfrm>
            <a:off x="1646753" y="1726880"/>
            <a:ext cx="8585847" cy="1783082"/>
          </a:xfrm>
          <a:prstGeom prst="rect">
            <a:avLst/>
          </a:prstGeom>
        </p:spPr>
        <p:txBody>
          <a:bodyPr anchor="b"/>
          <a:lstStyle>
            <a:lvl1pPr algn="ctr">
              <a:defRPr sz="4000" b="1">
                <a:solidFill>
                  <a:schemeClr val="accent1">
                    <a:lumMod val="50000"/>
                  </a:schemeClr>
                </a:solidFill>
                <a:latin typeface="微软雅黑" pitchFamily="34" charset="-122"/>
                <a:ea typeface="微软雅黑" pitchFamily="34" charset="-122"/>
              </a:defRPr>
            </a:lvl1pPr>
          </a:lstStyle>
          <a:p>
            <a:r>
              <a:rPr lang="zh-CN" altLang="en-US" dirty="0"/>
              <a:t>单击此处编辑母版标题样式</a:t>
            </a:r>
          </a:p>
        </p:txBody>
      </p:sp>
      <p:sp>
        <p:nvSpPr>
          <p:cNvPr id="3" name="副标题 2">
            <a:extLst>
              <a:ext uri="{FF2B5EF4-FFF2-40B4-BE49-F238E27FC236}">
                <a16:creationId xmlns:a16="http://schemas.microsoft.com/office/drawing/2014/main" id="{4746EC9B-BF03-44DF-A8BA-DEC10CF46EF6}"/>
              </a:ext>
            </a:extLst>
          </p:cNvPr>
          <p:cNvSpPr>
            <a:spLocks noGrp="1"/>
          </p:cNvSpPr>
          <p:nvPr>
            <p:ph type="subTitle" idx="1"/>
          </p:nvPr>
        </p:nvSpPr>
        <p:spPr>
          <a:xfrm>
            <a:off x="1646752" y="3705101"/>
            <a:ext cx="8585847" cy="1552698"/>
          </a:xfrm>
        </p:spPr>
        <p:txBody>
          <a:bodyPr>
            <a:normAutofit/>
          </a:bodyPr>
          <a:lstStyle>
            <a:lvl1pPr marL="0" indent="0" algn="ctr">
              <a:buNone/>
              <a:defRPr sz="2800" b="0">
                <a:solidFill>
                  <a:srgbClr val="4B649F"/>
                </a:solidFill>
                <a:latin typeface="微软雅黑" pitchFamily="34" charset="-122"/>
                <a:ea typeface="微软雅黑" pitchFamily="34" charset="-122"/>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单击此处编辑母版副标题样式</a:t>
            </a:r>
          </a:p>
        </p:txBody>
      </p:sp>
      <p:pic>
        <p:nvPicPr>
          <p:cNvPr id="7" name="图片 6">
            <a:extLst>
              <a:ext uri="{FF2B5EF4-FFF2-40B4-BE49-F238E27FC236}">
                <a16:creationId xmlns:a16="http://schemas.microsoft.com/office/drawing/2014/main" id="{1D9A5DF5-4A92-4DC2-BF60-CF7F5CFD30E3}"/>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268644" y="4757740"/>
            <a:ext cx="4399359" cy="1243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矩形 19">
            <a:extLst>
              <a:ext uri="{FF2B5EF4-FFF2-40B4-BE49-F238E27FC236}">
                <a16:creationId xmlns:a16="http://schemas.microsoft.com/office/drawing/2014/main" id="{3093C588-C891-47DE-AB8C-7210B8F033B9}"/>
              </a:ext>
            </a:extLst>
          </p:cNvPr>
          <p:cNvSpPr/>
          <p:nvPr userDrawn="1"/>
        </p:nvSpPr>
        <p:spPr>
          <a:xfrm>
            <a:off x="1468754" y="1701661"/>
            <a:ext cx="8918627" cy="3650890"/>
          </a:xfrm>
          <a:prstGeom prst="rect">
            <a:avLst/>
          </a:prstGeom>
          <a:noFill/>
          <a:ln w="25400">
            <a:solidFill>
              <a:srgbClr val="4B649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a:ea typeface="等线" panose="02010600030101010101" pitchFamily="2" charset="-122"/>
            </a:endParaRPr>
          </a:p>
        </p:txBody>
      </p:sp>
      <p:grpSp>
        <p:nvGrpSpPr>
          <p:cNvPr id="10" name="Group 1">
            <a:extLst>
              <a:ext uri="{FF2B5EF4-FFF2-40B4-BE49-F238E27FC236}">
                <a16:creationId xmlns:a16="http://schemas.microsoft.com/office/drawing/2014/main" id="{699205C8-0229-4279-B618-AEECC6033E62}"/>
              </a:ext>
            </a:extLst>
          </p:cNvPr>
          <p:cNvGrpSpPr/>
          <p:nvPr userDrawn="1"/>
        </p:nvGrpSpPr>
        <p:grpSpPr>
          <a:xfrm>
            <a:off x="10031385" y="4810119"/>
            <a:ext cx="558403" cy="528638"/>
            <a:chOff x="10637838" y="3171860"/>
            <a:chExt cx="744537" cy="704850"/>
          </a:xfrm>
        </p:grpSpPr>
        <p:sp>
          <p:nvSpPr>
            <p:cNvPr id="11" name="矩形 21">
              <a:extLst>
                <a:ext uri="{FF2B5EF4-FFF2-40B4-BE49-F238E27FC236}">
                  <a16:creationId xmlns:a16="http://schemas.microsoft.com/office/drawing/2014/main" id="{7642A93B-C446-461D-84B8-32CA9F4BDCDB}"/>
                </a:ext>
              </a:extLst>
            </p:cNvPr>
            <p:cNvSpPr/>
            <p:nvPr/>
          </p:nvSpPr>
          <p:spPr>
            <a:xfrm>
              <a:off x="10906125" y="3400460"/>
              <a:ext cx="476250" cy="47625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a:ea typeface="等线" panose="02010600030101010101" pitchFamily="2" charset="-122"/>
              </a:endParaRPr>
            </a:p>
          </p:txBody>
        </p:sp>
        <p:sp>
          <p:nvSpPr>
            <p:cNvPr id="12" name="矩形 22">
              <a:extLst>
                <a:ext uri="{FF2B5EF4-FFF2-40B4-BE49-F238E27FC236}">
                  <a16:creationId xmlns:a16="http://schemas.microsoft.com/office/drawing/2014/main" id="{B95D439B-E84C-4CE8-B66B-54587B9CC8A0}"/>
                </a:ext>
              </a:extLst>
            </p:cNvPr>
            <p:cNvSpPr/>
            <p:nvPr/>
          </p:nvSpPr>
          <p:spPr>
            <a:xfrm>
              <a:off x="10637838" y="3171860"/>
              <a:ext cx="474662" cy="474662"/>
            </a:xfrm>
            <a:prstGeom prst="rect">
              <a:avLst/>
            </a:prstGeom>
            <a:solidFill>
              <a:schemeClr val="accent6">
                <a:lumMod val="60000"/>
                <a:lumOff val="40000"/>
                <a:alpha val="6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a:ea typeface="等线" panose="02010600030101010101" pitchFamily="2" charset="-122"/>
              </a:endParaRPr>
            </a:p>
          </p:txBody>
        </p:sp>
      </p:grpSp>
      <p:grpSp>
        <p:nvGrpSpPr>
          <p:cNvPr id="13" name="Group 3">
            <a:extLst>
              <a:ext uri="{FF2B5EF4-FFF2-40B4-BE49-F238E27FC236}">
                <a16:creationId xmlns:a16="http://schemas.microsoft.com/office/drawing/2014/main" id="{5071832E-9782-4517-ABCE-52744968689D}"/>
              </a:ext>
            </a:extLst>
          </p:cNvPr>
          <p:cNvGrpSpPr/>
          <p:nvPr userDrawn="1"/>
        </p:nvGrpSpPr>
        <p:grpSpPr>
          <a:xfrm>
            <a:off x="1354455" y="1612580"/>
            <a:ext cx="470297" cy="470297"/>
            <a:chOff x="1308100" y="1397035"/>
            <a:chExt cx="627063" cy="627062"/>
          </a:xfrm>
        </p:grpSpPr>
        <p:sp>
          <p:nvSpPr>
            <p:cNvPr id="14" name="矩形 24">
              <a:extLst>
                <a:ext uri="{FF2B5EF4-FFF2-40B4-BE49-F238E27FC236}">
                  <a16:creationId xmlns:a16="http://schemas.microsoft.com/office/drawing/2014/main" id="{20CCC993-F73A-4608-BA4F-ECC09B6A8879}"/>
                </a:ext>
              </a:extLst>
            </p:cNvPr>
            <p:cNvSpPr/>
            <p:nvPr/>
          </p:nvSpPr>
          <p:spPr>
            <a:xfrm>
              <a:off x="1308100" y="1397035"/>
              <a:ext cx="474663" cy="47466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a:ea typeface="等线" panose="02010600030101010101" pitchFamily="2" charset="-122"/>
              </a:endParaRPr>
            </a:p>
          </p:txBody>
        </p:sp>
        <p:sp>
          <p:nvSpPr>
            <p:cNvPr id="15" name="矩形 25">
              <a:extLst>
                <a:ext uri="{FF2B5EF4-FFF2-40B4-BE49-F238E27FC236}">
                  <a16:creationId xmlns:a16="http://schemas.microsoft.com/office/drawing/2014/main" id="{05E4C06D-7FAD-47AC-97E6-1CF70EAFAD79}"/>
                </a:ext>
              </a:extLst>
            </p:cNvPr>
            <p:cNvSpPr/>
            <p:nvPr/>
          </p:nvSpPr>
          <p:spPr>
            <a:xfrm>
              <a:off x="1460500" y="1549435"/>
              <a:ext cx="474663" cy="474662"/>
            </a:xfrm>
            <a:prstGeom prst="rect">
              <a:avLst/>
            </a:prstGeom>
            <a:solidFill>
              <a:srgbClr val="4B649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a:ea typeface="等线" panose="02010600030101010101" pitchFamily="2" charset="-122"/>
              </a:endParaRPr>
            </a:p>
          </p:txBody>
        </p:sp>
      </p:grpSp>
    </p:spTree>
    <p:extLst>
      <p:ext uri="{BB962C8B-B14F-4D97-AF65-F5344CB8AC3E}">
        <p14:creationId xmlns:p14="http://schemas.microsoft.com/office/powerpoint/2010/main" val="32284681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6" name="标题 1">
            <a:extLst>
              <a:ext uri="{FF2B5EF4-FFF2-40B4-BE49-F238E27FC236}">
                <a16:creationId xmlns:a16="http://schemas.microsoft.com/office/drawing/2014/main" id="{CE07242D-8BF4-491D-9337-DAF55FE062AD}"/>
              </a:ext>
            </a:extLst>
          </p:cNvPr>
          <p:cNvSpPr txBox="1">
            <a:spLocks/>
          </p:cNvSpPr>
          <p:nvPr userDrawn="1"/>
        </p:nvSpPr>
        <p:spPr>
          <a:xfrm>
            <a:off x="-1556395" y="0"/>
            <a:ext cx="8585847" cy="2047869"/>
          </a:xfrm>
          <a:prstGeom prst="rect">
            <a:avLst/>
          </a:prstGeom>
        </p:spPr>
        <p:txBody>
          <a:bodyPr vert="horz" lIns="91440" tIns="45720" rIns="91440" bIns="45720" rtlCol="0" anchor="ctr" anchorCtr="0">
            <a:normAutofit/>
          </a:bodyPr>
          <a:lstStyle>
            <a:lvl1pPr algn="ctr" defTabSz="914400" rtl="0" eaLnBrk="1" latinLnBrk="0" hangingPunct="1">
              <a:lnSpc>
                <a:spcPct val="90000"/>
              </a:lnSpc>
              <a:spcBef>
                <a:spcPct val="0"/>
              </a:spcBef>
              <a:buNone/>
              <a:defRPr sz="4000" b="1" kern="1200">
                <a:solidFill>
                  <a:schemeClr val="accent1">
                    <a:lumMod val="50000"/>
                  </a:schemeClr>
                </a:solidFill>
                <a:latin typeface="微软雅黑" pitchFamily="34" charset="-122"/>
                <a:ea typeface="微软雅黑" pitchFamily="34" charset="-122"/>
                <a:cs typeface="+mj-cs"/>
              </a:defRPr>
            </a:lvl1pPr>
          </a:lstStyle>
          <a:p>
            <a:endParaRPr lang="zh-CN" altLang="en-US" dirty="0"/>
          </a:p>
        </p:txBody>
      </p:sp>
      <p:pic>
        <p:nvPicPr>
          <p:cNvPr id="8" name="图片 6">
            <a:extLst>
              <a:ext uri="{FF2B5EF4-FFF2-40B4-BE49-F238E27FC236}">
                <a16:creationId xmlns:a16="http://schemas.microsoft.com/office/drawing/2014/main" id="{1D9A5DF5-4A92-4DC2-BF60-CF7F5CFD30E3}"/>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230543" y="4057650"/>
            <a:ext cx="4399359" cy="1243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矩形 19">
            <a:extLst>
              <a:ext uri="{FF2B5EF4-FFF2-40B4-BE49-F238E27FC236}">
                <a16:creationId xmlns:a16="http://schemas.microsoft.com/office/drawing/2014/main" id="{3093C588-C891-47DE-AB8C-7210B8F033B9}"/>
              </a:ext>
            </a:extLst>
          </p:cNvPr>
          <p:cNvSpPr/>
          <p:nvPr userDrawn="1"/>
        </p:nvSpPr>
        <p:spPr>
          <a:xfrm>
            <a:off x="1468754" y="2419350"/>
            <a:ext cx="8918627" cy="2076450"/>
          </a:xfrm>
          <a:prstGeom prst="rect">
            <a:avLst/>
          </a:prstGeom>
          <a:noFill/>
          <a:ln w="25400">
            <a:solidFill>
              <a:srgbClr val="4B649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a:ea typeface="等线" panose="02010600030101010101" pitchFamily="2" charset="-122"/>
            </a:endParaRPr>
          </a:p>
        </p:txBody>
      </p:sp>
      <p:grpSp>
        <p:nvGrpSpPr>
          <p:cNvPr id="10" name="Group 1">
            <a:extLst>
              <a:ext uri="{FF2B5EF4-FFF2-40B4-BE49-F238E27FC236}">
                <a16:creationId xmlns:a16="http://schemas.microsoft.com/office/drawing/2014/main" id="{699205C8-0229-4279-B618-AEECC6033E62}"/>
              </a:ext>
            </a:extLst>
          </p:cNvPr>
          <p:cNvGrpSpPr/>
          <p:nvPr userDrawn="1"/>
        </p:nvGrpSpPr>
        <p:grpSpPr>
          <a:xfrm>
            <a:off x="9993285" y="4295769"/>
            <a:ext cx="558403" cy="528638"/>
            <a:chOff x="10637838" y="3171860"/>
            <a:chExt cx="744537" cy="704850"/>
          </a:xfrm>
        </p:grpSpPr>
        <p:sp>
          <p:nvSpPr>
            <p:cNvPr id="11" name="矩形 21">
              <a:extLst>
                <a:ext uri="{FF2B5EF4-FFF2-40B4-BE49-F238E27FC236}">
                  <a16:creationId xmlns:a16="http://schemas.microsoft.com/office/drawing/2014/main" id="{7642A93B-C446-461D-84B8-32CA9F4BDCDB}"/>
                </a:ext>
              </a:extLst>
            </p:cNvPr>
            <p:cNvSpPr/>
            <p:nvPr/>
          </p:nvSpPr>
          <p:spPr>
            <a:xfrm>
              <a:off x="10906125" y="3400460"/>
              <a:ext cx="476250" cy="47625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a:ea typeface="等线" panose="02010600030101010101" pitchFamily="2" charset="-122"/>
              </a:endParaRPr>
            </a:p>
          </p:txBody>
        </p:sp>
        <p:sp>
          <p:nvSpPr>
            <p:cNvPr id="12" name="矩形 22">
              <a:extLst>
                <a:ext uri="{FF2B5EF4-FFF2-40B4-BE49-F238E27FC236}">
                  <a16:creationId xmlns:a16="http://schemas.microsoft.com/office/drawing/2014/main" id="{B95D439B-E84C-4CE8-B66B-54587B9CC8A0}"/>
                </a:ext>
              </a:extLst>
            </p:cNvPr>
            <p:cNvSpPr/>
            <p:nvPr/>
          </p:nvSpPr>
          <p:spPr>
            <a:xfrm>
              <a:off x="10637838" y="3171860"/>
              <a:ext cx="474662" cy="474662"/>
            </a:xfrm>
            <a:prstGeom prst="rect">
              <a:avLst/>
            </a:prstGeom>
            <a:solidFill>
              <a:schemeClr val="accent6">
                <a:lumMod val="60000"/>
                <a:lumOff val="40000"/>
                <a:alpha val="6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a:ea typeface="等线" panose="02010600030101010101" pitchFamily="2" charset="-122"/>
              </a:endParaRPr>
            </a:p>
          </p:txBody>
        </p:sp>
      </p:grpSp>
      <p:grpSp>
        <p:nvGrpSpPr>
          <p:cNvPr id="13" name="Group 3">
            <a:extLst>
              <a:ext uri="{FF2B5EF4-FFF2-40B4-BE49-F238E27FC236}">
                <a16:creationId xmlns:a16="http://schemas.microsoft.com/office/drawing/2014/main" id="{5071832E-9782-4517-ABCE-52744968689D}"/>
              </a:ext>
            </a:extLst>
          </p:cNvPr>
          <p:cNvGrpSpPr/>
          <p:nvPr userDrawn="1"/>
        </p:nvGrpSpPr>
        <p:grpSpPr>
          <a:xfrm>
            <a:off x="1411604" y="2184201"/>
            <a:ext cx="470297" cy="470297"/>
            <a:chOff x="1308100" y="1397035"/>
            <a:chExt cx="627063" cy="627062"/>
          </a:xfrm>
        </p:grpSpPr>
        <p:sp>
          <p:nvSpPr>
            <p:cNvPr id="14" name="矩形 24">
              <a:extLst>
                <a:ext uri="{FF2B5EF4-FFF2-40B4-BE49-F238E27FC236}">
                  <a16:creationId xmlns:a16="http://schemas.microsoft.com/office/drawing/2014/main" id="{20CCC993-F73A-4608-BA4F-ECC09B6A8879}"/>
                </a:ext>
              </a:extLst>
            </p:cNvPr>
            <p:cNvSpPr/>
            <p:nvPr/>
          </p:nvSpPr>
          <p:spPr>
            <a:xfrm>
              <a:off x="1308100" y="1397035"/>
              <a:ext cx="474663" cy="47466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a:ea typeface="等线" panose="02010600030101010101" pitchFamily="2" charset="-122"/>
              </a:endParaRPr>
            </a:p>
          </p:txBody>
        </p:sp>
        <p:sp>
          <p:nvSpPr>
            <p:cNvPr id="15" name="矩形 25">
              <a:extLst>
                <a:ext uri="{FF2B5EF4-FFF2-40B4-BE49-F238E27FC236}">
                  <a16:creationId xmlns:a16="http://schemas.microsoft.com/office/drawing/2014/main" id="{05E4C06D-7FAD-47AC-97E6-1CF70EAFAD79}"/>
                </a:ext>
              </a:extLst>
            </p:cNvPr>
            <p:cNvSpPr/>
            <p:nvPr/>
          </p:nvSpPr>
          <p:spPr>
            <a:xfrm>
              <a:off x="1460500" y="1549435"/>
              <a:ext cx="474663" cy="474662"/>
            </a:xfrm>
            <a:prstGeom prst="rect">
              <a:avLst/>
            </a:prstGeom>
            <a:solidFill>
              <a:srgbClr val="4B649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a:ea typeface="等线" panose="02010600030101010101" pitchFamily="2" charset="-122"/>
              </a:endParaRPr>
            </a:p>
          </p:txBody>
        </p:sp>
      </p:grpSp>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1785115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D2800E37-E163-40CA-8146-A68431A5A674}" type="datetime1">
              <a:rPr lang="zh-CN" altLang="en-US" smtClean="0"/>
              <a:t>2022/3/17</a:t>
            </a:fld>
            <a:endParaRPr lang="zh-CN" altLang="en-US"/>
          </a:p>
        </p:txBody>
      </p:sp>
      <p:sp>
        <p:nvSpPr>
          <p:cNvPr id="4" name="Footer Placeholder 3"/>
          <p:cNvSpPr>
            <a:spLocks noGrp="1"/>
          </p:cNvSpPr>
          <p:nvPr>
            <p:ph type="ftr" sz="quarter" idx="11"/>
          </p:nvPr>
        </p:nvSpPr>
        <p:spPr>
          <a:xfrm>
            <a:off x="4038600" y="6356350"/>
            <a:ext cx="7200000" cy="365125"/>
          </a:xfrm>
          <a:prstGeom prst="rect">
            <a:avLst/>
          </a:prstGeom>
        </p:spPr>
        <p:txBody>
          <a:bodyPr/>
          <a:lstStyle/>
          <a:p>
            <a:endParaRPr lang="zh-CN" altLang="en-US" dirty="0"/>
          </a:p>
        </p:txBody>
      </p:sp>
      <p:sp>
        <p:nvSpPr>
          <p:cNvPr id="7" name="Content Placeholder 6"/>
          <p:cNvSpPr>
            <a:spLocks noGrp="1"/>
          </p:cNvSpPr>
          <p:nvPr>
            <p:ph sz="quarter" idx="13"/>
          </p:nvPr>
        </p:nvSpPr>
        <p:spPr>
          <a:xfrm>
            <a:off x="190005" y="902526"/>
            <a:ext cx="11792198" cy="5379522"/>
          </a:xfrm>
        </p:spPr>
        <p:txBody>
          <a:bodyPr/>
          <a:lstStyle>
            <a:lvl1pPr>
              <a:lnSpc>
                <a:spcPct val="120000"/>
              </a:lnSpc>
              <a:defRPr/>
            </a:lvl1pPr>
            <a:lvl2pPr>
              <a:lnSpc>
                <a:spcPct val="120000"/>
              </a:lnSpc>
              <a:defRPr/>
            </a:lvl2pPr>
            <a:lvl3pPr>
              <a:lnSpc>
                <a:spcPct val="120000"/>
              </a:lnSpc>
              <a:defRPr/>
            </a:lvl3pPr>
            <a:lvl4pPr>
              <a:lnSpc>
                <a:spcPct val="120000"/>
              </a:lnSpc>
              <a:defRPr/>
            </a:lvl4pPr>
            <a:lvl5pPr>
              <a:lnSpc>
                <a:spcPct val="120000"/>
              </a:lnSpc>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itle Placeholder 10"/>
          <p:cNvSpPr>
            <a:spLocks noGrp="1"/>
          </p:cNvSpPr>
          <p:nvPr>
            <p:ph type="title"/>
          </p:nvPr>
        </p:nvSpPr>
        <p:spPr>
          <a:xfrm>
            <a:off x="166255" y="0"/>
            <a:ext cx="10212779" cy="738893"/>
          </a:xfrm>
          <a:prstGeom prst="rect">
            <a:avLst/>
          </a:prstGeom>
        </p:spPr>
        <p:txBody>
          <a:bodyPr vert="horz" lIns="91440" tIns="45720" rIns="91440" bIns="45720" rtlCol="0" anchor="ctr">
            <a:normAutofit/>
          </a:bodyPr>
          <a:lstStyle/>
          <a:p>
            <a:r>
              <a:rPr lang="en-US" dirty="0"/>
              <a:t>Click to edit Master title style</a:t>
            </a:r>
          </a:p>
        </p:txBody>
      </p:sp>
      <p:sp>
        <p:nvSpPr>
          <p:cNvPr id="8" name="椭圆 40">
            <a:extLst>
              <a:ext uri="{FF2B5EF4-FFF2-40B4-BE49-F238E27FC236}">
                <a16:creationId xmlns:a16="http://schemas.microsoft.com/office/drawing/2014/main" id="{CCA4BDB6-C259-C048-9E89-C6F6047B56C4}"/>
              </a:ext>
            </a:extLst>
          </p:cNvPr>
          <p:cNvSpPr/>
          <p:nvPr userDrawn="1"/>
        </p:nvSpPr>
        <p:spPr>
          <a:xfrm>
            <a:off x="11381015" y="6310400"/>
            <a:ext cx="625930" cy="457026"/>
          </a:xfrm>
          <a:prstGeom prst="ellipse">
            <a:avLst/>
          </a:prstGeom>
          <a:solidFill>
            <a:srgbClr val="4B649F"/>
          </a:solidFill>
          <a:effectLst>
            <a:outerShdw blurRad="40005" dist="20320" dir="5400000" algn="ctr" rotWithShape="0">
              <a:schemeClr val="tx1">
                <a:alpha val="38000"/>
              </a:schemeClr>
            </a:outerShdw>
          </a:effectLst>
        </p:spPr>
        <p:style>
          <a:lnRef idx="3">
            <a:schemeClr val="lt1"/>
          </a:lnRef>
          <a:fillRef idx="1">
            <a:schemeClr val="accent1"/>
          </a:fillRef>
          <a:effectRef idx="1">
            <a:schemeClr val="accent1"/>
          </a:effectRef>
          <a:fontRef idx="minor">
            <a:schemeClr val="lt1"/>
          </a:fontRef>
        </p:style>
        <p:txBody>
          <a:bodyPr lIns="36000" tIns="36000" rIns="36000" bIns="36000" rtlCol="0" anchor="ctr"/>
          <a:lstStyle/>
          <a:p>
            <a:pPr algn="ctr" fontAlgn="auto">
              <a:spcBef>
                <a:spcPts val="0"/>
              </a:spcBef>
              <a:spcAft>
                <a:spcPts val="0"/>
              </a:spcAft>
            </a:pPr>
            <a:fld id="{90AA6819-7E7F-4C14-8B24-A68214AB9022}" type="slidenum">
              <a:rPr lang="zh-CN" altLang="en-US" sz="1200" b="1">
                <a:solidFill>
                  <a:prstClr val="white"/>
                </a:solidFill>
                <a:latin typeface="微软雅黑" panose="020B0503020204020204" pitchFamily="34" charset="-122"/>
                <a:ea typeface="微软雅黑" panose="020B0503020204020204" pitchFamily="34" charset="-122"/>
              </a:rPr>
              <a:pPr algn="ctr" fontAlgn="auto">
                <a:spcBef>
                  <a:spcPts val="0"/>
                </a:spcBef>
                <a:spcAft>
                  <a:spcPts val="0"/>
                </a:spcAft>
              </a:pPr>
              <a:t>‹#›</a:t>
            </a:fld>
            <a:endParaRPr lang="zh-CN" altLang="en-US" sz="1200" b="1" dirty="0">
              <a:solidFill>
                <a:prstClr val="white"/>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1027535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仅标题">
    <p:spTree>
      <p:nvGrpSpPr>
        <p:cNvPr id="1" name=""/>
        <p:cNvGrpSpPr/>
        <p:nvPr/>
      </p:nvGrpSpPr>
      <p:grpSpPr>
        <a:xfrm>
          <a:off x="0" y="0"/>
          <a:ext cx="0" cy="0"/>
          <a:chOff x="0" y="0"/>
          <a:chExt cx="0" cy="0"/>
        </a:xfrm>
      </p:grpSpPr>
      <p:cxnSp>
        <p:nvCxnSpPr>
          <p:cNvPr id="7" name="直接连接符 6"/>
          <p:cNvCxnSpPr/>
          <p:nvPr userDrawn="1"/>
        </p:nvCxnSpPr>
        <p:spPr>
          <a:xfrm>
            <a:off x="0" y="785813"/>
            <a:ext cx="11176000" cy="0"/>
          </a:xfrm>
          <a:prstGeom prst="line">
            <a:avLst/>
          </a:prstGeom>
          <a:ln w="25400">
            <a:gradFill>
              <a:gsLst>
                <a:gs pos="0">
                  <a:srgbClr val="4B649F"/>
                </a:gs>
                <a:gs pos="100000">
                  <a:srgbClr val="7DB1CD">
                    <a:alpha val="0"/>
                  </a:srgbClr>
                </a:gs>
              </a:gsLst>
              <a:lin ang="0" scaled="0"/>
            </a:gradFill>
          </a:ln>
        </p:spPr>
        <p:style>
          <a:lnRef idx="1">
            <a:schemeClr val="accent1"/>
          </a:lnRef>
          <a:fillRef idx="0">
            <a:schemeClr val="accent1"/>
          </a:fillRef>
          <a:effectRef idx="0">
            <a:schemeClr val="accent1"/>
          </a:effectRef>
          <a:fontRef idx="minor">
            <a:schemeClr val="tx1"/>
          </a:fontRef>
        </p:style>
      </p:cxnSp>
      <p:sp>
        <p:nvSpPr>
          <p:cNvPr id="11" name="文本占位符 2">
            <a:extLst>
              <a:ext uri="{FF2B5EF4-FFF2-40B4-BE49-F238E27FC236}">
                <a16:creationId xmlns:a16="http://schemas.microsoft.com/office/drawing/2014/main" id="{80FC510A-EAAE-41C0-9423-6423A04A3ED8}"/>
              </a:ext>
            </a:extLst>
          </p:cNvPr>
          <p:cNvSpPr>
            <a:spLocks noGrp="1"/>
          </p:cNvSpPr>
          <p:nvPr>
            <p:ph idx="1"/>
          </p:nvPr>
        </p:nvSpPr>
        <p:spPr>
          <a:xfrm>
            <a:off x="285007" y="878774"/>
            <a:ext cx="11720945" cy="5379521"/>
          </a:xfrm>
          <a:prstGeom prst="rect">
            <a:avLst/>
          </a:prstGeom>
        </p:spPr>
        <p:txBody>
          <a:bodyPr vert="horz" lIns="91440" tIns="45720" rIns="91440" bIns="45720" rtlCol="0">
            <a:normAutofit/>
          </a:bodyPr>
          <a:lstStyle>
            <a:lvl1pPr>
              <a:lnSpc>
                <a:spcPct val="120000"/>
              </a:lnSpc>
              <a:defRPr/>
            </a:lvl1pPr>
            <a:lvl2pPr>
              <a:lnSpc>
                <a:spcPct val="120000"/>
              </a:lnSpc>
              <a:defRPr/>
            </a:lvl2pPr>
            <a:lvl3pPr>
              <a:lnSpc>
                <a:spcPct val="120000"/>
              </a:lnSpc>
              <a:defRPr/>
            </a:lvl3pPr>
            <a:lvl4pPr>
              <a:lnSpc>
                <a:spcPct val="120000"/>
              </a:lnSpc>
              <a:defRPr/>
            </a:lvl4pPr>
            <a:lvl5pPr>
              <a:lnSpc>
                <a:spcPct val="120000"/>
              </a:lnSpc>
              <a:defRPr/>
            </a:lvl5pPr>
          </a:lstStyle>
          <a:p>
            <a:pPr lvl="0"/>
            <a:r>
              <a:rPr lang="zh-CN" altLang="en-US" dirty="0"/>
              <a:t>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12" name="Title Placeholder 10"/>
          <p:cNvSpPr>
            <a:spLocks noGrp="1"/>
          </p:cNvSpPr>
          <p:nvPr>
            <p:ph type="title"/>
          </p:nvPr>
        </p:nvSpPr>
        <p:spPr>
          <a:xfrm>
            <a:off x="166255" y="0"/>
            <a:ext cx="10212779" cy="738893"/>
          </a:xfrm>
          <a:prstGeom prst="rect">
            <a:avLst/>
          </a:prstGeom>
        </p:spPr>
        <p:txBody>
          <a:bodyPr vert="horz" lIns="91440" tIns="45720" rIns="91440" bIns="45720" rtlCol="0" anchor="ctr">
            <a:normAutofit/>
          </a:bodyPr>
          <a:lstStyle/>
          <a:p>
            <a:r>
              <a:rPr lang="en-US" dirty="0"/>
              <a:t>Click to edit Master title style</a:t>
            </a:r>
          </a:p>
        </p:txBody>
      </p:sp>
      <p:sp>
        <p:nvSpPr>
          <p:cNvPr id="6" name="椭圆 40">
            <a:extLst>
              <a:ext uri="{FF2B5EF4-FFF2-40B4-BE49-F238E27FC236}">
                <a16:creationId xmlns:a16="http://schemas.microsoft.com/office/drawing/2014/main" id="{CCA4BDB6-C259-C048-9E89-C6F6047B56C4}"/>
              </a:ext>
            </a:extLst>
          </p:cNvPr>
          <p:cNvSpPr/>
          <p:nvPr userDrawn="1"/>
        </p:nvSpPr>
        <p:spPr>
          <a:xfrm>
            <a:off x="11381015" y="6310400"/>
            <a:ext cx="625930" cy="457026"/>
          </a:xfrm>
          <a:prstGeom prst="ellipse">
            <a:avLst/>
          </a:prstGeom>
          <a:solidFill>
            <a:srgbClr val="4B649F"/>
          </a:solidFill>
          <a:effectLst>
            <a:outerShdw blurRad="40005" dist="20320" dir="5400000" algn="ctr" rotWithShape="0">
              <a:schemeClr val="tx1">
                <a:alpha val="38000"/>
              </a:schemeClr>
            </a:outerShdw>
          </a:effectLst>
        </p:spPr>
        <p:style>
          <a:lnRef idx="3">
            <a:schemeClr val="lt1"/>
          </a:lnRef>
          <a:fillRef idx="1">
            <a:schemeClr val="accent1"/>
          </a:fillRef>
          <a:effectRef idx="1">
            <a:schemeClr val="accent1"/>
          </a:effectRef>
          <a:fontRef idx="minor">
            <a:schemeClr val="lt1"/>
          </a:fontRef>
        </p:style>
        <p:txBody>
          <a:bodyPr lIns="36000" tIns="36000" rIns="36000" bIns="36000" rtlCol="0" anchor="ctr"/>
          <a:lstStyle/>
          <a:p>
            <a:pPr algn="ctr" fontAlgn="auto">
              <a:spcBef>
                <a:spcPts val="0"/>
              </a:spcBef>
              <a:spcAft>
                <a:spcPts val="0"/>
              </a:spcAft>
            </a:pPr>
            <a:fld id="{90AA6819-7E7F-4C14-8B24-A68214AB9022}" type="slidenum">
              <a:rPr lang="zh-CN" altLang="en-US" sz="1200" b="1">
                <a:solidFill>
                  <a:prstClr val="white"/>
                </a:solidFill>
                <a:latin typeface="微软雅黑" panose="020B0503020204020204" pitchFamily="34" charset="-122"/>
                <a:ea typeface="微软雅黑" panose="020B0503020204020204" pitchFamily="34" charset="-122"/>
              </a:rPr>
              <a:pPr algn="ctr" fontAlgn="auto">
                <a:spcBef>
                  <a:spcPts val="0"/>
                </a:spcBef>
                <a:spcAft>
                  <a:spcPts val="0"/>
                </a:spcAft>
              </a:pPr>
              <a:t>‹#›</a:t>
            </a:fld>
            <a:endParaRPr lang="zh-CN" altLang="en-US" sz="1200" b="1" dirty="0">
              <a:solidFill>
                <a:prstClr val="white"/>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65898419"/>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D2800E37-E163-40CA-8146-A68431A5A674}" type="datetime1">
              <a:rPr lang="zh-CN" altLang="en-US" smtClean="0"/>
              <a:t>2022/3/17</a:t>
            </a:fld>
            <a:endParaRPr lang="zh-CN" altLang="en-US"/>
          </a:p>
        </p:txBody>
      </p:sp>
      <p:sp>
        <p:nvSpPr>
          <p:cNvPr id="6" name="Title Placeholder 10"/>
          <p:cNvSpPr>
            <a:spLocks noGrp="1"/>
          </p:cNvSpPr>
          <p:nvPr>
            <p:ph type="title"/>
          </p:nvPr>
        </p:nvSpPr>
        <p:spPr>
          <a:xfrm>
            <a:off x="166255" y="0"/>
            <a:ext cx="10212779" cy="738893"/>
          </a:xfrm>
          <a:prstGeom prst="rect">
            <a:avLst/>
          </a:prstGeom>
        </p:spPr>
        <p:txBody>
          <a:bodyPr vert="horz" lIns="91440" tIns="45720" rIns="91440" bIns="45720" rtlCol="0" anchor="ctr">
            <a:normAutofit/>
          </a:bodyPr>
          <a:lstStyle/>
          <a:p>
            <a:r>
              <a:rPr lang="en-US" dirty="0"/>
              <a:t>Click to edit Master title style</a:t>
            </a:r>
          </a:p>
        </p:txBody>
      </p:sp>
      <p:sp>
        <p:nvSpPr>
          <p:cNvPr id="7" name="椭圆 40">
            <a:extLst>
              <a:ext uri="{FF2B5EF4-FFF2-40B4-BE49-F238E27FC236}">
                <a16:creationId xmlns:a16="http://schemas.microsoft.com/office/drawing/2014/main" id="{CCA4BDB6-C259-C048-9E89-C6F6047B56C4}"/>
              </a:ext>
            </a:extLst>
          </p:cNvPr>
          <p:cNvSpPr/>
          <p:nvPr userDrawn="1"/>
        </p:nvSpPr>
        <p:spPr>
          <a:xfrm>
            <a:off x="11381015" y="6310400"/>
            <a:ext cx="625930" cy="457026"/>
          </a:xfrm>
          <a:prstGeom prst="ellipse">
            <a:avLst/>
          </a:prstGeom>
          <a:solidFill>
            <a:srgbClr val="4B649F"/>
          </a:solidFill>
          <a:effectLst>
            <a:outerShdw blurRad="40005" dist="20320" dir="5400000" algn="ctr" rotWithShape="0">
              <a:schemeClr val="tx1">
                <a:alpha val="38000"/>
              </a:schemeClr>
            </a:outerShdw>
          </a:effectLst>
        </p:spPr>
        <p:style>
          <a:lnRef idx="3">
            <a:schemeClr val="lt1"/>
          </a:lnRef>
          <a:fillRef idx="1">
            <a:schemeClr val="accent1"/>
          </a:fillRef>
          <a:effectRef idx="1">
            <a:schemeClr val="accent1"/>
          </a:effectRef>
          <a:fontRef idx="minor">
            <a:schemeClr val="lt1"/>
          </a:fontRef>
        </p:style>
        <p:txBody>
          <a:bodyPr lIns="36000" tIns="36000" rIns="36000" bIns="36000" rtlCol="0" anchor="ctr"/>
          <a:lstStyle/>
          <a:p>
            <a:pPr algn="ctr" fontAlgn="auto">
              <a:spcBef>
                <a:spcPts val="0"/>
              </a:spcBef>
              <a:spcAft>
                <a:spcPts val="0"/>
              </a:spcAft>
            </a:pPr>
            <a:fld id="{90AA6819-7E7F-4C14-8B24-A68214AB9022}" type="slidenum">
              <a:rPr lang="zh-CN" altLang="en-US" sz="1200" b="1">
                <a:solidFill>
                  <a:prstClr val="white"/>
                </a:solidFill>
                <a:latin typeface="微软雅黑" panose="020B0503020204020204" pitchFamily="34" charset="-122"/>
                <a:ea typeface="微软雅黑" panose="020B0503020204020204" pitchFamily="34" charset="-122"/>
              </a:rPr>
              <a:pPr algn="ctr" fontAlgn="auto">
                <a:spcBef>
                  <a:spcPts val="0"/>
                </a:spcBef>
                <a:spcAft>
                  <a:spcPts val="0"/>
                </a:spcAft>
              </a:pPr>
              <a:t>‹#›</a:t>
            </a:fld>
            <a:endParaRPr lang="zh-CN" altLang="en-US" sz="1200" b="1" dirty="0">
              <a:solidFill>
                <a:prstClr val="white"/>
              </a:solidFill>
              <a:latin typeface="微软雅黑" panose="020B0503020204020204" pitchFamily="34" charset="-122"/>
              <a:ea typeface="微软雅黑" panose="020B0503020204020204" pitchFamily="34" charset="-122"/>
            </a:endParaRPr>
          </a:p>
        </p:txBody>
      </p:sp>
      <p:sp>
        <p:nvSpPr>
          <p:cNvPr id="9" name="Footer Placeholder 3"/>
          <p:cNvSpPr>
            <a:spLocks noGrp="1"/>
          </p:cNvSpPr>
          <p:nvPr>
            <p:ph type="ftr" sz="quarter" idx="11"/>
          </p:nvPr>
        </p:nvSpPr>
        <p:spPr>
          <a:xfrm>
            <a:off x="4038600" y="6356350"/>
            <a:ext cx="7200000" cy="365125"/>
          </a:xfrm>
          <a:prstGeom prst="rect">
            <a:avLst/>
          </a:prstGeom>
        </p:spPr>
        <p:txBody>
          <a:bodyPr/>
          <a:lstStyle/>
          <a:p>
            <a:endParaRPr lang="zh-CN" altLang="en-US" dirty="0"/>
          </a:p>
        </p:txBody>
      </p:sp>
    </p:spTree>
    <p:extLst>
      <p:ext uri="{BB962C8B-B14F-4D97-AF65-F5344CB8AC3E}">
        <p14:creationId xmlns:p14="http://schemas.microsoft.com/office/powerpoint/2010/main" val="4044553348"/>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文本占位符 2">
            <a:extLst>
              <a:ext uri="{FF2B5EF4-FFF2-40B4-BE49-F238E27FC236}">
                <a16:creationId xmlns:a16="http://schemas.microsoft.com/office/drawing/2014/main" id="{80FC510A-EAAE-41C0-9423-6423A04A3ED8}"/>
              </a:ext>
            </a:extLst>
          </p:cNvPr>
          <p:cNvSpPr>
            <a:spLocks noGrp="1"/>
          </p:cNvSpPr>
          <p:nvPr>
            <p:ph type="body" idx="1"/>
          </p:nvPr>
        </p:nvSpPr>
        <p:spPr>
          <a:xfrm>
            <a:off x="285007" y="890649"/>
            <a:ext cx="11720945" cy="5367646"/>
          </a:xfrm>
          <a:prstGeom prst="rect">
            <a:avLst/>
          </a:prstGeom>
        </p:spPr>
        <p:txBody>
          <a:bodyPr vert="horz" lIns="91440" tIns="45720" rIns="91440" bIns="45720" rtlCol="0">
            <a:normAutofit/>
          </a:bodyPr>
          <a:lstStyle/>
          <a:p>
            <a:pPr lvl="0"/>
            <a:r>
              <a:rPr lang="zh-CN" altLang="en-US" dirty="0"/>
              <a:t>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a:extLst>
              <a:ext uri="{FF2B5EF4-FFF2-40B4-BE49-F238E27FC236}">
                <a16:creationId xmlns:a16="http://schemas.microsoft.com/office/drawing/2014/main" id="{6900C973-F94C-48B5-B69A-DF371E842A5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微软雅黑" pitchFamily="34" charset="-122"/>
                <a:ea typeface="微软雅黑" pitchFamily="34" charset="-122"/>
              </a:defRPr>
            </a:lvl1pPr>
          </a:lstStyle>
          <a:p>
            <a:fld id="{D2800E37-E163-40CA-8146-A68431A5A674}" type="datetime1">
              <a:rPr lang="zh-CN" altLang="en-US" smtClean="0"/>
              <a:pPr/>
              <a:t>2022/3/17</a:t>
            </a:fld>
            <a:endParaRPr lang="zh-CN" altLang="en-US"/>
          </a:p>
        </p:txBody>
      </p:sp>
      <p:cxnSp>
        <p:nvCxnSpPr>
          <p:cNvPr id="9" name="直接连接符 6"/>
          <p:cNvCxnSpPr/>
          <p:nvPr userDrawn="1"/>
        </p:nvCxnSpPr>
        <p:spPr>
          <a:xfrm>
            <a:off x="0" y="785813"/>
            <a:ext cx="11176000" cy="0"/>
          </a:xfrm>
          <a:prstGeom prst="line">
            <a:avLst/>
          </a:prstGeom>
          <a:ln w="25400">
            <a:gradFill>
              <a:gsLst>
                <a:gs pos="0">
                  <a:srgbClr val="4B649F"/>
                </a:gs>
                <a:gs pos="100000">
                  <a:srgbClr val="7DB1CD">
                    <a:alpha val="0"/>
                  </a:srgbClr>
                </a:gs>
              </a:gsLst>
              <a:lin ang="0" scaled="0"/>
            </a:gradFill>
          </a:ln>
        </p:spPr>
        <p:style>
          <a:lnRef idx="1">
            <a:schemeClr val="accent1"/>
          </a:lnRef>
          <a:fillRef idx="0">
            <a:schemeClr val="accent1"/>
          </a:fillRef>
          <a:effectRef idx="0">
            <a:schemeClr val="accent1"/>
          </a:effectRef>
          <a:fontRef idx="minor">
            <a:schemeClr val="tx1"/>
          </a:fontRef>
        </p:style>
      </p:cxnSp>
      <p:sp>
        <p:nvSpPr>
          <p:cNvPr id="11" name="Title Placeholder 10"/>
          <p:cNvSpPr>
            <a:spLocks noGrp="1"/>
          </p:cNvSpPr>
          <p:nvPr>
            <p:ph type="title"/>
          </p:nvPr>
        </p:nvSpPr>
        <p:spPr>
          <a:xfrm>
            <a:off x="166255" y="0"/>
            <a:ext cx="10212779" cy="738893"/>
          </a:xfrm>
          <a:prstGeom prst="rect">
            <a:avLst/>
          </a:prstGeom>
        </p:spPr>
        <p:txBody>
          <a:bodyPr vert="horz" lIns="91440" tIns="45720" rIns="91440" bIns="45720" rtlCol="0" anchor="ctr">
            <a:normAutofit/>
          </a:bodyPr>
          <a:lstStyle/>
          <a:p>
            <a:r>
              <a:rPr lang="en-US" dirty="0"/>
              <a:t>Click to edit Master title style</a:t>
            </a:r>
          </a:p>
        </p:txBody>
      </p:sp>
      <p:pic>
        <p:nvPicPr>
          <p:cNvPr id="14" name="图片 5"/>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8808440" y="31751"/>
            <a:ext cx="3383560" cy="639212"/>
          </a:xfrm>
          <a:prstGeom prst="rect">
            <a:avLst/>
          </a:prstGeom>
        </p:spPr>
      </p:pic>
      <p:sp>
        <p:nvSpPr>
          <p:cNvPr id="10" name="Footer Placeholder 3"/>
          <p:cNvSpPr>
            <a:spLocks noGrp="1"/>
          </p:cNvSpPr>
          <p:nvPr>
            <p:ph type="ftr" sz="quarter" idx="3"/>
          </p:nvPr>
        </p:nvSpPr>
        <p:spPr>
          <a:xfrm>
            <a:off x="4038600" y="6356350"/>
            <a:ext cx="7200000" cy="365125"/>
          </a:xfrm>
          <a:prstGeom prst="rect">
            <a:avLst/>
          </a:prstGeom>
        </p:spPr>
        <p:txBody>
          <a:bodyPr/>
          <a:lstStyle/>
          <a:p>
            <a:endParaRPr lang="zh-CN" altLang="en-US" dirty="0"/>
          </a:p>
        </p:txBody>
      </p:sp>
    </p:spTree>
    <p:extLst>
      <p:ext uri="{BB962C8B-B14F-4D97-AF65-F5344CB8AC3E}">
        <p14:creationId xmlns:p14="http://schemas.microsoft.com/office/powerpoint/2010/main" val="2211541531"/>
      </p:ext>
    </p:extLst>
  </p:cSld>
  <p:clrMap bg1="lt1" tx1="dk1" bg2="lt2" tx2="dk2" accent1="accent1" accent2="accent2" accent3="accent3" accent4="accent4" accent5="accent5" accent6="accent6" hlink="hlink" folHlink="folHlink"/>
  <p:sldLayoutIdLst>
    <p:sldLayoutId id="2147483665" r:id="rId1"/>
    <p:sldLayoutId id="2147483666" r:id="rId2"/>
    <p:sldLayoutId id="2147483667" r:id="rId3"/>
    <p:sldLayoutId id="2147483668" r:id="rId4"/>
    <p:sldLayoutId id="2147483669" r:id="rId5"/>
  </p:sldLayoutIdLst>
  <p:hf hdr="0" ftr="0" dt="0"/>
  <p:txStyles>
    <p:titleStyle>
      <a:lvl1pPr algn="l" defTabSz="914400" rtl="0" eaLnBrk="1" latinLnBrk="0" hangingPunct="1">
        <a:lnSpc>
          <a:spcPct val="90000"/>
        </a:lnSpc>
        <a:spcBef>
          <a:spcPct val="0"/>
        </a:spcBef>
        <a:buNone/>
        <a:defRPr sz="4000" b="1" kern="1200">
          <a:solidFill>
            <a:srgbClr val="4B649F"/>
          </a:solidFill>
          <a:latin typeface="微软雅黑" pitchFamily="34" charset="-122"/>
          <a:ea typeface="微软雅黑" pitchFamily="34" charset="-122"/>
          <a:cs typeface="+mj-cs"/>
        </a:defRPr>
      </a:lvl1pPr>
    </p:titleStyle>
    <p:bodyStyle>
      <a:lvl1pPr marL="355600" indent="-355600" algn="l" defTabSz="914400" rtl="0" eaLnBrk="1" latinLnBrk="0" hangingPunct="1">
        <a:lnSpc>
          <a:spcPct val="120000"/>
        </a:lnSpc>
        <a:spcBef>
          <a:spcPts val="1000"/>
        </a:spcBef>
        <a:buClr>
          <a:schemeClr val="accent1"/>
        </a:buClr>
        <a:buSzPct val="90000"/>
        <a:buFont typeface="Wingdings" pitchFamily="2" charset="2"/>
        <a:buChar char="q"/>
        <a:defRPr sz="2800" b="1" kern="1200">
          <a:solidFill>
            <a:schemeClr val="tx1"/>
          </a:solidFill>
          <a:latin typeface="微软雅黑" pitchFamily="34" charset="-122"/>
          <a:ea typeface="微软雅黑" pitchFamily="34" charset="-122"/>
          <a:cs typeface="Times New Roman" pitchFamily="18" charset="0"/>
        </a:defRPr>
      </a:lvl1pPr>
      <a:lvl2pPr marL="685800" indent="-234950" algn="l" defTabSz="914400" rtl="0" eaLnBrk="1" latinLnBrk="0" hangingPunct="1">
        <a:lnSpc>
          <a:spcPct val="120000"/>
        </a:lnSpc>
        <a:spcBef>
          <a:spcPts val="500"/>
        </a:spcBef>
        <a:buClr>
          <a:schemeClr val="accent1"/>
        </a:buClr>
        <a:buSzPct val="90000"/>
        <a:buFont typeface="Wingdings" pitchFamily="2" charset="2"/>
        <a:buChar char="n"/>
        <a:defRPr sz="2400" kern="1200">
          <a:solidFill>
            <a:schemeClr val="tx1"/>
          </a:solidFill>
          <a:latin typeface="微软雅黑" pitchFamily="34" charset="-122"/>
          <a:ea typeface="微软雅黑" pitchFamily="34" charset="-122"/>
          <a:cs typeface="+mn-cs"/>
        </a:defRPr>
      </a:lvl2pPr>
      <a:lvl3pPr marL="985838" indent="-273050" algn="l" defTabSz="914400" rtl="0" eaLnBrk="1" latinLnBrk="0" hangingPunct="1">
        <a:lnSpc>
          <a:spcPct val="120000"/>
        </a:lnSpc>
        <a:spcBef>
          <a:spcPts val="500"/>
        </a:spcBef>
        <a:buClr>
          <a:schemeClr val="accent1"/>
        </a:buClr>
        <a:buFont typeface="Wingdings" pitchFamily="2" charset="2"/>
        <a:buChar char="v"/>
        <a:defRPr sz="2000" kern="1200">
          <a:solidFill>
            <a:schemeClr val="tx1"/>
          </a:solidFill>
          <a:latin typeface="微软雅黑" pitchFamily="34" charset="-122"/>
          <a:ea typeface="微软雅黑" pitchFamily="34" charset="-122"/>
          <a:cs typeface="+mn-cs"/>
        </a:defRPr>
      </a:lvl3pPr>
      <a:lvl4pPr marL="1262063" indent="-228600" algn="l" defTabSz="914400" rtl="0" eaLnBrk="1" latinLnBrk="0" hangingPunct="1">
        <a:lnSpc>
          <a:spcPct val="120000"/>
        </a:lnSpc>
        <a:spcBef>
          <a:spcPts val="500"/>
        </a:spcBef>
        <a:buClr>
          <a:schemeClr val="accent1"/>
        </a:buClr>
        <a:buFont typeface="Wingdings" pitchFamily="2" charset="2"/>
        <a:buChar char="ü"/>
        <a:defRPr sz="1800" kern="1200">
          <a:solidFill>
            <a:schemeClr val="tx1"/>
          </a:solidFill>
          <a:latin typeface="微软雅黑" pitchFamily="34" charset="-122"/>
          <a:ea typeface="微软雅黑" pitchFamily="34" charset="-122"/>
          <a:cs typeface="+mn-cs"/>
        </a:defRPr>
      </a:lvl4pPr>
      <a:lvl5pPr marL="1524000" indent="-228600" algn="l" defTabSz="914400" rtl="0" eaLnBrk="1" latinLnBrk="0" hangingPunct="1">
        <a:lnSpc>
          <a:spcPct val="120000"/>
        </a:lnSpc>
        <a:spcBef>
          <a:spcPts val="500"/>
        </a:spcBef>
        <a:buClr>
          <a:schemeClr val="accent1"/>
        </a:buClr>
        <a:buFont typeface="Wingdings" pitchFamily="2" charset="2"/>
        <a:buChar char="§"/>
        <a:defRPr sz="1800" kern="1200">
          <a:solidFill>
            <a:schemeClr val="tx1"/>
          </a:solidFill>
          <a:latin typeface="微软雅黑" pitchFamily="34" charset="-122"/>
          <a:ea typeface="微软雅黑"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https://www.usenix.org/conference/atc21/presentation/lim"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4.xml"/><Relationship Id="rId4" Type="http://schemas.openxmlformats.org/officeDocument/2006/relationships/image" Target="../media/image1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47BA437-57A6-0348-AC46-ABE9BCD893FF}"/>
              </a:ext>
            </a:extLst>
          </p:cNvPr>
          <p:cNvSpPr>
            <a:spLocks noGrp="1"/>
          </p:cNvSpPr>
          <p:nvPr>
            <p:ph type="ctrTitle"/>
          </p:nvPr>
        </p:nvSpPr>
        <p:spPr/>
        <p:txBody>
          <a:bodyPr/>
          <a:lstStyle/>
          <a:p>
            <a:r>
              <a:rPr kumimoji="1" lang="en-US" altLang="zh-CN" dirty="0"/>
              <a:t>Zico: Efficient GPU Memory Sharing for Concurrent DNN Training</a:t>
            </a:r>
          </a:p>
        </p:txBody>
      </p:sp>
      <p:sp>
        <p:nvSpPr>
          <p:cNvPr id="3" name="副标题 2">
            <a:extLst>
              <a:ext uri="{FF2B5EF4-FFF2-40B4-BE49-F238E27FC236}">
                <a16:creationId xmlns:a16="http://schemas.microsoft.com/office/drawing/2014/main" id="{E0A16DC0-B233-8949-B584-F17F7D4CF376}"/>
              </a:ext>
            </a:extLst>
          </p:cNvPr>
          <p:cNvSpPr>
            <a:spLocks noGrp="1"/>
          </p:cNvSpPr>
          <p:nvPr>
            <p:ph type="subTitle" idx="1"/>
          </p:nvPr>
        </p:nvSpPr>
        <p:spPr/>
        <p:txBody>
          <a:bodyPr/>
          <a:lstStyle/>
          <a:p>
            <a:r>
              <a:rPr kumimoji="1" lang="en-US" altLang="zh-CN" dirty="0">
                <a:hlinkClick r:id="rId2"/>
              </a:rPr>
              <a:t>ATC 2021</a:t>
            </a:r>
            <a:endParaRPr kumimoji="1" lang="zh-CN" altLang="en-US" dirty="0"/>
          </a:p>
        </p:txBody>
      </p:sp>
      <p:pic>
        <p:nvPicPr>
          <p:cNvPr id="5" name="图片 4">
            <a:extLst>
              <a:ext uri="{FF2B5EF4-FFF2-40B4-BE49-F238E27FC236}">
                <a16:creationId xmlns:a16="http://schemas.microsoft.com/office/drawing/2014/main" id="{031104E0-FF9D-DF4B-ACD5-EE7DEB2C952D}"/>
              </a:ext>
            </a:extLst>
          </p:cNvPr>
          <p:cNvPicPr>
            <a:picLocks noChangeAspect="1"/>
          </p:cNvPicPr>
          <p:nvPr/>
        </p:nvPicPr>
        <p:blipFill>
          <a:blip r:embed="rId3"/>
          <a:stretch>
            <a:fillRect/>
          </a:stretch>
        </p:blipFill>
        <p:spPr>
          <a:xfrm>
            <a:off x="3314380" y="4352140"/>
            <a:ext cx="5563240" cy="412232"/>
          </a:xfrm>
          <a:prstGeom prst="rect">
            <a:avLst/>
          </a:prstGeom>
        </p:spPr>
      </p:pic>
    </p:spTree>
    <p:extLst>
      <p:ext uri="{BB962C8B-B14F-4D97-AF65-F5344CB8AC3E}">
        <p14:creationId xmlns:p14="http://schemas.microsoft.com/office/powerpoint/2010/main" val="32911267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a:extLst>
              <a:ext uri="{FF2B5EF4-FFF2-40B4-BE49-F238E27FC236}">
                <a16:creationId xmlns:a16="http://schemas.microsoft.com/office/drawing/2014/main" id="{6BE81723-4EE3-9841-8E50-EB5AD5003E2A}"/>
              </a:ext>
            </a:extLst>
          </p:cNvPr>
          <p:cNvSpPr>
            <a:spLocks noGrp="1"/>
          </p:cNvSpPr>
          <p:nvPr>
            <p:ph idx="1"/>
          </p:nvPr>
        </p:nvSpPr>
        <p:spPr/>
        <p:txBody>
          <a:bodyPr>
            <a:normAutofit/>
          </a:bodyPr>
          <a:lstStyle/>
          <a:p>
            <a:r>
              <a:rPr kumimoji="1" lang="zh-CN" altLang="en-US" sz="2400" b="0" dirty="0"/>
              <a:t>随着 </a:t>
            </a:r>
            <a:r>
              <a:rPr kumimoji="1" lang="en-US" altLang="zh-CN" sz="2400" b="0" dirty="0"/>
              <a:t>GPU</a:t>
            </a:r>
            <a:r>
              <a:rPr kumimoji="1" lang="zh-CN" altLang="en-US" sz="2400" b="0" dirty="0"/>
              <a:t> 算力的发展，单个深度网络模型很难用满 </a:t>
            </a:r>
            <a:r>
              <a:rPr kumimoji="1" lang="en-US" altLang="zh-CN" sz="2400" b="0" dirty="0"/>
              <a:t>GPU</a:t>
            </a:r>
            <a:r>
              <a:rPr kumimoji="1" lang="zh-CN" altLang="en-US" sz="2400" b="0" dirty="0"/>
              <a:t> 的计算资源</a:t>
            </a:r>
            <a:endParaRPr kumimoji="1" lang="en-US" altLang="zh-CN" sz="2400" b="0" dirty="0"/>
          </a:p>
          <a:p>
            <a:r>
              <a:rPr kumimoji="1" lang="zh-CN" altLang="en-US" sz="2400" b="0" dirty="0"/>
              <a:t>现有工作尝试将多个深度学习网络在 </a:t>
            </a:r>
            <a:r>
              <a:rPr kumimoji="1" lang="en-US" altLang="zh-CN" sz="2400" b="0" dirty="0"/>
              <a:t>GPU</a:t>
            </a:r>
            <a:r>
              <a:rPr kumimoji="1" lang="zh-CN" altLang="en-US" sz="2400" b="0" dirty="0"/>
              <a:t> 上并行训练，共享 </a:t>
            </a:r>
            <a:r>
              <a:rPr kumimoji="1" lang="en-US" altLang="zh-CN" sz="2400" b="0" dirty="0"/>
              <a:t>GPU</a:t>
            </a:r>
            <a:r>
              <a:rPr kumimoji="1" lang="zh-CN" altLang="en-US" sz="2400" b="0" dirty="0"/>
              <a:t> 资源</a:t>
            </a:r>
            <a:endParaRPr kumimoji="1" lang="en-US" altLang="zh-CN" sz="2400" b="0" dirty="0"/>
          </a:p>
          <a:p>
            <a:r>
              <a:rPr kumimoji="1" lang="zh-CN" altLang="en-US" sz="2400" b="0" dirty="0"/>
              <a:t>与 </a:t>
            </a:r>
            <a:r>
              <a:rPr kumimoji="1" lang="en-US" altLang="zh-CN" sz="2400" b="0" dirty="0"/>
              <a:t>GPU</a:t>
            </a:r>
            <a:r>
              <a:rPr kumimoji="1" lang="zh-CN" altLang="en-US" sz="2400" b="0" dirty="0"/>
              <a:t> 算力相比，</a:t>
            </a:r>
            <a:r>
              <a:rPr kumimoji="1" lang="en-US" altLang="zh-CN" sz="2400" b="0" dirty="0"/>
              <a:t>GPU</a:t>
            </a:r>
            <a:r>
              <a:rPr kumimoji="1" lang="zh-CN" altLang="en-US" sz="2400" b="0" dirty="0"/>
              <a:t> 显存资源较少，特别在多个训练任务并行时</a:t>
            </a:r>
            <a:endParaRPr kumimoji="1" lang="en-US" altLang="zh-CN" sz="2400" b="0" dirty="0"/>
          </a:p>
          <a:p>
            <a:r>
              <a:rPr kumimoji="1" lang="zh-CN" altLang="en-US" sz="2400" b="0" dirty="0"/>
              <a:t>如何在多个训练任务并行时减少显存使用，同时提升多个训练任务的吞吐率成为需要解决的一个问题</a:t>
            </a:r>
            <a:endParaRPr kumimoji="1" lang="en-US" altLang="zh-CN" sz="2400" b="0" dirty="0"/>
          </a:p>
          <a:p>
            <a:r>
              <a:rPr kumimoji="1" lang="zh-CN" altLang="en-US" sz="2400" b="0" dirty="0"/>
              <a:t>本文提出</a:t>
            </a:r>
            <a:r>
              <a:rPr kumimoji="1" lang="en-US" altLang="zh-CN" sz="2400" b="0" dirty="0"/>
              <a:t>Zico</a:t>
            </a:r>
            <a:r>
              <a:rPr kumimoji="1" lang="zh-CN" altLang="en-US" sz="2400" b="0" dirty="0"/>
              <a:t>，通过</a:t>
            </a:r>
            <a:r>
              <a:rPr kumimoji="1" lang="en-US" altLang="zh-CN" sz="2400" b="0" dirty="0"/>
              <a:t>track</a:t>
            </a:r>
            <a:r>
              <a:rPr kumimoji="1" lang="zh-CN" altLang="en-US" sz="2400" b="0" dirty="0"/>
              <a:t>模型运行时的显存信息，自动化调度多个模型共享显存资源</a:t>
            </a:r>
            <a:endParaRPr kumimoji="1" lang="en-US" altLang="zh-CN" sz="2400" b="0" dirty="0"/>
          </a:p>
        </p:txBody>
      </p:sp>
      <p:sp>
        <p:nvSpPr>
          <p:cNvPr id="3" name="标题 2">
            <a:extLst>
              <a:ext uri="{FF2B5EF4-FFF2-40B4-BE49-F238E27FC236}">
                <a16:creationId xmlns:a16="http://schemas.microsoft.com/office/drawing/2014/main" id="{1E988F11-A602-1747-A978-97281F9526BE}"/>
              </a:ext>
            </a:extLst>
          </p:cNvPr>
          <p:cNvSpPr>
            <a:spLocks noGrp="1"/>
          </p:cNvSpPr>
          <p:nvPr>
            <p:ph type="title"/>
          </p:nvPr>
        </p:nvSpPr>
        <p:spPr/>
        <p:txBody>
          <a:bodyPr>
            <a:normAutofit/>
          </a:bodyPr>
          <a:lstStyle/>
          <a:p>
            <a:r>
              <a:rPr lang="en-US" altLang="zh-CN" dirty="0"/>
              <a:t>Introduction</a:t>
            </a:r>
          </a:p>
        </p:txBody>
      </p:sp>
    </p:spTree>
    <p:extLst>
      <p:ext uri="{BB962C8B-B14F-4D97-AF65-F5344CB8AC3E}">
        <p14:creationId xmlns:p14="http://schemas.microsoft.com/office/powerpoint/2010/main" val="3373859568"/>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a:extLst>
              <a:ext uri="{FF2B5EF4-FFF2-40B4-BE49-F238E27FC236}">
                <a16:creationId xmlns:a16="http://schemas.microsoft.com/office/drawing/2014/main" id="{98F5A7E0-0F8F-FC4C-A936-9EEC76E7A19E}"/>
              </a:ext>
            </a:extLst>
          </p:cNvPr>
          <p:cNvSpPr>
            <a:spLocks noGrp="1"/>
          </p:cNvSpPr>
          <p:nvPr>
            <p:ph idx="1"/>
          </p:nvPr>
        </p:nvSpPr>
        <p:spPr/>
        <p:txBody>
          <a:bodyPr/>
          <a:lstStyle/>
          <a:p>
            <a:r>
              <a:rPr kumimoji="1" lang="en-US" altLang="zh-CN" dirty="0"/>
              <a:t>Hyperparameter tuning (inter-job) </a:t>
            </a:r>
          </a:p>
          <a:p>
            <a:pPr lvl="1"/>
            <a:r>
              <a:rPr kumimoji="1" lang="en-US" altLang="zh-CN" dirty="0"/>
              <a:t>several popular tools such as Hyperdrive and </a:t>
            </a:r>
            <a:r>
              <a:rPr kumimoji="1" lang="en-US" altLang="zh-CN" dirty="0" err="1"/>
              <a:t>HyperOpt</a:t>
            </a:r>
            <a:r>
              <a:rPr kumimoji="1" lang="zh-CN" altLang="en-US" dirty="0"/>
              <a:t> </a:t>
            </a:r>
            <a:r>
              <a:rPr kumimoji="1" lang="en-US" altLang="zh-CN" dirty="0"/>
              <a:t>usually generate a large number of closely related training jobs (as much as 100s) that explore a different set of hyperparameters for the same reference model</a:t>
            </a:r>
          </a:p>
          <a:p>
            <a:r>
              <a:rPr kumimoji="1" lang="en-US" altLang="zh-CN" dirty="0"/>
              <a:t>Gradient accumulation (intra-job)</a:t>
            </a:r>
          </a:p>
          <a:p>
            <a:pPr lvl="1"/>
            <a:r>
              <a:rPr kumimoji="1" lang="en-US" altLang="zh-CN" dirty="0"/>
              <a:t>runs a set of consecutive mini-batches and accumulates the gradients of those mini-batches before updating model parameters</a:t>
            </a:r>
          </a:p>
        </p:txBody>
      </p:sp>
      <p:sp>
        <p:nvSpPr>
          <p:cNvPr id="3" name="标题 2">
            <a:extLst>
              <a:ext uri="{FF2B5EF4-FFF2-40B4-BE49-F238E27FC236}">
                <a16:creationId xmlns:a16="http://schemas.microsoft.com/office/drawing/2014/main" id="{934134D4-1706-B144-913D-DD77B556D240}"/>
              </a:ext>
            </a:extLst>
          </p:cNvPr>
          <p:cNvSpPr>
            <a:spLocks noGrp="1"/>
          </p:cNvSpPr>
          <p:nvPr>
            <p:ph type="title"/>
          </p:nvPr>
        </p:nvSpPr>
        <p:spPr/>
        <p:txBody>
          <a:bodyPr>
            <a:normAutofit/>
          </a:bodyPr>
          <a:lstStyle/>
          <a:p>
            <a:r>
              <a:rPr kumimoji="1" lang="en-US" altLang="zh-CN" dirty="0"/>
              <a:t>GPU Sharing Use Cases</a:t>
            </a:r>
            <a:endParaRPr kumimoji="1" lang="zh-CN" altLang="en-US" dirty="0"/>
          </a:p>
        </p:txBody>
      </p:sp>
    </p:spTree>
    <p:extLst>
      <p:ext uri="{BB962C8B-B14F-4D97-AF65-F5344CB8AC3E}">
        <p14:creationId xmlns:p14="http://schemas.microsoft.com/office/powerpoint/2010/main" val="3540770207"/>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a:extLst>
              <a:ext uri="{FF2B5EF4-FFF2-40B4-BE49-F238E27FC236}">
                <a16:creationId xmlns:a16="http://schemas.microsoft.com/office/drawing/2014/main" id="{43BF874E-2F25-8148-880D-3649F32A8313}"/>
              </a:ext>
            </a:extLst>
          </p:cNvPr>
          <p:cNvSpPr>
            <a:spLocks noGrp="1"/>
          </p:cNvSpPr>
          <p:nvPr>
            <p:ph idx="1"/>
          </p:nvPr>
        </p:nvSpPr>
        <p:spPr/>
        <p:txBody>
          <a:bodyPr/>
          <a:lstStyle/>
          <a:p>
            <a:r>
              <a:rPr kumimoji="1" lang="en-US" altLang="zh-CN" dirty="0"/>
              <a:t>Spatial Sharing</a:t>
            </a:r>
          </a:p>
          <a:p>
            <a:pPr lvl="1"/>
            <a:r>
              <a:rPr kumimoji="1" lang="en-US" altLang="zh-CN" dirty="0"/>
              <a:t>Multi-Process Service (MPS)</a:t>
            </a:r>
            <a:r>
              <a:rPr kumimoji="1" lang="zh-CN" altLang="en-US" dirty="0"/>
              <a:t>：</a:t>
            </a:r>
            <a:r>
              <a:rPr kumimoji="1" lang="en-US" altLang="zh-CN" dirty="0"/>
              <a:t>share GPU among multiple CUDA pro- </a:t>
            </a:r>
            <a:r>
              <a:rPr kumimoji="1" lang="en-US" altLang="zh-CN" dirty="0" err="1"/>
              <a:t>cesses</a:t>
            </a:r>
            <a:endParaRPr kumimoji="1" lang="en-US" altLang="zh-CN" dirty="0"/>
          </a:p>
          <a:p>
            <a:pPr lvl="1"/>
            <a:r>
              <a:rPr kumimoji="1" lang="en-US" altLang="zh-CN" dirty="0"/>
              <a:t>Processes can run concurrently on a single GPU, with each process assigned with separate GPU compute resources, i.e., SMs</a:t>
            </a:r>
          </a:p>
          <a:p>
            <a:r>
              <a:rPr kumimoji="1" lang="en-US" altLang="zh-CN" dirty="0"/>
              <a:t>Temporal Sharing</a:t>
            </a:r>
          </a:p>
          <a:p>
            <a:pPr lvl="1"/>
            <a:r>
              <a:rPr kumimoji="1" lang="en-US" altLang="zh-CN" dirty="0"/>
              <a:t>a software mechanism that dedicates both compute cores and memory in GPU solely to single training for a time quantum (e.g., 1 minute)</a:t>
            </a:r>
            <a:endParaRPr kumimoji="1" lang="zh-CN" altLang="en-US" dirty="0"/>
          </a:p>
        </p:txBody>
      </p:sp>
      <p:sp>
        <p:nvSpPr>
          <p:cNvPr id="3" name="标题 2">
            <a:extLst>
              <a:ext uri="{FF2B5EF4-FFF2-40B4-BE49-F238E27FC236}">
                <a16:creationId xmlns:a16="http://schemas.microsoft.com/office/drawing/2014/main" id="{4029C927-B0BB-EC41-8310-2A31D6969595}"/>
              </a:ext>
            </a:extLst>
          </p:cNvPr>
          <p:cNvSpPr>
            <a:spLocks noGrp="1"/>
          </p:cNvSpPr>
          <p:nvPr>
            <p:ph type="title"/>
          </p:nvPr>
        </p:nvSpPr>
        <p:spPr/>
        <p:txBody>
          <a:bodyPr/>
          <a:lstStyle/>
          <a:p>
            <a:r>
              <a:rPr kumimoji="1" lang="en-US" altLang="zh-CN" dirty="0"/>
              <a:t>GPU Sharing</a:t>
            </a:r>
            <a:endParaRPr kumimoji="1" lang="zh-CN" altLang="en-US" dirty="0"/>
          </a:p>
        </p:txBody>
      </p:sp>
    </p:spTree>
    <p:extLst>
      <p:ext uri="{BB962C8B-B14F-4D97-AF65-F5344CB8AC3E}">
        <p14:creationId xmlns:p14="http://schemas.microsoft.com/office/powerpoint/2010/main" val="3425523648"/>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a:extLst>
              <a:ext uri="{FF2B5EF4-FFF2-40B4-BE49-F238E27FC236}">
                <a16:creationId xmlns:a16="http://schemas.microsoft.com/office/drawing/2014/main" id="{B82DD226-69D1-4B49-946F-598F57D293FD}"/>
              </a:ext>
            </a:extLst>
          </p:cNvPr>
          <p:cNvSpPr>
            <a:spLocks noGrp="1"/>
          </p:cNvSpPr>
          <p:nvPr>
            <p:ph idx="1"/>
          </p:nvPr>
        </p:nvSpPr>
        <p:spPr/>
        <p:txBody>
          <a:bodyPr>
            <a:normAutofit/>
          </a:bodyPr>
          <a:lstStyle/>
          <a:p>
            <a:r>
              <a:rPr kumimoji="1" lang="en-US" altLang="zh-CN" sz="2400" dirty="0"/>
              <a:t>Memory Bloating</a:t>
            </a:r>
          </a:p>
          <a:p>
            <a:pPr lvl="1"/>
            <a:r>
              <a:rPr lang="en-US" altLang="zh-CN" sz="2000" dirty="0"/>
              <a:t>memory bloating: feature maps lead to the peak memory consumption substantially higher than the minimum that corresponds to the model size in each iteration </a:t>
            </a:r>
          </a:p>
          <a:p>
            <a:r>
              <a:rPr lang="en-US" altLang="zh-CN" sz="2400" dirty="0"/>
              <a:t>Workload Variability</a:t>
            </a:r>
          </a:p>
          <a:p>
            <a:pPr lvl="1"/>
            <a:r>
              <a:rPr lang="en-US" altLang="zh-CN" sz="2000" dirty="0"/>
              <a:t>ResNet-50 has a beefy shape in which memory bloating appears for a fairly large time duration</a:t>
            </a:r>
          </a:p>
          <a:p>
            <a:pPr lvl="1"/>
            <a:r>
              <a:rPr lang="en-US" altLang="zh-CN" sz="2000" dirty="0"/>
              <a:t>GNMT has a lean shape in which peak memory appears for a short period and quickly disappears</a:t>
            </a:r>
          </a:p>
          <a:p>
            <a:pPr lvl="1"/>
            <a:endParaRPr kumimoji="1" lang="zh-CN" altLang="en-US" sz="2000" dirty="0"/>
          </a:p>
        </p:txBody>
      </p:sp>
      <p:sp>
        <p:nvSpPr>
          <p:cNvPr id="3" name="标题 2">
            <a:extLst>
              <a:ext uri="{FF2B5EF4-FFF2-40B4-BE49-F238E27FC236}">
                <a16:creationId xmlns:a16="http://schemas.microsoft.com/office/drawing/2014/main" id="{BF8B6D32-B489-6F48-AE2C-E4FAAF6409DC}"/>
              </a:ext>
            </a:extLst>
          </p:cNvPr>
          <p:cNvSpPr>
            <a:spLocks noGrp="1"/>
          </p:cNvSpPr>
          <p:nvPr>
            <p:ph type="title"/>
          </p:nvPr>
        </p:nvSpPr>
        <p:spPr/>
        <p:txBody>
          <a:bodyPr/>
          <a:lstStyle/>
          <a:p>
            <a:r>
              <a:rPr kumimoji="1" lang="en-US" altLang="zh-CN" dirty="0"/>
              <a:t>Challenges for Memory Sharing</a:t>
            </a:r>
            <a:endParaRPr kumimoji="1" lang="zh-CN" altLang="en-US" dirty="0"/>
          </a:p>
        </p:txBody>
      </p:sp>
      <p:pic>
        <p:nvPicPr>
          <p:cNvPr id="5" name="图片 4">
            <a:extLst>
              <a:ext uri="{FF2B5EF4-FFF2-40B4-BE49-F238E27FC236}">
                <a16:creationId xmlns:a16="http://schemas.microsoft.com/office/drawing/2014/main" id="{D544C28A-4548-C546-95BB-E7EAAAEEC138}"/>
              </a:ext>
            </a:extLst>
          </p:cNvPr>
          <p:cNvPicPr>
            <a:picLocks noChangeAspect="1"/>
          </p:cNvPicPr>
          <p:nvPr/>
        </p:nvPicPr>
        <p:blipFill>
          <a:blip r:embed="rId2"/>
          <a:stretch>
            <a:fillRect/>
          </a:stretch>
        </p:blipFill>
        <p:spPr>
          <a:xfrm>
            <a:off x="470949" y="4326110"/>
            <a:ext cx="11250102" cy="2325639"/>
          </a:xfrm>
          <a:prstGeom prst="rect">
            <a:avLst/>
          </a:prstGeom>
        </p:spPr>
      </p:pic>
    </p:spTree>
    <p:extLst>
      <p:ext uri="{BB962C8B-B14F-4D97-AF65-F5344CB8AC3E}">
        <p14:creationId xmlns:p14="http://schemas.microsoft.com/office/powerpoint/2010/main" val="3755400086"/>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a:extLst>
              <a:ext uri="{FF2B5EF4-FFF2-40B4-BE49-F238E27FC236}">
                <a16:creationId xmlns:a16="http://schemas.microsoft.com/office/drawing/2014/main" id="{6C17D8AD-7FA1-B74C-ACAE-ACCC24CFE126}"/>
              </a:ext>
            </a:extLst>
          </p:cNvPr>
          <p:cNvSpPr>
            <a:spLocks noGrp="1"/>
          </p:cNvSpPr>
          <p:nvPr>
            <p:ph idx="1"/>
          </p:nvPr>
        </p:nvSpPr>
        <p:spPr/>
        <p:txBody>
          <a:bodyPr/>
          <a:lstStyle/>
          <a:p>
            <a:r>
              <a:rPr kumimoji="1" lang="en-US" altLang="zh-CN" dirty="0"/>
              <a:t>Asynchrony with GPU Processing</a:t>
            </a:r>
          </a:p>
          <a:p>
            <a:pPr lvl="1"/>
            <a:r>
              <a:rPr kumimoji="1" lang="en-US" altLang="zh-CN" dirty="0"/>
              <a:t>DNN frameworks usually allocate the memory required for kernel operations in sequence ahead of time while issuing as many kernels as possible to the stream to saturate GPU</a:t>
            </a:r>
          </a:p>
          <a:p>
            <a:pPr lvl="1"/>
            <a:endParaRPr kumimoji="1" lang="en-US" altLang="zh-CN" dirty="0"/>
          </a:p>
          <a:p>
            <a:pPr lvl="1"/>
            <a:endParaRPr kumimoji="1" lang="en-US" altLang="zh-CN" dirty="0"/>
          </a:p>
        </p:txBody>
      </p:sp>
      <p:sp>
        <p:nvSpPr>
          <p:cNvPr id="3" name="标题 2">
            <a:extLst>
              <a:ext uri="{FF2B5EF4-FFF2-40B4-BE49-F238E27FC236}">
                <a16:creationId xmlns:a16="http://schemas.microsoft.com/office/drawing/2014/main" id="{534F0B2B-7DED-EC4F-A1A6-06C3F6E1B013}"/>
              </a:ext>
            </a:extLst>
          </p:cNvPr>
          <p:cNvSpPr>
            <a:spLocks noGrp="1"/>
          </p:cNvSpPr>
          <p:nvPr>
            <p:ph type="title"/>
          </p:nvPr>
        </p:nvSpPr>
        <p:spPr/>
        <p:txBody>
          <a:bodyPr/>
          <a:lstStyle/>
          <a:p>
            <a:r>
              <a:rPr kumimoji="1" lang="en-US" altLang="zh-CN" dirty="0"/>
              <a:t>Challenges for Memory Sharing</a:t>
            </a:r>
            <a:endParaRPr kumimoji="1" lang="zh-CN" altLang="en-US" dirty="0"/>
          </a:p>
        </p:txBody>
      </p:sp>
      <p:pic>
        <p:nvPicPr>
          <p:cNvPr id="4" name="图片 3">
            <a:extLst>
              <a:ext uri="{FF2B5EF4-FFF2-40B4-BE49-F238E27FC236}">
                <a16:creationId xmlns:a16="http://schemas.microsoft.com/office/drawing/2014/main" id="{D8B1D9D4-BC26-7744-B4DC-1E6EFD619C88}"/>
              </a:ext>
            </a:extLst>
          </p:cNvPr>
          <p:cNvPicPr>
            <a:picLocks noChangeAspect="1"/>
          </p:cNvPicPr>
          <p:nvPr/>
        </p:nvPicPr>
        <p:blipFill>
          <a:blip r:embed="rId2"/>
          <a:stretch>
            <a:fillRect/>
          </a:stretch>
        </p:blipFill>
        <p:spPr>
          <a:xfrm>
            <a:off x="5056384" y="3192332"/>
            <a:ext cx="6949568" cy="2629069"/>
          </a:xfrm>
          <a:prstGeom prst="rect">
            <a:avLst/>
          </a:prstGeom>
        </p:spPr>
      </p:pic>
      <p:pic>
        <p:nvPicPr>
          <p:cNvPr id="5" name="图片 4">
            <a:extLst>
              <a:ext uri="{FF2B5EF4-FFF2-40B4-BE49-F238E27FC236}">
                <a16:creationId xmlns:a16="http://schemas.microsoft.com/office/drawing/2014/main" id="{4DA8CB75-5829-7C4A-AC23-AAAACE55DE15}"/>
              </a:ext>
            </a:extLst>
          </p:cNvPr>
          <p:cNvPicPr>
            <a:picLocks noChangeAspect="1"/>
          </p:cNvPicPr>
          <p:nvPr/>
        </p:nvPicPr>
        <p:blipFill>
          <a:blip r:embed="rId3"/>
          <a:stretch>
            <a:fillRect/>
          </a:stretch>
        </p:blipFill>
        <p:spPr>
          <a:xfrm>
            <a:off x="413390" y="3007276"/>
            <a:ext cx="4203700" cy="3390900"/>
          </a:xfrm>
          <a:prstGeom prst="rect">
            <a:avLst/>
          </a:prstGeom>
        </p:spPr>
      </p:pic>
      <p:sp>
        <p:nvSpPr>
          <p:cNvPr id="6" name="文本框 5">
            <a:extLst>
              <a:ext uri="{FF2B5EF4-FFF2-40B4-BE49-F238E27FC236}">
                <a16:creationId xmlns:a16="http://schemas.microsoft.com/office/drawing/2014/main" id="{D8279DFE-318F-1946-9211-9394FDDFB072}"/>
              </a:ext>
            </a:extLst>
          </p:cNvPr>
          <p:cNvSpPr txBox="1"/>
          <p:nvPr/>
        </p:nvSpPr>
        <p:spPr>
          <a:xfrm>
            <a:off x="1897122" y="6398176"/>
            <a:ext cx="1236236" cy="369332"/>
          </a:xfrm>
          <a:prstGeom prst="rect">
            <a:avLst/>
          </a:prstGeom>
          <a:noFill/>
        </p:spPr>
        <p:txBody>
          <a:bodyPr wrap="none" rtlCol="0">
            <a:spAutoFit/>
          </a:bodyPr>
          <a:lstStyle/>
          <a:p>
            <a:r>
              <a:rPr kumimoji="1" lang="en-US" altLang="zh-CN" dirty="0">
                <a:latin typeface="微软雅黑" pitchFamily="34" charset="-122"/>
                <a:ea typeface="微软雅黑" pitchFamily="34" charset="-122"/>
              </a:rPr>
              <a:t>GPU view</a:t>
            </a:r>
            <a:endParaRPr kumimoji="1" lang="zh-CN" altLang="en-US" dirty="0">
              <a:latin typeface="微软雅黑" pitchFamily="34" charset="-122"/>
              <a:ea typeface="微软雅黑" pitchFamily="34" charset="-122"/>
            </a:endParaRPr>
          </a:p>
        </p:txBody>
      </p:sp>
    </p:spTree>
    <p:extLst>
      <p:ext uri="{BB962C8B-B14F-4D97-AF65-F5344CB8AC3E}">
        <p14:creationId xmlns:p14="http://schemas.microsoft.com/office/powerpoint/2010/main" val="1538251696"/>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a:extLst>
              <a:ext uri="{FF2B5EF4-FFF2-40B4-BE49-F238E27FC236}">
                <a16:creationId xmlns:a16="http://schemas.microsoft.com/office/drawing/2014/main" id="{55D0250B-A32A-C24A-B5E8-CEDAD15D22C5}"/>
              </a:ext>
            </a:extLst>
          </p:cNvPr>
          <p:cNvSpPr>
            <a:spLocks noGrp="1"/>
          </p:cNvSpPr>
          <p:nvPr>
            <p:ph idx="1"/>
          </p:nvPr>
        </p:nvSpPr>
        <p:spPr/>
        <p:txBody>
          <a:bodyPr/>
          <a:lstStyle/>
          <a:p>
            <a:r>
              <a:rPr kumimoji="1" lang="en-US" altLang="zh-CN" dirty="0"/>
              <a:t>Goals:</a:t>
            </a:r>
          </a:p>
          <a:p>
            <a:pPr lvl="1"/>
            <a:r>
              <a:rPr kumimoji="1" lang="en-US" altLang="zh-CN" dirty="0"/>
              <a:t>High performance: minimize overhead</a:t>
            </a:r>
          </a:p>
          <a:p>
            <a:pPr lvl="1"/>
            <a:r>
              <a:rPr kumimoji="1" lang="en-US" altLang="zh-CN" dirty="0"/>
              <a:t>Wide model support</a:t>
            </a:r>
          </a:p>
          <a:p>
            <a:pPr lvl="1"/>
            <a:r>
              <a:rPr kumimoji="1" lang="en-US" altLang="zh-CN" dirty="0"/>
              <a:t>Common approach: mainly compatible with DNN platforms that express a job execution as a computation graph ahead of time</a:t>
            </a:r>
          </a:p>
          <a:p>
            <a:pPr lvl="2"/>
            <a:r>
              <a:rPr kumimoji="1" lang="en-US" altLang="zh-CN" dirty="0"/>
              <a:t>The memory-aware scheduler in Zico makes decisions based only on observed memory demands at runtime, making it also applicable to the eager mode.</a:t>
            </a:r>
          </a:p>
        </p:txBody>
      </p:sp>
      <p:sp>
        <p:nvSpPr>
          <p:cNvPr id="3" name="标题 2">
            <a:extLst>
              <a:ext uri="{FF2B5EF4-FFF2-40B4-BE49-F238E27FC236}">
                <a16:creationId xmlns:a16="http://schemas.microsoft.com/office/drawing/2014/main" id="{99504B32-420E-2E4D-80F0-B4C9FCEEFDAF}"/>
              </a:ext>
            </a:extLst>
          </p:cNvPr>
          <p:cNvSpPr>
            <a:spLocks noGrp="1"/>
          </p:cNvSpPr>
          <p:nvPr>
            <p:ph type="title"/>
          </p:nvPr>
        </p:nvSpPr>
        <p:spPr/>
        <p:txBody>
          <a:bodyPr/>
          <a:lstStyle/>
          <a:p>
            <a:r>
              <a:rPr kumimoji="1" lang="en-US" altLang="zh-CN" dirty="0"/>
              <a:t>Design Overview</a:t>
            </a:r>
            <a:endParaRPr kumimoji="1" lang="zh-CN" altLang="en-US" dirty="0"/>
          </a:p>
        </p:txBody>
      </p:sp>
    </p:spTree>
    <p:extLst>
      <p:ext uri="{BB962C8B-B14F-4D97-AF65-F5344CB8AC3E}">
        <p14:creationId xmlns:p14="http://schemas.microsoft.com/office/powerpoint/2010/main" val="2890477082"/>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a:extLst>
              <a:ext uri="{FF2B5EF4-FFF2-40B4-BE49-F238E27FC236}">
                <a16:creationId xmlns:a16="http://schemas.microsoft.com/office/drawing/2014/main" id="{9103C589-1F36-C344-9764-BFB9178E70EF}"/>
              </a:ext>
            </a:extLst>
          </p:cNvPr>
          <p:cNvSpPr>
            <a:spLocks noGrp="1"/>
          </p:cNvSpPr>
          <p:nvPr>
            <p:ph idx="1"/>
          </p:nvPr>
        </p:nvSpPr>
        <p:spPr/>
        <p:txBody>
          <a:bodyPr>
            <a:normAutofit/>
          </a:bodyPr>
          <a:lstStyle/>
          <a:p>
            <a:r>
              <a:rPr kumimoji="1" lang="en-US" altLang="zh-CN" sz="2400" dirty="0"/>
              <a:t>Scrooge scheduler</a:t>
            </a:r>
          </a:p>
          <a:p>
            <a:pPr lvl="1"/>
            <a:r>
              <a:rPr kumimoji="1" lang="en-US" altLang="zh-CN" sz="2000" dirty="0"/>
              <a:t>monitors GPU progress to capture precise memory usage in GPU for each training over time; iteratively refines region lifespan based on feedback collected from prior iterations at runtime</a:t>
            </a:r>
          </a:p>
          <a:p>
            <a:pPr lvl="1"/>
            <a:r>
              <a:rPr kumimoji="1" lang="en-US" altLang="zh-CN" sz="2000" dirty="0"/>
              <a:t>predicts whether allowing the iteration immediately will consume memory less than the memory budget; if this is nearly impossible, the scheduler estimates the minimum stall time to be applied on the new iteration so that memory allocations in the forward pass to be issued later are safely fulfilled when more memory is available.</a:t>
            </a:r>
            <a:endParaRPr kumimoji="1" lang="zh-CN" altLang="en-US" sz="2000" dirty="0"/>
          </a:p>
        </p:txBody>
      </p:sp>
      <p:sp>
        <p:nvSpPr>
          <p:cNvPr id="3" name="标题 2">
            <a:extLst>
              <a:ext uri="{FF2B5EF4-FFF2-40B4-BE49-F238E27FC236}">
                <a16:creationId xmlns:a16="http://schemas.microsoft.com/office/drawing/2014/main" id="{181CD6FC-DD8A-2A4B-83F9-7903F3A248CE}"/>
              </a:ext>
            </a:extLst>
          </p:cNvPr>
          <p:cNvSpPr>
            <a:spLocks noGrp="1"/>
          </p:cNvSpPr>
          <p:nvPr>
            <p:ph type="title"/>
          </p:nvPr>
        </p:nvSpPr>
        <p:spPr/>
        <p:txBody>
          <a:bodyPr/>
          <a:lstStyle/>
          <a:p>
            <a:r>
              <a:rPr kumimoji="1" lang="en-US" altLang="zh-CN" dirty="0"/>
              <a:t>Design Overview</a:t>
            </a:r>
            <a:endParaRPr kumimoji="1" lang="zh-CN" altLang="en-US" dirty="0"/>
          </a:p>
        </p:txBody>
      </p:sp>
      <p:pic>
        <p:nvPicPr>
          <p:cNvPr id="4" name="图片 3">
            <a:extLst>
              <a:ext uri="{FF2B5EF4-FFF2-40B4-BE49-F238E27FC236}">
                <a16:creationId xmlns:a16="http://schemas.microsoft.com/office/drawing/2014/main" id="{866B3A3A-8264-7943-8B7A-DE5844EC07FF}"/>
              </a:ext>
            </a:extLst>
          </p:cNvPr>
          <p:cNvPicPr>
            <a:picLocks noChangeAspect="1"/>
          </p:cNvPicPr>
          <p:nvPr/>
        </p:nvPicPr>
        <p:blipFill>
          <a:blip r:embed="rId2"/>
          <a:stretch>
            <a:fillRect/>
          </a:stretch>
        </p:blipFill>
        <p:spPr>
          <a:xfrm>
            <a:off x="2715598" y="4133370"/>
            <a:ext cx="6859761" cy="2724630"/>
          </a:xfrm>
          <a:prstGeom prst="rect">
            <a:avLst/>
          </a:prstGeom>
        </p:spPr>
      </p:pic>
    </p:spTree>
    <p:extLst>
      <p:ext uri="{BB962C8B-B14F-4D97-AF65-F5344CB8AC3E}">
        <p14:creationId xmlns:p14="http://schemas.microsoft.com/office/powerpoint/2010/main" val="2255190915"/>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a:extLst>
              <a:ext uri="{FF2B5EF4-FFF2-40B4-BE49-F238E27FC236}">
                <a16:creationId xmlns:a16="http://schemas.microsoft.com/office/drawing/2014/main" id="{D9AC99A2-1471-1447-9552-1750643BF078}"/>
              </a:ext>
            </a:extLst>
          </p:cNvPr>
          <p:cNvSpPr>
            <a:spLocks noGrp="1"/>
          </p:cNvSpPr>
          <p:nvPr>
            <p:ph idx="1"/>
          </p:nvPr>
        </p:nvSpPr>
        <p:spPr/>
        <p:txBody>
          <a:bodyPr>
            <a:normAutofit/>
          </a:bodyPr>
          <a:lstStyle/>
          <a:p>
            <a:r>
              <a:rPr kumimoji="1" lang="en-US" altLang="zh-CN" sz="2000" dirty="0"/>
              <a:t>Memory manager</a:t>
            </a:r>
          </a:p>
          <a:p>
            <a:pPr lvl="1"/>
            <a:r>
              <a:rPr kumimoji="1" lang="en-US" altLang="zh-CN" sz="1800" dirty="0"/>
              <a:t>Region: is a contiguous memory space that stores a set of tensors in the same type</a:t>
            </a:r>
          </a:p>
          <a:p>
            <a:pPr lvl="1"/>
            <a:r>
              <a:rPr kumimoji="1" lang="en-US" altLang="zh-CN" sz="1800" dirty="0"/>
              <a:t>sharable area: currently unused memory that can be granted to any in-flight training in need of more space</a:t>
            </a:r>
          </a:p>
          <a:p>
            <a:pPr lvl="1"/>
            <a:r>
              <a:rPr lang="en-US" altLang="zh-CN" sz="1800" dirty="0"/>
              <a:t>non-sharable area: constitutes job-local memory pools</a:t>
            </a:r>
          </a:p>
          <a:p>
            <a:pPr lvl="1"/>
            <a:r>
              <a:rPr lang="en-US" altLang="zh-CN" sz="1800" dirty="0"/>
              <a:t>allocation requests for feature map tensors are always served from their own regions first in the local memory pool. If regions in the local memory pool are used up, the memory manager assigns a new region from the sharable area.</a:t>
            </a:r>
          </a:p>
          <a:p>
            <a:r>
              <a:rPr lang="en-US" altLang="zh-CN" sz="2000" b="0" dirty="0"/>
              <a:t>For co-locating more than two jobs, a feasible approach is to organize the jobs into a group of pairs and schedule each pair independently with its own memory budget</a:t>
            </a:r>
          </a:p>
        </p:txBody>
      </p:sp>
      <p:sp>
        <p:nvSpPr>
          <p:cNvPr id="3" name="标题 2">
            <a:extLst>
              <a:ext uri="{FF2B5EF4-FFF2-40B4-BE49-F238E27FC236}">
                <a16:creationId xmlns:a16="http://schemas.microsoft.com/office/drawing/2014/main" id="{62BAFF50-FE36-B249-80C3-F0697B935DE4}"/>
              </a:ext>
            </a:extLst>
          </p:cNvPr>
          <p:cNvSpPr>
            <a:spLocks noGrp="1"/>
          </p:cNvSpPr>
          <p:nvPr>
            <p:ph type="title"/>
          </p:nvPr>
        </p:nvSpPr>
        <p:spPr/>
        <p:txBody>
          <a:bodyPr/>
          <a:lstStyle/>
          <a:p>
            <a:r>
              <a:rPr kumimoji="1" lang="en-US" altLang="zh-CN" dirty="0"/>
              <a:t>Design Overview</a:t>
            </a:r>
            <a:endParaRPr kumimoji="1" lang="zh-CN" altLang="en-US" dirty="0"/>
          </a:p>
        </p:txBody>
      </p:sp>
      <p:pic>
        <p:nvPicPr>
          <p:cNvPr id="4" name="图片 3">
            <a:extLst>
              <a:ext uri="{FF2B5EF4-FFF2-40B4-BE49-F238E27FC236}">
                <a16:creationId xmlns:a16="http://schemas.microsoft.com/office/drawing/2014/main" id="{24EA3FE4-066C-A247-B35A-DCB011C73A85}"/>
              </a:ext>
            </a:extLst>
          </p:cNvPr>
          <p:cNvPicPr>
            <a:picLocks noChangeAspect="1"/>
          </p:cNvPicPr>
          <p:nvPr/>
        </p:nvPicPr>
        <p:blipFill>
          <a:blip r:embed="rId2"/>
          <a:stretch>
            <a:fillRect/>
          </a:stretch>
        </p:blipFill>
        <p:spPr>
          <a:xfrm>
            <a:off x="3304134" y="4651400"/>
            <a:ext cx="5710290" cy="2268071"/>
          </a:xfrm>
          <a:prstGeom prst="rect">
            <a:avLst/>
          </a:prstGeom>
        </p:spPr>
      </p:pic>
    </p:spTree>
    <p:extLst>
      <p:ext uri="{BB962C8B-B14F-4D97-AF65-F5344CB8AC3E}">
        <p14:creationId xmlns:p14="http://schemas.microsoft.com/office/powerpoint/2010/main" val="904758"/>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a:extLst>
              <a:ext uri="{FF2B5EF4-FFF2-40B4-BE49-F238E27FC236}">
                <a16:creationId xmlns:a16="http://schemas.microsoft.com/office/drawing/2014/main" id="{EBA9851E-21AF-9449-B435-D8C72AB72D21}"/>
              </a:ext>
            </a:extLst>
          </p:cNvPr>
          <p:cNvSpPr>
            <a:spLocks noGrp="1"/>
          </p:cNvSpPr>
          <p:nvPr>
            <p:ph idx="1"/>
          </p:nvPr>
        </p:nvSpPr>
        <p:spPr/>
        <p:txBody>
          <a:bodyPr/>
          <a:lstStyle/>
          <a:p>
            <a:r>
              <a:rPr kumimoji="1" lang="en-US" altLang="zh-CN" dirty="0"/>
              <a:t>Problem Definition</a:t>
            </a:r>
          </a:p>
          <a:p>
            <a:pPr lvl="1"/>
            <a:r>
              <a:rPr kumimoji="1" lang="en-US" altLang="zh-CN" dirty="0"/>
              <a:t>denote M regions required for an iteration of a training job as {Ri : 1 ≤ </a:t>
            </a:r>
            <a:r>
              <a:rPr kumimoji="1" lang="en-US" altLang="zh-CN" dirty="0" err="1"/>
              <a:t>i</a:t>
            </a:r>
            <a:r>
              <a:rPr kumimoji="1" lang="en-US" altLang="zh-CN" dirty="0"/>
              <a:t> ≤ M} following the allocation order, with region Ri having two parameters to indicate its lifespan: Time(Ri(a)) for the allocation time and Time(Ri(d)) for the deallocation time</a:t>
            </a:r>
          </a:p>
          <a:p>
            <a:pPr lvl="1"/>
            <a:r>
              <a:rPr kumimoji="1" lang="en-US" altLang="zh-CN" dirty="0"/>
              <a:t>minimize the time delay to be applied on each training iteration without overcommitting the system-wide memory budget C</a:t>
            </a:r>
          </a:p>
          <a:p>
            <a:pPr lvl="1"/>
            <a:endParaRPr kumimoji="1" lang="zh-CN" altLang="en-US" dirty="0"/>
          </a:p>
        </p:txBody>
      </p:sp>
      <p:sp>
        <p:nvSpPr>
          <p:cNvPr id="3" name="标题 2">
            <a:extLst>
              <a:ext uri="{FF2B5EF4-FFF2-40B4-BE49-F238E27FC236}">
                <a16:creationId xmlns:a16="http://schemas.microsoft.com/office/drawing/2014/main" id="{EFD583CA-7DBD-EA43-94DE-61FAF5431B3B}"/>
              </a:ext>
            </a:extLst>
          </p:cNvPr>
          <p:cNvSpPr>
            <a:spLocks noGrp="1"/>
          </p:cNvSpPr>
          <p:nvPr>
            <p:ph type="title"/>
          </p:nvPr>
        </p:nvSpPr>
        <p:spPr/>
        <p:txBody>
          <a:bodyPr>
            <a:normAutofit/>
          </a:bodyPr>
          <a:lstStyle/>
          <a:p>
            <a:r>
              <a:rPr kumimoji="1" lang="en-US" altLang="zh-CN" dirty="0"/>
              <a:t>Scheduling Algorithm</a:t>
            </a:r>
            <a:endParaRPr kumimoji="1" lang="zh-CN" altLang="en-US" dirty="0"/>
          </a:p>
        </p:txBody>
      </p:sp>
      <p:pic>
        <p:nvPicPr>
          <p:cNvPr id="4" name="图片 3">
            <a:extLst>
              <a:ext uri="{FF2B5EF4-FFF2-40B4-BE49-F238E27FC236}">
                <a16:creationId xmlns:a16="http://schemas.microsoft.com/office/drawing/2014/main" id="{95499437-9484-E647-A180-C82429B372A6}"/>
              </a:ext>
            </a:extLst>
          </p:cNvPr>
          <p:cNvPicPr>
            <a:picLocks noChangeAspect="1"/>
          </p:cNvPicPr>
          <p:nvPr/>
        </p:nvPicPr>
        <p:blipFill>
          <a:blip r:embed="rId2"/>
          <a:stretch>
            <a:fillRect/>
          </a:stretch>
        </p:blipFill>
        <p:spPr>
          <a:xfrm>
            <a:off x="3501358" y="4431900"/>
            <a:ext cx="5189284" cy="1547326"/>
          </a:xfrm>
          <a:prstGeom prst="rect">
            <a:avLst/>
          </a:prstGeom>
        </p:spPr>
      </p:pic>
      <p:sp>
        <p:nvSpPr>
          <p:cNvPr id="5" name="文本框 4">
            <a:extLst>
              <a:ext uri="{FF2B5EF4-FFF2-40B4-BE49-F238E27FC236}">
                <a16:creationId xmlns:a16="http://schemas.microsoft.com/office/drawing/2014/main" id="{A6CCA686-1295-AF4D-97E0-804DCABE6F56}"/>
              </a:ext>
            </a:extLst>
          </p:cNvPr>
          <p:cNvSpPr txBox="1"/>
          <p:nvPr/>
        </p:nvSpPr>
        <p:spPr>
          <a:xfrm>
            <a:off x="5109883" y="5936164"/>
            <a:ext cx="1295035" cy="307777"/>
          </a:xfrm>
          <a:prstGeom prst="rect">
            <a:avLst/>
          </a:prstGeom>
          <a:noFill/>
        </p:spPr>
        <p:txBody>
          <a:bodyPr wrap="none" rtlCol="0">
            <a:spAutoFit/>
          </a:bodyPr>
          <a:lstStyle/>
          <a:p>
            <a:r>
              <a:rPr kumimoji="1" lang="en-US" altLang="zh-CN" sz="1400" dirty="0">
                <a:latin typeface="微软雅黑" pitchFamily="34" charset="-122"/>
                <a:ea typeface="微软雅黑" pitchFamily="34" charset="-122"/>
              </a:rPr>
              <a:t>active region</a:t>
            </a:r>
            <a:endParaRPr kumimoji="1" lang="zh-CN" altLang="en-US" sz="1400" dirty="0">
              <a:latin typeface="微软雅黑" pitchFamily="34" charset="-122"/>
              <a:ea typeface="微软雅黑" pitchFamily="34" charset="-122"/>
            </a:endParaRPr>
          </a:p>
        </p:txBody>
      </p:sp>
    </p:spTree>
    <p:extLst>
      <p:ext uri="{BB962C8B-B14F-4D97-AF65-F5344CB8AC3E}">
        <p14:creationId xmlns:p14="http://schemas.microsoft.com/office/powerpoint/2010/main" val="2714040575"/>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a:extLst>
              <a:ext uri="{FF2B5EF4-FFF2-40B4-BE49-F238E27FC236}">
                <a16:creationId xmlns:a16="http://schemas.microsoft.com/office/drawing/2014/main" id="{DD5A7D7B-38DB-9B4E-9A36-EAC2E721A861}"/>
              </a:ext>
            </a:extLst>
          </p:cNvPr>
          <p:cNvSpPr>
            <a:spLocks noGrp="1"/>
          </p:cNvSpPr>
          <p:nvPr>
            <p:ph idx="1"/>
          </p:nvPr>
        </p:nvSpPr>
        <p:spPr/>
        <p:txBody>
          <a:bodyPr/>
          <a:lstStyle/>
          <a:p>
            <a:r>
              <a:rPr kumimoji="1" lang="en-US" altLang="zh-CN" dirty="0"/>
              <a:t>Time Shift Model</a:t>
            </a:r>
          </a:p>
          <a:p>
            <a:pPr lvl="1"/>
            <a:r>
              <a:rPr kumimoji="1" lang="en-US" altLang="zh-CN" dirty="0"/>
              <a:t>DNN training is highly periodic and deterministic. </a:t>
            </a:r>
          </a:p>
          <a:p>
            <a:pPr lvl="1"/>
            <a:r>
              <a:rPr kumimoji="1" lang="en-US" altLang="zh-CN" dirty="0"/>
              <a:t>For each iteration, allocation times for adjacent regions exhibit strong temporal dependency</a:t>
            </a:r>
          </a:p>
          <a:p>
            <a:pPr lvl="1"/>
            <a:r>
              <a:rPr kumimoji="1" lang="en-US" altLang="zh-CN" dirty="0"/>
              <a:t> The time interval between Time(Ri(a) ) and Time(Ri+1(a)) for a job is almost static and does not change drastically over iterations</a:t>
            </a:r>
          </a:p>
          <a:p>
            <a:pPr lvl="1"/>
            <a:r>
              <a:rPr kumimoji="1" lang="en-US" altLang="zh-CN" dirty="0" err="1"/>
              <a:t>TimeShift</a:t>
            </a:r>
            <a:r>
              <a:rPr kumimoji="1" lang="en-US" altLang="zh-CN" dirty="0"/>
              <a:t> is the most effective when applied to the entire iteration, not an individual region</a:t>
            </a:r>
            <a:endParaRPr kumimoji="1" lang="zh-CN" altLang="en-US" dirty="0"/>
          </a:p>
        </p:txBody>
      </p:sp>
      <p:sp>
        <p:nvSpPr>
          <p:cNvPr id="3" name="标题 2">
            <a:extLst>
              <a:ext uri="{FF2B5EF4-FFF2-40B4-BE49-F238E27FC236}">
                <a16:creationId xmlns:a16="http://schemas.microsoft.com/office/drawing/2014/main" id="{BD163D07-F24C-CC46-9B2A-DA8D7BA79648}"/>
              </a:ext>
            </a:extLst>
          </p:cNvPr>
          <p:cNvSpPr>
            <a:spLocks noGrp="1"/>
          </p:cNvSpPr>
          <p:nvPr>
            <p:ph type="title"/>
          </p:nvPr>
        </p:nvSpPr>
        <p:spPr/>
        <p:txBody>
          <a:bodyPr/>
          <a:lstStyle/>
          <a:p>
            <a:r>
              <a:rPr kumimoji="1" lang="en-US" altLang="zh-CN" dirty="0"/>
              <a:t>Scheduling Algorithm</a:t>
            </a:r>
            <a:endParaRPr kumimoji="1" lang="zh-CN" altLang="en-US" dirty="0"/>
          </a:p>
        </p:txBody>
      </p:sp>
      <p:pic>
        <p:nvPicPr>
          <p:cNvPr id="4" name="图片 3">
            <a:extLst>
              <a:ext uri="{FF2B5EF4-FFF2-40B4-BE49-F238E27FC236}">
                <a16:creationId xmlns:a16="http://schemas.microsoft.com/office/drawing/2014/main" id="{C74770C7-DBF6-B246-9A84-42E12E71BB63}"/>
              </a:ext>
            </a:extLst>
          </p:cNvPr>
          <p:cNvPicPr>
            <a:picLocks noChangeAspect="1"/>
          </p:cNvPicPr>
          <p:nvPr/>
        </p:nvPicPr>
        <p:blipFill>
          <a:blip r:embed="rId2"/>
          <a:stretch>
            <a:fillRect/>
          </a:stretch>
        </p:blipFill>
        <p:spPr>
          <a:xfrm>
            <a:off x="3501358" y="4850850"/>
            <a:ext cx="5189284" cy="1547326"/>
          </a:xfrm>
          <a:prstGeom prst="rect">
            <a:avLst/>
          </a:prstGeom>
        </p:spPr>
      </p:pic>
    </p:spTree>
    <p:extLst>
      <p:ext uri="{BB962C8B-B14F-4D97-AF65-F5344CB8AC3E}">
        <p14:creationId xmlns:p14="http://schemas.microsoft.com/office/powerpoint/2010/main" val="3990330849"/>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a:extLst>
              <a:ext uri="{FF2B5EF4-FFF2-40B4-BE49-F238E27FC236}">
                <a16:creationId xmlns:a16="http://schemas.microsoft.com/office/drawing/2014/main" id="{075DC0C2-E244-614F-BA40-6A8EFFEA9EDA}"/>
              </a:ext>
            </a:extLst>
          </p:cNvPr>
          <p:cNvSpPr>
            <a:spLocks noGrp="1"/>
          </p:cNvSpPr>
          <p:nvPr>
            <p:ph idx="1"/>
          </p:nvPr>
        </p:nvSpPr>
        <p:spPr/>
        <p:txBody>
          <a:bodyPr>
            <a:normAutofit lnSpcReduction="10000"/>
          </a:bodyPr>
          <a:lstStyle/>
          <a:p>
            <a:r>
              <a:rPr kumimoji="1" lang="en-US" altLang="zh-CN" sz="2400" dirty="0"/>
              <a:t>Memory Sharing Algorithm</a:t>
            </a:r>
          </a:p>
          <a:p>
            <a:pPr lvl="1"/>
            <a:r>
              <a:rPr kumimoji="1" lang="en-US" altLang="zh-CN" sz="2000" dirty="0"/>
              <a:t>Profiling phase: When a new training job is issued, scrooge scheduler initiates profiling phase during which it collects basic information on the new job; </a:t>
            </a:r>
            <a:r>
              <a:rPr lang="en-US" altLang="zh-CN" sz="2000" dirty="0"/>
              <a:t>the scheduler runs the first iteration of the new job in an isolated manner </a:t>
            </a:r>
          </a:p>
          <a:p>
            <a:pPr lvl="1"/>
            <a:r>
              <a:rPr kumimoji="1" lang="en-US" altLang="zh-CN" sz="2000" dirty="0"/>
              <a:t>Informed phase: for a new iteration to be started for a job (e.g., job A) with </a:t>
            </a:r>
            <a:r>
              <a:rPr kumimoji="1" lang="en-US" altLang="zh-CN" sz="2000" dirty="0" err="1"/>
              <a:t>TimeShift</a:t>
            </a:r>
            <a:r>
              <a:rPr kumimoji="1" lang="en-US" altLang="zh-CN" sz="2000" dirty="0"/>
              <a:t> = 0, the scheduler navigates through time progress using lifespan information and predicts if the memory constraint in Equation 2 is violated or not</a:t>
            </a:r>
          </a:p>
          <a:p>
            <a:pPr lvl="2"/>
            <a:r>
              <a:rPr kumimoji="1" lang="en-US" altLang="zh-CN" sz="1800" dirty="0"/>
              <a:t> If violated, the scheduler waits for time T, which leads to </a:t>
            </a:r>
            <a:r>
              <a:rPr kumimoji="1" lang="en-US" altLang="zh-CN" sz="1800" dirty="0" err="1"/>
              <a:t>TimeShift</a:t>
            </a:r>
            <a:r>
              <a:rPr kumimoji="1" lang="en-US" altLang="zh-CN" sz="1800" dirty="0"/>
              <a:t> += T , and does the prediction again</a:t>
            </a:r>
          </a:p>
          <a:p>
            <a:pPr lvl="1"/>
            <a:r>
              <a:rPr kumimoji="1" lang="en-US" altLang="zh-CN" sz="1900" dirty="0"/>
              <a:t>In the informed phase, we first use a memory budget which is lower than the actual memory budget C to calculate region lifespans under a conservative schedule that incurs a smaller interference among jobs and thus a less aggressive memory sharing</a:t>
            </a:r>
          </a:p>
          <a:p>
            <a:pPr lvl="2"/>
            <a:r>
              <a:rPr kumimoji="1" lang="en-US" altLang="zh-CN" sz="1900" dirty="0"/>
              <a:t>The scheduler gradually increases the lowered memory budget to allow more interference over time and keeps updating region lifespans until it reaches back the memory budget C</a:t>
            </a:r>
            <a:endParaRPr kumimoji="1" lang="zh-CN" altLang="en-US" sz="1900" dirty="0"/>
          </a:p>
        </p:txBody>
      </p:sp>
      <p:sp>
        <p:nvSpPr>
          <p:cNvPr id="3" name="标题 2">
            <a:extLst>
              <a:ext uri="{FF2B5EF4-FFF2-40B4-BE49-F238E27FC236}">
                <a16:creationId xmlns:a16="http://schemas.microsoft.com/office/drawing/2014/main" id="{417BEBD5-028A-6843-B2B5-BC4189A3514E}"/>
              </a:ext>
            </a:extLst>
          </p:cNvPr>
          <p:cNvSpPr>
            <a:spLocks noGrp="1"/>
          </p:cNvSpPr>
          <p:nvPr>
            <p:ph type="title"/>
          </p:nvPr>
        </p:nvSpPr>
        <p:spPr/>
        <p:txBody>
          <a:bodyPr/>
          <a:lstStyle/>
          <a:p>
            <a:r>
              <a:rPr kumimoji="1" lang="en-US" altLang="zh-CN" dirty="0"/>
              <a:t>Scheduling Algorithm</a:t>
            </a:r>
            <a:endParaRPr kumimoji="1" lang="zh-CN" altLang="en-US" dirty="0"/>
          </a:p>
        </p:txBody>
      </p:sp>
    </p:spTree>
    <p:extLst>
      <p:ext uri="{BB962C8B-B14F-4D97-AF65-F5344CB8AC3E}">
        <p14:creationId xmlns:p14="http://schemas.microsoft.com/office/powerpoint/2010/main" val="744590234"/>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a:extLst>
              <a:ext uri="{FF2B5EF4-FFF2-40B4-BE49-F238E27FC236}">
                <a16:creationId xmlns:a16="http://schemas.microsoft.com/office/drawing/2014/main" id="{2590CFAE-12FB-974A-90FE-BA8FDD857111}"/>
              </a:ext>
            </a:extLst>
          </p:cNvPr>
          <p:cNvSpPr>
            <a:spLocks noGrp="1"/>
          </p:cNvSpPr>
          <p:nvPr>
            <p:ph idx="1"/>
          </p:nvPr>
        </p:nvSpPr>
        <p:spPr/>
        <p:txBody>
          <a:bodyPr/>
          <a:lstStyle/>
          <a:p>
            <a:r>
              <a:rPr kumimoji="1" lang="en-US" altLang="zh-CN" dirty="0"/>
              <a:t>Tracking Memory Usage in GPU</a:t>
            </a:r>
          </a:p>
          <a:p>
            <a:pPr lvl="1"/>
            <a:r>
              <a:rPr kumimoji="1" lang="en-US" altLang="zh-CN" dirty="0"/>
              <a:t>Memory deallocation: facilitates CUDA event</a:t>
            </a:r>
          </a:p>
          <a:p>
            <a:pPr lvl="2"/>
            <a:r>
              <a:rPr kumimoji="1" lang="en-US" altLang="zh-CN" dirty="0"/>
              <a:t>Once GPU reaches a CUDA event, it is guaranteed that kernels launched before the detected CUDA event have finished the execution</a:t>
            </a:r>
          </a:p>
          <a:p>
            <a:pPr lvl="2"/>
            <a:r>
              <a:rPr kumimoji="1" lang="en-US" altLang="zh-CN" dirty="0"/>
              <a:t>CUDA event has overhead. To reduce the overhead, Zico inserts CUDA event periodically at a certain memory allocation granularity (currently, 8 MB for CNNs and 256 MB for RNNs)</a:t>
            </a:r>
          </a:p>
          <a:p>
            <a:pPr lvl="1"/>
            <a:r>
              <a:rPr lang="en-US" altLang="zh-CN" dirty="0"/>
              <a:t>Memory allocation</a:t>
            </a:r>
          </a:p>
          <a:p>
            <a:pPr lvl="2"/>
            <a:r>
              <a:rPr lang="en-US" altLang="zh-CN" dirty="0"/>
              <a:t>maintain a small number of in-flight kernels (i.e., kernels pending on GPU stream), since this way would narrow the above time gap and ultimately avoid unnecessary pre-allocations of memory by CPU</a:t>
            </a:r>
          </a:p>
          <a:p>
            <a:pPr lvl="2"/>
            <a:endParaRPr kumimoji="1" lang="zh-CN" altLang="en-US" dirty="0"/>
          </a:p>
        </p:txBody>
      </p:sp>
      <p:sp>
        <p:nvSpPr>
          <p:cNvPr id="3" name="标题 2">
            <a:extLst>
              <a:ext uri="{FF2B5EF4-FFF2-40B4-BE49-F238E27FC236}">
                <a16:creationId xmlns:a16="http://schemas.microsoft.com/office/drawing/2014/main" id="{83F454D3-1EE7-234D-A3D6-F5F7926E8F1E}"/>
              </a:ext>
            </a:extLst>
          </p:cNvPr>
          <p:cNvSpPr>
            <a:spLocks noGrp="1"/>
          </p:cNvSpPr>
          <p:nvPr>
            <p:ph type="title"/>
          </p:nvPr>
        </p:nvSpPr>
        <p:spPr/>
        <p:txBody>
          <a:bodyPr>
            <a:normAutofit/>
          </a:bodyPr>
          <a:lstStyle/>
          <a:p>
            <a:r>
              <a:rPr kumimoji="1" lang="en-US" altLang="zh-CN" sz="3200" dirty="0"/>
              <a:t>Memory Management with Concurrency</a:t>
            </a:r>
            <a:endParaRPr kumimoji="1" lang="zh-CN" altLang="en-US" sz="3200" dirty="0"/>
          </a:p>
        </p:txBody>
      </p:sp>
    </p:spTree>
    <p:extLst>
      <p:ext uri="{BB962C8B-B14F-4D97-AF65-F5344CB8AC3E}">
        <p14:creationId xmlns:p14="http://schemas.microsoft.com/office/powerpoint/2010/main" val="1981718474"/>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a:extLst>
              <a:ext uri="{FF2B5EF4-FFF2-40B4-BE49-F238E27FC236}">
                <a16:creationId xmlns:a16="http://schemas.microsoft.com/office/drawing/2014/main" id="{A0AF020D-528B-C344-B35D-94B99A3CC709}"/>
              </a:ext>
            </a:extLst>
          </p:cNvPr>
          <p:cNvSpPr>
            <a:spLocks noGrp="1"/>
          </p:cNvSpPr>
          <p:nvPr>
            <p:ph idx="1"/>
          </p:nvPr>
        </p:nvSpPr>
        <p:spPr/>
        <p:txBody>
          <a:bodyPr/>
          <a:lstStyle/>
          <a:p>
            <a:r>
              <a:rPr kumimoji="1" lang="en-US" altLang="zh-CN" dirty="0"/>
              <a:t>Tensor Classification</a:t>
            </a:r>
          </a:p>
          <a:p>
            <a:pPr lvl="1"/>
            <a:r>
              <a:rPr kumimoji="1" lang="en-US" altLang="zh-CN" dirty="0"/>
              <a:t>(</a:t>
            </a:r>
            <a:r>
              <a:rPr kumimoji="1" lang="en-US" altLang="zh-CN" dirty="0" err="1"/>
              <a:t>i</a:t>
            </a:r>
            <a:r>
              <a:rPr kumimoji="1" lang="en-US" altLang="zh-CN" dirty="0"/>
              <a:t>) whether the source belongs to the forward pass</a:t>
            </a:r>
          </a:p>
          <a:p>
            <a:pPr lvl="1"/>
            <a:r>
              <a:rPr kumimoji="1" lang="en-US" altLang="zh-CN" dirty="0"/>
              <a:t>(ii) whether there is any destination operator accessing the tensor outside the source</a:t>
            </a:r>
          </a:p>
          <a:p>
            <a:pPr lvl="1"/>
            <a:r>
              <a:rPr kumimoji="1" lang="en-US" altLang="zh-CN" dirty="0"/>
              <a:t>(iii) whether the destination belongs to the backward pass</a:t>
            </a:r>
          </a:p>
          <a:p>
            <a:pPr lvl="1"/>
            <a:r>
              <a:rPr lang="en-US" altLang="zh-CN" dirty="0"/>
              <a:t>Feature map tensors: (</a:t>
            </a:r>
            <a:r>
              <a:rPr lang="en-US" altLang="zh-CN" dirty="0" err="1"/>
              <a:t>i</a:t>
            </a:r>
            <a:r>
              <a:rPr lang="en-US" altLang="zh-CN" dirty="0"/>
              <a:t>) (ii) (iii)</a:t>
            </a:r>
          </a:p>
          <a:p>
            <a:pPr lvl="1"/>
            <a:r>
              <a:rPr lang="en-US" altLang="zh-CN" dirty="0"/>
              <a:t>gradient map tensors: (ii) (iii)</a:t>
            </a:r>
          </a:p>
          <a:p>
            <a:pPr lvl="1"/>
            <a:r>
              <a:rPr lang="en-US" altLang="zh-CN" dirty="0"/>
              <a:t>temporary tensors: remaining</a:t>
            </a:r>
          </a:p>
        </p:txBody>
      </p:sp>
      <p:sp>
        <p:nvSpPr>
          <p:cNvPr id="3" name="标题 2">
            <a:extLst>
              <a:ext uri="{FF2B5EF4-FFF2-40B4-BE49-F238E27FC236}">
                <a16:creationId xmlns:a16="http://schemas.microsoft.com/office/drawing/2014/main" id="{11836665-8047-5943-8E42-B04E3B517EEC}"/>
              </a:ext>
            </a:extLst>
          </p:cNvPr>
          <p:cNvSpPr>
            <a:spLocks noGrp="1"/>
          </p:cNvSpPr>
          <p:nvPr>
            <p:ph type="title"/>
          </p:nvPr>
        </p:nvSpPr>
        <p:spPr/>
        <p:txBody>
          <a:bodyPr>
            <a:normAutofit/>
          </a:bodyPr>
          <a:lstStyle/>
          <a:p>
            <a:r>
              <a:rPr kumimoji="1" lang="en-US" altLang="zh-CN" sz="3200" dirty="0"/>
              <a:t>Memory Management with Concurrency</a:t>
            </a:r>
            <a:endParaRPr kumimoji="1" lang="zh-CN" altLang="en-US" sz="3200" dirty="0"/>
          </a:p>
        </p:txBody>
      </p:sp>
    </p:spTree>
    <p:extLst>
      <p:ext uri="{BB962C8B-B14F-4D97-AF65-F5344CB8AC3E}">
        <p14:creationId xmlns:p14="http://schemas.microsoft.com/office/powerpoint/2010/main" val="1464870015"/>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a:extLst>
              <a:ext uri="{FF2B5EF4-FFF2-40B4-BE49-F238E27FC236}">
                <a16:creationId xmlns:a16="http://schemas.microsoft.com/office/drawing/2014/main" id="{EEFFE269-0E63-C14D-8F00-72A021B3488A}"/>
              </a:ext>
            </a:extLst>
          </p:cNvPr>
          <p:cNvSpPr>
            <a:spLocks noGrp="1"/>
          </p:cNvSpPr>
          <p:nvPr>
            <p:ph idx="1"/>
          </p:nvPr>
        </p:nvSpPr>
        <p:spPr/>
        <p:txBody>
          <a:bodyPr>
            <a:normAutofit/>
          </a:bodyPr>
          <a:lstStyle/>
          <a:p>
            <a:r>
              <a:rPr kumimoji="1" lang="en-US" altLang="zh-CN" sz="2400" dirty="0"/>
              <a:t>Managing Memory Regions</a:t>
            </a:r>
          </a:p>
          <a:p>
            <a:pPr lvl="1"/>
            <a:r>
              <a:rPr kumimoji="1" lang="en-US" altLang="zh-CN" sz="2000" dirty="0"/>
              <a:t>Based on the tensor classification, the memory manager in Zico accepts the tensor type as parameter and then allocates the tensor on a region according to the type</a:t>
            </a:r>
          </a:p>
          <a:p>
            <a:pPr lvl="1"/>
            <a:r>
              <a:rPr kumimoji="1" lang="en-US" altLang="zh-CN" sz="2000" dirty="0"/>
              <a:t>during forward pass, the local memory manager will continuously request regions from the sharable area and then during the backward pass, these regions will be returned back to the sharable area</a:t>
            </a:r>
          </a:p>
          <a:p>
            <a:pPr lvl="1"/>
            <a:r>
              <a:rPr kumimoji="1" lang="en-US" altLang="zh-CN" sz="2000" dirty="0"/>
              <a:t>chose the region size to be at least tens of MB to minimize lock contention</a:t>
            </a:r>
            <a:endParaRPr kumimoji="1" lang="zh-CN" altLang="en-US" sz="2000" dirty="0"/>
          </a:p>
        </p:txBody>
      </p:sp>
      <p:sp>
        <p:nvSpPr>
          <p:cNvPr id="3" name="标题 2">
            <a:extLst>
              <a:ext uri="{FF2B5EF4-FFF2-40B4-BE49-F238E27FC236}">
                <a16:creationId xmlns:a16="http://schemas.microsoft.com/office/drawing/2014/main" id="{240F8DB8-600A-0047-8E2A-7567699BF277}"/>
              </a:ext>
            </a:extLst>
          </p:cNvPr>
          <p:cNvSpPr>
            <a:spLocks noGrp="1"/>
          </p:cNvSpPr>
          <p:nvPr>
            <p:ph type="title"/>
          </p:nvPr>
        </p:nvSpPr>
        <p:spPr/>
        <p:txBody>
          <a:bodyPr>
            <a:normAutofit/>
          </a:bodyPr>
          <a:lstStyle/>
          <a:p>
            <a:r>
              <a:rPr kumimoji="1" lang="en-US" altLang="zh-CN" sz="3200" dirty="0"/>
              <a:t>Memory Management with Concurrency</a:t>
            </a:r>
            <a:endParaRPr kumimoji="1" lang="zh-CN" altLang="en-US" sz="3200" dirty="0"/>
          </a:p>
        </p:txBody>
      </p:sp>
      <p:pic>
        <p:nvPicPr>
          <p:cNvPr id="4" name="图片 3">
            <a:extLst>
              <a:ext uri="{FF2B5EF4-FFF2-40B4-BE49-F238E27FC236}">
                <a16:creationId xmlns:a16="http://schemas.microsoft.com/office/drawing/2014/main" id="{CBA31034-2CDD-C94E-882F-9EA27CC40F16}"/>
              </a:ext>
            </a:extLst>
          </p:cNvPr>
          <p:cNvPicPr>
            <a:picLocks noChangeAspect="1"/>
          </p:cNvPicPr>
          <p:nvPr/>
        </p:nvPicPr>
        <p:blipFill>
          <a:blip r:embed="rId2"/>
          <a:stretch>
            <a:fillRect/>
          </a:stretch>
        </p:blipFill>
        <p:spPr>
          <a:xfrm>
            <a:off x="2715598" y="4133370"/>
            <a:ext cx="6859761" cy="2724630"/>
          </a:xfrm>
          <a:prstGeom prst="rect">
            <a:avLst/>
          </a:prstGeom>
        </p:spPr>
      </p:pic>
    </p:spTree>
    <p:extLst>
      <p:ext uri="{BB962C8B-B14F-4D97-AF65-F5344CB8AC3E}">
        <p14:creationId xmlns:p14="http://schemas.microsoft.com/office/powerpoint/2010/main" val="1607280597"/>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a:extLst>
              <a:ext uri="{FF2B5EF4-FFF2-40B4-BE49-F238E27FC236}">
                <a16:creationId xmlns:a16="http://schemas.microsoft.com/office/drawing/2014/main" id="{7183958D-6804-894D-B6E1-10895AB01844}"/>
              </a:ext>
            </a:extLst>
          </p:cNvPr>
          <p:cNvSpPr>
            <a:spLocks noGrp="1"/>
          </p:cNvSpPr>
          <p:nvPr>
            <p:ph idx="1"/>
          </p:nvPr>
        </p:nvSpPr>
        <p:spPr/>
        <p:txBody>
          <a:bodyPr>
            <a:normAutofit/>
          </a:bodyPr>
          <a:lstStyle/>
          <a:p>
            <a:r>
              <a:rPr kumimoji="1" lang="en-US" altLang="zh-CN" sz="2400" b="0" dirty="0"/>
              <a:t>Machine1: </a:t>
            </a:r>
            <a:r>
              <a:rPr lang="en-US" altLang="zh-CN" sz="2400" b="0" dirty="0"/>
              <a:t>NVIDIA Tesla V100 GPU with 32 GB GPU memory </a:t>
            </a:r>
          </a:p>
          <a:p>
            <a:r>
              <a:rPr lang="en-US" altLang="zh-CN" sz="2400" b="0" dirty="0"/>
              <a:t>Machine2: NVIDIA RTX 2080 </a:t>
            </a:r>
            <a:r>
              <a:rPr lang="en-US" altLang="zh-CN" sz="2400" b="0" dirty="0" err="1"/>
              <a:t>Ti</a:t>
            </a:r>
            <a:r>
              <a:rPr lang="en-US" altLang="zh-CN" sz="2400" b="0" dirty="0"/>
              <a:t> GPU with 11 GB GPU memory</a:t>
            </a:r>
          </a:p>
        </p:txBody>
      </p:sp>
      <p:sp>
        <p:nvSpPr>
          <p:cNvPr id="3" name="标题 2">
            <a:extLst>
              <a:ext uri="{FF2B5EF4-FFF2-40B4-BE49-F238E27FC236}">
                <a16:creationId xmlns:a16="http://schemas.microsoft.com/office/drawing/2014/main" id="{24A6ED8C-3808-8B4F-851C-3EBC41073FDC}"/>
              </a:ext>
            </a:extLst>
          </p:cNvPr>
          <p:cNvSpPr>
            <a:spLocks noGrp="1"/>
          </p:cNvSpPr>
          <p:nvPr>
            <p:ph type="title"/>
          </p:nvPr>
        </p:nvSpPr>
        <p:spPr/>
        <p:txBody>
          <a:bodyPr>
            <a:normAutofit/>
          </a:bodyPr>
          <a:lstStyle/>
          <a:p>
            <a:r>
              <a:rPr kumimoji="1" lang="en-US" altLang="zh-CN" dirty="0"/>
              <a:t>Evaluation</a:t>
            </a:r>
            <a:endParaRPr kumimoji="1" lang="zh-CN" altLang="en-US" dirty="0"/>
          </a:p>
        </p:txBody>
      </p:sp>
      <p:pic>
        <p:nvPicPr>
          <p:cNvPr id="4" name="图片 3">
            <a:extLst>
              <a:ext uri="{FF2B5EF4-FFF2-40B4-BE49-F238E27FC236}">
                <a16:creationId xmlns:a16="http://schemas.microsoft.com/office/drawing/2014/main" id="{85E5D294-E242-134F-B053-1E4DC519EF45}"/>
              </a:ext>
            </a:extLst>
          </p:cNvPr>
          <p:cNvPicPr>
            <a:picLocks noChangeAspect="1"/>
          </p:cNvPicPr>
          <p:nvPr/>
        </p:nvPicPr>
        <p:blipFill>
          <a:blip r:embed="rId2"/>
          <a:stretch>
            <a:fillRect/>
          </a:stretch>
        </p:blipFill>
        <p:spPr>
          <a:xfrm>
            <a:off x="0" y="2985210"/>
            <a:ext cx="12192000" cy="2562699"/>
          </a:xfrm>
          <a:prstGeom prst="rect">
            <a:avLst/>
          </a:prstGeom>
        </p:spPr>
      </p:pic>
      <p:sp>
        <p:nvSpPr>
          <p:cNvPr id="5" name="文本框 4">
            <a:extLst>
              <a:ext uri="{FF2B5EF4-FFF2-40B4-BE49-F238E27FC236}">
                <a16:creationId xmlns:a16="http://schemas.microsoft.com/office/drawing/2014/main" id="{FE2E214D-BB9E-D94E-8CE4-ED3AC3CD7869}"/>
              </a:ext>
            </a:extLst>
          </p:cNvPr>
          <p:cNvSpPr txBox="1"/>
          <p:nvPr/>
        </p:nvSpPr>
        <p:spPr>
          <a:xfrm>
            <a:off x="3834333" y="5893654"/>
            <a:ext cx="4009431" cy="369332"/>
          </a:xfrm>
          <a:prstGeom prst="rect">
            <a:avLst/>
          </a:prstGeom>
          <a:noFill/>
        </p:spPr>
        <p:txBody>
          <a:bodyPr wrap="none" rtlCol="0">
            <a:spAutoFit/>
          </a:bodyPr>
          <a:lstStyle/>
          <a:p>
            <a:r>
              <a:rPr kumimoji="1" lang="zh-CN" altLang="en-US" dirty="0">
                <a:latin typeface="微软雅黑" pitchFamily="34" charset="-122"/>
                <a:ea typeface="微软雅黑" pitchFamily="34" charset="-122"/>
              </a:rPr>
              <a:t>注：</a:t>
            </a:r>
            <a:r>
              <a:rPr kumimoji="1" lang="en-US" altLang="zh-CN" dirty="0">
                <a:latin typeface="微软雅黑" pitchFamily="34" charset="-122"/>
                <a:ea typeface="微软雅黑" pitchFamily="34" charset="-122"/>
              </a:rPr>
              <a:t>MPS</a:t>
            </a:r>
            <a:r>
              <a:rPr kumimoji="1" lang="zh-CN" altLang="en-US" dirty="0">
                <a:latin typeface="微软雅黑" pitchFamily="34" charset="-122"/>
                <a:ea typeface="微软雅黑" pitchFamily="34" charset="-122"/>
              </a:rPr>
              <a:t>在显存用超之后会使用</a:t>
            </a:r>
            <a:r>
              <a:rPr kumimoji="1" lang="en-US" altLang="zh-CN" dirty="0">
                <a:latin typeface="微软雅黑" pitchFamily="34" charset="-122"/>
                <a:ea typeface="微软雅黑" pitchFamily="34" charset="-122"/>
              </a:rPr>
              <a:t>UVM</a:t>
            </a:r>
            <a:endParaRPr kumimoji="1" lang="zh-CN" altLang="en-US" dirty="0">
              <a:latin typeface="微软雅黑" pitchFamily="34" charset="-122"/>
              <a:ea typeface="微软雅黑" pitchFamily="34" charset="-122"/>
            </a:endParaRPr>
          </a:p>
        </p:txBody>
      </p:sp>
    </p:spTree>
    <p:extLst>
      <p:ext uri="{BB962C8B-B14F-4D97-AF65-F5344CB8AC3E}">
        <p14:creationId xmlns:p14="http://schemas.microsoft.com/office/powerpoint/2010/main" val="3627134141"/>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a:extLst>
              <a:ext uri="{FF2B5EF4-FFF2-40B4-BE49-F238E27FC236}">
                <a16:creationId xmlns:a16="http://schemas.microsoft.com/office/drawing/2014/main" id="{CC843A84-0A12-FD45-AAB9-E3FEDBA04C23}"/>
              </a:ext>
            </a:extLst>
          </p:cNvPr>
          <p:cNvSpPr>
            <a:spLocks noGrp="1"/>
          </p:cNvSpPr>
          <p:nvPr>
            <p:ph idx="1"/>
          </p:nvPr>
        </p:nvSpPr>
        <p:spPr/>
        <p:txBody>
          <a:bodyPr>
            <a:normAutofit/>
          </a:bodyPr>
          <a:lstStyle/>
          <a:p>
            <a:r>
              <a:rPr kumimoji="1" lang="en-US" altLang="zh-CN" sz="2000" b="0" dirty="0"/>
              <a:t>select five models to make combinations based on different GPU compute demands: GNMT (low), RHN (low), </a:t>
            </a:r>
            <a:r>
              <a:rPr kumimoji="1" lang="en-US" altLang="zh-CN" sz="2000" b="0" dirty="0" err="1"/>
              <a:t>NASNet</a:t>
            </a:r>
            <a:r>
              <a:rPr kumimoji="1" lang="en-US" altLang="zh-CN" sz="2000" b="0" dirty="0"/>
              <a:t> (high), ResNet-110 (high), and BERT (high)</a:t>
            </a:r>
          </a:p>
          <a:p>
            <a:r>
              <a:rPr kumimoji="1" lang="en-US" altLang="zh-CN" sz="2000" b="0" dirty="0"/>
              <a:t>throughput normalized by Temporal</a:t>
            </a:r>
            <a:endParaRPr kumimoji="1" lang="zh-CN" altLang="en-US" sz="2000" b="0" dirty="0"/>
          </a:p>
        </p:txBody>
      </p:sp>
      <p:sp>
        <p:nvSpPr>
          <p:cNvPr id="3" name="标题 2">
            <a:extLst>
              <a:ext uri="{FF2B5EF4-FFF2-40B4-BE49-F238E27FC236}">
                <a16:creationId xmlns:a16="http://schemas.microsoft.com/office/drawing/2014/main" id="{E7EF179D-7A5C-654C-B669-25E1DFBA45DC}"/>
              </a:ext>
            </a:extLst>
          </p:cNvPr>
          <p:cNvSpPr>
            <a:spLocks noGrp="1"/>
          </p:cNvSpPr>
          <p:nvPr>
            <p:ph type="title"/>
          </p:nvPr>
        </p:nvSpPr>
        <p:spPr/>
        <p:txBody>
          <a:bodyPr/>
          <a:lstStyle/>
          <a:p>
            <a:r>
              <a:rPr kumimoji="1" lang="en-US" altLang="zh-CN" dirty="0"/>
              <a:t>Training Non-identical Models</a:t>
            </a:r>
            <a:endParaRPr kumimoji="1" lang="zh-CN" altLang="en-US" dirty="0"/>
          </a:p>
        </p:txBody>
      </p:sp>
      <p:pic>
        <p:nvPicPr>
          <p:cNvPr id="4" name="图片 3">
            <a:extLst>
              <a:ext uri="{FF2B5EF4-FFF2-40B4-BE49-F238E27FC236}">
                <a16:creationId xmlns:a16="http://schemas.microsoft.com/office/drawing/2014/main" id="{A5378E42-8CE4-6A4E-B50A-624968807234}"/>
              </a:ext>
            </a:extLst>
          </p:cNvPr>
          <p:cNvPicPr>
            <a:picLocks noChangeAspect="1"/>
          </p:cNvPicPr>
          <p:nvPr/>
        </p:nvPicPr>
        <p:blipFill>
          <a:blip r:embed="rId2"/>
          <a:stretch>
            <a:fillRect/>
          </a:stretch>
        </p:blipFill>
        <p:spPr>
          <a:xfrm>
            <a:off x="0" y="2473380"/>
            <a:ext cx="12192000" cy="3862985"/>
          </a:xfrm>
          <a:prstGeom prst="rect">
            <a:avLst/>
          </a:prstGeom>
        </p:spPr>
      </p:pic>
    </p:spTree>
    <p:extLst>
      <p:ext uri="{BB962C8B-B14F-4D97-AF65-F5344CB8AC3E}">
        <p14:creationId xmlns:p14="http://schemas.microsoft.com/office/powerpoint/2010/main" val="2723272543"/>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内容占位符 4">
            <a:extLst>
              <a:ext uri="{FF2B5EF4-FFF2-40B4-BE49-F238E27FC236}">
                <a16:creationId xmlns:a16="http://schemas.microsoft.com/office/drawing/2014/main" id="{3576E3B4-C0CD-8147-93AE-52B43146305D}"/>
              </a:ext>
            </a:extLst>
          </p:cNvPr>
          <p:cNvPicPr>
            <a:picLocks noGrp="1" noChangeAspect="1"/>
          </p:cNvPicPr>
          <p:nvPr>
            <p:ph idx="1"/>
          </p:nvPr>
        </p:nvPicPr>
        <p:blipFill>
          <a:blip r:embed="rId2"/>
          <a:stretch>
            <a:fillRect/>
          </a:stretch>
        </p:blipFill>
        <p:spPr>
          <a:xfrm>
            <a:off x="6041525" y="844388"/>
            <a:ext cx="5985766" cy="2624258"/>
          </a:xfrm>
          <a:prstGeom prst="rect">
            <a:avLst/>
          </a:prstGeom>
        </p:spPr>
      </p:pic>
      <p:sp>
        <p:nvSpPr>
          <p:cNvPr id="3" name="标题 2">
            <a:extLst>
              <a:ext uri="{FF2B5EF4-FFF2-40B4-BE49-F238E27FC236}">
                <a16:creationId xmlns:a16="http://schemas.microsoft.com/office/drawing/2014/main" id="{96CD9CEE-8E5E-BA42-A087-9C6285326CE1}"/>
              </a:ext>
            </a:extLst>
          </p:cNvPr>
          <p:cNvSpPr>
            <a:spLocks noGrp="1"/>
          </p:cNvSpPr>
          <p:nvPr>
            <p:ph type="title"/>
          </p:nvPr>
        </p:nvSpPr>
        <p:spPr/>
        <p:txBody>
          <a:bodyPr/>
          <a:lstStyle/>
          <a:p>
            <a:r>
              <a:rPr kumimoji="1" lang="en-US" altLang="zh-CN" dirty="0"/>
              <a:t>Other</a:t>
            </a:r>
            <a:endParaRPr kumimoji="1" lang="zh-CN" altLang="en-US" dirty="0"/>
          </a:p>
        </p:txBody>
      </p:sp>
      <p:pic>
        <p:nvPicPr>
          <p:cNvPr id="4" name="图片 3">
            <a:extLst>
              <a:ext uri="{FF2B5EF4-FFF2-40B4-BE49-F238E27FC236}">
                <a16:creationId xmlns:a16="http://schemas.microsoft.com/office/drawing/2014/main" id="{31460DA7-61FD-7940-9879-CBEE21BAB49D}"/>
              </a:ext>
            </a:extLst>
          </p:cNvPr>
          <p:cNvPicPr>
            <a:picLocks noChangeAspect="1"/>
          </p:cNvPicPr>
          <p:nvPr/>
        </p:nvPicPr>
        <p:blipFill>
          <a:blip r:embed="rId3"/>
          <a:stretch>
            <a:fillRect/>
          </a:stretch>
        </p:blipFill>
        <p:spPr>
          <a:xfrm>
            <a:off x="285007" y="1997552"/>
            <a:ext cx="5661761" cy="4260743"/>
          </a:xfrm>
          <a:prstGeom prst="rect">
            <a:avLst/>
          </a:prstGeom>
        </p:spPr>
      </p:pic>
      <p:pic>
        <p:nvPicPr>
          <p:cNvPr id="6" name="图片 5">
            <a:extLst>
              <a:ext uri="{FF2B5EF4-FFF2-40B4-BE49-F238E27FC236}">
                <a16:creationId xmlns:a16="http://schemas.microsoft.com/office/drawing/2014/main" id="{A8273A5F-3458-EB45-B99D-AF3AAC04CEB2}"/>
              </a:ext>
            </a:extLst>
          </p:cNvPr>
          <p:cNvPicPr>
            <a:picLocks noChangeAspect="1"/>
          </p:cNvPicPr>
          <p:nvPr/>
        </p:nvPicPr>
        <p:blipFill>
          <a:blip r:embed="rId4"/>
          <a:stretch>
            <a:fillRect/>
          </a:stretch>
        </p:blipFill>
        <p:spPr>
          <a:xfrm>
            <a:off x="6590553" y="3956273"/>
            <a:ext cx="5235175" cy="1595334"/>
          </a:xfrm>
          <a:prstGeom prst="rect">
            <a:avLst/>
          </a:prstGeom>
        </p:spPr>
      </p:pic>
    </p:spTree>
    <p:extLst>
      <p:ext uri="{BB962C8B-B14F-4D97-AF65-F5344CB8AC3E}">
        <p14:creationId xmlns:p14="http://schemas.microsoft.com/office/powerpoint/2010/main" val="2510017839"/>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theme/theme1.xml><?xml version="1.0" encoding="utf-8"?>
<a:theme xmlns:a="http://schemas.openxmlformats.org/drawingml/2006/main" name="1_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bodyPr wrap="square">
        <a:spAutoFit/>
      </a:bodyPr>
      <a:lstStyle>
        <a:defPPr>
          <a:defRPr dirty="0" smtClean="0">
            <a:latin typeface="微软雅黑" pitchFamily="34" charset="-122"/>
            <a:ea typeface="微软雅黑" pitchFamily="34" charset="-122"/>
          </a:defRPr>
        </a:defPPr>
      </a:lstStyle>
    </a:spDef>
    <a:txDef>
      <a:spPr>
        <a:noFill/>
      </a:spPr>
      <a:bodyPr wrap="none" rtlCol="0">
        <a:spAutoFit/>
      </a:bodyPr>
      <a:lstStyle>
        <a:defPPr>
          <a:defRPr dirty="0">
            <a:latin typeface="微软雅黑" pitchFamily="34" charset="-122"/>
            <a:ea typeface="微软雅黑" pitchFamily="34" charset="-122"/>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33072</TotalTime>
  <Words>1313</Words>
  <Application>Microsoft Macintosh PowerPoint</Application>
  <PresentationFormat>宽屏</PresentationFormat>
  <Paragraphs>92</Paragraphs>
  <Slides>18</Slides>
  <Notes>0</Notes>
  <HiddenSlides>0</HiddenSlides>
  <MMClips>0</MMClips>
  <ScaleCrop>false</ScaleCrop>
  <HeadingPairs>
    <vt:vector size="6" baseType="variant">
      <vt:variant>
        <vt:lpstr>已用的字体</vt:lpstr>
      </vt:variant>
      <vt:variant>
        <vt:i4>4</vt:i4>
      </vt:variant>
      <vt:variant>
        <vt:lpstr>主题</vt:lpstr>
      </vt:variant>
      <vt:variant>
        <vt:i4>1</vt:i4>
      </vt:variant>
      <vt:variant>
        <vt:lpstr>幻灯片标题</vt:lpstr>
      </vt:variant>
      <vt:variant>
        <vt:i4>18</vt:i4>
      </vt:variant>
    </vt:vector>
  </HeadingPairs>
  <TitlesOfParts>
    <vt:vector size="23" baseType="lpstr">
      <vt:lpstr>等线</vt:lpstr>
      <vt:lpstr>微软雅黑</vt:lpstr>
      <vt:lpstr>Arial</vt:lpstr>
      <vt:lpstr>Wingdings</vt:lpstr>
      <vt:lpstr>1_Office 主题​​</vt:lpstr>
      <vt:lpstr>Zico: Efficient GPU Memory Sharing for Concurrent DNN Training</vt:lpstr>
      <vt:lpstr>Introduction</vt:lpstr>
      <vt:lpstr>GPU Sharing Use Cases</vt:lpstr>
      <vt:lpstr>GPU Sharing</vt:lpstr>
      <vt:lpstr>Challenges for Memory Sharing</vt:lpstr>
      <vt:lpstr>Challenges for Memory Sharing</vt:lpstr>
      <vt:lpstr>Design Overview</vt:lpstr>
      <vt:lpstr>Design Overview</vt:lpstr>
      <vt:lpstr>Design Overview</vt:lpstr>
      <vt:lpstr>Scheduling Algorithm</vt:lpstr>
      <vt:lpstr>Scheduling Algorithm</vt:lpstr>
      <vt:lpstr>Scheduling Algorithm</vt:lpstr>
      <vt:lpstr>Memory Management with Concurrency</vt:lpstr>
      <vt:lpstr>Memory Management with Concurrency</vt:lpstr>
      <vt:lpstr>Memory Management with Concurrency</vt:lpstr>
      <vt:lpstr>Evaluation</vt:lpstr>
      <vt:lpstr>Training Non-identical Models</vt:lpstr>
      <vt:lpstr>Other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lenovo</dc:creator>
  <cp:lastModifiedBy>hyt</cp:lastModifiedBy>
  <cp:revision>1478</cp:revision>
  <dcterms:created xsi:type="dcterms:W3CDTF">2018-06-04T22:40:57Z</dcterms:created>
  <dcterms:modified xsi:type="dcterms:W3CDTF">2022-03-17T07:31:39Z</dcterms:modified>
</cp:coreProperties>
</file>