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532" r:id="rId2"/>
    <p:sldId id="257" r:id="rId3"/>
    <p:sldId id="541" r:id="rId4"/>
    <p:sldId id="543" r:id="rId5"/>
    <p:sldId id="544" r:id="rId6"/>
    <p:sldId id="533" r:id="rId7"/>
    <p:sldId id="545" r:id="rId8"/>
    <p:sldId id="546" r:id="rId9"/>
    <p:sldId id="547" r:id="rId10"/>
    <p:sldId id="548" r:id="rId11"/>
    <p:sldId id="549" r:id="rId12"/>
    <p:sldId id="550" r:id="rId13"/>
    <p:sldId id="551" r:id="rId14"/>
    <p:sldId id="552" r:id="rId15"/>
    <p:sldId id="553" r:id="rId16"/>
    <p:sldId id="540" r:id="rId17"/>
    <p:sldId id="554" r:id="rId18"/>
    <p:sldId id="555" r:id="rId19"/>
    <p:sldId id="556" r:id="rId20"/>
    <p:sldId id="557" r:id="rId21"/>
    <p:sldId id="558"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91" autoAdjust="0"/>
    <p:restoredTop sz="79083" autoAdjust="0"/>
  </p:normalViewPr>
  <p:slideViewPr>
    <p:cSldViewPr snapToGrid="0">
      <p:cViewPr varScale="1">
        <p:scale>
          <a:sx n="73" d="100"/>
          <a:sy n="73" d="100"/>
        </p:scale>
        <p:origin x="734" y="8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ngshunhong" userId="01d2e405-8653-4bb5-a81b-a674c1e29169" providerId="ADAL" clId="{94EECDAB-CC1A-4A55-B23A-A7F5F56BC804}"/>
    <pc:docChg chg="undo custSel addSld delSld modSld sldOrd">
      <pc:chgData name="wangshunhong" userId="01d2e405-8653-4bb5-a81b-a674c1e29169" providerId="ADAL" clId="{94EECDAB-CC1A-4A55-B23A-A7F5F56BC804}" dt="2022-02-24T11:24:57.898" v="6296" actId="20577"/>
      <pc:docMkLst>
        <pc:docMk/>
      </pc:docMkLst>
      <pc:sldChg chg="addSp delSp modSp">
        <pc:chgData name="wangshunhong" userId="01d2e405-8653-4bb5-a81b-a674c1e29169" providerId="ADAL" clId="{94EECDAB-CC1A-4A55-B23A-A7F5F56BC804}" dt="2022-02-24T06:14:37.490" v="19" actId="1076"/>
        <pc:sldMkLst>
          <pc:docMk/>
          <pc:sldMk cId="352769346" sldId="532"/>
        </pc:sldMkLst>
        <pc:spChg chg="mod">
          <ac:chgData name="wangshunhong" userId="01d2e405-8653-4bb5-a81b-a674c1e29169" providerId="ADAL" clId="{94EECDAB-CC1A-4A55-B23A-A7F5F56BC804}" dt="2022-02-24T06:13:47.766" v="12" actId="20577"/>
          <ac:spMkLst>
            <pc:docMk/>
            <pc:sldMk cId="352769346" sldId="532"/>
            <ac:spMk id="6" creationId="{EBB61916-B1BC-478E-B945-46C52FA8CE31}"/>
          </ac:spMkLst>
        </pc:spChg>
        <pc:spChg chg="mod">
          <ac:chgData name="wangshunhong" userId="01d2e405-8653-4bb5-a81b-a674c1e29169" providerId="ADAL" clId="{94EECDAB-CC1A-4A55-B23A-A7F5F56BC804}" dt="2022-02-24T06:13:52.605" v="15" actId="20577"/>
          <ac:spMkLst>
            <pc:docMk/>
            <pc:sldMk cId="352769346" sldId="532"/>
            <ac:spMk id="7" creationId="{64D1B580-6430-4969-8C42-EF62A6026F3A}"/>
          </ac:spMkLst>
        </pc:spChg>
        <pc:picChg chg="add mod">
          <ac:chgData name="wangshunhong" userId="01d2e405-8653-4bb5-a81b-a674c1e29169" providerId="ADAL" clId="{94EECDAB-CC1A-4A55-B23A-A7F5F56BC804}" dt="2022-02-24T06:14:37.490" v="19" actId="1076"/>
          <ac:picMkLst>
            <pc:docMk/>
            <pc:sldMk cId="352769346" sldId="532"/>
            <ac:picMk id="2" creationId="{ADD33EF1-D3D4-4ABF-945B-BEE8B3B74BE2}"/>
          </ac:picMkLst>
        </pc:picChg>
        <pc:picChg chg="del">
          <ac:chgData name="wangshunhong" userId="01d2e405-8653-4bb5-a81b-a674c1e29169" providerId="ADAL" clId="{94EECDAB-CC1A-4A55-B23A-A7F5F56BC804}" dt="2022-02-24T06:14:29.144" v="16" actId="478"/>
          <ac:picMkLst>
            <pc:docMk/>
            <pc:sldMk cId="352769346" sldId="532"/>
            <ac:picMk id="9" creationId="{EA94F77C-93CF-4B91-8427-087BE79F22FF}"/>
          </ac:picMkLst>
        </pc:picChg>
      </pc:sldChg>
    </pc:docChg>
  </pc:docChgLst>
  <pc:docChgLst>
    <pc:chgData name="wangshunhong" userId="01d2e405-8653-4bb5-a81b-a674c1e29169" providerId="ADAL" clId="{53BD26ED-E807-426F-84F0-614FF1548ED0}"/>
    <pc:docChg chg="undo redo custSel addSld delSld modSld sldOrd">
      <pc:chgData name="wangshunhong" userId="01d2e405-8653-4bb5-a81b-a674c1e29169" providerId="ADAL" clId="{53BD26ED-E807-426F-84F0-614FF1548ED0}" dt="2022-03-17T10:02:02.312" v="1604" actId="2696"/>
      <pc:docMkLst>
        <pc:docMk/>
      </pc:docMkLst>
      <pc:sldChg chg="del">
        <pc:chgData name="wangshunhong" userId="01d2e405-8653-4bb5-a81b-a674c1e29169" providerId="ADAL" clId="{53BD26ED-E807-426F-84F0-614FF1548ED0}" dt="2022-03-17T08:19:51.265" v="21" actId="2696"/>
        <pc:sldMkLst>
          <pc:docMk/>
          <pc:sldMk cId="3020017255" sldId="528"/>
        </pc:sldMkLst>
      </pc:sldChg>
      <pc:sldChg chg="del">
        <pc:chgData name="wangshunhong" userId="01d2e405-8653-4bb5-a81b-a674c1e29169" providerId="ADAL" clId="{53BD26ED-E807-426F-84F0-614FF1548ED0}" dt="2022-03-17T08:19:52.189" v="24" actId="2696"/>
        <pc:sldMkLst>
          <pc:docMk/>
          <pc:sldMk cId="68863740" sldId="529"/>
        </pc:sldMkLst>
      </pc:sldChg>
      <pc:sldChg chg="addSp delSp modSp">
        <pc:chgData name="wangshunhong" userId="01d2e405-8653-4bb5-a81b-a674c1e29169" providerId="ADAL" clId="{53BD26ED-E807-426F-84F0-614FF1548ED0}" dt="2022-03-17T08:20:07.209" v="30" actId="1076"/>
        <pc:sldMkLst>
          <pc:docMk/>
          <pc:sldMk cId="352769346" sldId="532"/>
        </pc:sldMkLst>
        <pc:spChg chg="mod">
          <ac:chgData name="wangshunhong" userId="01d2e405-8653-4bb5-a81b-a674c1e29169" providerId="ADAL" clId="{53BD26ED-E807-426F-84F0-614FF1548ED0}" dt="2022-03-17T07:14:45.210" v="12" actId="1076"/>
          <ac:spMkLst>
            <pc:docMk/>
            <pc:sldMk cId="352769346" sldId="532"/>
            <ac:spMk id="6" creationId="{EBB61916-B1BC-478E-B945-46C52FA8CE31}"/>
          </ac:spMkLst>
        </pc:spChg>
        <pc:spChg chg="mod">
          <ac:chgData name="wangshunhong" userId="01d2e405-8653-4bb5-a81b-a674c1e29169" providerId="ADAL" clId="{53BD26ED-E807-426F-84F0-614FF1548ED0}" dt="2022-03-17T08:20:07.209" v="30" actId="1076"/>
          <ac:spMkLst>
            <pc:docMk/>
            <pc:sldMk cId="352769346" sldId="532"/>
            <ac:spMk id="7" creationId="{64D1B580-6430-4969-8C42-EF62A6026F3A}"/>
          </ac:spMkLst>
        </pc:spChg>
        <pc:picChg chg="del">
          <ac:chgData name="wangshunhong" userId="01d2e405-8653-4bb5-a81b-a674c1e29169" providerId="ADAL" clId="{53BD26ED-E807-426F-84F0-614FF1548ED0}" dt="2022-03-17T07:19:37.019" v="17" actId="478"/>
          <ac:picMkLst>
            <pc:docMk/>
            <pc:sldMk cId="352769346" sldId="532"/>
            <ac:picMk id="2" creationId="{ADD33EF1-D3D4-4ABF-945B-BEE8B3B74BE2}"/>
          </ac:picMkLst>
        </pc:picChg>
        <pc:picChg chg="add mod">
          <ac:chgData name="wangshunhong" userId="01d2e405-8653-4bb5-a81b-a674c1e29169" providerId="ADAL" clId="{53BD26ED-E807-426F-84F0-614FF1548ED0}" dt="2022-03-17T07:19:42.702" v="20" actId="1076"/>
          <ac:picMkLst>
            <pc:docMk/>
            <pc:sldMk cId="352769346" sldId="532"/>
            <ac:picMk id="3" creationId="{C4A87847-16DA-4D33-99C3-764DF45BFB94}"/>
          </ac:picMkLst>
        </pc:picChg>
      </pc:sldChg>
      <pc:sldChg chg="addSp delSp modSp add">
        <pc:chgData name="wangshunhong" userId="01d2e405-8653-4bb5-a81b-a674c1e29169" providerId="ADAL" clId="{53BD26ED-E807-426F-84F0-614FF1548ED0}" dt="2022-03-17T09:27:59.787" v="610" actId="20577"/>
        <pc:sldMkLst>
          <pc:docMk/>
          <pc:sldMk cId="616229014" sldId="533"/>
        </pc:sldMkLst>
        <pc:spChg chg="del">
          <ac:chgData name="wangshunhong" userId="01d2e405-8653-4bb5-a81b-a674c1e29169" providerId="ADAL" clId="{53BD26ED-E807-426F-84F0-614FF1548ED0}" dt="2022-03-17T08:20:14.190" v="32"/>
          <ac:spMkLst>
            <pc:docMk/>
            <pc:sldMk cId="616229014" sldId="533"/>
            <ac:spMk id="2" creationId="{ADE6F18D-305F-4D98-9E7B-B3523CE713C3}"/>
          </ac:spMkLst>
        </pc:spChg>
        <pc:spChg chg="add mod">
          <ac:chgData name="wangshunhong" userId="01d2e405-8653-4bb5-a81b-a674c1e29169" providerId="ADAL" clId="{53BD26ED-E807-426F-84F0-614FF1548ED0}" dt="2022-03-17T09:11:25.954" v="84" actId="20577"/>
          <ac:spMkLst>
            <pc:docMk/>
            <pc:sldMk cId="616229014" sldId="533"/>
            <ac:spMk id="3" creationId="{203BCEBF-B976-49FF-857C-A2E820096C15}"/>
          </ac:spMkLst>
        </pc:spChg>
        <pc:spChg chg="add mod">
          <ac:chgData name="wangshunhong" userId="01d2e405-8653-4bb5-a81b-a674c1e29169" providerId="ADAL" clId="{53BD26ED-E807-426F-84F0-614FF1548ED0}" dt="2022-03-17T09:27:59.787" v="610" actId="20577"/>
          <ac:spMkLst>
            <pc:docMk/>
            <pc:sldMk cId="616229014" sldId="533"/>
            <ac:spMk id="4" creationId="{C9CEA709-843F-4C0F-8918-C67A4C79C54C}"/>
          </ac:spMkLst>
        </pc:spChg>
      </pc:sldChg>
      <pc:sldChg chg="del">
        <pc:chgData name="wangshunhong" userId="01d2e405-8653-4bb5-a81b-a674c1e29169" providerId="ADAL" clId="{53BD26ED-E807-426F-84F0-614FF1548ED0}" dt="2022-03-17T08:19:51.755" v="22" actId="2696"/>
        <pc:sldMkLst>
          <pc:docMk/>
          <pc:sldMk cId="2222025493" sldId="533"/>
        </pc:sldMkLst>
      </pc:sldChg>
      <pc:sldChg chg="addSp delSp modSp add del modTransition">
        <pc:chgData name="wangshunhong" userId="01d2e405-8653-4bb5-a81b-a674c1e29169" providerId="ADAL" clId="{53BD26ED-E807-426F-84F0-614FF1548ED0}" dt="2022-03-17T09:58:16.561" v="1597" actId="2696"/>
        <pc:sldMkLst>
          <pc:docMk/>
          <pc:sldMk cId="1913212090" sldId="534"/>
        </pc:sldMkLst>
        <pc:picChg chg="add del mod">
          <ac:chgData name="wangshunhong" userId="01d2e405-8653-4bb5-a81b-a674c1e29169" providerId="ADAL" clId="{53BD26ED-E807-426F-84F0-614FF1548ED0}" dt="2022-03-17T09:58:12.019" v="1596" actId="1076"/>
          <ac:picMkLst>
            <pc:docMk/>
            <pc:sldMk cId="1913212090" sldId="534"/>
            <ac:picMk id="4" creationId="{563EA350-E012-4D5D-8219-9C770B27217B}"/>
          </ac:picMkLst>
        </pc:picChg>
      </pc:sldChg>
      <pc:sldChg chg="del">
        <pc:chgData name="wangshunhong" userId="01d2e405-8653-4bb5-a81b-a674c1e29169" providerId="ADAL" clId="{53BD26ED-E807-426F-84F0-614FF1548ED0}" dt="2022-03-17T08:19:52.729" v="25" actId="2696"/>
        <pc:sldMkLst>
          <pc:docMk/>
          <pc:sldMk cId="3490283746" sldId="534"/>
        </pc:sldMkLst>
      </pc:sldChg>
      <pc:sldChg chg="addSp delSp modSp add ord">
        <pc:chgData name="wangshunhong" userId="01d2e405-8653-4bb5-a81b-a674c1e29169" providerId="ADAL" clId="{53BD26ED-E807-426F-84F0-614FF1548ED0}" dt="2022-03-17T09:54:37.194" v="1415" actId="1076"/>
        <pc:sldMkLst>
          <pc:docMk/>
          <pc:sldMk cId="1713724833" sldId="535"/>
        </pc:sldMkLst>
        <pc:spChg chg="add del mod">
          <ac:chgData name="wangshunhong" userId="01d2e405-8653-4bb5-a81b-a674c1e29169" providerId="ADAL" clId="{53BD26ED-E807-426F-84F0-614FF1548ED0}" dt="2022-03-17T09:54:34.914" v="1414" actId="14100"/>
          <ac:spMkLst>
            <pc:docMk/>
            <pc:sldMk cId="1713724833" sldId="535"/>
            <ac:spMk id="2" creationId="{C1A2ACD5-1564-4208-A623-29330E83EFEC}"/>
          </ac:spMkLst>
        </pc:spChg>
        <pc:spChg chg="mod">
          <ac:chgData name="wangshunhong" userId="01d2e405-8653-4bb5-a81b-a674c1e29169" providerId="ADAL" clId="{53BD26ED-E807-426F-84F0-614FF1548ED0}" dt="2022-03-17T09:39:01.491" v="703" actId="20577"/>
          <ac:spMkLst>
            <pc:docMk/>
            <pc:sldMk cId="1713724833" sldId="535"/>
            <ac:spMk id="3" creationId="{8EF6F493-1F7C-4A99-AFF3-C4FF97A0CED5}"/>
          </ac:spMkLst>
        </pc:spChg>
        <pc:picChg chg="add del mod">
          <ac:chgData name="wangshunhong" userId="01d2e405-8653-4bb5-a81b-a674c1e29169" providerId="ADAL" clId="{53BD26ED-E807-426F-84F0-614FF1548ED0}" dt="2022-03-17T09:48:52.870" v="1186" actId="478"/>
          <ac:picMkLst>
            <pc:docMk/>
            <pc:sldMk cId="1713724833" sldId="535"/>
            <ac:picMk id="4" creationId="{F20CA4DE-90AB-4987-8F35-F5271104BD13}"/>
          </ac:picMkLst>
        </pc:picChg>
        <pc:picChg chg="add mod">
          <ac:chgData name="wangshunhong" userId="01d2e405-8653-4bb5-a81b-a674c1e29169" providerId="ADAL" clId="{53BD26ED-E807-426F-84F0-614FF1548ED0}" dt="2022-03-17T09:54:37.194" v="1415" actId="1076"/>
          <ac:picMkLst>
            <pc:docMk/>
            <pc:sldMk cId="1713724833" sldId="535"/>
            <ac:picMk id="5" creationId="{F78D8EBC-BE3D-44C7-9BD3-D2E41124D561}"/>
          </ac:picMkLst>
        </pc:picChg>
      </pc:sldChg>
      <pc:sldChg chg="addSp delSp modSp add ord">
        <pc:chgData name="wangshunhong" userId="01d2e405-8653-4bb5-a81b-a674c1e29169" providerId="ADAL" clId="{53BD26ED-E807-426F-84F0-614FF1548ED0}" dt="2022-03-17T09:56:04.429" v="1471" actId="27636"/>
        <pc:sldMkLst>
          <pc:docMk/>
          <pc:sldMk cId="3284608083" sldId="536"/>
        </pc:sldMkLst>
        <pc:spChg chg="del">
          <ac:chgData name="wangshunhong" userId="01d2e405-8653-4bb5-a81b-a674c1e29169" providerId="ADAL" clId="{53BD26ED-E807-426F-84F0-614FF1548ED0}" dt="2022-03-17T09:50:26.691" v="1193" actId="478"/>
          <ac:spMkLst>
            <pc:docMk/>
            <pc:sldMk cId="3284608083" sldId="536"/>
            <ac:spMk id="2" creationId="{E4F15D68-FCE1-4FB2-822F-46F4079411FC}"/>
          </ac:spMkLst>
        </pc:spChg>
        <pc:spChg chg="mod">
          <ac:chgData name="wangshunhong" userId="01d2e405-8653-4bb5-a81b-a674c1e29169" providerId="ADAL" clId="{53BD26ED-E807-426F-84F0-614FF1548ED0}" dt="2022-03-17T09:39:17.059" v="711" actId="20577"/>
          <ac:spMkLst>
            <pc:docMk/>
            <pc:sldMk cId="3284608083" sldId="536"/>
            <ac:spMk id="3" creationId="{8CB281BE-73F8-4A4B-9B81-BF6C5F9CF1D1}"/>
          </ac:spMkLst>
        </pc:spChg>
        <pc:spChg chg="add mod">
          <ac:chgData name="wangshunhong" userId="01d2e405-8653-4bb5-a81b-a674c1e29169" providerId="ADAL" clId="{53BD26ED-E807-426F-84F0-614FF1548ED0}" dt="2022-03-17T09:56:04.429" v="1471" actId="27636"/>
          <ac:spMkLst>
            <pc:docMk/>
            <pc:sldMk cId="3284608083" sldId="536"/>
            <ac:spMk id="6" creationId="{F91D9583-BD65-47E6-B3E1-45861F6D82B6}"/>
          </ac:spMkLst>
        </pc:spChg>
        <pc:picChg chg="add mod">
          <ac:chgData name="wangshunhong" userId="01d2e405-8653-4bb5-a81b-a674c1e29169" providerId="ADAL" clId="{53BD26ED-E807-426F-84F0-614FF1548ED0}" dt="2022-03-17T09:50:30.783" v="1195" actId="1076"/>
          <ac:picMkLst>
            <pc:docMk/>
            <pc:sldMk cId="3284608083" sldId="536"/>
            <ac:picMk id="4" creationId="{AC67FCBB-1BA5-4645-B7A3-59547657954D}"/>
          </ac:picMkLst>
        </pc:picChg>
        <pc:picChg chg="add mod">
          <ac:chgData name="wangshunhong" userId="01d2e405-8653-4bb5-a81b-a674c1e29169" providerId="ADAL" clId="{53BD26ED-E807-426F-84F0-614FF1548ED0}" dt="2022-03-17T09:50:28.950" v="1194" actId="1076"/>
          <ac:picMkLst>
            <pc:docMk/>
            <pc:sldMk cId="3284608083" sldId="536"/>
            <ac:picMk id="5" creationId="{44F5C063-EDD3-4217-9CC9-95308571DE7C}"/>
          </ac:picMkLst>
        </pc:picChg>
      </pc:sldChg>
      <pc:sldChg chg="addSp modSp add ord">
        <pc:chgData name="wangshunhong" userId="01d2e405-8653-4bb5-a81b-a674c1e29169" providerId="ADAL" clId="{53BD26ED-E807-426F-84F0-614FF1548ED0}" dt="2022-03-17T09:57:38.177" v="1595" actId="1076"/>
        <pc:sldMkLst>
          <pc:docMk/>
          <pc:sldMk cId="134304728" sldId="537"/>
        </pc:sldMkLst>
        <pc:spChg chg="mod">
          <ac:chgData name="wangshunhong" userId="01d2e405-8653-4bb5-a81b-a674c1e29169" providerId="ADAL" clId="{53BD26ED-E807-426F-84F0-614FF1548ED0}" dt="2022-03-17T09:37:37.789" v="663" actId="20577"/>
          <ac:spMkLst>
            <pc:docMk/>
            <pc:sldMk cId="134304728" sldId="537"/>
            <ac:spMk id="3" creationId="{CFCBFBA4-D4CC-48CC-8E97-3D4143D94C87}"/>
          </ac:spMkLst>
        </pc:spChg>
        <pc:picChg chg="add mod">
          <ac:chgData name="wangshunhong" userId="01d2e405-8653-4bb5-a81b-a674c1e29169" providerId="ADAL" clId="{53BD26ED-E807-426F-84F0-614FF1548ED0}" dt="2022-03-17T09:57:38.177" v="1595" actId="1076"/>
          <ac:picMkLst>
            <pc:docMk/>
            <pc:sldMk cId="134304728" sldId="537"/>
            <ac:picMk id="4" creationId="{BCA5D991-0089-495D-9BC2-D3E7809DEAAF}"/>
          </ac:picMkLst>
        </pc:picChg>
      </pc:sldChg>
      <pc:sldChg chg="addSp modSp add">
        <pc:chgData name="wangshunhong" userId="01d2e405-8653-4bb5-a81b-a674c1e29169" providerId="ADAL" clId="{53BD26ED-E807-426F-84F0-614FF1548ED0}" dt="2022-03-17T09:56:59.717" v="1591" actId="1076"/>
        <pc:sldMkLst>
          <pc:docMk/>
          <pc:sldMk cId="1306205144" sldId="538"/>
        </pc:sldMkLst>
        <pc:spChg chg="mod">
          <ac:chgData name="wangshunhong" userId="01d2e405-8653-4bb5-a81b-a674c1e29169" providerId="ADAL" clId="{53BD26ED-E807-426F-84F0-614FF1548ED0}" dt="2022-03-17T09:56:45.510" v="1588" actId="20577"/>
          <ac:spMkLst>
            <pc:docMk/>
            <pc:sldMk cId="1306205144" sldId="538"/>
            <ac:spMk id="2" creationId="{C41433D9-1E49-4C28-8356-0ACC05E0FEFE}"/>
          </ac:spMkLst>
        </pc:spChg>
        <pc:spChg chg="mod">
          <ac:chgData name="wangshunhong" userId="01d2e405-8653-4bb5-a81b-a674c1e29169" providerId="ADAL" clId="{53BD26ED-E807-426F-84F0-614FF1548ED0}" dt="2022-03-17T09:56:32.724" v="1533" actId="20577"/>
          <ac:spMkLst>
            <pc:docMk/>
            <pc:sldMk cId="1306205144" sldId="538"/>
            <ac:spMk id="3" creationId="{56107C64-E235-4B97-BC69-FAEEDBCC8D35}"/>
          </ac:spMkLst>
        </pc:spChg>
        <pc:picChg chg="add mod">
          <ac:chgData name="wangshunhong" userId="01d2e405-8653-4bb5-a81b-a674c1e29169" providerId="ADAL" clId="{53BD26ED-E807-426F-84F0-614FF1548ED0}" dt="2022-03-17T09:56:59.717" v="1591" actId="1076"/>
          <ac:picMkLst>
            <pc:docMk/>
            <pc:sldMk cId="1306205144" sldId="538"/>
            <ac:picMk id="4" creationId="{091B8E1E-A43F-4178-8511-27064526C44B}"/>
          </ac:picMkLst>
        </pc:picChg>
      </pc:sldChg>
      <pc:sldChg chg="del">
        <pc:chgData name="wangshunhong" userId="01d2e405-8653-4bb5-a81b-a674c1e29169" providerId="ADAL" clId="{53BD26ED-E807-426F-84F0-614FF1548ED0}" dt="2022-03-17T08:19:52.054" v="23" actId="2696"/>
        <pc:sldMkLst>
          <pc:docMk/>
          <pc:sldMk cId="1298503487" sldId="539"/>
        </pc:sldMkLst>
      </pc:sldChg>
      <pc:sldChg chg="addSp modSp add del">
        <pc:chgData name="wangshunhong" userId="01d2e405-8653-4bb5-a81b-a674c1e29169" providerId="ADAL" clId="{53BD26ED-E807-426F-84F0-614FF1548ED0}" dt="2022-03-17T09:56:07.491" v="1472" actId="2696"/>
        <pc:sldMkLst>
          <pc:docMk/>
          <pc:sldMk cId="2151889955" sldId="539"/>
        </pc:sldMkLst>
        <pc:picChg chg="add mod">
          <ac:chgData name="wangshunhong" userId="01d2e405-8653-4bb5-a81b-a674c1e29169" providerId="ADAL" clId="{53BD26ED-E807-426F-84F0-614FF1548ED0}" dt="2022-03-17T09:30:17.049" v="614" actId="1076"/>
          <ac:picMkLst>
            <pc:docMk/>
            <pc:sldMk cId="2151889955" sldId="539"/>
            <ac:picMk id="4" creationId="{18384AF9-A861-4DB8-81F6-039D9CB88EBB}"/>
          </ac:picMkLst>
        </pc:picChg>
      </pc:sldChg>
      <pc:sldChg chg="del">
        <pc:chgData name="wangshunhong" userId="01d2e405-8653-4bb5-a81b-a674c1e29169" providerId="ADAL" clId="{53BD26ED-E807-426F-84F0-614FF1548ED0}" dt="2022-03-17T08:19:53.172" v="26" actId="2696"/>
        <pc:sldMkLst>
          <pc:docMk/>
          <pc:sldMk cId="1023453921" sldId="540"/>
        </pc:sldMkLst>
      </pc:sldChg>
      <pc:sldChg chg="modSp add del">
        <pc:chgData name="wangshunhong" userId="01d2e405-8653-4bb5-a81b-a674c1e29169" providerId="ADAL" clId="{53BD26ED-E807-426F-84F0-614FF1548ED0}" dt="2022-03-17T09:39:13.640" v="704" actId="2696"/>
        <pc:sldMkLst>
          <pc:docMk/>
          <pc:sldMk cId="2432922357" sldId="540"/>
        </pc:sldMkLst>
        <pc:spChg chg="mod">
          <ac:chgData name="wangshunhong" userId="01d2e405-8653-4bb5-a81b-a674c1e29169" providerId="ADAL" clId="{53BD26ED-E807-426F-84F0-614FF1548ED0}" dt="2022-03-17T09:30:24.918" v="635" actId="20577"/>
          <ac:spMkLst>
            <pc:docMk/>
            <pc:sldMk cId="2432922357" sldId="540"/>
            <ac:spMk id="3" creationId="{5CA794C4-A06B-4994-B6F5-9391A1AE32FA}"/>
          </ac:spMkLst>
        </pc:spChg>
      </pc:sldChg>
      <pc:sldChg chg="addSp delSp modSp add">
        <pc:chgData name="wangshunhong" userId="01d2e405-8653-4bb5-a81b-a674c1e29169" providerId="ADAL" clId="{53BD26ED-E807-426F-84F0-614FF1548ED0}" dt="2022-03-17T09:47:43.646" v="1185" actId="1076"/>
        <pc:sldMkLst>
          <pc:docMk/>
          <pc:sldMk cId="3188790487" sldId="540"/>
        </pc:sldMkLst>
        <pc:spChg chg="mod">
          <ac:chgData name="wangshunhong" userId="01d2e405-8653-4bb5-a81b-a674c1e29169" providerId="ADAL" clId="{53BD26ED-E807-426F-84F0-614FF1548ED0}" dt="2022-03-17T09:46:53.289" v="1173" actId="20577"/>
          <ac:spMkLst>
            <pc:docMk/>
            <pc:sldMk cId="3188790487" sldId="540"/>
            <ac:spMk id="2" creationId="{B2B16838-8967-490A-AA5E-7036F974C1ED}"/>
          </ac:spMkLst>
        </pc:spChg>
        <pc:spChg chg="mod">
          <ac:chgData name="wangshunhong" userId="01d2e405-8653-4bb5-a81b-a674c1e29169" providerId="ADAL" clId="{53BD26ED-E807-426F-84F0-614FF1548ED0}" dt="2022-03-17T09:40:08.222" v="759" actId="20577"/>
          <ac:spMkLst>
            <pc:docMk/>
            <pc:sldMk cId="3188790487" sldId="540"/>
            <ac:spMk id="3" creationId="{6199F15B-0C7D-44DE-B22E-FD8F93BE8A93}"/>
          </ac:spMkLst>
        </pc:spChg>
        <pc:spChg chg="add del mod">
          <ac:chgData name="wangshunhong" userId="01d2e405-8653-4bb5-a81b-a674c1e29169" providerId="ADAL" clId="{53BD26ED-E807-426F-84F0-614FF1548ED0}" dt="2022-03-17T09:47:43.646" v="1185" actId="1076"/>
          <ac:spMkLst>
            <pc:docMk/>
            <pc:sldMk cId="3188790487" sldId="540"/>
            <ac:spMk id="4" creationId="{E995798C-6627-410D-AC98-97C1E27CE9D3}"/>
          </ac:spMkLst>
        </pc:spChg>
        <pc:spChg chg="add mod">
          <ac:chgData name="wangshunhong" userId="01d2e405-8653-4bb5-a81b-a674c1e29169" providerId="ADAL" clId="{53BD26ED-E807-426F-84F0-614FF1548ED0}" dt="2022-03-17T09:47:43.646" v="1185" actId="1076"/>
          <ac:spMkLst>
            <pc:docMk/>
            <pc:sldMk cId="3188790487" sldId="540"/>
            <ac:spMk id="5" creationId="{0D40EEE7-EB4E-4A20-AF73-7BB2F65A85BA}"/>
          </ac:spMkLst>
        </pc:spChg>
        <pc:spChg chg="add mod">
          <ac:chgData name="wangshunhong" userId="01d2e405-8653-4bb5-a81b-a674c1e29169" providerId="ADAL" clId="{53BD26ED-E807-426F-84F0-614FF1548ED0}" dt="2022-03-17T09:47:43.646" v="1185" actId="1076"/>
          <ac:spMkLst>
            <pc:docMk/>
            <pc:sldMk cId="3188790487" sldId="540"/>
            <ac:spMk id="6" creationId="{6C0A594D-DDCC-4B99-A1C7-A6021DAE5AA4}"/>
          </ac:spMkLst>
        </pc:spChg>
        <pc:spChg chg="add mod">
          <ac:chgData name="wangshunhong" userId="01d2e405-8653-4bb5-a81b-a674c1e29169" providerId="ADAL" clId="{53BD26ED-E807-426F-84F0-614FF1548ED0}" dt="2022-03-17T09:47:43.646" v="1185" actId="1076"/>
          <ac:spMkLst>
            <pc:docMk/>
            <pc:sldMk cId="3188790487" sldId="540"/>
            <ac:spMk id="7" creationId="{4D9CF6F9-49AE-4B52-9AA8-D92FDEF61A40}"/>
          </ac:spMkLst>
        </pc:spChg>
        <pc:spChg chg="add mod">
          <ac:chgData name="wangshunhong" userId="01d2e405-8653-4bb5-a81b-a674c1e29169" providerId="ADAL" clId="{53BD26ED-E807-426F-84F0-614FF1548ED0}" dt="2022-03-17T09:47:43.646" v="1185" actId="1076"/>
          <ac:spMkLst>
            <pc:docMk/>
            <pc:sldMk cId="3188790487" sldId="540"/>
            <ac:spMk id="8" creationId="{DD3A8A2D-C3FB-46D1-A0ED-47199A465A8A}"/>
          </ac:spMkLst>
        </pc:spChg>
      </pc:sldChg>
      <pc:sldChg chg="modSp add del">
        <pc:chgData name="wangshunhong" userId="01d2e405-8653-4bb5-a81b-a674c1e29169" providerId="ADAL" clId="{53BD26ED-E807-426F-84F0-614FF1548ED0}" dt="2022-03-17T09:30:35.970" v="644" actId="2696"/>
        <pc:sldMkLst>
          <pc:docMk/>
          <pc:sldMk cId="1287537978" sldId="541"/>
        </pc:sldMkLst>
        <pc:spChg chg="mod">
          <ac:chgData name="wangshunhong" userId="01d2e405-8653-4bb5-a81b-a674c1e29169" providerId="ADAL" clId="{53BD26ED-E807-426F-84F0-614FF1548ED0}" dt="2022-03-17T09:30:30.084" v="643" actId="20577"/>
          <ac:spMkLst>
            <pc:docMk/>
            <pc:sldMk cId="1287537978" sldId="541"/>
            <ac:spMk id="3" creationId="{9B5FA2BC-625A-42E0-B328-29853FA1477E}"/>
          </ac:spMkLst>
        </pc:spChg>
      </pc:sldChg>
      <pc:sldChg chg="modSp add del">
        <pc:chgData name="wangshunhong" userId="01d2e405-8653-4bb5-a81b-a674c1e29169" providerId="ADAL" clId="{53BD26ED-E807-426F-84F0-614FF1548ED0}" dt="2022-03-17T09:38:44.920" v="676" actId="2696"/>
        <pc:sldMkLst>
          <pc:docMk/>
          <pc:sldMk cId="3536812260" sldId="541"/>
        </pc:sldMkLst>
        <pc:spChg chg="mod">
          <ac:chgData name="wangshunhong" userId="01d2e405-8653-4bb5-a81b-a674c1e29169" providerId="ADAL" clId="{53BD26ED-E807-426F-84F0-614FF1548ED0}" dt="2022-03-17T09:38:42.165" v="675" actId="20577"/>
          <ac:spMkLst>
            <pc:docMk/>
            <pc:sldMk cId="3536812260" sldId="541"/>
            <ac:spMk id="3" creationId="{39DD7147-D0FC-4871-B036-8866C3B1E314}"/>
          </ac:spMkLst>
        </pc:spChg>
      </pc:sldChg>
      <pc:sldChg chg="addSp modSp add del">
        <pc:chgData name="wangshunhong" userId="01d2e405-8653-4bb5-a81b-a674c1e29169" providerId="ADAL" clId="{53BD26ED-E807-426F-84F0-614FF1548ED0}" dt="2022-03-17T10:02:02.312" v="1604" actId="2696"/>
        <pc:sldMkLst>
          <pc:docMk/>
          <pc:sldMk cId="3742805409" sldId="541"/>
        </pc:sldMkLst>
        <pc:picChg chg="add mod">
          <ac:chgData name="wangshunhong" userId="01d2e405-8653-4bb5-a81b-a674c1e29169" providerId="ADAL" clId="{53BD26ED-E807-426F-84F0-614FF1548ED0}" dt="2022-03-17T09:59:07.713" v="1603" actId="14100"/>
          <ac:picMkLst>
            <pc:docMk/>
            <pc:sldMk cId="3742805409" sldId="541"/>
            <ac:picMk id="4" creationId="{E0D15B43-F56B-4D25-A585-AA0ECF2A45EB}"/>
          </ac:picMkLst>
        </pc:picChg>
      </pc:sldChg>
      <pc:sldChg chg="del">
        <pc:chgData name="wangshunhong" userId="01d2e405-8653-4bb5-a81b-a674c1e29169" providerId="ADAL" clId="{53BD26ED-E807-426F-84F0-614FF1548ED0}" dt="2022-03-17T08:19:53.648" v="27" actId="2696"/>
        <pc:sldMkLst>
          <pc:docMk/>
          <pc:sldMk cId="2323753097" sldId="542"/>
        </pc:sldMkLst>
      </pc:sldChg>
      <pc:sldChg chg="del">
        <pc:chgData name="wangshunhong" userId="01d2e405-8653-4bb5-a81b-a674c1e29169" providerId="ADAL" clId="{53BD26ED-E807-426F-84F0-614FF1548ED0}" dt="2022-03-17T08:19:54.349" v="28" actId="2696"/>
        <pc:sldMkLst>
          <pc:docMk/>
          <pc:sldMk cId="1317526761" sldId="543"/>
        </pc:sldMkLst>
      </pc:sldChg>
      <pc:sldChg chg="del">
        <pc:chgData name="wangshunhong" userId="01d2e405-8653-4bb5-a81b-a674c1e29169" providerId="ADAL" clId="{53BD26ED-E807-426F-84F0-614FF1548ED0}" dt="2022-03-17T08:19:56.470" v="29" actId="2696"/>
        <pc:sldMkLst>
          <pc:docMk/>
          <pc:sldMk cId="2802309272" sldId="54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FAE3A9-A392-42B8-B439-DCCE27F003D4}" type="datetimeFigureOut">
              <a:rPr lang="zh-CN" altLang="en-US" smtClean="0"/>
              <a:t>2022/3/31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23D427-FC38-4162-A89D-488A8FEBBB21}" type="slidenum">
              <a:rPr lang="zh-CN" altLang="en-US" smtClean="0"/>
              <a:t>‹#›</a:t>
            </a:fld>
            <a:endParaRPr lang="zh-CN" altLang="en-US"/>
          </a:p>
        </p:txBody>
      </p:sp>
    </p:spTree>
    <p:extLst>
      <p:ext uri="{BB962C8B-B14F-4D97-AF65-F5344CB8AC3E}">
        <p14:creationId xmlns:p14="http://schemas.microsoft.com/office/powerpoint/2010/main" val="2514927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823D427-FC38-4162-A89D-488A8FEBBB21}" type="slidenum">
              <a:rPr lang="zh-CN" altLang="en-US" smtClean="0"/>
              <a:t>1</a:t>
            </a:fld>
            <a:endParaRPr lang="zh-CN" altLang="en-US"/>
          </a:p>
        </p:txBody>
      </p:sp>
    </p:spTree>
    <p:extLst>
      <p:ext uri="{BB962C8B-B14F-4D97-AF65-F5344CB8AC3E}">
        <p14:creationId xmlns:p14="http://schemas.microsoft.com/office/powerpoint/2010/main" val="1144567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srgbClr val="231F20"/>
                </a:solidFill>
                <a:effectLst/>
                <a:latin typeface="FZSSK--GBK1-0"/>
              </a:rPr>
              <a:t>两个的区别是</a:t>
            </a:r>
            <a:r>
              <a:rPr lang="en-US" altLang="zh-CN" sz="1200" dirty="0">
                <a:solidFill>
                  <a:srgbClr val="231F20"/>
                </a:solidFill>
                <a:effectLst/>
                <a:latin typeface="FZSSK--GBK1-0"/>
              </a:rPr>
              <a:t>LV</a:t>
            </a:r>
            <a:r>
              <a:rPr lang="zh-CN" altLang="en-US" sz="1200" dirty="0">
                <a:solidFill>
                  <a:srgbClr val="231F20"/>
                </a:solidFill>
                <a:effectLst/>
                <a:latin typeface="FZSSK--GBK1-0"/>
              </a:rPr>
              <a:t>在迭代间寻找并行机会来进行向量化，</a:t>
            </a:r>
            <a:r>
              <a:rPr lang="en-US" altLang="zh-CN" sz="1200" dirty="0">
                <a:solidFill>
                  <a:srgbClr val="231F20"/>
                </a:solidFill>
                <a:effectLst/>
                <a:latin typeface="FZSSK--GBK1-0"/>
              </a:rPr>
              <a:t>SLP</a:t>
            </a:r>
            <a:r>
              <a:rPr lang="zh-CN" altLang="en-US" sz="1200" dirty="0">
                <a:solidFill>
                  <a:srgbClr val="231F20"/>
                </a:solidFill>
                <a:effectLst/>
                <a:latin typeface="FZSSK--GBK1-0"/>
              </a:rPr>
              <a:t>是在基本块内寻找同构语句来发掘并行机会</a:t>
            </a:r>
            <a:r>
              <a:rPr lang="zh-CN" altLang="en-US" sz="1200" dirty="0">
                <a:solidFill>
                  <a:srgbClr val="231F20"/>
                </a:solidFill>
                <a:effectLst/>
                <a:latin typeface="FZSSJW--GB1-0"/>
              </a:rPr>
              <a:t>。</a:t>
            </a:r>
            <a:endParaRPr lang="en-US" altLang="zh-CN" sz="1200" dirty="0">
              <a:solidFill>
                <a:srgbClr val="231F20"/>
              </a:solidFill>
              <a:effectLst/>
              <a:latin typeface="FZSSK--GBK1-0"/>
            </a:endParaRPr>
          </a:p>
          <a:p>
            <a:endParaRPr lang="zh-CN" altLang="en-US"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2</a:t>
            </a:fld>
            <a:endParaRPr lang="zh-CN" altLang="en-US"/>
          </a:p>
        </p:txBody>
      </p:sp>
    </p:spTree>
    <p:extLst>
      <p:ext uri="{BB962C8B-B14F-4D97-AF65-F5344CB8AC3E}">
        <p14:creationId xmlns:p14="http://schemas.microsoft.com/office/powerpoint/2010/main" val="3704307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srgbClr val="231F20"/>
                </a:solidFill>
                <a:effectLst/>
                <a:latin typeface="FZSSK--GBK1-0"/>
              </a:rPr>
              <a:t>首先扫描</a:t>
            </a:r>
            <a:r>
              <a:rPr lang="en-US" altLang="zh-CN" sz="1200" dirty="0">
                <a:solidFill>
                  <a:srgbClr val="231F20"/>
                </a:solidFill>
                <a:effectLst/>
                <a:latin typeface="FZSSK--GBK1-0"/>
              </a:rPr>
              <a:t>IR</a:t>
            </a:r>
            <a:r>
              <a:rPr lang="zh-CN" altLang="en-US" sz="1200" dirty="0">
                <a:solidFill>
                  <a:srgbClr val="231F20"/>
                </a:solidFill>
                <a:effectLst/>
                <a:latin typeface="FZSSK--GBK1-0"/>
              </a:rPr>
              <a:t>找到特殊的指令作为</a:t>
            </a:r>
            <a:r>
              <a:rPr lang="en-US" altLang="zh-CN" sz="1200" dirty="0">
                <a:solidFill>
                  <a:srgbClr val="231F20"/>
                </a:solidFill>
                <a:effectLst/>
                <a:latin typeface="FZSSK--GBK1-0"/>
              </a:rPr>
              <a:t>seeds</a:t>
            </a:r>
            <a:r>
              <a:rPr lang="zh-CN" altLang="en-US" sz="1200" dirty="0">
                <a:solidFill>
                  <a:srgbClr val="231F20"/>
                </a:solidFill>
                <a:effectLst/>
                <a:latin typeface="FZSSK--GBK1-0"/>
              </a:rPr>
              <a:t>（如</a:t>
            </a:r>
            <a:r>
              <a:rPr lang="en-US" altLang="zh-CN" sz="1200" dirty="0">
                <a:solidFill>
                  <a:srgbClr val="231F20"/>
                </a:solidFill>
                <a:effectLst/>
                <a:latin typeface="FZSSK--GBK1-0"/>
              </a:rPr>
              <a:t>store</a:t>
            </a:r>
            <a:r>
              <a:rPr lang="zh-CN" altLang="en-US" sz="1200" dirty="0">
                <a:solidFill>
                  <a:srgbClr val="231F20"/>
                </a:solidFill>
                <a:effectLst/>
                <a:latin typeface="FZSSK--GBK1-0"/>
              </a:rPr>
              <a:t>）</a:t>
            </a:r>
            <a:r>
              <a:rPr lang="en-US" altLang="zh-CN" sz="1200" dirty="0">
                <a:solidFill>
                  <a:srgbClr val="231F20"/>
                </a:solidFill>
                <a:effectLst/>
                <a:latin typeface="FZSSK--GBK1-0"/>
              </a:rPr>
              <a:t>,</a:t>
            </a:r>
            <a:r>
              <a:rPr lang="zh-CN" altLang="en-US" sz="1200" dirty="0">
                <a:solidFill>
                  <a:srgbClr val="231F20"/>
                </a:solidFill>
                <a:effectLst/>
                <a:latin typeface="FZSSK--GBK1-0"/>
              </a:rPr>
              <a:t>这些指令是有可能形成向量化格式相同类型和位宽的指令，根据相邻内存引用寻找</a:t>
            </a:r>
            <a:r>
              <a:rPr lang="en-US" altLang="zh-CN" sz="1200" dirty="0">
                <a:solidFill>
                  <a:srgbClr val="231F20"/>
                </a:solidFill>
                <a:effectLst/>
                <a:latin typeface="FZSSK--GBK1-0"/>
              </a:rPr>
              <a:t>seeds</a:t>
            </a:r>
            <a:r>
              <a:rPr lang="zh-CN" altLang="en-US" sz="1200" dirty="0">
                <a:solidFill>
                  <a:srgbClr val="231F20"/>
                </a:solidFill>
                <a:effectLst/>
                <a:latin typeface="FZSSK--GBK1-0"/>
              </a:rPr>
              <a:t>相邻的语句</a:t>
            </a:r>
            <a:r>
              <a:rPr lang="en-US" altLang="zh-CN" sz="1200" dirty="0">
                <a:solidFill>
                  <a:srgbClr val="231F20"/>
                </a:solidFill>
                <a:effectLst/>
                <a:latin typeface="FZSSK--GBK1-0"/>
              </a:rPr>
              <a:t>,</a:t>
            </a:r>
            <a:r>
              <a:rPr lang="zh-CN" altLang="en-US" sz="1200" dirty="0">
                <a:solidFill>
                  <a:srgbClr val="231F20"/>
                </a:solidFill>
                <a:effectLst/>
                <a:latin typeface="FZSSK--GBK1-0"/>
              </a:rPr>
              <a:t>组合在一起作为初始的</a:t>
            </a:r>
            <a:r>
              <a:rPr lang="en-US" altLang="zh-CN" sz="1200" dirty="0">
                <a:solidFill>
                  <a:srgbClr val="231F20"/>
                </a:solidFill>
                <a:effectLst/>
                <a:latin typeface="FZSSK--GBK1-0"/>
              </a:rPr>
              <a:t>group</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srgbClr val="231F20"/>
                </a:solidFill>
                <a:effectLst/>
                <a:latin typeface="FZSSK--GBK1-0"/>
              </a:rPr>
              <a:t>有了初始的</a:t>
            </a:r>
            <a:r>
              <a:rPr lang="en-US" altLang="zh-CN" sz="1200" dirty="0">
                <a:solidFill>
                  <a:srgbClr val="231F20"/>
                </a:solidFill>
                <a:effectLst/>
                <a:latin typeface="FZSSK--GBK1-0"/>
              </a:rPr>
              <a:t>group</a:t>
            </a:r>
            <a:r>
              <a:rPr lang="zh-CN" altLang="en-US" sz="1200" dirty="0">
                <a:solidFill>
                  <a:srgbClr val="231F20"/>
                </a:solidFill>
                <a:effectLst/>
                <a:latin typeface="FZSSK--GBK1-0"/>
              </a:rPr>
              <a:t>后，算法根据</a:t>
            </a:r>
            <a:r>
              <a:rPr lang="en-US" altLang="zh-CN" sz="1200" dirty="0">
                <a:solidFill>
                  <a:srgbClr val="231F20"/>
                </a:solidFill>
                <a:effectLst/>
                <a:latin typeface="FZSSK--GBK1-0"/>
              </a:rPr>
              <a:t>use-def</a:t>
            </a:r>
            <a:r>
              <a:rPr lang="zh-CN" altLang="en-US" sz="1200" dirty="0">
                <a:solidFill>
                  <a:srgbClr val="231F20"/>
                </a:solidFill>
                <a:effectLst/>
                <a:latin typeface="FZSSK--GBK1-0"/>
              </a:rPr>
              <a:t>链对</a:t>
            </a:r>
            <a:r>
              <a:rPr lang="en-US" altLang="zh-CN" sz="1200" dirty="0">
                <a:solidFill>
                  <a:srgbClr val="231F20"/>
                </a:solidFill>
                <a:effectLst/>
                <a:latin typeface="FZSSK--GBK1-0"/>
              </a:rPr>
              <a:t>group</a:t>
            </a:r>
            <a:r>
              <a:rPr lang="zh-CN" altLang="en-US" sz="1200" dirty="0">
                <a:solidFill>
                  <a:srgbClr val="231F20"/>
                </a:solidFill>
                <a:effectLst/>
                <a:latin typeface="FZSSK--GBK1-0"/>
              </a:rPr>
              <a:t>寻找指令进行扩展，把更多的同构指令合并成</a:t>
            </a:r>
            <a:r>
              <a:rPr lang="en-US" altLang="zh-CN" sz="1200" dirty="0">
                <a:solidFill>
                  <a:srgbClr val="231F20"/>
                </a:solidFill>
                <a:effectLst/>
                <a:latin typeface="FZSSK--GBK1-0"/>
              </a:rPr>
              <a:t>group</a:t>
            </a:r>
            <a:r>
              <a:rPr lang="zh-CN" altLang="en-US" sz="1200" dirty="0">
                <a:solidFill>
                  <a:srgbClr val="231F20"/>
                </a:solidFill>
                <a:effectLst/>
                <a:latin typeface="FZSSK--GBK1-0"/>
              </a:rPr>
              <a:t>中进而自底向上构建</a:t>
            </a:r>
            <a:r>
              <a:rPr lang="en-US" altLang="zh-CN" sz="1200" dirty="0">
                <a:solidFill>
                  <a:srgbClr val="231F20"/>
                </a:solidFill>
                <a:effectLst/>
                <a:latin typeface="FZSSK--GBK1-0"/>
              </a:rPr>
              <a:t>SLP graph</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srgbClr val="231F20"/>
                </a:solidFill>
                <a:effectLst/>
                <a:latin typeface="FZSSK--GBK1-0"/>
              </a:rPr>
              <a:t>第四步是计算向量化是否有收益（这个过程在编译器的目标特定</a:t>
            </a:r>
            <a:r>
              <a:rPr lang="en-US" altLang="zh-CN" sz="1200" dirty="0">
                <a:solidFill>
                  <a:srgbClr val="231F20"/>
                </a:solidFill>
                <a:effectLst/>
                <a:latin typeface="FZSSK--GBK1-0"/>
              </a:rPr>
              <a:t>cost model</a:t>
            </a:r>
            <a:r>
              <a:rPr lang="zh-CN" altLang="en-US" sz="1200" dirty="0">
                <a:solidFill>
                  <a:srgbClr val="231F20"/>
                </a:solidFill>
                <a:effectLst/>
                <a:latin typeface="FZSSK--GBK1-0"/>
              </a:rPr>
              <a:t>下完成），图的代价等与标量指令转换为向量指令后再加上分析的总开销</a:t>
            </a:r>
            <a:endParaRPr lang="en-US" altLang="zh-CN" sz="1200" dirty="0">
              <a:solidFill>
                <a:srgbClr val="231F20"/>
              </a:solidFill>
              <a:effectLst/>
              <a:latin typeface="FZSSK--GBK1-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这个成本计算考虑了在向量寄存器中插入</a:t>
            </a:r>
            <a:r>
              <a:rPr lang="en-US" altLang="zh-CN" dirty="0"/>
              <a:t>/</a:t>
            </a:r>
            <a:r>
              <a:rPr lang="zh-CN" altLang="en-US" dirty="0"/>
              <a:t>提取数据的开销。</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3</a:t>
            </a:fld>
            <a:endParaRPr lang="zh-CN" altLang="en-US"/>
          </a:p>
        </p:txBody>
      </p:sp>
    </p:spTree>
    <p:extLst>
      <p:ext uri="{BB962C8B-B14F-4D97-AF65-F5344CB8AC3E}">
        <p14:creationId xmlns:p14="http://schemas.microsoft.com/office/powerpoint/2010/main" val="3175269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srgbClr val="231F20"/>
                </a:solidFill>
                <a:effectLst/>
                <a:latin typeface="FZSSK--GBK1-0"/>
              </a:rPr>
              <a:t>首先扫描</a:t>
            </a:r>
            <a:r>
              <a:rPr lang="en-US" altLang="zh-CN" sz="1200" dirty="0">
                <a:solidFill>
                  <a:srgbClr val="231F20"/>
                </a:solidFill>
                <a:effectLst/>
                <a:latin typeface="FZSSK--GBK1-0"/>
              </a:rPr>
              <a:t>IR</a:t>
            </a:r>
            <a:r>
              <a:rPr lang="zh-CN" altLang="en-US" sz="1200" dirty="0">
                <a:solidFill>
                  <a:srgbClr val="231F20"/>
                </a:solidFill>
                <a:effectLst/>
                <a:latin typeface="FZSSK--GBK1-0"/>
              </a:rPr>
              <a:t>找到特殊的指令作为</a:t>
            </a:r>
            <a:r>
              <a:rPr lang="en-US" altLang="zh-CN" sz="1200" dirty="0">
                <a:solidFill>
                  <a:srgbClr val="231F20"/>
                </a:solidFill>
                <a:effectLst/>
                <a:latin typeface="FZSSK--GBK1-0"/>
              </a:rPr>
              <a:t>seeds</a:t>
            </a:r>
            <a:r>
              <a:rPr lang="zh-CN" altLang="en-US" sz="1200" dirty="0">
                <a:solidFill>
                  <a:srgbClr val="231F20"/>
                </a:solidFill>
                <a:effectLst/>
                <a:latin typeface="FZSSK--GBK1-0"/>
              </a:rPr>
              <a:t>（如</a:t>
            </a:r>
            <a:r>
              <a:rPr lang="en-US" altLang="zh-CN" sz="1200" dirty="0">
                <a:solidFill>
                  <a:srgbClr val="231F20"/>
                </a:solidFill>
                <a:effectLst/>
                <a:latin typeface="FZSSK--GBK1-0"/>
              </a:rPr>
              <a:t>store</a:t>
            </a:r>
            <a:r>
              <a:rPr lang="zh-CN" altLang="en-US" sz="1200" dirty="0">
                <a:solidFill>
                  <a:srgbClr val="231F20"/>
                </a:solidFill>
                <a:effectLst/>
                <a:latin typeface="FZSSK--GBK1-0"/>
              </a:rPr>
              <a:t>）</a:t>
            </a:r>
            <a:r>
              <a:rPr lang="en-US" altLang="zh-CN" sz="1200" dirty="0">
                <a:solidFill>
                  <a:srgbClr val="231F20"/>
                </a:solidFill>
                <a:effectLst/>
                <a:latin typeface="FZSSK--GBK1-0"/>
              </a:rPr>
              <a:t>,</a:t>
            </a:r>
            <a:r>
              <a:rPr lang="zh-CN" altLang="en-US" sz="1200" dirty="0">
                <a:solidFill>
                  <a:srgbClr val="231F20"/>
                </a:solidFill>
                <a:effectLst/>
                <a:latin typeface="FZSSK--GBK1-0"/>
              </a:rPr>
              <a:t>这些指令是有可能形成向量化格式相同类型和位宽的指令，根据相邻内存引用寻找</a:t>
            </a:r>
            <a:r>
              <a:rPr lang="en-US" altLang="zh-CN" sz="1200" dirty="0">
                <a:solidFill>
                  <a:srgbClr val="231F20"/>
                </a:solidFill>
                <a:effectLst/>
                <a:latin typeface="FZSSK--GBK1-0"/>
              </a:rPr>
              <a:t>seeds</a:t>
            </a:r>
            <a:r>
              <a:rPr lang="zh-CN" altLang="en-US" sz="1200" dirty="0">
                <a:solidFill>
                  <a:srgbClr val="231F20"/>
                </a:solidFill>
                <a:effectLst/>
                <a:latin typeface="FZSSK--GBK1-0"/>
              </a:rPr>
              <a:t>相邻的语句</a:t>
            </a:r>
            <a:r>
              <a:rPr lang="en-US" altLang="zh-CN" sz="1200" dirty="0">
                <a:solidFill>
                  <a:srgbClr val="231F20"/>
                </a:solidFill>
                <a:effectLst/>
                <a:latin typeface="FZSSK--GBK1-0"/>
              </a:rPr>
              <a:t>,</a:t>
            </a:r>
            <a:r>
              <a:rPr lang="zh-CN" altLang="en-US" sz="1200" dirty="0">
                <a:solidFill>
                  <a:srgbClr val="231F20"/>
                </a:solidFill>
                <a:effectLst/>
                <a:latin typeface="FZSSK--GBK1-0"/>
              </a:rPr>
              <a:t>组合在一起作为初始的</a:t>
            </a:r>
            <a:r>
              <a:rPr lang="en-US" altLang="zh-CN" sz="1200" dirty="0">
                <a:solidFill>
                  <a:srgbClr val="231F20"/>
                </a:solidFill>
                <a:effectLst/>
                <a:latin typeface="FZSSK--GBK1-0"/>
              </a:rPr>
              <a:t>group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4</a:t>
            </a:fld>
            <a:endParaRPr lang="zh-CN" altLang="en-US"/>
          </a:p>
        </p:txBody>
      </p:sp>
    </p:spTree>
    <p:extLst>
      <p:ext uri="{BB962C8B-B14F-4D97-AF65-F5344CB8AC3E}">
        <p14:creationId xmlns:p14="http://schemas.microsoft.com/office/powerpoint/2010/main" val="3359102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1"/>
            <a:r>
              <a:rPr lang="zh-CN" altLang="en-US" dirty="0"/>
              <a:t>访问可交换指令时，只考虑当前操作码进行交换，没有考虑更近一步利用</a:t>
            </a:r>
            <a:r>
              <a:rPr lang="en-US" altLang="zh-CN" dirty="0"/>
              <a:t>DU</a:t>
            </a:r>
            <a:r>
              <a:rPr lang="zh-CN" altLang="en-US" dirty="0"/>
              <a:t>链获取信息</a:t>
            </a:r>
            <a:endParaRPr lang="en-US" altLang="zh-CN" dirty="0"/>
          </a:p>
          <a:p>
            <a:pPr lvl="1"/>
            <a:endParaRPr lang="en-US" altLang="zh-CN" dirty="0"/>
          </a:p>
          <a:p>
            <a:pPr lvl="1"/>
            <a:r>
              <a:rPr lang="zh-CN" altLang="en-US" dirty="0"/>
              <a:t>在清单</a:t>
            </a:r>
            <a:r>
              <a:rPr lang="en-US" altLang="zh-CN" dirty="0"/>
              <a:t>2</a:t>
            </a:r>
            <a:r>
              <a:rPr lang="zh-CN" altLang="en-US" dirty="0"/>
              <a:t>中，现有的</a:t>
            </a:r>
            <a:r>
              <a:rPr lang="en-US" altLang="zh-CN" dirty="0"/>
              <a:t>SLP</a:t>
            </a:r>
            <a:r>
              <a:rPr lang="zh-CN" altLang="en-US" dirty="0"/>
              <a:t>算法无法计算它应该如何重新排序操作数，以确保代码被向量化。更糟糕的是，当代码包含多个链接在一起的同一类型的交换操作时，现有的重新排序将失败；它不会考虑对整个链的操作数进行重新排序。</a:t>
            </a:r>
            <a:endParaRPr lang="en-US" altLang="zh-CN"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5</a:t>
            </a:fld>
            <a:endParaRPr lang="zh-CN" altLang="en-US"/>
          </a:p>
        </p:txBody>
      </p:sp>
    </p:spTree>
    <p:extLst>
      <p:ext uri="{BB962C8B-B14F-4D97-AF65-F5344CB8AC3E}">
        <p14:creationId xmlns:p14="http://schemas.microsoft.com/office/powerpoint/2010/main" val="272895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LSLP</a:t>
            </a:r>
            <a:r>
              <a:rPr lang="zh-CN" altLang="en-US" dirty="0"/>
              <a:t>主要在第三步对原</a:t>
            </a:r>
            <a:r>
              <a:rPr lang="en-US" altLang="zh-CN" dirty="0"/>
              <a:t>SLP</a:t>
            </a:r>
            <a:r>
              <a:rPr lang="zh-CN" altLang="en-US" dirty="0"/>
              <a:t>改进</a:t>
            </a:r>
            <a:endParaRPr lang="en-US" altLang="zh-CN" dirty="0"/>
          </a:p>
          <a:p>
            <a:endParaRPr lang="en-US" altLang="zh-CN" dirty="0"/>
          </a:p>
          <a:p>
            <a:endParaRPr lang="en-US" altLang="zh-CN" b="0" i="0" dirty="0">
              <a:effectLst/>
              <a:latin typeface="Courier New" panose="02070309020205020404" pitchFamily="49" charset="0"/>
            </a:endParaRPr>
          </a:p>
          <a:p>
            <a:r>
              <a:rPr lang="zh-CN" altLang="en-US" b="0" i="0" dirty="0">
                <a:effectLst/>
                <a:latin typeface="Courier New" panose="02070309020205020404" pitchFamily="49" charset="0"/>
              </a:rPr>
              <a:t>这个过程对向量化的能力和效率是有非常重要的影响的</a:t>
            </a:r>
            <a:endParaRPr lang="en-US" altLang="zh-CN" b="0" i="0" dirty="0">
              <a:effectLst/>
              <a:latin typeface="Courier New" panose="02070309020205020404" pitchFamily="49" charset="0"/>
            </a:endParaRPr>
          </a:p>
          <a:p>
            <a:r>
              <a:rPr lang="zh-CN" altLang="en-US" b="0" i="0" dirty="0">
                <a:effectLst/>
                <a:latin typeface="Courier New" panose="02070309020205020404" pitchFamily="49" charset="0"/>
              </a:rPr>
              <a:t>接下来看看具体的例子</a:t>
            </a:r>
            <a:endParaRPr lang="zh-CN" altLang="en-US" dirty="0"/>
          </a:p>
        </p:txBody>
      </p:sp>
      <p:sp>
        <p:nvSpPr>
          <p:cNvPr id="4" name="灯片编号占位符 3"/>
          <p:cNvSpPr>
            <a:spLocks noGrp="1"/>
          </p:cNvSpPr>
          <p:nvPr>
            <p:ph type="sldNum" sz="quarter" idx="5"/>
          </p:nvPr>
        </p:nvSpPr>
        <p:spPr/>
        <p:txBody>
          <a:bodyPr/>
          <a:lstStyle/>
          <a:p>
            <a:fld id="{C823D427-FC38-4162-A89D-488A8FEBBB21}" type="slidenum">
              <a:rPr lang="zh-CN" altLang="en-US" smtClean="0"/>
              <a:t>6</a:t>
            </a:fld>
            <a:endParaRPr lang="zh-CN" altLang="en-US"/>
          </a:p>
        </p:txBody>
      </p:sp>
    </p:spTree>
    <p:extLst>
      <p:ext uri="{BB962C8B-B14F-4D97-AF65-F5344CB8AC3E}">
        <p14:creationId xmlns:p14="http://schemas.microsoft.com/office/powerpoint/2010/main" val="2321536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1"/>
            <a:r>
              <a:rPr lang="zh-CN" altLang="en-US" dirty="0"/>
              <a:t>接下看看两种算法对不同例子的区别</a:t>
            </a:r>
            <a:endParaRPr lang="en-US" altLang="zh-CN" dirty="0"/>
          </a:p>
          <a:p>
            <a:pPr lvl="1"/>
            <a:r>
              <a:rPr lang="zh-CN" altLang="en-US" dirty="0"/>
              <a:t>图</a:t>
            </a:r>
            <a:r>
              <a:rPr lang="en-US" altLang="zh-CN" dirty="0"/>
              <a:t>b</a:t>
            </a:r>
            <a:r>
              <a:rPr lang="zh-CN" altLang="en-US" dirty="0"/>
              <a:t>是一个</a:t>
            </a:r>
            <a:r>
              <a:rPr lang="en-US" altLang="zh-CN" dirty="0"/>
              <a:t>UD</a:t>
            </a:r>
            <a:r>
              <a:rPr lang="zh-CN" altLang="en-US" dirty="0"/>
              <a:t>链图</a:t>
            </a:r>
            <a:endParaRPr lang="en-US" altLang="zh-CN" dirty="0"/>
          </a:p>
          <a:p>
            <a:pPr lvl="1"/>
            <a:r>
              <a:rPr lang="en-US" altLang="zh-CN" dirty="0"/>
              <a:t>A[i+0]</a:t>
            </a:r>
            <a:r>
              <a:rPr lang="zh-CN" altLang="en-US" dirty="0"/>
              <a:t>和</a:t>
            </a:r>
            <a:r>
              <a:rPr lang="en-US" altLang="zh-CN" dirty="0"/>
              <a:t>A[i+1]</a:t>
            </a:r>
            <a:r>
              <a:rPr lang="zh-CN" altLang="en-US" dirty="0"/>
              <a:t>是连续存储，作为初始种子是可以向量化的，接着</a:t>
            </a:r>
            <a:r>
              <a:rPr lang="en-US" altLang="zh-CN" dirty="0"/>
              <a:t>SLP</a:t>
            </a:r>
            <a:r>
              <a:rPr lang="zh-CN" altLang="en-US" dirty="0"/>
              <a:t>根据数据流分析找到一对与指令并把它们组合到一起。按位与指令是个交换指令，</a:t>
            </a:r>
            <a:r>
              <a:rPr lang="en-US" altLang="zh-CN" dirty="0"/>
              <a:t>SLP</a:t>
            </a:r>
            <a:r>
              <a:rPr lang="zh-CN" altLang="en-US" dirty="0"/>
              <a:t>可以交换它们的顺序，然而</a:t>
            </a:r>
            <a:r>
              <a:rPr lang="en-US" altLang="zh-CN" dirty="0"/>
              <a:t>SLP</a:t>
            </a:r>
            <a:r>
              <a:rPr lang="zh-CN" altLang="en-US" dirty="0"/>
              <a:t>只在下一句操作码不一样的时候才会交换顺序，这里的下一步都是左移指令，</a:t>
            </a:r>
            <a:r>
              <a:rPr lang="en-US" altLang="zh-CN" dirty="0"/>
              <a:t>SLP</a:t>
            </a:r>
            <a:r>
              <a:rPr lang="zh-CN" altLang="en-US" dirty="0"/>
              <a:t>并不会交换它们的顺序，在不重排的情况下，</a:t>
            </a:r>
            <a:r>
              <a:rPr lang="en-US" altLang="zh-CN" dirty="0"/>
              <a:t>SLP</a:t>
            </a:r>
            <a:r>
              <a:rPr lang="zh-CN" altLang="en-US" dirty="0"/>
              <a:t>把左移指令按原来的分组。最后导致数组</a:t>
            </a:r>
            <a:r>
              <a:rPr lang="en-US" altLang="zh-CN" dirty="0"/>
              <a:t>B</a:t>
            </a:r>
            <a:r>
              <a:rPr lang="zh-CN" altLang="en-US" dirty="0"/>
              <a:t>和</a:t>
            </a:r>
            <a:r>
              <a:rPr lang="en-US" altLang="zh-CN" dirty="0"/>
              <a:t>C</a:t>
            </a:r>
            <a:r>
              <a:rPr lang="zh-CN" altLang="en-US" dirty="0"/>
              <a:t>分到一组，但它们两个加载操作并不能向量化。</a:t>
            </a:r>
            <a:endParaRPr lang="en-US" altLang="zh-CN"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2E3033"/>
                </a:solidFill>
                <a:effectLst/>
                <a:latin typeface="Arial" panose="020B0604020202020204" pitchFamily="34" charset="0"/>
              </a:rPr>
              <a:t>LSLP</a:t>
            </a:r>
            <a:r>
              <a:rPr lang="zh-CN" altLang="en-US" b="0" i="0" dirty="0">
                <a:solidFill>
                  <a:srgbClr val="2E3033"/>
                </a:solidFill>
                <a:effectLst/>
                <a:latin typeface="Arial" panose="020B0604020202020204" pitchFamily="34" charset="0"/>
              </a:rPr>
              <a:t>可以成功转换代码，</a:t>
            </a:r>
            <a:r>
              <a:rPr lang="en-US" altLang="zh-CN" b="0" i="0" dirty="0">
                <a:solidFill>
                  <a:srgbClr val="2E3033"/>
                </a:solidFill>
                <a:effectLst/>
                <a:latin typeface="Arial" panose="020B0604020202020204" pitchFamily="34" charset="0"/>
              </a:rPr>
              <a:t>LSLP</a:t>
            </a:r>
            <a:r>
              <a:rPr lang="zh-CN" altLang="en-US" b="0" i="0" dirty="0">
                <a:solidFill>
                  <a:srgbClr val="2E3033"/>
                </a:solidFill>
                <a:effectLst/>
                <a:latin typeface="Arial" panose="020B0604020202020204" pitchFamily="34" charset="0"/>
              </a:rPr>
              <a:t>同过考虑树前面几个级别来选择最佳的排序，在</a:t>
            </a:r>
            <a:r>
              <a:rPr lang="en-US" altLang="zh-CN" b="0" i="0" dirty="0">
                <a:solidFill>
                  <a:srgbClr val="2E3033"/>
                </a:solidFill>
                <a:effectLst/>
                <a:latin typeface="Arial" panose="020B0604020202020204" pitchFamily="34" charset="0"/>
              </a:rPr>
              <a:t>&amp;</a:t>
            </a:r>
            <a:r>
              <a:rPr lang="zh-CN" altLang="en-US" b="0" i="0" dirty="0">
                <a:solidFill>
                  <a:srgbClr val="2E3033"/>
                </a:solidFill>
                <a:effectLst/>
                <a:latin typeface="Arial" panose="020B0604020202020204" pitchFamily="34" charset="0"/>
              </a:rPr>
              <a:t>节点时，考虑了未来几个节点，所以在</a:t>
            </a:r>
            <a:r>
              <a:rPr lang="en-US" altLang="zh-CN" b="0" i="0" dirty="0">
                <a:solidFill>
                  <a:srgbClr val="2E3033"/>
                </a:solidFill>
                <a:effectLst/>
                <a:latin typeface="Arial" panose="020B0604020202020204" pitchFamily="34" charset="0"/>
              </a:rPr>
              <a:t>&amp;</a:t>
            </a:r>
            <a:r>
              <a:rPr lang="zh-CN" altLang="en-US" b="0" i="0" dirty="0">
                <a:solidFill>
                  <a:srgbClr val="2E3033"/>
                </a:solidFill>
                <a:effectLst/>
                <a:latin typeface="Arial" panose="020B0604020202020204" pitchFamily="34" charset="0"/>
              </a:rPr>
              <a:t>节点进行重排了。最终的结果是最后的</a:t>
            </a:r>
            <a:r>
              <a:rPr lang="en-US" altLang="zh-CN" b="0" i="0" dirty="0">
                <a:solidFill>
                  <a:srgbClr val="2E3033"/>
                </a:solidFill>
                <a:effectLst/>
                <a:latin typeface="Arial" panose="020B0604020202020204" pitchFamily="34" charset="0"/>
              </a:rPr>
              <a:t>load</a:t>
            </a:r>
            <a:r>
              <a:rPr lang="zh-CN" altLang="en-US" b="0" i="0" dirty="0">
                <a:solidFill>
                  <a:srgbClr val="2E3033"/>
                </a:solidFill>
                <a:effectLst/>
                <a:latin typeface="Arial" panose="020B0604020202020204" pitchFamily="34" charset="0"/>
              </a:rPr>
              <a:t>节点数组</a:t>
            </a:r>
            <a:r>
              <a:rPr lang="en-US" altLang="zh-CN" b="0" i="0" dirty="0">
                <a:solidFill>
                  <a:srgbClr val="2E3033"/>
                </a:solidFill>
                <a:effectLst/>
                <a:latin typeface="Arial" panose="020B0604020202020204" pitchFamily="34" charset="0"/>
              </a:rPr>
              <a:t>B</a:t>
            </a:r>
            <a:r>
              <a:rPr lang="zh-CN" altLang="en-US" b="0" i="0" dirty="0">
                <a:solidFill>
                  <a:srgbClr val="2E3033"/>
                </a:solidFill>
                <a:effectLst/>
                <a:latin typeface="Arial" panose="020B0604020202020204" pitchFamily="34" charset="0"/>
              </a:rPr>
              <a:t>和</a:t>
            </a:r>
            <a:r>
              <a:rPr lang="en-US" altLang="zh-CN" b="0" i="0" dirty="0">
                <a:solidFill>
                  <a:srgbClr val="2E3033"/>
                </a:solidFill>
                <a:effectLst/>
                <a:latin typeface="Arial" panose="020B0604020202020204" pitchFamily="34" charset="0"/>
              </a:rPr>
              <a:t>C</a:t>
            </a:r>
            <a:r>
              <a:rPr lang="zh-CN" altLang="en-US" b="0" i="0" dirty="0">
                <a:solidFill>
                  <a:srgbClr val="2E3033"/>
                </a:solidFill>
                <a:effectLst/>
                <a:latin typeface="Arial" panose="020B0604020202020204" pitchFamily="34" charset="0"/>
              </a:rPr>
              <a:t>形成了可向量化的组。总成本为</a:t>
            </a:r>
            <a:r>
              <a:rPr lang="en-US" altLang="zh-CN" b="0" i="0" dirty="0">
                <a:solidFill>
                  <a:srgbClr val="2E3033"/>
                </a:solidFill>
                <a:effectLst/>
                <a:latin typeface="Arial" panose="020B0604020202020204" pitchFamily="34" charset="0"/>
              </a:rPr>
              <a:t>6</a:t>
            </a:r>
            <a:endParaRPr lang="en-US" altLang="zh-CN" dirty="0"/>
          </a:p>
          <a:p>
            <a:pPr lvl="1"/>
            <a:endParaRPr lang="en-US" altLang="zh-CN" dirty="0"/>
          </a:p>
          <a:p>
            <a:pPr lvl="1"/>
            <a:r>
              <a:rPr lang="en-US" altLang="zh-CN" dirty="0"/>
              <a:t>SLP</a:t>
            </a:r>
            <a:r>
              <a:rPr lang="zh-CN" altLang="en-US" dirty="0"/>
              <a:t>最终是根据收益判断是否转换向量化的，（</a:t>
            </a:r>
            <a:r>
              <a:rPr lang="en-US" altLang="zh-CN" dirty="0" err="1"/>
              <a:t>VectorCost-ScalarCost</a:t>
            </a:r>
            <a:r>
              <a:rPr lang="zh-CN" altLang="en-US" dirty="0"/>
              <a:t>）这里选择不转换</a:t>
            </a:r>
            <a:endParaRPr lang="en-US" altLang="zh-CN" dirty="0"/>
          </a:p>
          <a:p>
            <a:pPr lvl="1"/>
            <a:endParaRPr lang="en-US" altLang="zh-CN" dirty="0"/>
          </a:p>
          <a:p>
            <a:pPr lvl="1"/>
            <a:r>
              <a:rPr lang="zh-CN" altLang="en-US" dirty="0"/>
              <a:t>代价为</a:t>
            </a:r>
            <a:r>
              <a:rPr lang="en-US" altLang="zh-CN" dirty="0"/>
              <a:t>2</a:t>
            </a:r>
            <a:r>
              <a:rPr lang="zh-CN" altLang="en-US" dirty="0"/>
              <a:t>的原因，</a:t>
            </a:r>
            <a:r>
              <a:rPr lang="zh-CN" altLang="en-US" b="0" i="0" dirty="0">
                <a:solidFill>
                  <a:srgbClr val="2E3033"/>
                </a:solidFill>
                <a:effectLst/>
                <a:latin typeface="Arial" panose="020B0604020202020204" pitchFamily="34" charset="0"/>
              </a:rPr>
              <a:t>当可向量化组的操作数是标量时，需要将这些标量值收集并聚合到向量寄存器中，在我们的示例中，通常会导致不可向量化组的组成本为</a:t>
            </a:r>
            <a:r>
              <a:rPr lang="en-US" altLang="zh-CN" b="0" i="0" dirty="0">
                <a:solidFill>
                  <a:srgbClr val="2E3033"/>
                </a:solidFill>
                <a:effectLst/>
                <a:latin typeface="Arial" panose="020B0604020202020204" pitchFamily="34" charset="0"/>
              </a:rPr>
              <a:t>+2(</a:t>
            </a:r>
            <a:r>
              <a:rPr lang="zh-CN" altLang="en-US" b="0" i="0" dirty="0">
                <a:solidFill>
                  <a:srgbClr val="2E3033"/>
                </a:solidFill>
                <a:effectLst/>
                <a:latin typeface="Arial" panose="020B0604020202020204" pitchFamily="34" charset="0"/>
              </a:rPr>
              <a:t>例如，图</a:t>
            </a:r>
            <a:r>
              <a:rPr lang="en-US" altLang="zh-CN" b="0" i="0" dirty="0">
                <a:solidFill>
                  <a:srgbClr val="2E3033"/>
                </a:solidFill>
                <a:effectLst/>
                <a:latin typeface="Arial" panose="020B0604020202020204" pitchFamily="34" charset="0"/>
              </a:rPr>
              <a:t>2(c))</a:t>
            </a:r>
            <a:r>
              <a:rPr lang="zh-CN" altLang="en-US" b="0" i="0" dirty="0">
                <a:solidFill>
                  <a:srgbClr val="2E3033"/>
                </a:solidFill>
                <a:effectLst/>
                <a:latin typeface="Arial" panose="020B0604020202020204" pitchFamily="34" charset="0"/>
              </a:rPr>
              <a:t>。一组都是常量的话代价为</a:t>
            </a:r>
            <a:r>
              <a:rPr lang="en-US" altLang="zh-CN" b="0" i="0" dirty="0">
                <a:solidFill>
                  <a:srgbClr val="2E3033"/>
                </a:solidFill>
                <a:effectLst/>
                <a:latin typeface="Arial" panose="020B0604020202020204" pitchFamily="34" charset="0"/>
              </a:rPr>
              <a:t>0</a:t>
            </a:r>
            <a:r>
              <a:rPr lang="zh-CN" altLang="en-US" b="0" i="0" dirty="0">
                <a:solidFill>
                  <a:srgbClr val="2E3033"/>
                </a:solidFill>
                <a:effectLst/>
                <a:latin typeface="Arial" panose="020B0604020202020204" pitchFamily="34" charset="0"/>
              </a:rPr>
              <a:t>，混合的情况需要加上代价</a:t>
            </a:r>
            <a:endParaRPr lang="en-US" altLang="zh-CN" b="0" i="0" dirty="0">
              <a:solidFill>
                <a:srgbClr val="2E3033"/>
              </a:solidFill>
              <a:effectLst/>
              <a:latin typeface="Arial" panose="020B0604020202020204" pitchFamily="34" charset="0"/>
            </a:endParaRPr>
          </a:p>
          <a:p>
            <a:pPr lvl="1"/>
            <a:endParaRPr lang="en-US" altLang="zh-CN"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7</a:t>
            </a:fld>
            <a:endParaRPr lang="zh-CN" altLang="en-US"/>
          </a:p>
        </p:txBody>
      </p:sp>
    </p:spTree>
    <p:extLst>
      <p:ext uri="{BB962C8B-B14F-4D97-AF65-F5344CB8AC3E}">
        <p14:creationId xmlns:p14="http://schemas.microsoft.com/office/powerpoint/2010/main" val="2504919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1"/>
            <a:r>
              <a:rPr lang="zh-CN" altLang="en-US" dirty="0"/>
              <a:t>与上个例子类似，</a:t>
            </a:r>
            <a:r>
              <a:rPr lang="en-US" altLang="zh-CN" dirty="0"/>
              <a:t>SLP</a:t>
            </a:r>
            <a:r>
              <a:rPr lang="zh-CN" altLang="en-US" dirty="0"/>
              <a:t>在加法指令因为下一个操作码相同而不考虑交换</a:t>
            </a:r>
            <a:endParaRPr lang="en-US" altLang="zh-CN" dirty="0"/>
          </a:p>
          <a:p>
            <a:pPr lvl="1"/>
            <a:endParaRPr lang="en-US" altLang="zh-CN"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8</a:t>
            </a:fld>
            <a:endParaRPr lang="zh-CN" altLang="en-US"/>
          </a:p>
        </p:txBody>
      </p:sp>
    </p:spTree>
    <p:extLst>
      <p:ext uri="{BB962C8B-B14F-4D97-AF65-F5344CB8AC3E}">
        <p14:creationId xmlns:p14="http://schemas.microsoft.com/office/powerpoint/2010/main" val="3495334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1"/>
            <a:r>
              <a:rPr lang="zh-CN" altLang="en-US" dirty="0"/>
              <a:t>这个是多节点之间的不匹配，上面两个例子都是单个节点的</a:t>
            </a:r>
            <a:endParaRPr lang="en-US" altLang="zh-CN" dirty="0"/>
          </a:p>
          <a:p>
            <a:pPr lvl="1"/>
            <a:r>
              <a:rPr lang="zh-CN" altLang="en-US" dirty="0"/>
              <a:t>两行代码，有两个相同操作符但是不同的计算顺序，交换它们并不会影响最终结果</a:t>
            </a:r>
            <a:endParaRPr lang="en-US" altLang="zh-CN" dirty="0"/>
          </a:p>
          <a:p>
            <a:pPr lvl="1"/>
            <a:r>
              <a:rPr lang="zh-CN" altLang="en-US" dirty="0"/>
              <a:t>传统的</a:t>
            </a:r>
            <a:r>
              <a:rPr lang="en-US" altLang="zh-CN" dirty="0"/>
              <a:t>SLP</a:t>
            </a:r>
            <a:r>
              <a:rPr lang="zh-CN" altLang="en-US" dirty="0"/>
              <a:t>会部分向量化代码，因为在自底向上构建图的过程中，一些节点因为类型不符合直接不进行匹配了</a:t>
            </a:r>
            <a:endParaRPr lang="en-US" altLang="zh-CN" dirty="0"/>
          </a:p>
          <a:p>
            <a:pPr lvl="1"/>
            <a:r>
              <a:rPr lang="zh-CN" altLang="en-US" dirty="0"/>
              <a:t>前面两个例子对单个节点的交换方法都不能把这个转换成完全同构的</a:t>
            </a:r>
            <a:endParaRPr lang="en-US" altLang="zh-CN" dirty="0"/>
          </a:p>
          <a:p>
            <a:pPr lvl="1"/>
            <a:r>
              <a:rPr lang="zh-CN" altLang="en-US" dirty="0"/>
              <a:t>在</a:t>
            </a:r>
            <a:r>
              <a:rPr lang="en-US" altLang="zh-CN" dirty="0"/>
              <a:t>LSLP</a:t>
            </a:r>
            <a:r>
              <a:rPr lang="zh-CN" altLang="en-US" dirty="0"/>
              <a:t>中，</a:t>
            </a:r>
            <a:r>
              <a:rPr lang="en-US" altLang="zh-CN" dirty="0"/>
              <a:t>.</a:t>
            </a:r>
            <a:r>
              <a:rPr lang="zh-CN" altLang="en-US" dirty="0"/>
              <a:t>改变遍历顺序，优先考虑相同操作码的连续交换操作</a:t>
            </a:r>
            <a:endParaRPr lang="en-US" altLang="zh-CN" dirty="0"/>
          </a:p>
          <a:p>
            <a:pPr lvl="1"/>
            <a:r>
              <a:rPr lang="zh-CN" altLang="en-US" dirty="0"/>
              <a:t>所以相同操作码的相邻指令组可以组成一个大型的多节点</a:t>
            </a:r>
            <a:endParaRPr lang="en-US" altLang="zh-CN" dirty="0"/>
          </a:p>
          <a:p>
            <a:pPr lvl="1"/>
            <a:r>
              <a:rPr lang="zh-CN" altLang="en-US" dirty="0"/>
              <a:t>最后对大节点以外的操作数进行重排序</a:t>
            </a:r>
            <a:endParaRPr lang="en-US" altLang="zh-CN"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9</a:t>
            </a:fld>
            <a:endParaRPr lang="zh-CN" altLang="en-US"/>
          </a:p>
        </p:txBody>
      </p:sp>
    </p:spTree>
    <p:extLst>
      <p:ext uri="{BB962C8B-B14F-4D97-AF65-F5344CB8AC3E}">
        <p14:creationId xmlns:p14="http://schemas.microsoft.com/office/powerpoint/2010/main" val="4186859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10</a:t>
            </a:fld>
            <a:endParaRPr lang="zh-CN" altLang="en-US"/>
          </a:p>
        </p:txBody>
      </p:sp>
    </p:spTree>
    <p:extLst>
      <p:ext uri="{BB962C8B-B14F-4D97-AF65-F5344CB8AC3E}">
        <p14:creationId xmlns:p14="http://schemas.microsoft.com/office/powerpoint/2010/main" val="4110317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SLP</a:t>
            </a:r>
            <a:r>
              <a:rPr lang="zh-CN" altLang="en-US" dirty="0"/>
              <a:t>的</a:t>
            </a:r>
            <a:r>
              <a:rPr lang="en-US" altLang="zh-CN" dirty="0" err="1"/>
              <a:t>build_graph</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第一步是检查指令的类型是否亦可以向量化（标量、独立、唯一、同一基本块、可调度、还没在图里）</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把节点添加到图里面</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做一个简单基于当前操作码的操作数重排序</a:t>
            </a:r>
            <a:r>
              <a:rPr lang="en-US" altLang="zh-CN" dirty="0"/>
              <a:t>(</a:t>
            </a:r>
            <a:r>
              <a:rPr lang="zh-CN" altLang="en-US" dirty="0"/>
              <a:t>只考虑当前指令的操作数的操作码</a:t>
            </a:r>
            <a:r>
              <a:rPr lang="en-US" altLang="zh-CN"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根据</a:t>
            </a:r>
            <a:r>
              <a:rPr lang="en-US" altLang="zh-CN" dirty="0"/>
              <a:t>DU</a:t>
            </a:r>
            <a:r>
              <a:rPr lang="zh-CN" altLang="en-US" dirty="0"/>
              <a:t>链来递归自底向上递归构建</a:t>
            </a:r>
            <a:r>
              <a:rPr lang="en-US" altLang="zh-CN" dirty="0"/>
              <a:t>SLP</a:t>
            </a:r>
            <a:r>
              <a:rPr lang="zh-CN" altLang="en-US" dirty="0"/>
              <a:t>图</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solidFill>
                  <a:srgbClr val="2E3033"/>
                </a:solidFill>
                <a:effectLst/>
                <a:latin typeface="Arial" panose="020B0604020202020204" pitchFamily="34" charset="0"/>
              </a:rPr>
              <a:t>而</a:t>
            </a:r>
            <a:r>
              <a:rPr lang="en-US" altLang="zh-CN" dirty="0"/>
              <a:t>LSLP</a:t>
            </a:r>
            <a:r>
              <a:rPr lang="zh-CN" altLang="en-US" dirty="0"/>
              <a:t>中对重排序的过程进行了扩展和优化</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11</a:t>
            </a:fld>
            <a:endParaRPr lang="zh-CN" altLang="en-US"/>
          </a:p>
        </p:txBody>
      </p:sp>
    </p:spTree>
    <p:extLst>
      <p:ext uri="{BB962C8B-B14F-4D97-AF65-F5344CB8AC3E}">
        <p14:creationId xmlns:p14="http://schemas.microsoft.com/office/powerpoint/2010/main" val="2578333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LSLP</a:t>
            </a:r>
            <a:r>
              <a:rPr lang="zh-CN" altLang="en-US" dirty="0"/>
              <a:t>组成多节点的算法，它有两个过程</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一个是</a:t>
            </a:r>
            <a:r>
              <a:rPr lang="en-US" altLang="zh-CN" dirty="0"/>
              <a:t>Coarsening mode</a:t>
            </a:r>
            <a:r>
              <a:rPr lang="zh-CN" altLang="en-US" dirty="0"/>
              <a:t>，</a:t>
            </a:r>
            <a:r>
              <a:rPr lang="zh-CN" altLang="en-US" b="0" i="0" dirty="0">
                <a:effectLst/>
                <a:latin typeface="Courier New" panose="02070309020205020404" pitchFamily="49" charset="0"/>
              </a:rPr>
              <a:t>若</a:t>
            </a:r>
            <a:r>
              <a:rPr lang="en-US" altLang="zh-CN" b="0" i="0" dirty="0">
                <a:effectLst/>
                <a:latin typeface="Times New Roman" panose="02020603050405020304" pitchFamily="18" charset="0"/>
              </a:rPr>
              <a:t>DU</a:t>
            </a:r>
            <a:r>
              <a:rPr lang="zh-CN" altLang="en-US" b="0" i="0" dirty="0">
                <a:effectLst/>
                <a:latin typeface="Courier New" panose="02070309020205020404" pitchFamily="49" charset="0"/>
              </a:rPr>
              <a:t>链上操作数的操作码相同</a:t>
            </a:r>
            <a:r>
              <a:rPr lang="en-US" altLang="zh-CN" b="0" i="0" dirty="0">
                <a:effectLst/>
                <a:latin typeface="Times New Roman" panose="02020603050405020304" pitchFamily="18" charset="0"/>
              </a:rPr>
              <a:t>(line 13)</a:t>
            </a:r>
            <a:r>
              <a:rPr lang="zh-CN" altLang="en-US" dirty="0">
                <a:latin typeface="Times New Roman" panose="02020603050405020304" pitchFamily="18" charset="0"/>
              </a:rPr>
              <a:t>且转换不会改变语义，则组成一个</a:t>
            </a:r>
            <a:r>
              <a:rPr lang="en-US" altLang="zh-CN" dirty="0">
                <a:latin typeface="Times New Roman" panose="02020603050405020304" pitchFamily="18" charset="0"/>
              </a:rPr>
              <a:t>multi node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Multi node</a:t>
            </a:r>
            <a:r>
              <a:rPr lang="zh-CN" altLang="en-US" dirty="0"/>
              <a:t>的所有操作数都被存储在一个数组中（第</a:t>
            </a:r>
            <a:r>
              <a:rPr lang="en-US" altLang="zh-CN" dirty="0"/>
              <a:t>17</a:t>
            </a:r>
            <a:r>
              <a:rPr lang="zh-CN" altLang="en-US" dirty="0"/>
              <a:t>行）。</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下图就是粗化模式的结果，把多个按位与节点组成一个</a:t>
            </a:r>
            <a:r>
              <a:rPr lang="en-US" altLang="zh-CN" dirty="0"/>
              <a:t>multi node</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solidFill>
                  <a:srgbClr val="2E3033"/>
                </a:solidFill>
                <a:effectLst/>
                <a:latin typeface="Arial" panose="020B0604020202020204" pitchFamily="34" charset="0"/>
              </a:rPr>
              <a:t>由于</a:t>
            </a:r>
            <a:r>
              <a:rPr lang="en-US" altLang="zh-CN" b="0" i="0" dirty="0">
                <a:solidFill>
                  <a:srgbClr val="2E3033"/>
                </a:solidFill>
                <a:effectLst/>
                <a:latin typeface="Arial" panose="020B0604020202020204" pitchFamily="34" charset="0"/>
              </a:rPr>
              <a:t>multi node</a:t>
            </a:r>
            <a:r>
              <a:rPr lang="zh-CN" altLang="en-US" b="0" i="0" dirty="0">
                <a:solidFill>
                  <a:srgbClr val="2E3033"/>
                </a:solidFill>
                <a:effectLst/>
                <a:latin typeface="Arial" panose="020B0604020202020204" pitchFamily="34" charset="0"/>
              </a:rPr>
              <a:t>是由具有相同操作码的交换指令链组成的，因此它们红色框内的操作数可以用任意或重新组织</a:t>
            </a:r>
            <a:endParaRPr lang="en-US" altLang="zh-CN" b="0" i="0" dirty="0">
              <a:solidFill>
                <a:srgbClr val="2E3033"/>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solidFill>
                  <a:srgbClr val="2E3033"/>
                </a:solidFill>
                <a:effectLst/>
                <a:latin typeface="Arial" panose="020B0604020202020204" pitchFamily="34" charset="0"/>
              </a:rPr>
              <a:t>第二步是对</a:t>
            </a:r>
            <a:r>
              <a:rPr lang="en-US" altLang="zh-CN" b="0" i="0" dirty="0">
                <a:solidFill>
                  <a:srgbClr val="2E3033"/>
                </a:solidFill>
                <a:effectLst/>
                <a:latin typeface="Arial" panose="020B0604020202020204" pitchFamily="34" charset="0"/>
              </a:rPr>
              <a:t>multi node</a:t>
            </a:r>
            <a:r>
              <a:rPr lang="zh-CN" altLang="en-US" b="0" i="0" dirty="0">
                <a:solidFill>
                  <a:srgbClr val="2E3033"/>
                </a:solidFill>
                <a:effectLst/>
                <a:latin typeface="Arial" panose="020B0604020202020204" pitchFamily="34" charset="0"/>
              </a:rPr>
              <a:t>进行带有前瞻性的重排序</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12</a:t>
            </a:fld>
            <a:endParaRPr lang="zh-CN" altLang="en-US"/>
          </a:p>
        </p:txBody>
      </p:sp>
    </p:spTree>
    <p:extLst>
      <p:ext uri="{BB962C8B-B14F-4D97-AF65-F5344CB8AC3E}">
        <p14:creationId xmlns:p14="http://schemas.microsoft.com/office/powerpoint/2010/main" val="3724670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LSLP</a:t>
            </a:r>
            <a:r>
              <a:rPr lang="zh-CN" altLang="en-US" dirty="0"/>
              <a:t>的重排序的特点是针对多个节点和配合前瞻性搜索最高分的节点进行匹配</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首先介绍一下变量的作用</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它的步骤首先是初始化，按照第一个通道决定最终顺序（第</a:t>
            </a:r>
            <a:r>
              <a:rPr lang="en-US" altLang="zh-CN" dirty="0"/>
              <a:t>5</a:t>
            </a:r>
            <a:r>
              <a:rPr lang="zh-CN" altLang="en-US" dirty="0"/>
              <a:t>行）和</a:t>
            </a:r>
            <a:r>
              <a:rPr lang="en-US" altLang="zh-CN" dirty="0"/>
              <a:t>mode</a:t>
            </a:r>
            <a:r>
              <a:rPr lang="zh-CN" altLang="en-US" dirty="0"/>
              <a:t>数组。</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接着调用</a:t>
            </a:r>
            <a:r>
              <a:rPr lang="en-US" altLang="zh-CN" dirty="0" err="1"/>
              <a:t>get_best</a:t>
            </a:r>
            <a:r>
              <a:rPr lang="zh-CN" altLang="en-US" dirty="0"/>
              <a:t>在当前的通道根据</a:t>
            </a:r>
            <a:r>
              <a:rPr lang="en-US" altLang="zh-CN" dirty="0"/>
              <a:t>mode</a:t>
            </a:r>
            <a:r>
              <a:rPr lang="zh-CN" altLang="en-US" dirty="0"/>
              <a:t>寻找与当前模式匹配的对象。比如，如果</a:t>
            </a:r>
            <a:r>
              <a:rPr lang="en-US" altLang="zh-CN" dirty="0"/>
              <a:t>mode</a:t>
            </a:r>
            <a:r>
              <a:rPr lang="zh-CN" altLang="en-US" dirty="0"/>
              <a:t>是</a:t>
            </a:r>
            <a:r>
              <a:rPr lang="en-US" altLang="zh-CN" dirty="0"/>
              <a:t>LOAD</a:t>
            </a:r>
            <a:r>
              <a:rPr lang="zh-CN" altLang="en-US" dirty="0"/>
              <a:t>，我们需要找到另一个</a:t>
            </a:r>
            <a:r>
              <a:rPr lang="en-US" altLang="zh-CN" dirty="0"/>
              <a:t>load</a:t>
            </a:r>
            <a:r>
              <a:rPr lang="zh-CN" altLang="en-US" dirty="0"/>
              <a:t>，才能向量化。如果没有</a:t>
            </a:r>
            <a:r>
              <a:rPr lang="en-US" altLang="zh-CN" dirty="0"/>
              <a:t>load</a:t>
            </a:r>
            <a:r>
              <a:rPr lang="zh-CN" altLang="en-US" dirty="0"/>
              <a:t>操作，这意味着这个操作数槽不再可能进行向量化设置为</a:t>
            </a:r>
            <a:r>
              <a:rPr lang="en-US" altLang="zh-CN" dirty="0"/>
              <a:t>failed</a:t>
            </a:r>
            <a:r>
              <a:rPr lang="zh-CN" altLang="en-US" dirty="0"/>
              <a:t>。</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effectLst/>
                <a:latin typeface="Courier New" panose="02070309020205020404" pitchFamily="49" charset="0"/>
              </a:rPr>
              <a:t>候选只有一个操作数并且操作数类型相同，设为</a:t>
            </a:r>
            <a:r>
              <a:rPr lang="en-US" altLang="zh-CN" b="0" i="0" dirty="0">
                <a:effectLst/>
                <a:latin typeface="Courier New" panose="02070309020205020404" pitchFamily="49" charset="0"/>
              </a:rPr>
              <a:t>splat</a:t>
            </a:r>
            <a:endParaRPr lang="zh-CN" altLang="en-US"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13</a:t>
            </a:fld>
            <a:endParaRPr lang="zh-CN" altLang="en-US"/>
          </a:p>
        </p:txBody>
      </p:sp>
    </p:spTree>
    <p:extLst>
      <p:ext uri="{BB962C8B-B14F-4D97-AF65-F5344CB8AC3E}">
        <p14:creationId xmlns:p14="http://schemas.microsoft.com/office/powerpoint/2010/main" val="15095286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总的来说就是当有一个匹配操作码的候选对象时，进行简单的匹配。有多个匹配的操作数时，前瞻性技术来选择最优的</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effectLst/>
                <a:latin typeface="Courier New" panose="02070309020205020404" pitchFamily="49" charset="0"/>
              </a:rPr>
              <a:t>第一步把在</a:t>
            </a:r>
            <a:r>
              <a:rPr lang="en-US" altLang="zh-CN" b="0" i="0" dirty="0">
                <a:effectLst/>
                <a:latin typeface="Times New Roman" panose="02020603050405020304" pitchFamily="18" charset="0"/>
              </a:rPr>
              <a:t>candidates[ ]</a:t>
            </a:r>
            <a:r>
              <a:rPr lang="zh-CN" altLang="en-US" b="0" i="0" dirty="0">
                <a:effectLst/>
                <a:latin typeface="Courier New" panose="02070309020205020404" pitchFamily="49" charset="0"/>
              </a:rPr>
              <a:t>中与</a:t>
            </a:r>
            <a:r>
              <a:rPr lang="en-US" altLang="zh-CN" b="0" i="0" dirty="0">
                <a:effectLst/>
                <a:latin typeface="Times New Roman" panose="02020603050405020304" pitchFamily="18" charset="0"/>
              </a:rPr>
              <a:t>last</a:t>
            </a:r>
            <a:r>
              <a:rPr lang="zh-CN" altLang="en-US" b="0" i="0" dirty="0">
                <a:effectLst/>
                <a:latin typeface="Courier New" panose="02070309020205020404" pitchFamily="49" charset="0"/>
              </a:rPr>
              <a:t>相同操作码的操作数放入</a:t>
            </a:r>
            <a:r>
              <a:rPr lang="en-US" altLang="zh-CN" b="0" i="0" dirty="0" err="1">
                <a:effectLst/>
                <a:latin typeface="Times New Roman" panose="02020603050405020304" pitchFamily="18" charset="0"/>
              </a:rPr>
              <a:t>best_candicates</a:t>
            </a:r>
            <a:r>
              <a:rPr lang="en-US" altLang="zh-CN" b="0" i="0" dirty="0">
                <a:effectLst/>
                <a:latin typeface="Times New Roman" panose="02020603050405020304" pitchFamily="18" charset="0"/>
              </a:rPr>
              <a:t>[ ]</a:t>
            </a:r>
            <a:r>
              <a:rPr lang="zh-CN" altLang="en-US" b="0" i="0" dirty="0">
                <a:effectLst/>
                <a:latin typeface="Courier New" panose="02070309020205020404" pitchFamily="49" charset="0"/>
              </a:rPr>
              <a:t>数组中</a:t>
            </a:r>
            <a:r>
              <a:rPr lang="en-US" altLang="zh-CN" b="0" i="0" dirty="0">
                <a:effectLst/>
                <a:latin typeface="Times New Roman" panose="02020603050405020304" pitchFamily="18" charset="0"/>
              </a:rPr>
              <a:t>(line 14)</a:t>
            </a:r>
            <a:r>
              <a:rPr lang="zh-CN" altLang="en-US" b="0" i="0" dirty="0">
                <a:effectLst/>
                <a:latin typeface="Courier New" panose="02070309020205020404" pitchFamily="49" charset="0"/>
              </a:rPr>
              <a:t>。</a:t>
            </a:r>
            <a:endParaRPr lang="en-US" altLang="zh-CN" b="0" i="0" dirty="0">
              <a:effectLst/>
              <a:latin typeface="Courier New" panose="020703090202050204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effectLst/>
                <a:latin typeface="Courier New" panose="02070309020205020404" pitchFamily="49" charset="0"/>
              </a:rPr>
              <a:t>如果没有或者只有一个后选择则直接返回该操作数</a:t>
            </a:r>
            <a:endParaRPr lang="en-US" altLang="zh-CN" b="0" i="0" dirty="0">
              <a:effectLst/>
              <a:latin typeface="Courier New" panose="020703090202050204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effectLst/>
                <a:latin typeface="Courier New" panose="02070309020205020404" pitchFamily="49" charset="0"/>
              </a:rPr>
              <a:t>如果有多个候选操作数，则选出最优的操作数</a:t>
            </a:r>
            <a:endParaRPr lang="en-US" altLang="zh-CN" b="0" i="0" dirty="0">
              <a:effectLst/>
              <a:latin typeface="Courier New" panose="020703090202050204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0" i="0" dirty="0">
              <a:effectLst/>
              <a:latin typeface="Courier New" panose="020703090202050204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err="1"/>
              <a:t>getLAscore</a:t>
            </a:r>
            <a:r>
              <a:rPr lang="zh-CN" altLang="en-US" dirty="0"/>
              <a:t>输入：</a:t>
            </a:r>
            <a:r>
              <a:rPr lang="en-US" altLang="zh-CN" dirty="0" err="1"/>
              <a:t>i</a:t>
            </a:r>
            <a:r>
              <a:rPr lang="en-US" altLang="zh-CN" dirty="0"/>
              <a:t>.</a:t>
            </a:r>
            <a:r>
              <a:rPr lang="zh-CN" altLang="en-US" dirty="0"/>
              <a:t>）上一个通道的值，（</a:t>
            </a:r>
            <a:r>
              <a:rPr lang="en-US" altLang="zh-CN" dirty="0"/>
              <a:t>ii.</a:t>
            </a:r>
            <a:r>
              <a:rPr lang="zh-CN" altLang="en-US" dirty="0"/>
              <a:t>）当前车道的候选值，和（</a:t>
            </a:r>
            <a:r>
              <a:rPr lang="en-US" altLang="zh-CN" dirty="0"/>
              <a:t>iii.</a:t>
            </a:r>
            <a:r>
              <a:rPr lang="zh-CN" altLang="en-US" dirty="0"/>
              <a:t>）当前的展望期级别。</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effectLst/>
                <a:latin typeface="Courier New" panose="02070309020205020404" pitchFamily="49" charset="0"/>
              </a:rPr>
              <a:t>函数将参数</a:t>
            </a:r>
            <a:r>
              <a:rPr lang="en-US" altLang="zh-CN" b="0" i="0" dirty="0">
                <a:effectLst/>
                <a:latin typeface="Times New Roman" panose="02020603050405020304" pitchFamily="18" charset="0"/>
              </a:rPr>
              <a:t>1</a:t>
            </a:r>
            <a:r>
              <a:rPr lang="zh-CN" altLang="en-US" b="0" i="0" dirty="0">
                <a:effectLst/>
                <a:latin typeface="Courier New" panose="02070309020205020404" pitchFamily="49" charset="0"/>
              </a:rPr>
              <a:t>和参数</a:t>
            </a:r>
            <a:r>
              <a:rPr lang="en-US" altLang="zh-CN" b="0" i="0" dirty="0">
                <a:effectLst/>
                <a:latin typeface="Times New Roman" panose="02020603050405020304" pitchFamily="18" charset="0"/>
              </a:rPr>
              <a:t>2</a:t>
            </a:r>
            <a:r>
              <a:rPr lang="zh-CN" altLang="en-US" b="0" i="0" dirty="0">
                <a:effectLst/>
                <a:latin typeface="Courier New" panose="02070309020205020404" pitchFamily="49" charset="0"/>
              </a:rPr>
              <a:t>所有的可能组合递归调用自己（</a:t>
            </a:r>
            <a:r>
              <a:rPr lang="en-US" altLang="zh-CN" b="0" i="0" dirty="0">
                <a:effectLst/>
                <a:latin typeface="Times New Roman" panose="02020603050405020304" pitchFamily="18" charset="0"/>
              </a:rPr>
              <a:t>line 10</a:t>
            </a:r>
            <a:r>
              <a:rPr lang="zh-CN" altLang="en-US" b="0" i="0" dirty="0">
                <a:effectLst/>
                <a:latin typeface="Courier New" panose="02070309020205020404" pitchFamily="49" charset="0"/>
              </a:rPr>
              <a:t>），并把每次递归的值累加到</a:t>
            </a:r>
            <a:r>
              <a:rPr lang="en-US" altLang="zh-CN" b="0" i="0" dirty="0" err="1">
                <a:effectLst/>
                <a:latin typeface="Times New Roman" panose="02020603050405020304" pitchFamily="18" charset="0"/>
              </a:rPr>
              <a:t>score_sum</a:t>
            </a:r>
            <a:r>
              <a:rPr lang="zh-CN" altLang="en-US" b="0" i="0" dirty="0">
                <a:effectLst/>
                <a:latin typeface="Courier New" panose="02070309020205020404" pitchFamily="49" charset="0"/>
              </a:rPr>
              <a:t>中（</a:t>
            </a:r>
            <a:r>
              <a:rPr lang="en-US" altLang="zh-CN" b="0" i="0" dirty="0">
                <a:effectLst/>
                <a:latin typeface="Times New Roman" panose="02020603050405020304" pitchFamily="18" charset="0"/>
              </a:rPr>
              <a:t>line 11</a:t>
            </a:r>
            <a:r>
              <a:rPr lang="zh-CN" altLang="en-US" b="0" i="0" dirty="0">
                <a:effectLst/>
                <a:latin typeface="Courier New" panose="02070309020205020404" pitchFamily="49" charset="0"/>
              </a:rPr>
              <a:t>），当达到最大的</a:t>
            </a:r>
            <a:r>
              <a:rPr lang="en-US" altLang="zh-CN" b="0" i="0" dirty="0">
                <a:effectLst/>
                <a:latin typeface="Times New Roman" panose="02020603050405020304" pitchFamily="18" charset="0"/>
              </a:rPr>
              <a:t>Level</a:t>
            </a:r>
            <a:r>
              <a:rPr lang="zh-CN" altLang="en-US" b="0" i="0" dirty="0">
                <a:effectLst/>
                <a:latin typeface="Courier New" panose="02070309020205020404" pitchFamily="49" charset="0"/>
              </a:rPr>
              <a:t>时，则采用简单匹配方式获得分数（</a:t>
            </a:r>
            <a:r>
              <a:rPr lang="en-US" altLang="zh-CN" b="0" i="0" dirty="0">
                <a:effectLst/>
                <a:latin typeface="Times New Roman" panose="02020603050405020304" pitchFamily="18" charset="0"/>
              </a:rPr>
              <a:t>line 6</a:t>
            </a:r>
            <a:r>
              <a:rPr lang="zh-CN" altLang="en-US" b="0" i="0" dirty="0">
                <a:effectLst/>
                <a:latin typeface="Courier New" panose="02070309020205020404" pitchFamily="49" charset="0"/>
              </a:rPr>
              <a:t>）</a:t>
            </a:r>
            <a:endParaRPr lang="en-US" altLang="zh-CN" b="0" i="0" dirty="0">
              <a:effectLst/>
              <a:latin typeface="Courier New" panose="020703090202050204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函数试图穷举当前候选式和上一个</a:t>
            </a:r>
            <a:r>
              <a:rPr lang="en-US" altLang="zh-CN" dirty="0"/>
              <a:t>lane</a:t>
            </a:r>
            <a:r>
              <a:rPr lang="zh-CN" altLang="en-US" dirty="0"/>
              <a:t>中的所有组合来寻找最佳节点，直到</a:t>
            </a:r>
            <a:r>
              <a:rPr lang="en-US" altLang="zh-CN" dirty="0"/>
              <a:t>DAG</a:t>
            </a:r>
            <a:r>
              <a:rPr lang="zh-CN" altLang="en-US" dirty="0"/>
              <a:t>中的特定深度。</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这个穷举的操作比较耗费时间，所以</a:t>
            </a:r>
            <a:r>
              <a:rPr lang="en-US" altLang="zh-CN" dirty="0"/>
              <a:t>Level</a:t>
            </a:r>
            <a:r>
              <a:rPr lang="zh-CN" altLang="en-US" dirty="0"/>
              <a:t>被限制为</a:t>
            </a:r>
            <a:r>
              <a:rPr lang="en-US" altLang="zh-CN" dirty="0"/>
              <a:t>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14</a:t>
            </a:fld>
            <a:endParaRPr lang="zh-CN" altLang="en-US"/>
          </a:p>
        </p:txBody>
      </p:sp>
    </p:spTree>
    <p:extLst>
      <p:ext uri="{BB962C8B-B14F-4D97-AF65-F5344CB8AC3E}">
        <p14:creationId xmlns:p14="http://schemas.microsoft.com/office/powerpoint/2010/main" val="411235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effectLst/>
                <a:latin typeface="Courier New" panose="02070309020205020404" pitchFamily="49" charset="0"/>
              </a:rPr>
              <a:t>匹配过程如右图所示，上一个通道是左移，当前车道有两个候选的左移，需要向前看一级看两个左移的操作数哪个分更高。因为右边的左移和上一个</a:t>
            </a:r>
            <a:r>
              <a:rPr lang="en-US" altLang="zh-CN" b="0" i="0" dirty="0">
                <a:effectLst/>
                <a:latin typeface="Courier New" panose="02070309020205020404" pitchFamily="49" charset="0"/>
              </a:rPr>
              <a:t>lane</a:t>
            </a:r>
            <a:r>
              <a:rPr lang="zh-CN" altLang="en-US" b="0" i="0" dirty="0">
                <a:effectLst/>
                <a:latin typeface="Courier New" panose="02070309020205020404" pitchFamily="49" charset="0"/>
              </a:rPr>
              <a:t>中有连续的加载操作，得分更高</a:t>
            </a:r>
            <a:endParaRPr lang="en-US" altLang="zh-CN" b="0" i="0" dirty="0">
              <a:effectLst/>
              <a:latin typeface="Courier New" panose="020703090202050204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15</a:t>
            </a:fld>
            <a:endParaRPr lang="zh-CN" altLang="en-US"/>
          </a:p>
        </p:txBody>
      </p:sp>
    </p:spTree>
    <p:extLst>
      <p:ext uri="{BB962C8B-B14F-4D97-AF65-F5344CB8AC3E}">
        <p14:creationId xmlns:p14="http://schemas.microsoft.com/office/powerpoint/2010/main" val="358361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NR</a:t>
            </a:r>
            <a:r>
              <a:rPr lang="zh-CN" altLang="en-US" dirty="0"/>
              <a:t>过程就是原来</a:t>
            </a:r>
            <a:r>
              <a:rPr lang="en-US" altLang="zh-CN" dirty="0"/>
              <a:t>SLP</a:t>
            </a:r>
            <a:r>
              <a:rPr lang="zh-CN" altLang="en-US" dirty="0"/>
              <a:t>的重排序，禁用是为了和第二个进行对比，看看原</a:t>
            </a:r>
            <a:r>
              <a:rPr lang="en-US" altLang="zh-CN" dirty="0"/>
              <a:t>SLP</a:t>
            </a:r>
            <a:r>
              <a:rPr lang="zh-CN" altLang="en-US" dirty="0"/>
              <a:t>重排序带来的提升</a:t>
            </a:r>
            <a:endParaRPr lang="en-US" altLang="zh-CN" dirty="0"/>
          </a:p>
          <a:p>
            <a:r>
              <a:rPr lang="zh-CN" altLang="en-US" dirty="0"/>
              <a:t>计算它的开销能反映</a:t>
            </a:r>
            <a:r>
              <a:rPr lang="en-US" altLang="zh-CN" dirty="0"/>
              <a:t>LSLP</a:t>
            </a:r>
            <a:r>
              <a:rPr lang="zh-CN" altLang="en-US" dirty="0"/>
              <a:t>提升向量化机会的能力</a:t>
            </a:r>
          </a:p>
        </p:txBody>
      </p:sp>
      <p:sp>
        <p:nvSpPr>
          <p:cNvPr id="4" name="灯片编号占位符 3"/>
          <p:cNvSpPr>
            <a:spLocks noGrp="1"/>
          </p:cNvSpPr>
          <p:nvPr>
            <p:ph type="sldNum" sz="quarter" idx="5"/>
          </p:nvPr>
        </p:nvSpPr>
        <p:spPr/>
        <p:txBody>
          <a:bodyPr/>
          <a:lstStyle/>
          <a:p>
            <a:fld id="{C823D427-FC38-4162-A89D-488A8FEBBB21}" type="slidenum">
              <a:rPr lang="zh-CN" altLang="en-US" smtClean="0"/>
              <a:t>16</a:t>
            </a:fld>
            <a:endParaRPr lang="zh-CN" altLang="en-US"/>
          </a:p>
        </p:txBody>
      </p:sp>
    </p:spTree>
    <p:extLst>
      <p:ext uri="{BB962C8B-B14F-4D97-AF65-F5344CB8AC3E}">
        <p14:creationId xmlns:p14="http://schemas.microsoft.com/office/powerpoint/2010/main" val="6144151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dirty="0">
                <a:effectLst/>
                <a:latin typeface="Times New Roman" panose="02020603050405020304" pitchFamily="18" charset="0"/>
              </a:rPr>
              <a:t>cost model</a:t>
            </a:r>
            <a:r>
              <a:rPr lang="zh-CN" altLang="en-US" b="0" i="0" dirty="0">
                <a:effectLst/>
                <a:latin typeface="Courier New" panose="02070309020205020404" pitchFamily="49" charset="0"/>
              </a:rPr>
              <a:t>对性能的影响：在向量化研究中，性能不总是与</a:t>
            </a:r>
            <a:r>
              <a:rPr lang="en-US" altLang="zh-CN" b="0" i="0" dirty="0">
                <a:effectLst/>
                <a:latin typeface="Times New Roman" panose="02020603050405020304" pitchFamily="18" charset="0"/>
              </a:rPr>
              <a:t>cost</a:t>
            </a:r>
            <a:r>
              <a:rPr lang="zh-CN" altLang="en-US" b="0" i="0" dirty="0">
                <a:effectLst/>
                <a:latin typeface="Courier New" panose="02070309020205020404" pitchFamily="49" charset="0"/>
              </a:rPr>
              <a:t>所体现出来的</a:t>
            </a:r>
            <a:r>
              <a:rPr lang="zh-CN" altLang="en-US" b="0" i="0">
                <a:effectLst/>
                <a:latin typeface="Courier New" panose="02070309020205020404" pitchFamily="49" charset="0"/>
              </a:rPr>
              <a:t>一致，</a:t>
            </a:r>
            <a:r>
              <a:rPr lang="zh-CN" altLang="en-US" b="0" i="0">
                <a:effectLst/>
                <a:latin typeface="Times New Roman" panose="02020603050405020304" pitchFamily="18" charset="0"/>
              </a:rPr>
              <a:t>红色</a:t>
            </a:r>
            <a:r>
              <a:rPr lang="zh-CN" altLang="en-US" b="0" i="0">
                <a:effectLst/>
                <a:latin typeface="Courier New" panose="02070309020205020404" pitchFamily="49" charset="0"/>
              </a:rPr>
              <a:t>所</a:t>
            </a:r>
            <a:r>
              <a:rPr lang="zh-CN" altLang="en-US" b="0" i="0" dirty="0">
                <a:effectLst/>
                <a:latin typeface="Courier New" panose="02070309020205020404" pitchFamily="49" charset="0"/>
              </a:rPr>
              <a:t>示就是成本模型不一致的例子，即使成本模型显示能够有收益，但实际上的性能比</a:t>
            </a:r>
            <a:r>
              <a:rPr lang="en-US" altLang="zh-CN" b="0" i="0" dirty="0">
                <a:effectLst/>
                <a:latin typeface="Times New Roman" panose="02020603050405020304" pitchFamily="18" charset="0"/>
              </a:rPr>
              <a:t>O3</a:t>
            </a:r>
            <a:r>
              <a:rPr lang="zh-CN" altLang="en-US" b="0" i="0" dirty="0">
                <a:effectLst/>
                <a:latin typeface="Courier New" panose="02070309020205020404" pitchFamily="49" charset="0"/>
              </a:rPr>
              <a:t>要差。</a:t>
            </a:r>
            <a:endParaRPr lang="zh-CN" altLang="en-US" dirty="0"/>
          </a:p>
        </p:txBody>
      </p:sp>
      <p:sp>
        <p:nvSpPr>
          <p:cNvPr id="4" name="灯片编号占位符 3"/>
          <p:cNvSpPr>
            <a:spLocks noGrp="1"/>
          </p:cNvSpPr>
          <p:nvPr>
            <p:ph type="sldNum" sz="quarter" idx="5"/>
          </p:nvPr>
        </p:nvSpPr>
        <p:spPr/>
        <p:txBody>
          <a:bodyPr/>
          <a:lstStyle/>
          <a:p>
            <a:fld id="{C823D427-FC38-4162-A89D-488A8FEBBB21}" type="slidenum">
              <a:rPr lang="zh-CN" altLang="en-US" smtClean="0"/>
              <a:t>18</a:t>
            </a:fld>
            <a:endParaRPr lang="zh-CN" altLang="en-US"/>
          </a:p>
        </p:txBody>
      </p:sp>
    </p:spTree>
    <p:extLst>
      <p:ext uri="{BB962C8B-B14F-4D97-AF65-F5344CB8AC3E}">
        <p14:creationId xmlns:p14="http://schemas.microsoft.com/office/powerpoint/2010/main" val="31013204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评估向前看的深度和多节点大小对性能的影响</a:t>
            </a:r>
            <a:endParaRPr lang="en-US" altLang="zh-CN" dirty="0"/>
          </a:p>
          <a:p>
            <a:r>
              <a:rPr lang="en-US" altLang="zh-CN" dirty="0"/>
              <a:t>Level=4</a:t>
            </a:r>
            <a:r>
              <a:rPr lang="zh-CN" altLang="en-US" dirty="0"/>
              <a:t>，</a:t>
            </a:r>
            <a:r>
              <a:rPr lang="en-US" altLang="zh-CN" dirty="0"/>
              <a:t>Multi=3</a:t>
            </a:r>
            <a:r>
              <a:rPr lang="zh-CN" altLang="en-US" dirty="0"/>
              <a:t>时性能较好</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C823D427-FC38-4162-A89D-488A8FEBBB21}" type="slidenum">
              <a:rPr lang="zh-CN" altLang="en-US" smtClean="0"/>
              <a:t>19</a:t>
            </a:fld>
            <a:endParaRPr lang="zh-CN" altLang="en-US"/>
          </a:p>
        </p:txBody>
      </p:sp>
    </p:spTree>
    <p:extLst>
      <p:ext uri="{BB962C8B-B14F-4D97-AF65-F5344CB8AC3E}">
        <p14:creationId xmlns:p14="http://schemas.microsoft.com/office/powerpoint/2010/main" val="4265051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评估向前看的深度和多节点大小对性能的影响</a:t>
            </a:r>
            <a:endParaRPr lang="en-US" altLang="zh-CN" dirty="0"/>
          </a:p>
          <a:p>
            <a:r>
              <a:rPr lang="en-US" altLang="zh-CN" dirty="0"/>
              <a:t>Level=4</a:t>
            </a:r>
            <a:r>
              <a:rPr lang="zh-CN" altLang="en-US" dirty="0"/>
              <a:t>，</a:t>
            </a:r>
            <a:r>
              <a:rPr lang="en-US" altLang="zh-CN" dirty="0"/>
              <a:t>Multi=3</a:t>
            </a:r>
            <a:r>
              <a:rPr lang="zh-CN" altLang="en-US" dirty="0"/>
              <a:t>时性能较好</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C823D427-FC38-4162-A89D-488A8FEBBB21}" type="slidenum">
              <a:rPr lang="zh-CN" altLang="en-US" smtClean="0"/>
              <a:t>20</a:t>
            </a:fld>
            <a:endParaRPr lang="zh-CN" altLang="en-US"/>
          </a:p>
        </p:txBody>
      </p:sp>
    </p:spTree>
    <p:extLst>
      <p:ext uri="{BB962C8B-B14F-4D97-AF65-F5344CB8AC3E}">
        <p14:creationId xmlns:p14="http://schemas.microsoft.com/office/powerpoint/2010/main" val="2203819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评估向前看的深度和多节点大小对性能的影响</a:t>
            </a:r>
            <a:endParaRPr lang="en-US" altLang="zh-CN" dirty="0"/>
          </a:p>
          <a:p>
            <a:r>
              <a:rPr lang="en-US" altLang="zh-CN" dirty="0"/>
              <a:t>Level=4</a:t>
            </a:r>
            <a:r>
              <a:rPr lang="zh-CN" altLang="en-US" dirty="0"/>
              <a:t>，</a:t>
            </a:r>
            <a:r>
              <a:rPr lang="en-US" altLang="zh-CN" dirty="0"/>
              <a:t>Multi=3</a:t>
            </a:r>
            <a:r>
              <a:rPr lang="zh-CN" altLang="en-US" dirty="0"/>
              <a:t>时性能较好</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C823D427-FC38-4162-A89D-488A8FEBBB21}" type="slidenum">
              <a:rPr lang="zh-CN" altLang="en-US" smtClean="0"/>
              <a:t>21</a:t>
            </a:fld>
            <a:endParaRPr lang="zh-CN" altLang="en-US"/>
          </a:p>
        </p:txBody>
      </p:sp>
    </p:spTree>
    <p:extLst>
      <p:ext uri="{BB962C8B-B14F-4D97-AF65-F5344CB8AC3E}">
        <p14:creationId xmlns:p14="http://schemas.microsoft.com/office/powerpoint/2010/main" val="32316472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a:extLst>
              <a:ext uri="{FF2B5EF4-FFF2-40B4-BE49-F238E27FC236}">
                <a16:creationId xmlns:a16="http://schemas.microsoft.com/office/drawing/2014/main" id="{B6DCF9BB-E938-4B89-BFD0-F1F7E7F01AB8}"/>
              </a:ext>
            </a:extLst>
          </p:cNvPr>
          <p:cNvSpPr>
            <a:spLocks noGrp="1"/>
          </p:cNvSpPr>
          <p:nvPr>
            <p:ph type="dt" sz="half" idx="10"/>
          </p:nvPr>
        </p:nvSpPr>
        <p:spPr>
          <a:xfrm>
            <a:off x="813033" y="6363130"/>
            <a:ext cx="2743200" cy="365125"/>
          </a:xfrm>
          <a:prstGeom prst="rect">
            <a:avLst/>
          </a:prstGeom>
        </p:spPr>
        <p:txBody>
          <a:bodyPr/>
          <a:lstStyle/>
          <a:p>
            <a:endParaRPr lang="zh-CN" altLang="en-US"/>
          </a:p>
        </p:txBody>
      </p:sp>
      <p:sp>
        <p:nvSpPr>
          <p:cNvPr id="5" name="页脚占位符 4">
            <a:extLst>
              <a:ext uri="{FF2B5EF4-FFF2-40B4-BE49-F238E27FC236}">
                <a16:creationId xmlns:a16="http://schemas.microsoft.com/office/drawing/2014/main" id="{A1969515-F994-4062-90A1-C5AFF88861DA}"/>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6436AF07-1610-4396-B004-C0D31EE8D542}"/>
              </a:ext>
            </a:extLst>
          </p:cNvPr>
          <p:cNvSpPr>
            <a:spLocks noGrp="1"/>
          </p:cNvSpPr>
          <p:nvPr>
            <p:ph type="sldNum" sz="quarter" idx="12"/>
          </p:nvPr>
        </p:nvSpPr>
        <p:spPr>
          <a:xfrm>
            <a:off x="8610600" y="6356350"/>
            <a:ext cx="2743200" cy="365125"/>
          </a:xfrm>
          <a:prstGeom prst="rect">
            <a:avLst/>
          </a:prstGeom>
        </p:spPr>
        <p:txBody>
          <a:bodyPr/>
          <a:lstStyle/>
          <a:p>
            <a:fld id="{EB466BE2-40FE-4A59-82BB-128E7E394AEC}" type="slidenum">
              <a:rPr lang="zh-CN" altLang="en-US" smtClean="0"/>
              <a:t>‹#›</a:t>
            </a:fld>
            <a:endParaRPr lang="zh-CN" altLang="en-US"/>
          </a:p>
        </p:txBody>
      </p:sp>
      <p:pic>
        <p:nvPicPr>
          <p:cNvPr id="7"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10031385" y="481011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354455" y="1612580"/>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Tree>
    <p:extLst>
      <p:ext uri="{BB962C8B-B14F-4D97-AF65-F5344CB8AC3E}">
        <p14:creationId xmlns:p14="http://schemas.microsoft.com/office/powerpoint/2010/main" val="1145610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E07242D-8BF4-491D-9337-DAF55FE062AD}"/>
              </a:ext>
            </a:extLst>
          </p:cNvPr>
          <p:cNvSpPr txBox="1">
            <a:spLocks/>
          </p:cNvSpPr>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itchFamily="34" charset="-122"/>
                <a:ea typeface="微软雅黑" pitchFamily="34" charset="-122"/>
                <a:cs typeface="+mj-cs"/>
              </a:defRPr>
            </a:lvl1pPr>
          </a:lstStyle>
          <a:p>
            <a:endParaRPr lang="zh-CN" altLang="en-US" dirty="0"/>
          </a:p>
        </p:txBody>
      </p:sp>
      <p:pic>
        <p:nvPicPr>
          <p:cNvPr id="8"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9993285" y="429576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411604" y="2184201"/>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4"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2060964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13033" y="6363130"/>
            <a:ext cx="2743200" cy="365125"/>
          </a:xfrm>
          <a:prstGeom prst="rect">
            <a:avLst/>
          </a:prstGeom>
        </p:spPr>
        <p:txBody>
          <a:bodyPr/>
          <a:lstStyle/>
          <a:p>
            <a:endParaRPr lang="zh-CN" alt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EB466BE2-40FE-4A59-82BB-128E7E394AEC}" type="slidenum">
              <a:rPr lang="zh-CN" altLang="en-US" smtClean="0"/>
              <a:t>‹#›</a:t>
            </a:fld>
            <a:endParaRPr lang="zh-CN" altLang="en-US"/>
          </a:p>
        </p:txBody>
      </p:sp>
      <p:sp>
        <p:nvSpPr>
          <p:cNvPr id="7" name="Content Placeholder 6"/>
          <p:cNvSpPr>
            <a:spLocks noGrp="1"/>
          </p:cNvSpPr>
          <p:nvPr>
            <p:ph sz="quarter" idx="13"/>
          </p:nvPr>
        </p:nvSpPr>
        <p:spPr>
          <a:xfrm>
            <a:off x="190005" y="902526"/>
            <a:ext cx="11792198" cy="5379522"/>
          </a:xfr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299775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普通1">
    <p:spTree>
      <p:nvGrpSpPr>
        <p:cNvPr id="1" name=""/>
        <p:cNvGrpSpPr/>
        <p:nvPr/>
      </p:nvGrpSpPr>
      <p:grpSpPr>
        <a:xfrm>
          <a:off x="0" y="0"/>
          <a:ext cx="0" cy="0"/>
          <a:chOff x="0" y="0"/>
          <a:chExt cx="0" cy="0"/>
        </a:xfrm>
      </p:grpSpPr>
      <p:sp>
        <p:nvSpPr>
          <p:cNvPr id="3" name="页脚占位符 2">
            <a:extLst>
              <a:ext uri="{FF2B5EF4-FFF2-40B4-BE49-F238E27FC236}">
                <a16:creationId xmlns:a16="http://schemas.microsoft.com/office/drawing/2014/main" id="{FB82FB95-47FB-4938-A121-2227E0BDAC90}"/>
              </a:ext>
            </a:extLst>
          </p:cNvPr>
          <p:cNvSpPr>
            <a:spLocks noGrp="1"/>
          </p:cNvSpPr>
          <p:nvPr>
            <p:ph type="ftr" sz="quarter" idx="10"/>
          </p:nvPr>
        </p:nvSpPr>
        <p:spPr>
          <a:xfrm>
            <a:off x="4038600" y="6356350"/>
            <a:ext cx="4114800" cy="365125"/>
          </a:xfrm>
          <a:prstGeom prst="rect">
            <a:avLst/>
          </a:prstGeom>
          <a:noFill/>
        </p:spPr>
        <p:txBody>
          <a:bodyPr/>
          <a:lstStyle>
            <a:lvl1pPr algn="ctr">
              <a:defRPr b="1">
                <a:solidFill>
                  <a:schemeClr val="accent1">
                    <a:lumMod val="75000"/>
                  </a:schemeClr>
                </a:solidFill>
                <a:effectLst>
                  <a:outerShdw blurRad="63500" sx="102000" sy="102000" algn="ctr" rotWithShape="0">
                    <a:prstClr val="black">
                      <a:alpha val="40000"/>
                    </a:prstClr>
                  </a:outerShdw>
                </a:effectLst>
              </a:defRPr>
            </a:lvl1pPr>
          </a:lstStyle>
          <a:p>
            <a:endParaRPr lang="zh-CN" altLang="en-US" dirty="0"/>
          </a:p>
        </p:txBody>
      </p:sp>
      <p:cxnSp>
        <p:nvCxnSpPr>
          <p:cNvPr id="6" name="直接连接符 5">
            <a:extLst>
              <a:ext uri="{FF2B5EF4-FFF2-40B4-BE49-F238E27FC236}">
                <a16:creationId xmlns:a16="http://schemas.microsoft.com/office/drawing/2014/main" id="{FA3D5BA1-327D-4FFB-8604-622C04783FB7}"/>
              </a:ext>
            </a:extLst>
          </p:cNvPr>
          <p:cNvCxnSpPr>
            <a:cxnSpLocks/>
          </p:cNvCxnSpPr>
          <p:nvPr userDrawn="1"/>
        </p:nvCxnSpPr>
        <p:spPr>
          <a:xfrm>
            <a:off x="0" y="785813"/>
            <a:ext cx="10175631"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5" name="文本占位符 2">
            <a:extLst>
              <a:ext uri="{FF2B5EF4-FFF2-40B4-BE49-F238E27FC236}">
                <a16:creationId xmlns:a16="http://schemas.microsoft.com/office/drawing/2014/main" id="{0A90AC45-33B8-467E-8109-A6BDBB3864A3}"/>
              </a:ext>
            </a:extLst>
          </p:cNvPr>
          <p:cNvSpPr>
            <a:spLocks noGrp="1"/>
          </p:cNvSpPr>
          <p:nvPr>
            <p:ph idx="11"/>
          </p:nvPr>
        </p:nvSpPr>
        <p:spPr>
          <a:xfrm>
            <a:off x="235527" y="919698"/>
            <a:ext cx="11721523" cy="5296952"/>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 name="标题 21">
            <a:extLst>
              <a:ext uri="{FF2B5EF4-FFF2-40B4-BE49-F238E27FC236}">
                <a16:creationId xmlns:a16="http://schemas.microsoft.com/office/drawing/2014/main" id="{F17CA559-8F3D-43C4-844D-C9BA2F65344A}"/>
              </a:ext>
            </a:extLst>
          </p:cNvPr>
          <p:cNvSpPr>
            <a:spLocks noGrp="1"/>
          </p:cNvSpPr>
          <p:nvPr>
            <p:ph type="title"/>
          </p:nvPr>
        </p:nvSpPr>
        <p:spPr>
          <a:xfrm>
            <a:off x="107950" y="1"/>
            <a:ext cx="9340850" cy="709424"/>
          </a:xfrm>
          <a:prstGeom prst="rect">
            <a:avLst/>
          </a:prstGeom>
        </p:spPr>
        <p:txBody>
          <a:bodyPr anchor="ctr"/>
          <a:lstStyle>
            <a:lvl1pPr algn="l">
              <a:defRPr lang="zh-CN" altLang="en-US" sz="4000" b="1" kern="1200" dirty="0" smtClean="0">
                <a:solidFill>
                  <a:srgbClr val="4B649F"/>
                </a:solidFill>
                <a:effectLst>
                  <a:outerShdw blurRad="38100" dist="38100" dir="2700000" algn="tl">
                    <a:srgbClr val="000000">
                      <a:alpha val="43137"/>
                    </a:srgbClr>
                  </a:outerShdw>
                </a:effectLst>
                <a:latin typeface="微软雅黑" pitchFamily="34" charset="-122"/>
                <a:ea typeface="微软雅黑" pitchFamily="34" charset="-122"/>
                <a:cs typeface="+mj-cs"/>
              </a:defRPr>
            </a:lvl1pPr>
          </a:lstStyle>
          <a:p>
            <a:r>
              <a:rPr lang="zh-CN" altLang="en-US" dirty="0"/>
              <a:t>单击此处编辑母版标题样式</a:t>
            </a:r>
          </a:p>
        </p:txBody>
      </p:sp>
      <p:sp>
        <p:nvSpPr>
          <p:cNvPr id="23" name="矩形: 圆角 22">
            <a:extLst>
              <a:ext uri="{FF2B5EF4-FFF2-40B4-BE49-F238E27FC236}">
                <a16:creationId xmlns:a16="http://schemas.microsoft.com/office/drawing/2014/main" id="{2353B46D-92D7-43F6-B39F-D17490099C0E}"/>
              </a:ext>
            </a:extLst>
          </p:cNvPr>
          <p:cNvSpPr/>
          <p:nvPr userDrawn="1"/>
        </p:nvSpPr>
        <p:spPr>
          <a:xfrm>
            <a:off x="11556957" y="6251928"/>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微软雅黑" panose="020B0503020204020204" pitchFamily="34" charset="-122"/>
                <a:ea typeface="微软雅黑" panose="020B0503020204020204" pitchFamily="34" charset="-122"/>
              </a:rPr>
              <a:pPr/>
              <a:t>‹#›</a:t>
            </a:fld>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86473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13033" y="6363130"/>
            <a:ext cx="2743200" cy="365125"/>
          </a:xfrm>
          <a:prstGeom prst="rect">
            <a:avLst/>
          </a:prstGeom>
        </p:spPr>
        <p:txBody>
          <a:bodyPr/>
          <a:lstStyle/>
          <a:p>
            <a:endParaRPr lang="zh-CN" alt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EB466BE2-40FE-4A59-82BB-128E7E394AEC}" type="slidenum">
              <a:rPr lang="zh-CN" altLang="en-US" smtClean="0"/>
              <a:t>‹#›</a:t>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831148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BA96EA-D46C-425F-9023-F6E11ED2EC33}"/>
              </a:ext>
            </a:extLst>
          </p:cNvPr>
          <p:cNvSpPr>
            <a:spLocks noGrp="1"/>
          </p:cNvSpPr>
          <p:nvPr>
            <p:ph type="title"/>
          </p:nvPr>
        </p:nvSpPr>
        <p:spPr/>
        <p:txBody>
          <a:bodyPr/>
          <a:lstStyle/>
          <a:p>
            <a:r>
              <a:rPr lang="zh-CN" altLang="en-US"/>
              <a:t>单击此处编辑母版标题样式</a:t>
            </a:r>
            <a:endParaRPr lang="zh-CN" altLang="en-US" dirty="0"/>
          </a:p>
        </p:txBody>
      </p:sp>
      <p:sp>
        <p:nvSpPr>
          <p:cNvPr id="3" name="内容占位符 2">
            <a:extLst>
              <a:ext uri="{FF2B5EF4-FFF2-40B4-BE49-F238E27FC236}">
                <a16:creationId xmlns:a16="http://schemas.microsoft.com/office/drawing/2014/main" id="{D17418F6-77DE-4C93-8786-64C7EB578636}"/>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67A26F3-B790-4F42-83B8-93E6880F15FC}"/>
              </a:ext>
            </a:extLst>
          </p:cNvPr>
          <p:cNvSpPr>
            <a:spLocks noGrp="1"/>
          </p:cNvSpPr>
          <p:nvPr>
            <p:ph type="dt" sz="half" idx="10"/>
          </p:nvPr>
        </p:nvSpPr>
        <p:spPr/>
        <p:txBody>
          <a:bodyPr/>
          <a:lstStyle/>
          <a:p>
            <a:endParaRPr lang="zh-CN" altLang="en-US"/>
          </a:p>
        </p:txBody>
      </p:sp>
      <p:sp>
        <p:nvSpPr>
          <p:cNvPr id="5" name="页脚占位符 4">
            <a:extLst>
              <a:ext uri="{FF2B5EF4-FFF2-40B4-BE49-F238E27FC236}">
                <a16:creationId xmlns:a16="http://schemas.microsoft.com/office/drawing/2014/main" id="{AE111069-3F63-4FFF-9BC8-D9FB68F14DBE}"/>
              </a:ext>
            </a:extLst>
          </p:cNvPr>
          <p:cNvSpPr>
            <a:spLocks noGrp="1"/>
          </p:cNvSpPr>
          <p:nvPr>
            <p:ph type="ftr" sz="quarter" idx="11"/>
          </p:nvPr>
        </p:nvSpPr>
        <p:spPr/>
        <p:txBody>
          <a:bodyPr/>
          <a:lstStyle/>
          <a:p>
            <a:r>
              <a:rPr lang="en-US" altLang="zh-CN"/>
              <a:t>Biscuit</a:t>
            </a:r>
            <a:endParaRPr lang="zh-CN" altLang="en-US"/>
          </a:p>
        </p:txBody>
      </p:sp>
      <p:sp>
        <p:nvSpPr>
          <p:cNvPr id="6" name="灯片编号占位符 5">
            <a:extLst>
              <a:ext uri="{FF2B5EF4-FFF2-40B4-BE49-F238E27FC236}">
                <a16:creationId xmlns:a16="http://schemas.microsoft.com/office/drawing/2014/main" id="{5BF051AD-0767-4DE2-AC0C-E71E58D36FF8}"/>
              </a:ext>
            </a:extLst>
          </p:cNvPr>
          <p:cNvSpPr>
            <a:spLocks noGrp="1"/>
          </p:cNvSpPr>
          <p:nvPr>
            <p:ph type="sldNum" sz="quarter" idx="12"/>
          </p:nvPr>
        </p:nvSpPr>
        <p:spPr/>
        <p:txBody>
          <a:bodyPr/>
          <a:lstStyle/>
          <a:p>
            <a:fld id="{9E3C3F8D-CBB6-4D77-B9DA-1B244EAD3A6E}" type="slidenum">
              <a:rPr lang="zh-CN" altLang="en-US" smtClean="0"/>
              <a:t>‹#›</a:t>
            </a:fld>
            <a:endParaRPr lang="zh-CN" altLang="en-US"/>
          </a:p>
        </p:txBody>
      </p:sp>
    </p:spTree>
    <p:extLst>
      <p:ext uri="{BB962C8B-B14F-4D97-AF65-F5344CB8AC3E}">
        <p14:creationId xmlns:p14="http://schemas.microsoft.com/office/powerpoint/2010/main" val="1672791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80FC510A-EAAE-41C0-9423-6423A04A3ED8}"/>
              </a:ext>
            </a:extLst>
          </p:cNvPr>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1EF2AA3-EA03-6545-9DED-6F9154ACB19C}"/>
              </a:ext>
            </a:extLst>
          </p:cNvPr>
          <p:cNvPicPr>
            <a:picLocks noChangeAspect="1"/>
          </p:cNvPicPr>
          <p:nvPr userDrawn="1"/>
        </p:nvPicPr>
        <p:blipFill rotWithShape="1">
          <a:blip r:embed="rId8"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13" name="图片 8"/>
          <p:cNvPicPr>
            <a:picLocks noChangeAspect="1"/>
          </p:cNvPicPr>
          <p:nvPr userDrawn="1"/>
        </p:nvPicPr>
        <p:blipFill rotWithShape="1">
          <a:blip r:embed="rId9"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Tree>
    <p:extLst>
      <p:ext uri="{BB962C8B-B14F-4D97-AF65-F5344CB8AC3E}">
        <p14:creationId xmlns:p14="http://schemas.microsoft.com/office/powerpoint/2010/main" val="20612453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 id="2147483665" r:id="rId5"/>
    <p:sldLayoutId id="2147483667" r:id="rId6"/>
  </p:sldLayoutIdLst>
  <p:hf sldNum="0" hdr="0" ftr="0" dt="0"/>
  <p:txStyles>
    <p:titleStyle>
      <a:lvl1pPr algn="l" defTabSz="914400" rtl="0" eaLnBrk="1" latinLnBrk="0" hangingPunct="1">
        <a:lnSpc>
          <a:spcPct val="90000"/>
        </a:lnSpc>
        <a:spcBef>
          <a:spcPct val="0"/>
        </a:spcBef>
        <a:buNone/>
        <a:defRPr sz="4000" b="1" kern="1200">
          <a:solidFill>
            <a:srgbClr val="4B649F"/>
          </a:solidFill>
          <a:latin typeface="微软雅黑" pitchFamily="34" charset="-122"/>
          <a:ea typeface="微软雅黑"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EBB61916-B1BC-478E-B945-46C52FA8CE31}"/>
              </a:ext>
            </a:extLst>
          </p:cNvPr>
          <p:cNvSpPr>
            <a:spLocks noGrp="1"/>
          </p:cNvSpPr>
          <p:nvPr>
            <p:ph type="ctrTitle"/>
          </p:nvPr>
        </p:nvSpPr>
        <p:spPr>
          <a:xfrm>
            <a:off x="1210598" y="1595356"/>
            <a:ext cx="9334651" cy="1783082"/>
          </a:xfrm>
        </p:spPr>
        <p:txBody>
          <a:bodyPr anchor="ctr">
            <a:noAutofit/>
          </a:bodyPr>
          <a:lstStyle/>
          <a:p>
            <a:r>
              <a:rPr lang="en-US" altLang="zh-CN" sz="2800" dirty="0"/>
              <a:t>Look-Ahead SLP: Auto-vectorization in the Presence</a:t>
            </a:r>
            <a:br>
              <a:rPr lang="en-US" altLang="zh-CN" sz="2800" dirty="0"/>
            </a:br>
            <a:r>
              <a:rPr lang="en-US" altLang="zh-CN" sz="2800" dirty="0"/>
              <a:t>of Commutative Operations</a:t>
            </a:r>
            <a:endParaRPr lang="zh-CN" altLang="en-US" sz="2400" dirty="0"/>
          </a:p>
        </p:txBody>
      </p:sp>
      <p:sp>
        <p:nvSpPr>
          <p:cNvPr id="7" name="副标题 6">
            <a:extLst>
              <a:ext uri="{FF2B5EF4-FFF2-40B4-BE49-F238E27FC236}">
                <a16:creationId xmlns:a16="http://schemas.microsoft.com/office/drawing/2014/main" id="{64D1B580-6430-4969-8C42-EF62A6026F3A}"/>
              </a:ext>
            </a:extLst>
          </p:cNvPr>
          <p:cNvSpPr>
            <a:spLocks noGrp="1"/>
          </p:cNvSpPr>
          <p:nvPr>
            <p:ph type="subTitle" idx="1"/>
          </p:nvPr>
        </p:nvSpPr>
        <p:spPr>
          <a:xfrm>
            <a:off x="1646751" y="3271582"/>
            <a:ext cx="8585847" cy="415962"/>
          </a:xfrm>
        </p:spPr>
        <p:txBody>
          <a:bodyPr>
            <a:normAutofit fontScale="92500" lnSpcReduction="10000"/>
          </a:bodyPr>
          <a:lstStyle/>
          <a:p>
            <a:r>
              <a:rPr lang="en-US" altLang="zh-CN" dirty="0"/>
              <a:t>CGO 2018 </a:t>
            </a:r>
            <a:endParaRPr lang="zh-CN" altLang="en-US" dirty="0"/>
          </a:p>
        </p:txBody>
      </p:sp>
      <p:pic>
        <p:nvPicPr>
          <p:cNvPr id="4" name="图片 3">
            <a:extLst>
              <a:ext uri="{FF2B5EF4-FFF2-40B4-BE49-F238E27FC236}">
                <a16:creationId xmlns:a16="http://schemas.microsoft.com/office/drawing/2014/main" id="{601E7F12-63B7-4549-ADCD-1D0EA86C6FC4}"/>
              </a:ext>
            </a:extLst>
          </p:cNvPr>
          <p:cNvPicPr>
            <a:picLocks noChangeAspect="1"/>
          </p:cNvPicPr>
          <p:nvPr/>
        </p:nvPicPr>
        <p:blipFill>
          <a:blip r:embed="rId3"/>
          <a:stretch>
            <a:fillRect/>
          </a:stretch>
        </p:blipFill>
        <p:spPr>
          <a:xfrm>
            <a:off x="1689892" y="3687544"/>
            <a:ext cx="8316337" cy="927319"/>
          </a:xfrm>
          <a:prstGeom prst="rect">
            <a:avLst/>
          </a:prstGeom>
        </p:spPr>
      </p:pic>
    </p:spTree>
    <p:extLst>
      <p:ext uri="{BB962C8B-B14F-4D97-AF65-F5344CB8AC3E}">
        <p14:creationId xmlns:p14="http://schemas.microsoft.com/office/powerpoint/2010/main" val="352769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zh-CN" altLang="en-US" dirty="0"/>
              <a:t>研究背景</a:t>
            </a:r>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p:txBody>
          <a:bodyPr/>
          <a:lstStyle/>
          <a:p>
            <a:r>
              <a:rPr lang="en-US" altLang="zh-CN" dirty="0"/>
              <a:t>SLP</a:t>
            </a:r>
            <a:r>
              <a:rPr lang="zh-CN" altLang="en-US" dirty="0"/>
              <a:t>（</a:t>
            </a:r>
            <a:r>
              <a:rPr lang="en-US" altLang="zh-CN" dirty="0" err="1"/>
              <a:t>Superword</a:t>
            </a:r>
            <a:r>
              <a:rPr lang="en-US" altLang="zh-CN" dirty="0"/>
              <a:t> Level Parallelism</a:t>
            </a:r>
            <a:r>
              <a:rPr lang="zh-CN" altLang="en-US" dirty="0"/>
              <a:t>）</a:t>
            </a:r>
            <a:endParaRPr lang="en-US" altLang="zh-CN" dirty="0"/>
          </a:p>
          <a:p>
            <a:pPr lvl="1"/>
            <a:r>
              <a:rPr lang="zh-CN" altLang="en-US" dirty="0"/>
              <a:t>自动向量化的算法之一</a:t>
            </a:r>
            <a:endParaRPr lang="en-US" altLang="zh-CN" dirty="0"/>
          </a:p>
          <a:p>
            <a:pPr lvl="1"/>
            <a:r>
              <a:rPr lang="zh-CN" altLang="en-US" dirty="0"/>
              <a:t>可以脱离循环作用在基本块</a:t>
            </a:r>
            <a:endParaRPr lang="en-US" altLang="zh-CN" dirty="0"/>
          </a:p>
          <a:p>
            <a:endParaRPr lang="en-US" altLang="zh-CN" dirty="0"/>
          </a:p>
          <a:p>
            <a:endParaRPr lang="en-US" altLang="zh-CN" dirty="0"/>
          </a:p>
          <a:p>
            <a:pPr marL="0" indent="0">
              <a:buNone/>
            </a:pPr>
            <a:endParaRPr lang="en-US" altLang="zh-CN" dirty="0"/>
          </a:p>
        </p:txBody>
      </p:sp>
      <p:pic>
        <p:nvPicPr>
          <p:cNvPr id="5" name="图片 4">
            <a:extLst>
              <a:ext uri="{FF2B5EF4-FFF2-40B4-BE49-F238E27FC236}">
                <a16:creationId xmlns:a16="http://schemas.microsoft.com/office/drawing/2014/main" id="{5882C021-9E1F-4FD2-AD82-C7D3F2BDA07E}"/>
              </a:ext>
            </a:extLst>
          </p:cNvPr>
          <p:cNvPicPr>
            <a:picLocks noChangeAspect="1"/>
          </p:cNvPicPr>
          <p:nvPr/>
        </p:nvPicPr>
        <p:blipFill>
          <a:blip r:embed="rId3"/>
          <a:stretch>
            <a:fillRect/>
          </a:stretch>
        </p:blipFill>
        <p:spPr>
          <a:xfrm>
            <a:off x="431161" y="2224086"/>
            <a:ext cx="11329677" cy="3273975"/>
          </a:xfrm>
          <a:prstGeom prst="rect">
            <a:avLst/>
          </a:prstGeom>
        </p:spPr>
      </p:pic>
    </p:spTree>
    <p:extLst>
      <p:ext uri="{BB962C8B-B14F-4D97-AF65-F5344CB8AC3E}">
        <p14:creationId xmlns:p14="http://schemas.microsoft.com/office/powerpoint/2010/main" val="1964641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dirty="0"/>
              <a:t>SLP</a:t>
            </a:r>
            <a:endParaRPr lang="zh-CN" altLang="en-US" dirty="0"/>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p:txBody>
          <a:bodyPr/>
          <a:lstStyle/>
          <a:p>
            <a:r>
              <a:rPr lang="en-US" altLang="zh-CN" dirty="0"/>
              <a:t>SLP</a:t>
            </a:r>
            <a:r>
              <a:rPr lang="zh-CN" altLang="en-US" dirty="0"/>
              <a:t>工作原理</a:t>
            </a:r>
            <a:endParaRPr lang="en-US" altLang="zh-CN" dirty="0"/>
          </a:p>
          <a:p>
            <a:pPr lvl="1"/>
            <a:r>
              <a:rPr lang="zh-CN" altLang="en-US" dirty="0"/>
              <a:t>寻找特殊的指令作为</a:t>
            </a:r>
            <a:r>
              <a:rPr lang="en-US" altLang="zh-CN" dirty="0"/>
              <a:t>seeds</a:t>
            </a:r>
            <a:r>
              <a:rPr lang="zh-CN" altLang="en-US" dirty="0"/>
              <a:t>扩展成</a:t>
            </a:r>
            <a:r>
              <a:rPr lang="en-US" altLang="zh-CN" dirty="0"/>
              <a:t>group</a:t>
            </a:r>
          </a:p>
          <a:p>
            <a:pPr lvl="1"/>
            <a:endParaRPr lang="en-US" altLang="zh-CN" dirty="0"/>
          </a:p>
          <a:p>
            <a:pPr lvl="1"/>
            <a:r>
              <a:rPr lang="zh-CN" altLang="en-US" dirty="0"/>
              <a:t>根据</a:t>
            </a:r>
            <a:r>
              <a:rPr lang="en-US" altLang="zh-CN" dirty="0"/>
              <a:t>use-def</a:t>
            </a:r>
            <a:r>
              <a:rPr lang="zh-CN" altLang="en-US" dirty="0"/>
              <a:t>链对初始</a:t>
            </a:r>
            <a:r>
              <a:rPr lang="en-US" altLang="zh-CN" dirty="0"/>
              <a:t>group</a:t>
            </a:r>
            <a:r>
              <a:rPr lang="zh-CN" altLang="en-US" dirty="0"/>
              <a:t>进行扩展</a:t>
            </a:r>
            <a:endParaRPr lang="en-US" altLang="zh-CN" dirty="0"/>
          </a:p>
          <a:p>
            <a:pPr lvl="1"/>
            <a:endParaRPr lang="en-US" altLang="zh-CN" dirty="0"/>
          </a:p>
          <a:p>
            <a:pPr lvl="1"/>
            <a:r>
              <a:rPr lang="zh-CN" altLang="en-US" dirty="0"/>
              <a:t>自底向上构建</a:t>
            </a:r>
            <a:r>
              <a:rPr lang="en-US" altLang="zh-CN" dirty="0"/>
              <a:t>SLP</a:t>
            </a:r>
            <a:r>
              <a:rPr lang="zh-CN" altLang="en-US" dirty="0"/>
              <a:t>图</a:t>
            </a:r>
            <a:endParaRPr lang="en-US" altLang="zh-CN" dirty="0"/>
          </a:p>
          <a:p>
            <a:pPr lvl="1"/>
            <a:endParaRPr lang="en-US" altLang="zh-CN" dirty="0"/>
          </a:p>
          <a:p>
            <a:pPr lvl="1"/>
            <a:r>
              <a:rPr lang="zh-CN" altLang="en-US" dirty="0"/>
              <a:t>计算向量化是否有收益</a:t>
            </a:r>
            <a:endParaRPr lang="en-US" altLang="zh-CN" dirty="0"/>
          </a:p>
          <a:p>
            <a:pPr lvl="1"/>
            <a:endParaRPr lang="en-US" altLang="zh-CN" dirty="0"/>
          </a:p>
          <a:p>
            <a:pPr lvl="1"/>
            <a:r>
              <a:rPr lang="zh-CN" altLang="en-US" dirty="0"/>
              <a:t>执行向量转换</a:t>
            </a:r>
            <a:endParaRPr lang="en-US" altLang="zh-CN" dirty="0"/>
          </a:p>
          <a:p>
            <a:pPr lvl="1"/>
            <a:endParaRPr lang="en-US" altLang="zh-CN" dirty="0"/>
          </a:p>
          <a:p>
            <a:pPr lvl="1"/>
            <a:r>
              <a:rPr lang="zh-CN" altLang="en-US" dirty="0"/>
              <a:t>重复上面过程</a:t>
            </a:r>
            <a:endParaRPr lang="en-US" altLang="zh-CN" dirty="0"/>
          </a:p>
          <a:p>
            <a:pPr lvl="1"/>
            <a:endParaRPr lang="en-US" altLang="zh-CN" dirty="0"/>
          </a:p>
          <a:p>
            <a:pPr lvl="1"/>
            <a:endParaRPr lang="en-US" altLang="zh-CN" dirty="0"/>
          </a:p>
          <a:p>
            <a:pPr lvl="1"/>
            <a:endParaRPr lang="en-US" altLang="zh-CN" dirty="0"/>
          </a:p>
          <a:p>
            <a:pPr lvl="1"/>
            <a:endParaRPr lang="en-US" altLang="zh-CN" dirty="0"/>
          </a:p>
          <a:p>
            <a:endParaRPr lang="en-US" altLang="zh-CN" dirty="0"/>
          </a:p>
          <a:p>
            <a:endParaRPr lang="en-US" altLang="zh-CN" dirty="0"/>
          </a:p>
          <a:p>
            <a:pPr marL="0" indent="0">
              <a:buNone/>
            </a:pPr>
            <a:endParaRPr lang="en-US" altLang="zh-CN" dirty="0"/>
          </a:p>
        </p:txBody>
      </p:sp>
      <p:pic>
        <p:nvPicPr>
          <p:cNvPr id="6" name="图片 5">
            <a:extLst>
              <a:ext uri="{FF2B5EF4-FFF2-40B4-BE49-F238E27FC236}">
                <a16:creationId xmlns:a16="http://schemas.microsoft.com/office/drawing/2014/main" id="{8BEBA3CB-8DA6-4ACD-B7D2-D4A29B1713C1}"/>
              </a:ext>
            </a:extLst>
          </p:cNvPr>
          <p:cNvPicPr>
            <a:picLocks noChangeAspect="1"/>
          </p:cNvPicPr>
          <p:nvPr/>
        </p:nvPicPr>
        <p:blipFill>
          <a:blip r:embed="rId3"/>
          <a:stretch>
            <a:fillRect/>
          </a:stretch>
        </p:blipFill>
        <p:spPr>
          <a:xfrm>
            <a:off x="6638248" y="890649"/>
            <a:ext cx="5268745" cy="5367646"/>
          </a:xfrm>
          <a:prstGeom prst="rect">
            <a:avLst/>
          </a:prstGeom>
        </p:spPr>
      </p:pic>
    </p:spTree>
    <p:extLst>
      <p:ext uri="{BB962C8B-B14F-4D97-AF65-F5344CB8AC3E}">
        <p14:creationId xmlns:p14="http://schemas.microsoft.com/office/powerpoint/2010/main" val="3373624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dirty="0"/>
              <a:t>SLP</a:t>
            </a:r>
            <a:endParaRPr lang="zh-CN" altLang="en-US" dirty="0"/>
          </a:p>
        </p:txBody>
      </p:sp>
      <p:pic>
        <p:nvPicPr>
          <p:cNvPr id="8" name="图片 7">
            <a:extLst>
              <a:ext uri="{FF2B5EF4-FFF2-40B4-BE49-F238E27FC236}">
                <a16:creationId xmlns:a16="http://schemas.microsoft.com/office/drawing/2014/main" id="{71FA411F-70BD-4A14-8222-A982BE00A7EE}"/>
              </a:ext>
            </a:extLst>
          </p:cNvPr>
          <p:cNvPicPr>
            <a:picLocks noChangeAspect="1"/>
          </p:cNvPicPr>
          <p:nvPr/>
        </p:nvPicPr>
        <p:blipFill>
          <a:blip r:embed="rId3"/>
          <a:stretch>
            <a:fillRect/>
          </a:stretch>
        </p:blipFill>
        <p:spPr>
          <a:xfrm>
            <a:off x="284168" y="910115"/>
            <a:ext cx="8636436" cy="3523602"/>
          </a:xfrm>
          <a:prstGeom prst="rect">
            <a:avLst/>
          </a:prstGeom>
        </p:spPr>
      </p:pic>
      <p:pic>
        <p:nvPicPr>
          <p:cNvPr id="10" name="图片 9">
            <a:extLst>
              <a:ext uri="{FF2B5EF4-FFF2-40B4-BE49-F238E27FC236}">
                <a16:creationId xmlns:a16="http://schemas.microsoft.com/office/drawing/2014/main" id="{77F4F0F9-21D6-4DE8-86AF-53D2D0B8A5EC}"/>
              </a:ext>
            </a:extLst>
          </p:cNvPr>
          <p:cNvPicPr>
            <a:picLocks noChangeAspect="1"/>
          </p:cNvPicPr>
          <p:nvPr/>
        </p:nvPicPr>
        <p:blipFill>
          <a:blip r:embed="rId4"/>
          <a:stretch>
            <a:fillRect/>
          </a:stretch>
        </p:blipFill>
        <p:spPr>
          <a:xfrm>
            <a:off x="3333382" y="981125"/>
            <a:ext cx="7954748" cy="4423401"/>
          </a:xfrm>
          <a:prstGeom prst="rect">
            <a:avLst/>
          </a:prstGeom>
        </p:spPr>
      </p:pic>
      <p:sp>
        <p:nvSpPr>
          <p:cNvPr id="2" name="矩形 1">
            <a:extLst>
              <a:ext uri="{FF2B5EF4-FFF2-40B4-BE49-F238E27FC236}">
                <a16:creationId xmlns:a16="http://schemas.microsoft.com/office/drawing/2014/main" id="{34F5EC11-BB0A-4606-97C3-518E0E2974C3}"/>
              </a:ext>
            </a:extLst>
          </p:cNvPr>
          <p:cNvSpPr/>
          <p:nvPr/>
        </p:nvSpPr>
        <p:spPr>
          <a:xfrm>
            <a:off x="4961744" y="2313702"/>
            <a:ext cx="1446551" cy="219636"/>
          </a:xfrm>
          <a:prstGeom prst="rect">
            <a:avLst/>
          </a:prstGeom>
        </p:spPr>
        <p:txBody>
          <a:bodyPr wrap="square" rtlCol="0" anchor="ctr">
            <a:spAutoFit/>
          </a:bodyPr>
          <a:lstStyle/>
          <a:p>
            <a:pPr algn="ctr"/>
            <a:endParaRPr lang="zh-CN" altLang="en-US" dirty="0">
              <a:latin typeface="微软雅黑" pitchFamily="34" charset="-122"/>
              <a:ea typeface="微软雅黑" pitchFamily="34" charset="-122"/>
            </a:endParaRPr>
          </a:p>
        </p:txBody>
      </p:sp>
      <p:sp>
        <p:nvSpPr>
          <p:cNvPr id="7" name="矩形 6">
            <a:extLst>
              <a:ext uri="{FF2B5EF4-FFF2-40B4-BE49-F238E27FC236}">
                <a16:creationId xmlns:a16="http://schemas.microsoft.com/office/drawing/2014/main" id="{2947496E-0A39-44F8-A0D0-BFD71892D760}"/>
              </a:ext>
            </a:extLst>
          </p:cNvPr>
          <p:cNvSpPr/>
          <p:nvPr/>
        </p:nvSpPr>
        <p:spPr>
          <a:xfrm>
            <a:off x="5310744" y="2142225"/>
            <a:ext cx="947651" cy="253916"/>
          </a:xfrm>
          <a:prstGeom prst="rect">
            <a:avLst/>
          </a:prstGeom>
          <a:ln w="28575">
            <a:solidFill>
              <a:srgbClr val="FF000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sp>
        <p:nvSpPr>
          <p:cNvPr id="9" name="矩形 8">
            <a:extLst>
              <a:ext uri="{FF2B5EF4-FFF2-40B4-BE49-F238E27FC236}">
                <a16:creationId xmlns:a16="http://schemas.microsoft.com/office/drawing/2014/main" id="{0E28DE60-4886-4B3E-9157-392151DDD251}"/>
              </a:ext>
            </a:extLst>
          </p:cNvPr>
          <p:cNvSpPr/>
          <p:nvPr/>
        </p:nvSpPr>
        <p:spPr>
          <a:xfrm>
            <a:off x="5310743" y="3426085"/>
            <a:ext cx="947651" cy="253916"/>
          </a:xfrm>
          <a:prstGeom prst="rect">
            <a:avLst/>
          </a:prstGeom>
          <a:ln w="28575">
            <a:solidFill>
              <a:srgbClr val="FF000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pic>
        <p:nvPicPr>
          <p:cNvPr id="12" name="图片 11">
            <a:extLst>
              <a:ext uri="{FF2B5EF4-FFF2-40B4-BE49-F238E27FC236}">
                <a16:creationId xmlns:a16="http://schemas.microsoft.com/office/drawing/2014/main" id="{F52A57E7-31B7-4B30-B9E7-86CC3747401D}"/>
              </a:ext>
            </a:extLst>
          </p:cNvPr>
          <p:cNvPicPr>
            <a:picLocks noChangeAspect="1"/>
          </p:cNvPicPr>
          <p:nvPr/>
        </p:nvPicPr>
        <p:blipFill>
          <a:blip r:embed="rId5"/>
          <a:stretch>
            <a:fillRect/>
          </a:stretch>
        </p:blipFill>
        <p:spPr>
          <a:xfrm>
            <a:off x="3131213" y="981125"/>
            <a:ext cx="8156917" cy="4595164"/>
          </a:xfrm>
          <a:prstGeom prst="rect">
            <a:avLst/>
          </a:prstGeom>
        </p:spPr>
      </p:pic>
    </p:spTree>
    <p:extLst>
      <p:ext uri="{BB962C8B-B14F-4D97-AF65-F5344CB8AC3E}">
        <p14:creationId xmlns:p14="http://schemas.microsoft.com/office/powerpoint/2010/main" val="3569032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dirty="0"/>
              <a:t>SLP</a:t>
            </a:r>
            <a:endParaRPr lang="zh-CN" altLang="en-US" dirty="0"/>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a:xfrm>
            <a:off x="0" y="952623"/>
            <a:ext cx="11720945" cy="5367646"/>
          </a:xfrm>
        </p:spPr>
        <p:txBody>
          <a:bodyPr/>
          <a:lstStyle/>
          <a:p>
            <a:r>
              <a:rPr lang="zh-CN" altLang="en-US" dirty="0"/>
              <a:t>缺少全局的信息</a:t>
            </a:r>
            <a:endParaRPr lang="en-US" altLang="zh-CN" dirty="0"/>
          </a:p>
          <a:p>
            <a:pPr lvl="1"/>
            <a:r>
              <a:rPr lang="zh-CN" altLang="en-US" dirty="0"/>
              <a:t>在重排序过程中只考虑当前语句</a:t>
            </a:r>
            <a:endParaRPr lang="en-US" altLang="zh-CN" dirty="0"/>
          </a:p>
          <a:p>
            <a:pPr lvl="1"/>
            <a:endParaRPr lang="en-US" altLang="zh-CN" dirty="0"/>
          </a:p>
          <a:p>
            <a:pPr lvl="1"/>
            <a:endParaRPr lang="en-US" altLang="zh-CN" dirty="0"/>
          </a:p>
          <a:p>
            <a:endParaRPr lang="en-US" altLang="zh-CN" dirty="0"/>
          </a:p>
          <a:p>
            <a:endParaRPr lang="en-US" altLang="zh-CN" dirty="0"/>
          </a:p>
          <a:p>
            <a:pPr marL="0" indent="0">
              <a:buNone/>
            </a:pPr>
            <a:endParaRPr lang="en-US" altLang="zh-CN" dirty="0"/>
          </a:p>
        </p:txBody>
      </p:sp>
      <p:pic>
        <p:nvPicPr>
          <p:cNvPr id="5" name="图片 4">
            <a:extLst>
              <a:ext uri="{FF2B5EF4-FFF2-40B4-BE49-F238E27FC236}">
                <a16:creationId xmlns:a16="http://schemas.microsoft.com/office/drawing/2014/main" id="{40526588-5288-46F1-9EFE-5534A6774A7A}"/>
              </a:ext>
            </a:extLst>
          </p:cNvPr>
          <p:cNvPicPr>
            <a:picLocks noChangeAspect="1"/>
          </p:cNvPicPr>
          <p:nvPr/>
        </p:nvPicPr>
        <p:blipFill>
          <a:blip r:embed="rId3"/>
          <a:stretch>
            <a:fillRect/>
          </a:stretch>
        </p:blipFill>
        <p:spPr>
          <a:xfrm>
            <a:off x="471055" y="1990713"/>
            <a:ext cx="7511583" cy="2876573"/>
          </a:xfrm>
          <a:prstGeom prst="rect">
            <a:avLst/>
          </a:prstGeom>
        </p:spPr>
      </p:pic>
      <p:pic>
        <p:nvPicPr>
          <p:cNvPr id="8" name="图片 7">
            <a:extLst>
              <a:ext uri="{FF2B5EF4-FFF2-40B4-BE49-F238E27FC236}">
                <a16:creationId xmlns:a16="http://schemas.microsoft.com/office/drawing/2014/main" id="{6FECF4CE-5FD2-475D-A7DA-10E633DD1300}"/>
              </a:ext>
            </a:extLst>
          </p:cNvPr>
          <p:cNvPicPr>
            <a:picLocks noChangeAspect="1"/>
          </p:cNvPicPr>
          <p:nvPr/>
        </p:nvPicPr>
        <p:blipFill>
          <a:blip r:embed="rId4"/>
          <a:stretch>
            <a:fillRect/>
          </a:stretch>
        </p:blipFill>
        <p:spPr>
          <a:xfrm>
            <a:off x="4817696" y="3622012"/>
            <a:ext cx="7271993" cy="2811100"/>
          </a:xfrm>
          <a:prstGeom prst="rect">
            <a:avLst/>
          </a:prstGeom>
        </p:spPr>
      </p:pic>
      <p:sp>
        <p:nvSpPr>
          <p:cNvPr id="9" name="文本框 8">
            <a:extLst>
              <a:ext uri="{FF2B5EF4-FFF2-40B4-BE49-F238E27FC236}">
                <a16:creationId xmlns:a16="http://schemas.microsoft.com/office/drawing/2014/main" id="{F45F97AE-6C7E-4AF2-9985-96AD2E2B9D54}"/>
              </a:ext>
            </a:extLst>
          </p:cNvPr>
          <p:cNvSpPr txBox="1"/>
          <p:nvPr/>
        </p:nvSpPr>
        <p:spPr>
          <a:xfrm>
            <a:off x="7982638" y="2844224"/>
            <a:ext cx="1826141" cy="584775"/>
          </a:xfrm>
          <a:prstGeom prst="rect">
            <a:avLst/>
          </a:prstGeom>
          <a:noFill/>
        </p:spPr>
        <p:txBody>
          <a:bodyPr wrap="none" rtlCol="0">
            <a:spAutoFit/>
          </a:bodyPr>
          <a:lstStyle/>
          <a:p>
            <a:pPr algn="l"/>
            <a:r>
              <a:rPr lang="zh-CN" altLang="en-US" sz="3200" dirty="0">
                <a:solidFill>
                  <a:srgbClr val="FF0000"/>
                </a:solidFill>
              </a:rPr>
              <a:t>简单情况</a:t>
            </a:r>
          </a:p>
        </p:txBody>
      </p:sp>
      <p:sp>
        <p:nvSpPr>
          <p:cNvPr id="10" name="文本框 9">
            <a:extLst>
              <a:ext uri="{FF2B5EF4-FFF2-40B4-BE49-F238E27FC236}">
                <a16:creationId xmlns:a16="http://schemas.microsoft.com/office/drawing/2014/main" id="{C097FA24-1753-4A3C-8AFE-EDB1DF2B36CC}"/>
              </a:ext>
            </a:extLst>
          </p:cNvPr>
          <p:cNvSpPr txBox="1"/>
          <p:nvPr/>
        </p:nvSpPr>
        <p:spPr>
          <a:xfrm>
            <a:off x="2991555" y="5343379"/>
            <a:ext cx="1826141" cy="584775"/>
          </a:xfrm>
          <a:prstGeom prst="rect">
            <a:avLst/>
          </a:prstGeom>
          <a:noFill/>
        </p:spPr>
        <p:txBody>
          <a:bodyPr wrap="none" rtlCol="0">
            <a:spAutoFit/>
          </a:bodyPr>
          <a:lstStyle/>
          <a:p>
            <a:pPr algn="l"/>
            <a:r>
              <a:rPr lang="zh-CN" altLang="en-US" sz="3200" dirty="0">
                <a:solidFill>
                  <a:srgbClr val="FF0000"/>
                </a:solidFill>
              </a:rPr>
              <a:t>更进一步</a:t>
            </a:r>
          </a:p>
        </p:txBody>
      </p:sp>
    </p:spTree>
    <p:extLst>
      <p:ext uri="{BB962C8B-B14F-4D97-AF65-F5344CB8AC3E}">
        <p14:creationId xmlns:p14="http://schemas.microsoft.com/office/powerpoint/2010/main" val="195907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C9CEA709-843F-4C0F-8918-C67A4C79C54C}"/>
              </a:ext>
            </a:extLst>
          </p:cNvPr>
          <p:cNvSpPr>
            <a:spLocks noGrp="1"/>
          </p:cNvSpPr>
          <p:nvPr>
            <p:ph idx="11"/>
          </p:nvPr>
        </p:nvSpPr>
        <p:spPr>
          <a:xfrm>
            <a:off x="235528" y="919698"/>
            <a:ext cx="6310746" cy="5296952"/>
          </a:xfrm>
        </p:spPr>
        <p:txBody>
          <a:bodyPr/>
          <a:lstStyle/>
          <a:p>
            <a:r>
              <a:rPr lang="zh-CN" altLang="en-US" dirty="0"/>
              <a:t>主要贡献</a:t>
            </a:r>
            <a:endParaRPr lang="en-US" altLang="zh-CN" dirty="0"/>
          </a:p>
          <a:p>
            <a:pPr lvl="1"/>
            <a:r>
              <a:rPr lang="zh-CN" altLang="en-US" dirty="0"/>
              <a:t>提升算法把非同构的代码转化为同构代码的能力带来更多向量化的机会</a:t>
            </a:r>
            <a:endParaRPr lang="en-US" altLang="zh-CN" dirty="0"/>
          </a:p>
          <a:p>
            <a:r>
              <a:rPr lang="zh-CN" altLang="en-US" dirty="0"/>
              <a:t>优化方法</a:t>
            </a:r>
            <a:endParaRPr lang="en-US" altLang="zh-CN" dirty="0"/>
          </a:p>
          <a:p>
            <a:pPr lvl="1"/>
            <a:r>
              <a:rPr lang="zh-CN" altLang="en-US" dirty="0"/>
              <a:t>在构建图的过程中添加全局信息</a:t>
            </a:r>
            <a:endParaRPr lang="en-US" altLang="zh-CN" dirty="0"/>
          </a:p>
          <a:p>
            <a:pPr lvl="1"/>
            <a:r>
              <a:rPr lang="zh-CN" altLang="en-US" dirty="0"/>
              <a:t>利用带前瞻性的重排序优化多个节点之间的顺序</a:t>
            </a:r>
            <a:endParaRPr lang="en-US" altLang="zh-CN" dirty="0"/>
          </a:p>
          <a:p>
            <a:pPr lvl="1"/>
            <a:endParaRPr lang="en-US" altLang="zh-CN" dirty="0"/>
          </a:p>
          <a:p>
            <a:r>
              <a:rPr lang="zh-CN" altLang="en-US" dirty="0"/>
              <a:t>交换运算的作用</a:t>
            </a:r>
            <a:endParaRPr lang="en-US" altLang="zh-CN" dirty="0"/>
          </a:p>
          <a:p>
            <a:pPr lvl="1"/>
            <a:r>
              <a:rPr lang="zh-CN" altLang="en-US" b="0" i="0" dirty="0">
                <a:solidFill>
                  <a:srgbClr val="2E3033"/>
                </a:solidFill>
                <a:effectLst/>
                <a:latin typeface="Arial" panose="020B0604020202020204" pitchFamily="34" charset="0"/>
              </a:rPr>
              <a:t>操作数可以重新排序</a:t>
            </a:r>
            <a:endParaRPr lang="en-US" altLang="zh-CN" b="0" i="0" dirty="0">
              <a:solidFill>
                <a:srgbClr val="2E3033"/>
              </a:solidFill>
              <a:effectLst/>
              <a:latin typeface="Arial" panose="020B0604020202020204" pitchFamily="34" charset="0"/>
            </a:endParaRPr>
          </a:p>
          <a:p>
            <a:pPr lvl="1"/>
            <a:r>
              <a:rPr lang="zh-CN" altLang="en-US" b="0" i="0" dirty="0">
                <a:solidFill>
                  <a:srgbClr val="2E3033"/>
                </a:solidFill>
                <a:effectLst/>
                <a:latin typeface="Arial" panose="020B0604020202020204" pitchFamily="34" charset="0"/>
              </a:rPr>
              <a:t>可以改变</a:t>
            </a:r>
            <a:r>
              <a:rPr lang="en-US" altLang="zh-CN" b="0" i="0" dirty="0">
                <a:solidFill>
                  <a:srgbClr val="2E3033"/>
                </a:solidFill>
                <a:effectLst/>
                <a:latin typeface="Arial" panose="020B0604020202020204" pitchFamily="34" charset="0"/>
              </a:rPr>
              <a:t>DAG</a:t>
            </a:r>
            <a:r>
              <a:rPr lang="zh-CN" altLang="en-US" b="0" i="0" dirty="0">
                <a:solidFill>
                  <a:srgbClr val="2E3033"/>
                </a:solidFill>
                <a:effectLst/>
                <a:latin typeface="Arial" panose="020B0604020202020204" pitchFamily="34" charset="0"/>
              </a:rPr>
              <a:t>的形状</a:t>
            </a:r>
            <a:endParaRPr lang="en-US" altLang="zh-CN" b="0" i="0" dirty="0">
              <a:solidFill>
                <a:srgbClr val="2E3033"/>
              </a:solidFill>
              <a:effectLst/>
              <a:latin typeface="Arial" panose="020B0604020202020204" pitchFamily="34" charset="0"/>
            </a:endParaRPr>
          </a:p>
          <a:p>
            <a:pPr lvl="1"/>
            <a:r>
              <a:rPr lang="zh-CN" altLang="en-US" b="0" i="0" dirty="0">
                <a:solidFill>
                  <a:srgbClr val="2E3033"/>
                </a:solidFill>
                <a:effectLst/>
                <a:latin typeface="Arial" panose="020B0604020202020204" pitchFamily="34" charset="0"/>
              </a:rPr>
              <a:t>进而影响</a:t>
            </a:r>
            <a:r>
              <a:rPr lang="en-US" altLang="zh-CN" b="0" i="0" dirty="0">
                <a:solidFill>
                  <a:srgbClr val="2E3033"/>
                </a:solidFill>
                <a:effectLst/>
                <a:latin typeface="Arial" panose="020B0604020202020204" pitchFamily="34" charset="0"/>
              </a:rPr>
              <a:t>SLP</a:t>
            </a:r>
            <a:r>
              <a:rPr lang="zh-CN" altLang="en-US" b="0" i="0" dirty="0">
                <a:solidFill>
                  <a:srgbClr val="2E3033"/>
                </a:solidFill>
                <a:effectLst/>
                <a:latin typeface="Arial" panose="020B0604020202020204" pitchFamily="34" charset="0"/>
              </a:rPr>
              <a:t>向量化能力</a:t>
            </a:r>
            <a:endParaRPr lang="en-US" altLang="zh-CN" dirty="0"/>
          </a:p>
          <a:p>
            <a:pPr lvl="1"/>
            <a:endParaRPr lang="en-US" altLang="zh-CN" dirty="0"/>
          </a:p>
          <a:p>
            <a:endParaRPr lang="zh-CN" altLang="en-US" dirty="0"/>
          </a:p>
        </p:txBody>
      </p:sp>
      <p:sp>
        <p:nvSpPr>
          <p:cNvPr id="3" name="标题 2">
            <a:extLst>
              <a:ext uri="{FF2B5EF4-FFF2-40B4-BE49-F238E27FC236}">
                <a16:creationId xmlns:a16="http://schemas.microsoft.com/office/drawing/2014/main" id="{203BCEBF-B976-49FF-857C-A2E820096C15}"/>
              </a:ext>
            </a:extLst>
          </p:cNvPr>
          <p:cNvSpPr>
            <a:spLocks noGrp="1"/>
          </p:cNvSpPr>
          <p:nvPr>
            <p:ph type="title"/>
          </p:nvPr>
        </p:nvSpPr>
        <p:spPr/>
        <p:txBody>
          <a:bodyPr/>
          <a:lstStyle/>
          <a:p>
            <a:r>
              <a:rPr lang="en-US" altLang="zh-CN" dirty="0"/>
              <a:t>Overview-LSLP</a:t>
            </a:r>
            <a:endParaRPr lang="zh-CN" altLang="en-US" dirty="0"/>
          </a:p>
        </p:txBody>
      </p:sp>
      <p:pic>
        <p:nvPicPr>
          <p:cNvPr id="5" name="图片 4">
            <a:extLst>
              <a:ext uri="{FF2B5EF4-FFF2-40B4-BE49-F238E27FC236}">
                <a16:creationId xmlns:a16="http://schemas.microsoft.com/office/drawing/2014/main" id="{AE521394-FA6A-4B0E-9095-8FC01704D14B}"/>
              </a:ext>
            </a:extLst>
          </p:cNvPr>
          <p:cNvPicPr>
            <a:picLocks noChangeAspect="1"/>
          </p:cNvPicPr>
          <p:nvPr/>
        </p:nvPicPr>
        <p:blipFill>
          <a:blip r:embed="rId3"/>
          <a:stretch>
            <a:fillRect/>
          </a:stretch>
        </p:blipFill>
        <p:spPr>
          <a:xfrm>
            <a:off x="6687728" y="919698"/>
            <a:ext cx="5268745" cy="5367646"/>
          </a:xfrm>
          <a:prstGeom prst="rect">
            <a:avLst/>
          </a:prstGeom>
        </p:spPr>
      </p:pic>
      <p:sp>
        <p:nvSpPr>
          <p:cNvPr id="2" name="矩形 1">
            <a:extLst>
              <a:ext uri="{FF2B5EF4-FFF2-40B4-BE49-F238E27FC236}">
                <a16:creationId xmlns:a16="http://schemas.microsoft.com/office/drawing/2014/main" id="{7795009D-64CD-47FB-AE14-7B828B7AA9C4}"/>
              </a:ext>
            </a:extLst>
          </p:cNvPr>
          <p:cNvSpPr/>
          <p:nvPr/>
        </p:nvSpPr>
        <p:spPr>
          <a:xfrm>
            <a:off x="7300913" y="2100263"/>
            <a:ext cx="3700462" cy="528637"/>
          </a:xfrm>
          <a:prstGeom prst="rect">
            <a:avLst/>
          </a:prstGeom>
        </p:spPr>
        <p:txBody>
          <a:bodyPr wrap="square" rtlCol="0" anchor="ctr">
            <a:spAutoFit/>
          </a:bodyPr>
          <a:lstStyle/>
          <a:p>
            <a:pPr algn="ctr"/>
            <a:endParaRPr lang="zh-CN" altLang="en-US" dirty="0">
              <a:latin typeface="微软雅黑" pitchFamily="34" charset="-122"/>
              <a:ea typeface="微软雅黑" pitchFamily="34" charset="-122"/>
            </a:endParaRPr>
          </a:p>
        </p:txBody>
      </p:sp>
      <p:sp>
        <p:nvSpPr>
          <p:cNvPr id="6" name="矩形 5">
            <a:extLst>
              <a:ext uri="{FF2B5EF4-FFF2-40B4-BE49-F238E27FC236}">
                <a16:creationId xmlns:a16="http://schemas.microsoft.com/office/drawing/2014/main" id="{2ADB8793-4713-4BCE-B647-961453C6851B}"/>
              </a:ext>
            </a:extLst>
          </p:cNvPr>
          <p:cNvSpPr/>
          <p:nvPr/>
        </p:nvSpPr>
        <p:spPr>
          <a:xfrm>
            <a:off x="7415214" y="2171115"/>
            <a:ext cx="3357562" cy="457785"/>
          </a:xfrm>
          <a:prstGeom prst="rect">
            <a:avLst/>
          </a:prstGeom>
          <a:ln w="19050">
            <a:solidFill>
              <a:srgbClr val="FF0000"/>
            </a:solidFill>
          </a:ln>
        </p:spPr>
        <p:txBody>
          <a:bodyPr wrap="square" rtlCol="0" anchor="ctr">
            <a:spAutoFit/>
          </a:bodyPr>
          <a:lstStyle/>
          <a:p>
            <a:pPr algn="ctr"/>
            <a:endParaRPr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val="616229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dirty="0"/>
              <a:t>SLP</a:t>
            </a:r>
            <a:r>
              <a:rPr lang="zh-CN" altLang="en-US" dirty="0"/>
              <a:t> </a:t>
            </a:r>
            <a:r>
              <a:rPr lang="en-US" altLang="zh-CN" dirty="0"/>
              <a:t>VS. LSLP</a:t>
            </a:r>
            <a:endParaRPr lang="zh-CN" altLang="en-US" dirty="0"/>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a:xfrm>
            <a:off x="0" y="952623"/>
            <a:ext cx="11720945" cy="5367646"/>
          </a:xfrm>
        </p:spPr>
        <p:txBody>
          <a:bodyPr/>
          <a:lstStyle/>
          <a:p>
            <a:r>
              <a:rPr lang="en-US" altLang="zh-CN" dirty="0"/>
              <a:t>Load Address Mismatch</a:t>
            </a:r>
          </a:p>
          <a:p>
            <a:pPr lvl="1"/>
            <a:r>
              <a:rPr lang="zh-CN" altLang="en-US" dirty="0"/>
              <a:t>在重排序过程中只考虑当前语句</a:t>
            </a:r>
            <a:endParaRPr lang="en-US" altLang="zh-CN" dirty="0"/>
          </a:p>
          <a:p>
            <a:pPr lvl="1"/>
            <a:endParaRPr lang="en-US" altLang="zh-CN" dirty="0"/>
          </a:p>
          <a:p>
            <a:pPr lvl="1"/>
            <a:endParaRPr lang="en-US" altLang="zh-CN" dirty="0"/>
          </a:p>
          <a:p>
            <a:endParaRPr lang="en-US" altLang="zh-CN" dirty="0"/>
          </a:p>
          <a:p>
            <a:endParaRPr lang="en-US" altLang="zh-CN" dirty="0"/>
          </a:p>
          <a:p>
            <a:pPr marL="0" indent="0">
              <a:buNone/>
            </a:pPr>
            <a:endParaRPr lang="en-US" altLang="zh-CN" dirty="0"/>
          </a:p>
        </p:txBody>
      </p:sp>
      <p:pic>
        <p:nvPicPr>
          <p:cNvPr id="6" name="图片 5">
            <a:extLst>
              <a:ext uri="{FF2B5EF4-FFF2-40B4-BE49-F238E27FC236}">
                <a16:creationId xmlns:a16="http://schemas.microsoft.com/office/drawing/2014/main" id="{4C292E68-AC6C-404C-84B3-0F8EFE46049C}"/>
              </a:ext>
            </a:extLst>
          </p:cNvPr>
          <p:cNvPicPr>
            <a:picLocks noChangeAspect="1"/>
          </p:cNvPicPr>
          <p:nvPr/>
        </p:nvPicPr>
        <p:blipFill>
          <a:blip r:embed="rId3"/>
          <a:stretch>
            <a:fillRect/>
          </a:stretch>
        </p:blipFill>
        <p:spPr>
          <a:xfrm>
            <a:off x="5054138" y="854000"/>
            <a:ext cx="6255332" cy="1429351"/>
          </a:xfrm>
          <a:prstGeom prst="rect">
            <a:avLst/>
          </a:prstGeom>
        </p:spPr>
      </p:pic>
      <p:pic>
        <p:nvPicPr>
          <p:cNvPr id="11" name="图片 10">
            <a:extLst>
              <a:ext uri="{FF2B5EF4-FFF2-40B4-BE49-F238E27FC236}">
                <a16:creationId xmlns:a16="http://schemas.microsoft.com/office/drawing/2014/main" id="{37337B99-39BD-4A90-B414-0EA30923284F}"/>
              </a:ext>
            </a:extLst>
          </p:cNvPr>
          <p:cNvPicPr>
            <a:picLocks noChangeAspect="1"/>
          </p:cNvPicPr>
          <p:nvPr/>
        </p:nvPicPr>
        <p:blipFill>
          <a:blip r:embed="rId4"/>
          <a:stretch>
            <a:fillRect/>
          </a:stretch>
        </p:blipFill>
        <p:spPr>
          <a:xfrm>
            <a:off x="1028007" y="2301058"/>
            <a:ext cx="9545782" cy="4263392"/>
          </a:xfrm>
          <a:prstGeom prst="rect">
            <a:avLst/>
          </a:prstGeom>
        </p:spPr>
      </p:pic>
      <p:sp>
        <p:nvSpPr>
          <p:cNvPr id="13" name="矩形 12">
            <a:extLst>
              <a:ext uri="{FF2B5EF4-FFF2-40B4-BE49-F238E27FC236}">
                <a16:creationId xmlns:a16="http://schemas.microsoft.com/office/drawing/2014/main" id="{13EEF059-20F5-4D36-AA7F-8BC3B2CA67F5}"/>
              </a:ext>
            </a:extLst>
          </p:cNvPr>
          <p:cNvSpPr/>
          <p:nvPr/>
        </p:nvSpPr>
        <p:spPr>
          <a:xfrm>
            <a:off x="3075708" y="2963028"/>
            <a:ext cx="947651" cy="253916"/>
          </a:xfrm>
          <a:prstGeom prst="rect">
            <a:avLst/>
          </a:prstGeom>
          <a:ln w="28575">
            <a:solidFill>
              <a:srgbClr val="00B05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sp>
        <p:nvSpPr>
          <p:cNvPr id="14" name="矩形 13">
            <a:extLst>
              <a:ext uri="{FF2B5EF4-FFF2-40B4-BE49-F238E27FC236}">
                <a16:creationId xmlns:a16="http://schemas.microsoft.com/office/drawing/2014/main" id="{3F426920-6669-4776-B7C2-8B1261A6CB53}"/>
              </a:ext>
            </a:extLst>
          </p:cNvPr>
          <p:cNvSpPr/>
          <p:nvPr/>
        </p:nvSpPr>
        <p:spPr>
          <a:xfrm>
            <a:off x="3940233" y="2965375"/>
            <a:ext cx="947651" cy="253916"/>
          </a:xfrm>
          <a:prstGeom prst="rect">
            <a:avLst/>
          </a:prstGeom>
          <a:ln w="28575">
            <a:solidFill>
              <a:srgbClr val="FF000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sp>
        <p:nvSpPr>
          <p:cNvPr id="15" name="矩形 14">
            <a:extLst>
              <a:ext uri="{FF2B5EF4-FFF2-40B4-BE49-F238E27FC236}">
                <a16:creationId xmlns:a16="http://schemas.microsoft.com/office/drawing/2014/main" id="{AF48165F-0168-482C-80BC-C2443F385F4F}"/>
              </a:ext>
            </a:extLst>
          </p:cNvPr>
          <p:cNvSpPr/>
          <p:nvPr/>
        </p:nvSpPr>
        <p:spPr>
          <a:xfrm>
            <a:off x="2092036" y="2965375"/>
            <a:ext cx="947651" cy="253916"/>
          </a:xfrm>
          <a:prstGeom prst="rect">
            <a:avLst/>
          </a:prstGeom>
          <a:ln w="28575">
            <a:solidFill>
              <a:srgbClr val="00B05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sp>
        <p:nvSpPr>
          <p:cNvPr id="16" name="矩形 15">
            <a:extLst>
              <a:ext uri="{FF2B5EF4-FFF2-40B4-BE49-F238E27FC236}">
                <a16:creationId xmlns:a16="http://schemas.microsoft.com/office/drawing/2014/main" id="{22DB4A84-2EC5-4F64-B039-CF48B20D127D}"/>
              </a:ext>
            </a:extLst>
          </p:cNvPr>
          <p:cNvSpPr/>
          <p:nvPr/>
        </p:nvSpPr>
        <p:spPr>
          <a:xfrm>
            <a:off x="1080653" y="2946403"/>
            <a:ext cx="947651" cy="253916"/>
          </a:xfrm>
          <a:prstGeom prst="rect">
            <a:avLst/>
          </a:prstGeom>
          <a:ln w="28575">
            <a:solidFill>
              <a:srgbClr val="FF000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spTree>
    <p:extLst>
      <p:ext uri="{BB962C8B-B14F-4D97-AF65-F5344CB8AC3E}">
        <p14:creationId xmlns:p14="http://schemas.microsoft.com/office/powerpoint/2010/main" val="2438937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dirty="0"/>
              <a:t>SLP</a:t>
            </a:r>
            <a:r>
              <a:rPr lang="zh-CN" altLang="en-US" dirty="0"/>
              <a:t> </a:t>
            </a:r>
            <a:r>
              <a:rPr lang="en-US" altLang="zh-CN" dirty="0"/>
              <a:t>VS. LSLP</a:t>
            </a:r>
            <a:endParaRPr lang="zh-CN" altLang="en-US" dirty="0"/>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a:xfrm>
            <a:off x="0" y="952623"/>
            <a:ext cx="11720945" cy="5367646"/>
          </a:xfrm>
        </p:spPr>
        <p:txBody>
          <a:bodyPr/>
          <a:lstStyle/>
          <a:p>
            <a:r>
              <a:rPr lang="en-US" altLang="zh-CN" dirty="0"/>
              <a:t>Opcode Mismatch</a:t>
            </a:r>
          </a:p>
          <a:p>
            <a:pPr lvl="1"/>
            <a:r>
              <a:rPr lang="zh-CN" altLang="en-US" dirty="0"/>
              <a:t>在重排序过程中只考虑当前语句</a:t>
            </a:r>
            <a:endParaRPr lang="en-US" altLang="zh-CN" dirty="0"/>
          </a:p>
          <a:p>
            <a:pPr lvl="1"/>
            <a:endParaRPr lang="en-US" altLang="zh-CN" dirty="0"/>
          </a:p>
          <a:p>
            <a:pPr lvl="1"/>
            <a:endParaRPr lang="en-US" altLang="zh-CN" dirty="0"/>
          </a:p>
          <a:p>
            <a:endParaRPr lang="en-US" altLang="zh-CN" dirty="0"/>
          </a:p>
          <a:p>
            <a:endParaRPr lang="en-US" altLang="zh-CN" dirty="0"/>
          </a:p>
          <a:p>
            <a:pPr marL="0" indent="0">
              <a:buNone/>
            </a:pPr>
            <a:endParaRPr lang="en-US" altLang="zh-CN" dirty="0"/>
          </a:p>
        </p:txBody>
      </p:sp>
      <p:pic>
        <p:nvPicPr>
          <p:cNvPr id="8" name="图片 7">
            <a:extLst>
              <a:ext uri="{FF2B5EF4-FFF2-40B4-BE49-F238E27FC236}">
                <a16:creationId xmlns:a16="http://schemas.microsoft.com/office/drawing/2014/main" id="{6DD77293-7C21-43E7-A4FE-08A4DE8841F1}"/>
              </a:ext>
            </a:extLst>
          </p:cNvPr>
          <p:cNvPicPr>
            <a:picLocks noChangeAspect="1"/>
          </p:cNvPicPr>
          <p:nvPr/>
        </p:nvPicPr>
        <p:blipFill>
          <a:blip r:embed="rId3"/>
          <a:stretch>
            <a:fillRect/>
          </a:stretch>
        </p:blipFill>
        <p:spPr>
          <a:xfrm>
            <a:off x="166255" y="1883591"/>
            <a:ext cx="5361999" cy="4650407"/>
          </a:xfrm>
          <a:prstGeom prst="rect">
            <a:avLst/>
          </a:prstGeom>
        </p:spPr>
      </p:pic>
      <p:pic>
        <p:nvPicPr>
          <p:cNvPr id="10" name="图片 9">
            <a:extLst>
              <a:ext uri="{FF2B5EF4-FFF2-40B4-BE49-F238E27FC236}">
                <a16:creationId xmlns:a16="http://schemas.microsoft.com/office/drawing/2014/main" id="{95FC3FAA-9BB7-4F22-A2F7-7B6FCBC46551}"/>
              </a:ext>
            </a:extLst>
          </p:cNvPr>
          <p:cNvPicPr>
            <a:picLocks noChangeAspect="1"/>
          </p:cNvPicPr>
          <p:nvPr/>
        </p:nvPicPr>
        <p:blipFill>
          <a:blip r:embed="rId4"/>
          <a:stretch>
            <a:fillRect/>
          </a:stretch>
        </p:blipFill>
        <p:spPr>
          <a:xfrm>
            <a:off x="5363101" y="2438986"/>
            <a:ext cx="6524099" cy="4095012"/>
          </a:xfrm>
          <a:prstGeom prst="rect">
            <a:avLst/>
          </a:prstGeom>
        </p:spPr>
      </p:pic>
      <p:sp>
        <p:nvSpPr>
          <p:cNvPr id="12" name="矩形 11">
            <a:extLst>
              <a:ext uri="{FF2B5EF4-FFF2-40B4-BE49-F238E27FC236}">
                <a16:creationId xmlns:a16="http://schemas.microsoft.com/office/drawing/2014/main" id="{5C559FC4-25D9-483C-8149-D9EAB8571F38}"/>
              </a:ext>
            </a:extLst>
          </p:cNvPr>
          <p:cNvSpPr/>
          <p:nvPr/>
        </p:nvSpPr>
        <p:spPr>
          <a:xfrm>
            <a:off x="1377141" y="3904207"/>
            <a:ext cx="382380" cy="302033"/>
          </a:xfrm>
          <a:prstGeom prst="rect">
            <a:avLst/>
          </a:prstGeom>
          <a:ln w="28575">
            <a:solidFill>
              <a:srgbClr val="FF000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sp>
        <p:nvSpPr>
          <p:cNvPr id="13" name="矩形 12">
            <a:extLst>
              <a:ext uri="{FF2B5EF4-FFF2-40B4-BE49-F238E27FC236}">
                <a16:creationId xmlns:a16="http://schemas.microsoft.com/office/drawing/2014/main" id="{52317865-50C8-4CC7-8254-0C208CF01A22}"/>
              </a:ext>
            </a:extLst>
          </p:cNvPr>
          <p:cNvSpPr/>
          <p:nvPr/>
        </p:nvSpPr>
        <p:spPr>
          <a:xfrm>
            <a:off x="4172995" y="3906982"/>
            <a:ext cx="382380" cy="302033"/>
          </a:xfrm>
          <a:prstGeom prst="rect">
            <a:avLst/>
          </a:prstGeom>
          <a:ln w="28575">
            <a:solidFill>
              <a:srgbClr val="FF000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sp>
        <p:nvSpPr>
          <p:cNvPr id="14" name="矩形 13">
            <a:extLst>
              <a:ext uri="{FF2B5EF4-FFF2-40B4-BE49-F238E27FC236}">
                <a16:creationId xmlns:a16="http://schemas.microsoft.com/office/drawing/2014/main" id="{06B58445-D325-40FF-AA89-B04A8E393F6A}"/>
              </a:ext>
            </a:extLst>
          </p:cNvPr>
          <p:cNvSpPr/>
          <p:nvPr/>
        </p:nvSpPr>
        <p:spPr>
          <a:xfrm>
            <a:off x="2180015" y="3904206"/>
            <a:ext cx="382380" cy="302033"/>
          </a:xfrm>
          <a:prstGeom prst="rect">
            <a:avLst/>
          </a:prstGeom>
          <a:ln w="28575">
            <a:solidFill>
              <a:srgbClr val="00B05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sp>
        <p:nvSpPr>
          <p:cNvPr id="15" name="矩形 14">
            <a:extLst>
              <a:ext uri="{FF2B5EF4-FFF2-40B4-BE49-F238E27FC236}">
                <a16:creationId xmlns:a16="http://schemas.microsoft.com/office/drawing/2014/main" id="{47361C73-6548-4A71-A9E7-E0EEEE1E396C}"/>
              </a:ext>
            </a:extLst>
          </p:cNvPr>
          <p:cNvSpPr/>
          <p:nvPr/>
        </p:nvSpPr>
        <p:spPr>
          <a:xfrm>
            <a:off x="3379818" y="3906979"/>
            <a:ext cx="382380" cy="302033"/>
          </a:xfrm>
          <a:prstGeom prst="rect">
            <a:avLst/>
          </a:prstGeom>
          <a:ln w="28575">
            <a:solidFill>
              <a:srgbClr val="00B05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spTree>
    <p:extLst>
      <p:ext uri="{BB962C8B-B14F-4D97-AF65-F5344CB8AC3E}">
        <p14:creationId xmlns:p14="http://schemas.microsoft.com/office/powerpoint/2010/main" val="1586679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dirty="0"/>
              <a:t>SLP</a:t>
            </a:r>
            <a:r>
              <a:rPr lang="zh-CN" altLang="en-US" dirty="0"/>
              <a:t> </a:t>
            </a:r>
            <a:r>
              <a:rPr lang="en-US" altLang="zh-CN" dirty="0"/>
              <a:t>VS. LSLP</a:t>
            </a:r>
            <a:endParaRPr lang="zh-CN" altLang="en-US" dirty="0"/>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a:xfrm>
            <a:off x="0" y="952623"/>
            <a:ext cx="11720945" cy="5367646"/>
          </a:xfrm>
        </p:spPr>
        <p:txBody>
          <a:bodyPr/>
          <a:lstStyle/>
          <a:p>
            <a:r>
              <a:rPr lang="en-US" altLang="zh-CN" dirty="0"/>
              <a:t>Associativity Mismatch and Multi-Nodes</a:t>
            </a:r>
          </a:p>
          <a:p>
            <a:pPr lvl="1"/>
            <a:endParaRPr lang="en-US" altLang="zh-CN" dirty="0"/>
          </a:p>
          <a:p>
            <a:endParaRPr lang="en-US" altLang="zh-CN" dirty="0"/>
          </a:p>
          <a:p>
            <a:endParaRPr lang="en-US" altLang="zh-CN" dirty="0"/>
          </a:p>
          <a:p>
            <a:pPr marL="0" indent="0">
              <a:buNone/>
            </a:pPr>
            <a:endParaRPr lang="en-US" altLang="zh-CN" dirty="0"/>
          </a:p>
        </p:txBody>
      </p:sp>
      <p:pic>
        <p:nvPicPr>
          <p:cNvPr id="5" name="图片 4">
            <a:extLst>
              <a:ext uri="{FF2B5EF4-FFF2-40B4-BE49-F238E27FC236}">
                <a16:creationId xmlns:a16="http://schemas.microsoft.com/office/drawing/2014/main" id="{4EA25570-E78F-4F9C-AFC6-CA5C7887008D}"/>
              </a:ext>
            </a:extLst>
          </p:cNvPr>
          <p:cNvPicPr>
            <a:picLocks noChangeAspect="1"/>
          </p:cNvPicPr>
          <p:nvPr/>
        </p:nvPicPr>
        <p:blipFill>
          <a:blip r:embed="rId3"/>
          <a:stretch>
            <a:fillRect/>
          </a:stretch>
        </p:blipFill>
        <p:spPr>
          <a:xfrm>
            <a:off x="0" y="1549449"/>
            <a:ext cx="5981687" cy="4877685"/>
          </a:xfrm>
          <a:prstGeom prst="rect">
            <a:avLst/>
          </a:prstGeom>
        </p:spPr>
      </p:pic>
      <p:sp>
        <p:nvSpPr>
          <p:cNvPr id="16" name="矩形 15">
            <a:extLst>
              <a:ext uri="{FF2B5EF4-FFF2-40B4-BE49-F238E27FC236}">
                <a16:creationId xmlns:a16="http://schemas.microsoft.com/office/drawing/2014/main" id="{6BB20E60-2DD5-4948-99CD-352CEEBAF197}"/>
              </a:ext>
            </a:extLst>
          </p:cNvPr>
          <p:cNvSpPr/>
          <p:nvPr/>
        </p:nvSpPr>
        <p:spPr>
          <a:xfrm>
            <a:off x="3936436" y="1796945"/>
            <a:ext cx="1849221" cy="233143"/>
          </a:xfrm>
          <a:prstGeom prst="rect">
            <a:avLst/>
          </a:prstGeom>
          <a:ln w="28575">
            <a:solidFill>
              <a:srgbClr val="FF000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sp>
        <p:nvSpPr>
          <p:cNvPr id="17" name="矩形 16">
            <a:extLst>
              <a:ext uri="{FF2B5EF4-FFF2-40B4-BE49-F238E27FC236}">
                <a16:creationId xmlns:a16="http://schemas.microsoft.com/office/drawing/2014/main" id="{CE696CCF-ECE9-41AE-8DCD-E8867098CAA2}"/>
              </a:ext>
            </a:extLst>
          </p:cNvPr>
          <p:cNvSpPr/>
          <p:nvPr/>
        </p:nvSpPr>
        <p:spPr>
          <a:xfrm>
            <a:off x="1013131" y="2032470"/>
            <a:ext cx="1849221" cy="233143"/>
          </a:xfrm>
          <a:prstGeom prst="rect">
            <a:avLst/>
          </a:prstGeom>
          <a:ln w="28575">
            <a:solidFill>
              <a:srgbClr val="FF000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sp>
        <p:nvSpPr>
          <p:cNvPr id="18" name="矩形 17">
            <a:extLst>
              <a:ext uri="{FF2B5EF4-FFF2-40B4-BE49-F238E27FC236}">
                <a16:creationId xmlns:a16="http://schemas.microsoft.com/office/drawing/2014/main" id="{357C97CA-FFC7-425A-A9CF-ABC0970F8842}"/>
              </a:ext>
            </a:extLst>
          </p:cNvPr>
          <p:cNvSpPr/>
          <p:nvPr/>
        </p:nvSpPr>
        <p:spPr>
          <a:xfrm>
            <a:off x="970863" y="1819113"/>
            <a:ext cx="791435" cy="233143"/>
          </a:xfrm>
          <a:prstGeom prst="rect">
            <a:avLst/>
          </a:prstGeom>
          <a:ln w="28575">
            <a:solidFill>
              <a:srgbClr val="00B05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sp>
        <p:nvSpPr>
          <p:cNvPr id="19" name="矩形 18">
            <a:extLst>
              <a:ext uri="{FF2B5EF4-FFF2-40B4-BE49-F238E27FC236}">
                <a16:creationId xmlns:a16="http://schemas.microsoft.com/office/drawing/2014/main" id="{0075DB9A-CFE7-4BC8-8CB9-6F23766A49F7}"/>
              </a:ext>
            </a:extLst>
          </p:cNvPr>
          <p:cNvSpPr/>
          <p:nvPr/>
        </p:nvSpPr>
        <p:spPr>
          <a:xfrm>
            <a:off x="5002560" y="2030088"/>
            <a:ext cx="791435" cy="233143"/>
          </a:xfrm>
          <a:prstGeom prst="rect">
            <a:avLst/>
          </a:prstGeom>
          <a:ln w="28575">
            <a:solidFill>
              <a:srgbClr val="00B05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pic>
        <p:nvPicPr>
          <p:cNvPr id="7" name="图片 6">
            <a:extLst>
              <a:ext uri="{FF2B5EF4-FFF2-40B4-BE49-F238E27FC236}">
                <a16:creationId xmlns:a16="http://schemas.microsoft.com/office/drawing/2014/main" id="{2544355C-FC0B-4A83-85EC-56A6F78BCA63}"/>
              </a:ext>
            </a:extLst>
          </p:cNvPr>
          <p:cNvPicPr>
            <a:picLocks noChangeAspect="1"/>
          </p:cNvPicPr>
          <p:nvPr/>
        </p:nvPicPr>
        <p:blipFill>
          <a:blip r:embed="rId4"/>
          <a:stretch>
            <a:fillRect/>
          </a:stretch>
        </p:blipFill>
        <p:spPr>
          <a:xfrm>
            <a:off x="5408565" y="2812760"/>
            <a:ext cx="6515842" cy="3861870"/>
          </a:xfrm>
          <a:prstGeom prst="rect">
            <a:avLst/>
          </a:prstGeom>
        </p:spPr>
      </p:pic>
    </p:spTree>
    <p:extLst>
      <p:ext uri="{BB962C8B-B14F-4D97-AF65-F5344CB8AC3E}">
        <p14:creationId xmlns:p14="http://schemas.microsoft.com/office/powerpoint/2010/main" val="61749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dirty="0"/>
              <a:t>LSLP</a:t>
            </a:r>
            <a:endParaRPr lang="zh-CN" altLang="en-US" dirty="0"/>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a:xfrm>
            <a:off x="285007" y="890649"/>
            <a:ext cx="11699175" cy="2282042"/>
          </a:xfrm>
        </p:spPr>
        <p:txBody>
          <a:bodyPr/>
          <a:lstStyle/>
          <a:p>
            <a:r>
              <a:rPr lang="en-US" altLang="zh-CN" dirty="0"/>
              <a:t>SLP</a:t>
            </a:r>
          </a:p>
          <a:p>
            <a:pPr lvl="1"/>
            <a:endParaRPr lang="en-US" altLang="zh-CN" dirty="0"/>
          </a:p>
          <a:p>
            <a:pPr lvl="1"/>
            <a:endParaRPr lang="en-US" altLang="zh-CN" dirty="0"/>
          </a:p>
          <a:p>
            <a:pPr lvl="1"/>
            <a:endParaRPr lang="en-US" altLang="zh-CN" dirty="0"/>
          </a:p>
          <a:p>
            <a:endParaRPr lang="en-US" altLang="zh-CN" dirty="0"/>
          </a:p>
          <a:p>
            <a:endParaRPr lang="en-US" altLang="zh-CN" dirty="0"/>
          </a:p>
          <a:p>
            <a:pPr marL="0" indent="0">
              <a:buNone/>
            </a:pPr>
            <a:endParaRPr lang="en-US" altLang="zh-CN" dirty="0"/>
          </a:p>
        </p:txBody>
      </p:sp>
      <p:pic>
        <p:nvPicPr>
          <p:cNvPr id="6" name="图片 5">
            <a:extLst>
              <a:ext uri="{FF2B5EF4-FFF2-40B4-BE49-F238E27FC236}">
                <a16:creationId xmlns:a16="http://schemas.microsoft.com/office/drawing/2014/main" id="{B5EEABF1-C8E2-437F-B0E8-D25CDE110849}"/>
              </a:ext>
            </a:extLst>
          </p:cNvPr>
          <p:cNvPicPr>
            <a:picLocks noChangeAspect="1"/>
          </p:cNvPicPr>
          <p:nvPr/>
        </p:nvPicPr>
        <p:blipFill>
          <a:blip r:embed="rId3"/>
          <a:stretch>
            <a:fillRect/>
          </a:stretch>
        </p:blipFill>
        <p:spPr>
          <a:xfrm>
            <a:off x="1929153" y="890649"/>
            <a:ext cx="7415737" cy="3088926"/>
          </a:xfrm>
          <a:prstGeom prst="rect">
            <a:avLst/>
          </a:prstGeom>
        </p:spPr>
      </p:pic>
      <p:sp>
        <p:nvSpPr>
          <p:cNvPr id="7" name="内容占位符 3">
            <a:extLst>
              <a:ext uri="{FF2B5EF4-FFF2-40B4-BE49-F238E27FC236}">
                <a16:creationId xmlns:a16="http://schemas.microsoft.com/office/drawing/2014/main" id="{461EA47F-1C7A-4362-8FD4-285716F8D869}"/>
              </a:ext>
            </a:extLst>
          </p:cNvPr>
          <p:cNvSpPr txBox="1">
            <a:spLocks/>
          </p:cNvSpPr>
          <p:nvPr/>
        </p:nvSpPr>
        <p:spPr>
          <a:xfrm>
            <a:off x="506680" y="4319650"/>
            <a:ext cx="5309504" cy="2282042"/>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SLP</a:t>
            </a:r>
          </a:p>
          <a:p>
            <a:pPr lvl="1"/>
            <a:r>
              <a:rPr lang="zh-CN" altLang="en-US" dirty="0"/>
              <a:t>标量语句打包可向量化的</a:t>
            </a:r>
            <a:r>
              <a:rPr lang="en-US" altLang="zh-CN" dirty="0"/>
              <a:t>group</a:t>
            </a:r>
          </a:p>
          <a:p>
            <a:pPr lvl="1"/>
            <a:r>
              <a:rPr lang="zh-CN" altLang="en-US" dirty="0"/>
              <a:t>对操作数进行简单重排序</a:t>
            </a:r>
            <a:endParaRPr lang="en-US" altLang="zh-CN" dirty="0"/>
          </a:p>
          <a:p>
            <a:pPr lvl="1"/>
            <a:endParaRPr lang="en-US" altLang="zh-CN" dirty="0"/>
          </a:p>
          <a:p>
            <a:pPr lvl="1"/>
            <a:endParaRPr lang="en-US" altLang="zh-CN" dirty="0"/>
          </a:p>
          <a:p>
            <a:pPr lvl="1"/>
            <a:endParaRPr lang="en-US" altLang="zh-CN" dirty="0"/>
          </a:p>
          <a:p>
            <a:pPr lvl="1"/>
            <a:endParaRPr lang="en-US" altLang="zh-CN" dirty="0"/>
          </a:p>
          <a:p>
            <a:endParaRPr lang="en-US" altLang="zh-CN" dirty="0"/>
          </a:p>
          <a:p>
            <a:endParaRPr lang="en-US" altLang="zh-CN" dirty="0"/>
          </a:p>
          <a:p>
            <a:pPr marL="0" indent="0">
              <a:buFont typeface="Wingdings" pitchFamily="2" charset="2"/>
              <a:buNone/>
            </a:pPr>
            <a:endParaRPr lang="en-US" altLang="zh-CN" dirty="0"/>
          </a:p>
        </p:txBody>
      </p:sp>
      <p:sp>
        <p:nvSpPr>
          <p:cNvPr id="8" name="内容占位符 3">
            <a:extLst>
              <a:ext uri="{FF2B5EF4-FFF2-40B4-BE49-F238E27FC236}">
                <a16:creationId xmlns:a16="http://schemas.microsoft.com/office/drawing/2014/main" id="{C1C1F38F-C580-4705-A74E-A6BB0230232A}"/>
              </a:ext>
            </a:extLst>
          </p:cNvPr>
          <p:cNvSpPr txBox="1">
            <a:spLocks/>
          </p:cNvSpPr>
          <p:nvPr/>
        </p:nvSpPr>
        <p:spPr>
          <a:xfrm>
            <a:off x="5341926" y="4243450"/>
            <a:ext cx="6559129" cy="2282042"/>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solidFill>
                  <a:srgbClr val="FF0000"/>
                </a:solidFill>
              </a:rPr>
              <a:t>LSLP</a:t>
            </a:r>
          </a:p>
          <a:p>
            <a:pPr lvl="1"/>
            <a:r>
              <a:rPr lang="zh-CN" altLang="en-US" dirty="0"/>
              <a:t>把相同操作码的链式可交换操作数放到一个大的</a:t>
            </a:r>
            <a:r>
              <a:rPr lang="en-US" altLang="zh-CN" dirty="0"/>
              <a:t>group</a:t>
            </a:r>
            <a:r>
              <a:rPr lang="zh-CN" altLang="en-US" dirty="0"/>
              <a:t>里</a:t>
            </a:r>
            <a:endParaRPr lang="en-US" altLang="zh-CN" dirty="0"/>
          </a:p>
          <a:p>
            <a:pPr lvl="1"/>
            <a:r>
              <a:rPr lang="zh-CN" altLang="en-US" dirty="0"/>
              <a:t>利用全局信息在多节点上重排序</a:t>
            </a:r>
            <a:endParaRPr lang="en-US" altLang="zh-CN" dirty="0"/>
          </a:p>
          <a:p>
            <a:pPr lvl="1"/>
            <a:endParaRPr lang="en-US" altLang="zh-CN" dirty="0"/>
          </a:p>
          <a:p>
            <a:pPr lvl="1"/>
            <a:endParaRPr lang="en-US" altLang="zh-CN" dirty="0"/>
          </a:p>
          <a:p>
            <a:pPr lvl="1"/>
            <a:endParaRPr lang="en-US" altLang="zh-CN" dirty="0"/>
          </a:p>
          <a:p>
            <a:endParaRPr lang="en-US" altLang="zh-CN" dirty="0"/>
          </a:p>
          <a:p>
            <a:endParaRPr lang="en-US" altLang="zh-CN" dirty="0"/>
          </a:p>
          <a:p>
            <a:pPr marL="0" indent="0">
              <a:buFont typeface="Wingdings" pitchFamily="2" charset="2"/>
              <a:buNone/>
            </a:pPr>
            <a:endParaRPr lang="en-US" altLang="zh-CN" dirty="0"/>
          </a:p>
        </p:txBody>
      </p:sp>
    </p:spTree>
    <p:extLst>
      <p:ext uri="{BB962C8B-B14F-4D97-AF65-F5344CB8AC3E}">
        <p14:creationId xmlns:p14="http://schemas.microsoft.com/office/powerpoint/2010/main" val="4182382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dirty="0"/>
              <a:t>LSLP</a:t>
            </a:r>
            <a:endParaRPr lang="zh-CN" altLang="en-US" dirty="0"/>
          </a:p>
        </p:txBody>
      </p:sp>
      <p:pic>
        <p:nvPicPr>
          <p:cNvPr id="10" name="内容占位符 9">
            <a:extLst>
              <a:ext uri="{FF2B5EF4-FFF2-40B4-BE49-F238E27FC236}">
                <a16:creationId xmlns:a16="http://schemas.microsoft.com/office/drawing/2014/main" id="{C511B678-883E-45B9-83A5-F7C52FC9DF3B}"/>
              </a:ext>
            </a:extLst>
          </p:cNvPr>
          <p:cNvPicPr>
            <a:picLocks noGrp="1" noChangeAspect="1"/>
          </p:cNvPicPr>
          <p:nvPr>
            <p:ph idx="1"/>
          </p:nvPr>
        </p:nvPicPr>
        <p:blipFill>
          <a:blip r:embed="rId3"/>
          <a:stretch>
            <a:fillRect/>
          </a:stretch>
        </p:blipFill>
        <p:spPr>
          <a:xfrm>
            <a:off x="6236264" y="788343"/>
            <a:ext cx="5984884" cy="5734309"/>
          </a:xfrm>
        </p:spPr>
      </p:pic>
      <p:pic>
        <p:nvPicPr>
          <p:cNvPr id="12" name="图片 11">
            <a:extLst>
              <a:ext uri="{FF2B5EF4-FFF2-40B4-BE49-F238E27FC236}">
                <a16:creationId xmlns:a16="http://schemas.microsoft.com/office/drawing/2014/main" id="{91274F0E-6A6D-40BC-858D-F92E50AE2B6A}"/>
              </a:ext>
            </a:extLst>
          </p:cNvPr>
          <p:cNvPicPr>
            <a:picLocks noChangeAspect="1"/>
          </p:cNvPicPr>
          <p:nvPr/>
        </p:nvPicPr>
        <p:blipFill>
          <a:blip r:embed="rId4"/>
          <a:stretch>
            <a:fillRect/>
          </a:stretch>
        </p:blipFill>
        <p:spPr>
          <a:xfrm>
            <a:off x="0" y="1889890"/>
            <a:ext cx="5892882" cy="2702894"/>
          </a:xfrm>
          <a:prstGeom prst="rect">
            <a:avLst/>
          </a:prstGeom>
        </p:spPr>
      </p:pic>
      <p:cxnSp>
        <p:nvCxnSpPr>
          <p:cNvPr id="14" name="直接箭头连接符 13">
            <a:extLst>
              <a:ext uri="{FF2B5EF4-FFF2-40B4-BE49-F238E27FC236}">
                <a16:creationId xmlns:a16="http://schemas.microsoft.com/office/drawing/2014/main" id="{0D5B217A-18CE-4FBF-97D4-2684658A6E70}"/>
              </a:ext>
            </a:extLst>
          </p:cNvPr>
          <p:cNvCxnSpPr>
            <a:cxnSpLocks/>
          </p:cNvCxnSpPr>
          <p:nvPr/>
        </p:nvCxnSpPr>
        <p:spPr>
          <a:xfrm>
            <a:off x="3920836" y="3560618"/>
            <a:ext cx="1669473" cy="63730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左大括号 15">
            <a:extLst>
              <a:ext uri="{FF2B5EF4-FFF2-40B4-BE49-F238E27FC236}">
                <a16:creationId xmlns:a16="http://schemas.microsoft.com/office/drawing/2014/main" id="{FF07F4A0-1379-4016-919F-83B4387FB3ED}"/>
              </a:ext>
            </a:extLst>
          </p:cNvPr>
          <p:cNvSpPr/>
          <p:nvPr/>
        </p:nvSpPr>
        <p:spPr>
          <a:xfrm>
            <a:off x="5777345" y="3075732"/>
            <a:ext cx="394855" cy="2265195"/>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内容占位符 3">
            <a:extLst>
              <a:ext uri="{FF2B5EF4-FFF2-40B4-BE49-F238E27FC236}">
                <a16:creationId xmlns:a16="http://schemas.microsoft.com/office/drawing/2014/main" id="{CA79E0CD-73B3-46DA-944D-0A90468A4A4B}"/>
              </a:ext>
            </a:extLst>
          </p:cNvPr>
          <p:cNvSpPr txBox="1">
            <a:spLocks/>
          </p:cNvSpPr>
          <p:nvPr/>
        </p:nvSpPr>
        <p:spPr>
          <a:xfrm>
            <a:off x="285007" y="890649"/>
            <a:ext cx="11699175" cy="2282042"/>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Graph Generation</a:t>
            </a:r>
          </a:p>
          <a:p>
            <a:pPr lvl="1"/>
            <a:endParaRPr lang="en-US" altLang="zh-CN" dirty="0"/>
          </a:p>
          <a:p>
            <a:pPr lvl="1"/>
            <a:endParaRPr lang="en-US" altLang="zh-CN" dirty="0"/>
          </a:p>
          <a:p>
            <a:endParaRPr lang="en-US" altLang="zh-CN" dirty="0"/>
          </a:p>
          <a:p>
            <a:endParaRPr lang="en-US" altLang="zh-CN" dirty="0"/>
          </a:p>
          <a:p>
            <a:pPr marL="0" indent="0">
              <a:buFont typeface="Wingdings" pitchFamily="2" charset="2"/>
              <a:buNone/>
            </a:pPr>
            <a:endParaRPr lang="en-US" altLang="zh-CN" dirty="0"/>
          </a:p>
        </p:txBody>
      </p:sp>
      <p:sp>
        <p:nvSpPr>
          <p:cNvPr id="8" name="内容占位符 3">
            <a:extLst>
              <a:ext uri="{FF2B5EF4-FFF2-40B4-BE49-F238E27FC236}">
                <a16:creationId xmlns:a16="http://schemas.microsoft.com/office/drawing/2014/main" id="{1DC4DA53-20F7-490E-8ED0-F34692143695}"/>
              </a:ext>
            </a:extLst>
          </p:cNvPr>
          <p:cNvSpPr txBox="1">
            <a:spLocks/>
          </p:cNvSpPr>
          <p:nvPr/>
        </p:nvSpPr>
        <p:spPr>
          <a:xfrm>
            <a:off x="738931" y="4565124"/>
            <a:ext cx="3849780" cy="831174"/>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0850" lvl="1" indent="0">
              <a:buNone/>
            </a:pPr>
            <a:r>
              <a:rPr lang="en-US" altLang="zh-CN" dirty="0"/>
              <a:t>SLP </a:t>
            </a:r>
            <a:r>
              <a:rPr lang="en-US" altLang="zh-CN" dirty="0" err="1"/>
              <a:t>build_graph</a:t>
            </a:r>
            <a:r>
              <a:rPr lang="en-US" altLang="zh-CN" dirty="0"/>
              <a:t>()</a:t>
            </a:r>
          </a:p>
          <a:p>
            <a:pPr lvl="1"/>
            <a:endParaRPr lang="en-US" altLang="zh-CN" dirty="0"/>
          </a:p>
          <a:p>
            <a:endParaRPr lang="en-US" altLang="zh-CN" dirty="0"/>
          </a:p>
          <a:p>
            <a:endParaRPr lang="en-US" altLang="zh-CN" dirty="0"/>
          </a:p>
          <a:p>
            <a:pPr marL="0" indent="0">
              <a:buFont typeface="Wingdings" pitchFamily="2" charset="2"/>
              <a:buNone/>
            </a:pPr>
            <a:endParaRPr lang="en-US" altLang="zh-CN" dirty="0"/>
          </a:p>
        </p:txBody>
      </p:sp>
      <p:sp>
        <p:nvSpPr>
          <p:cNvPr id="9" name="内容占位符 3">
            <a:extLst>
              <a:ext uri="{FF2B5EF4-FFF2-40B4-BE49-F238E27FC236}">
                <a16:creationId xmlns:a16="http://schemas.microsoft.com/office/drawing/2014/main" id="{09A5EF0D-7B0E-4C2B-B07D-C6EC23DD55E1}"/>
              </a:ext>
            </a:extLst>
          </p:cNvPr>
          <p:cNvSpPr txBox="1">
            <a:spLocks/>
          </p:cNvSpPr>
          <p:nvPr/>
        </p:nvSpPr>
        <p:spPr>
          <a:xfrm>
            <a:off x="7232170" y="6442413"/>
            <a:ext cx="3849780" cy="831174"/>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0850" lvl="1" indent="0">
              <a:buNone/>
            </a:pPr>
            <a:r>
              <a:rPr lang="en-US" altLang="zh-CN" dirty="0">
                <a:solidFill>
                  <a:srgbClr val="FF0000"/>
                </a:solidFill>
              </a:rPr>
              <a:t>LSLP</a:t>
            </a:r>
            <a:r>
              <a:rPr lang="en-US" altLang="zh-CN" dirty="0"/>
              <a:t> </a:t>
            </a:r>
            <a:r>
              <a:rPr lang="en-US" altLang="zh-CN" dirty="0" err="1"/>
              <a:t>build_graph</a:t>
            </a:r>
            <a:r>
              <a:rPr lang="en-US" altLang="zh-CN" dirty="0"/>
              <a:t>()</a:t>
            </a:r>
          </a:p>
          <a:p>
            <a:pPr lvl="1"/>
            <a:endParaRPr lang="en-US" altLang="zh-CN" dirty="0"/>
          </a:p>
          <a:p>
            <a:endParaRPr lang="en-US" altLang="zh-CN" dirty="0"/>
          </a:p>
          <a:p>
            <a:endParaRPr lang="en-US" altLang="zh-CN" dirty="0"/>
          </a:p>
          <a:p>
            <a:pPr marL="0" indent="0">
              <a:buFont typeface="Wingdings" pitchFamily="2" charset="2"/>
              <a:buNone/>
            </a:pPr>
            <a:endParaRPr lang="en-US" altLang="zh-CN" dirty="0"/>
          </a:p>
        </p:txBody>
      </p:sp>
    </p:spTree>
    <p:extLst>
      <p:ext uri="{BB962C8B-B14F-4D97-AF65-F5344CB8AC3E}">
        <p14:creationId xmlns:p14="http://schemas.microsoft.com/office/powerpoint/2010/main" val="4244328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dirty="0"/>
              <a:t>LSLP Multi-node</a:t>
            </a:r>
            <a:endParaRPr lang="zh-CN" altLang="en-US" dirty="0"/>
          </a:p>
        </p:txBody>
      </p:sp>
      <p:pic>
        <p:nvPicPr>
          <p:cNvPr id="10" name="内容占位符 9">
            <a:extLst>
              <a:ext uri="{FF2B5EF4-FFF2-40B4-BE49-F238E27FC236}">
                <a16:creationId xmlns:a16="http://schemas.microsoft.com/office/drawing/2014/main" id="{C511B678-883E-45B9-83A5-F7C52FC9DF3B}"/>
              </a:ext>
            </a:extLst>
          </p:cNvPr>
          <p:cNvPicPr>
            <a:picLocks noGrp="1" noChangeAspect="1"/>
          </p:cNvPicPr>
          <p:nvPr>
            <p:ph idx="1"/>
          </p:nvPr>
        </p:nvPicPr>
        <p:blipFill>
          <a:blip r:embed="rId3"/>
          <a:stretch>
            <a:fillRect/>
          </a:stretch>
        </p:blipFill>
        <p:spPr>
          <a:xfrm>
            <a:off x="6236264" y="825818"/>
            <a:ext cx="5984884" cy="5734309"/>
          </a:xfrm>
        </p:spPr>
      </p:pic>
      <p:sp>
        <p:nvSpPr>
          <p:cNvPr id="7" name="内容占位符 3">
            <a:extLst>
              <a:ext uri="{FF2B5EF4-FFF2-40B4-BE49-F238E27FC236}">
                <a16:creationId xmlns:a16="http://schemas.microsoft.com/office/drawing/2014/main" id="{47DDAD5F-6FDB-4BDD-A91D-B25786A6B362}"/>
              </a:ext>
            </a:extLst>
          </p:cNvPr>
          <p:cNvSpPr txBox="1">
            <a:spLocks/>
          </p:cNvSpPr>
          <p:nvPr/>
        </p:nvSpPr>
        <p:spPr>
          <a:xfrm>
            <a:off x="285007" y="890649"/>
            <a:ext cx="5929744" cy="3896096"/>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Coarsening mode</a:t>
            </a:r>
            <a:r>
              <a:rPr lang="zh-CN" altLang="en-US" dirty="0"/>
              <a:t>（</a:t>
            </a:r>
            <a:r>
              <a:rPr lang="en-US" altLang="zh-CN" dirty="0"/>
              <a:t>line 11</a:t>
            </a:r>
            <a:r>
              <a:rPr lang="zh-CN" altLang="en-US" dirty="0"/>
              <a:t>）</a:t>
            </a:r>
            <a:endParaRPr lang="en-US" altLang="zh-CN" dirty="0"/>
          </a:p>
          <a:p>
            <a:pPr lvl="1"/>
            <a:r>
              <a:rPr lang="zh-CN" altLang="en-US" b="0" i="0" dirty="0">
                <a:effectLst/>
                <a:latin typeface="Courier New" panose="02070309020205020404" pitchFamily="49" charset="0"/>
              </a:rPr>
              <a:t>若</a:t>
            </a:r>
            <a:r>
              <a:rPr lang="en-US" altLang="zh-CN" b="0" i="0" dirty="0">
                <a:effectLst/>
                <a:latin typeface="Times New Roman" panose="02020603050405020304" pitchFamily="18" charset="0"/>
              </a:rPr>
              <a:t>DU</a:t>
            </a:r>
            <a:r>
              <a:rPr lang="zh-CN" altLang="en-US" b="0" i="0" dirty="0">
                <a:effectLst/>
                <a:latin typeface="Courier New" panose="02070309020205020404" pitchFamily="49" charset="0"/>
              </a:rPr>
              <a:t>链上操作数的操作码相同</a:t>
            </a:r>
            <a:r>
              <a:rPr lang="en-US" altLang="zh-CN" b="0" i="0" dirty="0">
                <a:effectLst/>
                <a:latin typeface="Times New Roman" panose="02020603050405020304" pitchFamily="18" charset="0"/>
              </a:rPr>
              <a:t>(line 13)</a:t>
            </a:r>
          </a:p>
          <a:p>
            <a:pPr lvl="1"/>
            <a:r>
              <a:rPr lang="zh-CN" altLang="en-US" dirty="0">
                <a:latin typeface="Times New Roman" panose="02020603050405020304" pitchFamily="18" charset="0"/>
              </a:rPr>
              <a:t>且转换不会改变语义，则加入多节点（</a:t>
            </a:r>
            <a:r>
              <a:rPr lang="en-US" altLang="zh-CN" dirty="0">
                <a:latin typeface="Times New Roman" panose="02020603050405020304" pitchFamily="18" charset="0"/>
              </a:rPr>
              <a:t>line15</a:t>
            </a:r>
            <a:r>
              <a:rPr lang="zh-CN" altLang="en-US" dirty="0">
                <a:latin typeface="Times New Roman" panose="02020603050405020304" pitchFamily="18" charset="0"/>
              </a:rPr>
              <a:t>）</a:t>
            </a:r>
            <a:endParaRPr lang="en-US" altLang="zh-CN" dirty="0"/>
          </a:p>
          <a:p>
            <a:pPr lvl="1"/>
            <a:endParaRPr lang="en-US" altLang="zh-CN" dirty="0"/>
          </a:p>
          <a:p>
            <a:pPr lvl="1"/>
            <a:endParaRPr lang="en-US" altLang="zh-CN" dirty="0"/>
          </a:p>
          <a:p>
            <a:pPr lvl="1"/>
            <a:endParaRPr lang="en-US" altLang="zh-CN" dirty="0"/>
          </a:p>
          <a:p>
            <a:endParaRPr lang="en-US" altLang="zh-CN" dirty="0"/>
          </a:p>
          <a:p>
            <a:endParaRPr lang="en-US" altLang="zh-CN" dirty="0"/>
          </a:p>
          <a:p>
            <a:pPr marL="0" indent="0">
              <a:buFont typeface="Wingdings" pitchFamily="2" charset="2"/>
              <a:buNone/>
            </a:pPr>
            <a:endParaRPr lang="en-US" altLang="zh-CN" dirty="0"/>
          </a:p>
        </p:txBody>
      </p:sp>
      <p:pic>
        <p:nvPicPr>
          <p:cNvPr id="4" name="图片 3">
            <a:extLst>
              <a:ext uri="{FF2B5EF4-FFF2-40B4-BE49-F238E27FC236}">
                <a16:creationId xmlns:a16="http://schemas.microsoft.com/office/drawing/2014/main" id="{0DC721A6-D95E-46E6-8E80-9EF5E0C9D4DA}"/>
              </a:ext>
            </a:extLst>
          </p:cNvPr>
          <p:cNvPicPr>
            <a:picLocks noChangeAspect="1"/>
          </p:cNvPicPr>
          <p:nvPr/>
        </p:nvPicPr>
        <p:blipFill>
          <a:blip r:embed="rId4"/>
          <a:stretch>
            <a:fillRect/>
          </a:stretch>
        </p:blipFill>
        <p:spPr>
          <a:xfrm>
            <a:off x="263494" y="2532592"/>
            <a:ext cx="5929745" cy="2735986"/>
          </a:xfrm>
          <a:prstGeom prst="rect">
            <a:avLst/>
          </a:prstGeom>
        </p:spPr>
      </p:pic>
      <p:sp>
        <p:nvSpPr>
          <p:cNvPr id="11" name="内容占位符 3">
            <a:extLst>
              <a:ext uri="{FF2B5EF4-FFF2-40B4-BE49-F238E27FC236}">
                <a16:creationId xmlns:a16="http://schemas.microsoft.com/office/drawing/2014/main" id="{BADA3E9C-C339-449B-8CA7-351496359993}"/>
              </a:ext>
            </a:extLst>
          </p:cNvPr>
          <p:cNvSpPr txBox="1">
            <a:spLocks/>
          </p:cNvSpPr>
          <p:nvPr/>
        </p:nvSpPr>
        <p:spPr>
          <a:xfrm>
            <a:off x="285007" y="5268578"/>
            <a:ext cx="5670730" cy="1411622"/>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Normal mode</a:t>
            </a:r>
            <a:r>
              <a:rPr lang="zh-CN" altLang="en-US" dirty="0"/>
              <a:t>（</a:t>
            </a:r>
            <a:r>
              <a:rPr lang="en-US" altLang="zh-CN" dirty="0"/>
              <a:t>line 18</a:t>
            </a:r>
            <a:r>
              <a:rPr lang="zh-CN" altLang="en-US" dirty="0"/>
              <a:t>）</a:t>
            </a:r>
            <a:endParaRPr lang="en-US" altLang="zh-CN" dirty="0"/>
          </a:p>
          <a:p>
            <a:pPr lvl="1"/>
            <a:r>
              <a:rPr lang="zh-CN" altLang="en-US" dirty="0"/>
              <a:t>多节点添加结束</a:t>
            </a:r>
            <a:endParaRPr lang="en-US" altLang="zh-CN" dirty="0"/>
          </a:p>
          <a:p>
            <a:pPr lvl="1"/>
            <a:r>
              <a:rPr lang="zh-CN" altLang="en-US" dirty="0"/>
              <a:t>进行重排序（</a:t>
            </a:r>
            <a:r>
              <a:rPr lang="en-US" altLang="zh-CN" dirty="0"/>
              <a:t>line 20</a:t>
            </a:r>
            <a:r>
              <a:rPr lang="zh-CN" altLang="en-US" dirty="0"/>
              <a:t>）</a:t>
            </a:r>
            <a:endParaRPr lang="en-US" altLang="zh-CN" dirty="0"/>
          </a:p>
          <a:p>
            <a:pPr lvl="1"/>
            <a:endParaRPr lang="en-US" altLang="zh-CN" dirty="0"/>
          </a:p>
          <a:p>
            <a:endParaRPr lang="en-US" altLang="zh-CN" dirty="0"/>
          </a:p>
          <a:p>
            <a:endParaRPr lang="en-US" altLang="zh-CN" dirty="0"/>
          </a:p>
          <a:p>
            <a:pPr marL="0" indent="0">
              <a:buFont typeface="Wingdings" pitchFamily="2" charset="2"/>
              <a:buNone/>
            </a:pPr>
            <a:endParaRPr lang="en-US" altLang="zh-CN" dirty="0"/>
          </a:p>
        </p:txBody>
      </p:sp>
      <p:sp>
        <p:nvSpPr>
          <p:cNvPr id="8" name="矩形 7">
            <a:extLst>
              <a:ext uri="{FF2B5EF4-FFF2-40B4-BE49-F238E27FC236}">
                <a16:creationId xmlns:a16="http://schemas.microsoft.com/office/drawing/2014/main" id="{1CB4B8F6-7DCA-4F8F-B106-88078585FE4D}"/>
              </a:ext>
            </a:extLst>
          </p:cNvPr>
          <p:cNvSpPr/>
          <p:nvPr/>
        </p:nvSpPr>
        <p:spPr>
          <a:xfrm>
            <a:off x="3560165" y="2547582"/>
            <a:ext cx="2136098" cy="368005"/>
          </a:xfrm>
          <a:prstGeom prst="rect">
            <a:avLst/>
          </a:prstGeom>
          <a:ln w="28575">
            <a:solidFill>
              <a:srgbClr val="FF000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spTree>
    <p:extLst>
      <p:ext uri="{BB962C8B-B14F-4D97-AF65-F5344CB8AC3E}">
        <p14:creationId xmlns:p14="http://schemas.microsoft.com/office/powerpoint/2010/main" val="2024292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dirty="0"/>
              <a:t>LSLP Operand Reorder</a:t>
            </a:r>
            <a:endParaRPr lang="zh-CN" altLang="en-US" dirty="0"/>
          </a:p>
        </p:txBody>
      </p:sp>
      <p:sp>
        <p:nvSpPr>
          <p:cNvPr id="7" name="内容占位符 3">
            <a:extLst>
              <a:ext uri="{FF2B5EF4-FFF2-40B4-BE49-F238E27FC236}">
                <a16:creationId xmlns:a16="http://schemas.microsoft.com/office/drawing/2014/main" id="{47DDAD5F-6FDB-4BDD-A91D-B25786A6B362}"/>
              </a:ext>
            </a:extLst>
          </p:cNvPr>
          <p:cNvSpPr txBox="1">
            <a:spLocks/>
          </p:cNvSpPr>
          <p:nvPr/>
        </p:nvSpPr>
        <p:spPr>
          <a:xfrm>
            <a:off x="285007" y="890649"/>
            <a:ext cx="5929744" cy="3896096"/>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i="0" dirty="0">
                <a:effectLst/>
                <a:latin typeface="Times New Roman" panose="02020603050405020304" pitchFamily="18" charset="0"/>
              </a:rPr>
              <a:t>特点</a:t>
            </a:r>
            <a:endParaRPr lang="en-US" altLang="zh-CN" i="0" dirty="0">
              <a:effectLst/>
              <a:latin typeface="Times New Roman" panose="02020603050405020304" pitchFamily="18" charset="0"/>
            </a:endParaRPr>
          </a:p>
          <a:p>
            <a:pPr lvl="1"/>
            <a:r>
              <a:rPr lang="zh-CN" altLang="en-US" dirty="0">
                <a:latin typeface="Times New Roman" panose="02020603050405020304" pitchFamily="18" charset="0"/>
              </a:rPr>
              <a:t>多节点</a:t>
            </a:r>
            <a:endParaRPr lang="en-US" altLang="zh-CN" dirty="0">
              <a:latin typeface="Times New Roman" panose="02020603050405020304" pitchFamily="18" charset="0"/>
            </a:endParaRPr>
          </a:p>
          <a:p>
            <a:pPr lvl="1"/>
            <a:r>
              <a:rPr lang="zh-CN" altLang="en-US" b="0" i="0" dirty="0">
                <a:effectLst/>
                <a:latin typeface="Times New Roman" panose="02020603050405020304" pitchFamily="18" charset="0"/>
              </a:rPr>
              <a:t>前瞻性</a:t>
            </a:r>
            <a:endParaRPr lang="en-US" altLang="zh-CN" b="0" i="0" dirty="0">
              <a:effectLst/>
              <a:latin typeface="Times New Roman" panose="02020603050405020304" pitchFamily="18" charset="0"/>
            </a:endParaRPr>
          </a:p>
          <a:p>
            <a:pPr lvl="1"/>
            <a:r>
              <a:rPr lang="zh-CN" altLang="en-US" dirty="0">
                <a:latin typeface="Times New Roman" panose="02020603050405020304" pitchFamily="18" charset="0"/>
              </a:rPr>
              <a:t>打分制</a:t>
            </a:r>
            <a:endParaRPr lang="en-US" altLang="zh-CN" b="0" i="0" dirty="0">
              <a:effectLst/>
              <a:latin typeface="Times New Roman" panose="02020603050405020304" pitchFamily="18" charset="0"/>
            </a:endParaRPr>
          </a:p>
          <a:p>
            <a:pPr lvl="1"/>
            <a:endParaRPr lang="en-US" altLang="zh-CN" dirty="0"/>
          </a:p>
          <a:p>
            <a:pPr lvl="1"/>
            <a:endParaRPr lang="en-US" altLang="zh-CN" dirty="0"/>
          </a:p>
          <a:p>
            <a:pPr lvl="1"/>
            <a:endParaRPr lang="en-US" altLang="zh-CN" dirty="0"/>
          </a:p>
          <a:p>
            <a:endParaRPr lang="en-US" altLang="zh-CN" dirty="0"/>
          </a:p>
          <a:p>
            <a:endParaRPr lang="en-US" altLang="zh-CN" dirty="0"/>
          </a:p>
          <a:p>
            <a:pPr marL="0" indent="0">
              <a:buFont typeface="Wingdings" pitchFamily="2" charset="2"/>
              <a:buNone/>
            </a:pPr>
            <a:endParaRPr lang="en-US" altLang="zh-CN" dirty="0"/>
          </a:p>
        </p:txBody>
      </p:sp>
      <p:sp>
        <p:nvSpPr>
          <p:cNvPr id="11" name="内容占位符 3">
            <a:extLst>
              <a:ext uri="{FF2B5EF4-FFF2-40B4-BE49-F238E27FC236}">
                <a16:creationId xmlns:a16="http://schemas.microsoft.com/office/drawing/2014/main" id="{BADA3E9C-C339-449B-8CA7-351496359993}"/>
              </a:ext>
            </a:extLst>
          </p:cNvPr>
          <p:cNvSpPr txBox="1">
            <a:spLocks/>
          </p:cNvSpPr>
          <p:nvPr/>
        </p:nvSpPr>
        <p:spPr>
          <a:xfrm>
            <a:off x="127611" y="2599913"/>
            <a:ext cx="6288179" cy="3608722"/>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变量定义</a:t>
            </a:r>
            <a:endParaRPr lang="en-US" altLang="zh-CN" dirty="0"/>
          </a:p>
          <a:p>
            <a:pPr lvl="1"/>
            <a:r>
              <a:rPr lang="en-US" altLang="zh-CN" dirty="0"/>
              <a:t>candidates[]</a:t>
            </a:r>
            <a:r>
              <a:rPr lang="zh-CN" altLang="en-US" dirty="0"/>
              <a:t>：当前</a:t>
            </a:r>
            <a:r>
              <a:rPr lang="en-US" altLang="zh-CN" dirty="0"/>
              <a:t>lane</a:t>
            </a:r>
            <a:r>
              <a:rPr lang="zh-CN" altLang="en-US" dirty="0"/>
              <a:t>候选操作数</a:t>
            </a:r>
            <a:endParaRPr lang="en-US" altLang="zh-CN" dirty="0"/>
          </a:p>
          <a:p>
            <a:pPr lvl="1"/>
            <a:r>
              <a:rPr lang="en-US" altLang="zh-CN" dirty="0" err="1"/>
              <a:t>final_orde</a:t>
            </a:r>
            <a:r>
              <a:rPr lang="en-US" altLang="zh-CN" dirty="0"/>
              <a:t>[</a:t>
            </a:r>
            <a:r>
              <a:rPr lang="en-US" altLang="zh-CN" dirty="0" err="1"/>
              <a:t>i</a:t>
            </a:r>
            <a:r>
              <a:rPr lang="en-US" altLang="zh-CN" dirty="0"/>
              <a:t>][j]</a:t>
            </a:r>
            <a:r>
              <a:rPr lang="zh-CN" altLang="en-US" dirty="0"/>
              <a:t>：二维数组，记录操作数</a:t>
            </a:r>
            <a:r>
              <a:rPr lang="en-US" altLang="zh-CN" dirty="0" err="1"/>
              <a:t>i</a:t>
            </a:r>
            <a:r>
              <a:rPr lang="zh-CN" altLang="en-US" dirty="0"/>
              <a:t>在</a:t>
            </a:r>
            <a:r>
              <a:rPr lang="en-US" altLang="zh-CN" dirty="0"/>
              <a:t>lane j</a:t>
            </a:r>
            <a:r>
              <a:rPr lang="zh-CN" altLang="en-US" dirty="0"/>
              <a:t>上的顺序</a:t>
            </a:r>
            <a:endParaRPr lang="en-US" altLang="zh-CN" dirty="0"/>
          </a:p>
          <a:p>
            <a:pPr lvl="1"/>
            <a:r>
              <a:rPr lang="en-US" altLang="zh-CN" dirty="0"/>
              <a:t>mode[</a:t>
            </a:r>
            <a:r>
              <a:rPr lang="en-US" altLang="zh-CN" dirty="0" err="1"/>
              <a:t>i</a:t>
            </a:r>
            <a:r>
              <a:rPr lang="en-US" altLang="zh-CN" dirty="0"/>
              <a:t>]</a:t>
            </a:r>
            <a:r>
              <a:rPr lang="zh-CN" altLang="en-US" dirty="0"/>
              <a:t>：保存插槽中节点的类型和状态</a:t>
            </a:r>
            <a:endParaRPr lang="en-US" altLang="zh-CN" dirty="0"/>
          </a:p>
          <a:p>
            <a:pPr lvl="1"/>
            <a:endParaRPr lang="en-US" altLang="zh-CN" dirty="0"/>
          </a:p>
          <a:p>
            <a:pPr lvl="1"/>
            <a:endParaRPr lang="en-US" altLang="zh-CN" dirty="0"/>
          </a:p>
          <a:p>
            <a:pPr lvl="1"/>
            <a:endParaRPr lang="en-US" altLang="zh-CN" dirty="0"/>
          </a:p>
          <a:p>
            <a:pPr lvl="1"/>
            <a:r>
              <a:rPr lang="en-US" altLang="zh-CN" dirty="0"/>
              <a:t>last</a:t>
            </a:r>
            <a:r>
              <a:rPr lang="zh-CN" altLang="en-US" dirty="0"/>
              <a:t>：上一个</a:t>
            </a:r>
            <a:r>
              <a:rPr lang="en-US" altLang="zh-CN" dirty="0"/>
              <a:t>lane</a:t>
            </a:r>
            <a:r>
              <a:rPr lang="zh-CN" altLang="en-US" dirty="0"/>
              <a:t>的操作数</a:t>
            </a:r>
            <a:endParaRPr lang="en-US" altLang="zh-CN" dirty="0"/>
          </a:p>
          <a:p>
            <a:endParaRPr lang="en-US" altLang="zh-CN" dirty="0"/>
          </a:p>
          <a:p>
            <a:endParaRPr lang="en-US" altLang="zh-CN" dirty="0"/>
          </a:p>
          <a:p>
            <a:pPr marL="0" indent="0">
              <a:buFont typeface="Wingdings" pitchFamily="2" charset="2"/>
              <a:buNone/>
            </a:pPr>
            <a:endParaRPr lang="en-US" altLang="zh-CN" dirty="0"/>
          </a:p>
        </p:txBody>
      </p:sp>
      <p:pic>
        <p:nvPicPr>
          <p:cNvPr id="8" name="图片 7">
            <a:extLst>
              <a:ext uri="{FF2B5EF4-FFF2-40B4-BE49-F238E27FC236}">
                <a16:creationId xmlns:a16="http://schemas.microsoft.com/office/drawing/2014/main" id="{F8656CB6-3224-4635-8D10-48CD913EE504}"/>
              </a:ext>
            </a:extLst>
          </p:cNvPr>
          <p:cNvPicPr>
            <a:picLocks noChangeAspect="1"/>
          </p:cNvPicPr>
          <p:nvPr/>
        </p:nvPicPr>
        <p:blipFill>
          <a:blip r:embed="rId3"/>
          <a:stretch>
            <a:fillRect/>
          </a:stretch>
        </p:blipFill>
        <p:spPr>
          <a:xfrm>
            <a:off x="943729" y="4570845"/>
            <a:ext cx="5152271" cy="1144155"/>
          </a:xfrm>
          <a:prstGeom prst="rect">
            <a:avLst/>
          </a:prstGeom>
        </p:spPr>
      </p:pic>
      <p:pic>
        <p:nvPicPr>
          <p:cNvPr id="14" name="内容占位符 13">
            <a:extLst>
              <a:ext uri="{FF2B5EF4-FFF2-40B4-BE49-F238E27FC236}">
                <a16:creationId xmlns:a16="http://schemas.microsoft.com/office/drawing/2014/main" id="{3F9E5D03-9022-4E08-B4AD-23B9046E6F4F}"/>
              </a:ext>
            </a:extLst>
          </p:cNvPr>
          <p:cNvPicPr>
            <a:picLocks noGrp="1" noChangeAspect="1"/>
          </p:cNvPicPr>
          <p:nvPr>
            <p:ph idx="1"/>
          </p:nvPr>
        </p:nvPicPr>
        <p:blipFill>
          <a:blip r:embed="rId4"/>
          <a:stretch>
            <a:fillRect/>
          </a:stretch>
        </p:blipFill>
        <p:spPr>
          <a:xfrm>
            <a:off x="6415790" y="890649"/>
            <a:ext cx="5776210" cy="5862420"/>
          </a:xfrm>
        </p:spPr>
      </p:pic>
      <p:sp>
        <p:nvSpPr>
          <p:cNvPr id="15" name="矩形 14">
            <a:extLst>
              <a:ext uri="{FF2B5EF4-FFF2-40B4-BE49-F238E27FC236}">
                <a16:creationId xmlns:a16="http://schemas.microsoft.com/office/drawing/2014/main" id="{799CF160-8580-424C-B826-730305984BBE}"/>
              </a:ext>
            </a:extLst>
          </p:cNvPr>
          <p:cNvSpPr/>
          <p:nvPr/>
        </p:nvSpPr>
        <p:spPr>
          <a:xfrm>
            <a:off x="8305800" y="4902200"/>
            <a:ext cx="3522547" cy="279400"/>
          </a:xfrm>
          <a:prstGeom prst="rect">
            <a:avLst/>
          </a:prstGeom>
          <a:ln w="28575">
            <a:solidFill>
              <a:srgbClr val="FF000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spTree>
    <p:extLst>
      <p:ext uri="{BB962C8B-B14F-4D97-AF65-F5344CB8AC3E}">
        <p14:creationId xmlns:p14="http://schemas.microsoft.com/office/powerpoint/2010/main" val="1165416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dirty="0"/>
              <a:t> Finding the Best Operand</a:t>
            </a:r>
            <a:endParaRPr lang="zh-CN" altLang="en-US" dirty="0"/>
          </a:p>
        </p:txBody>
      </p:sp>
      <p:sp>
        <p:nvSpPr>
          <p:cNvPr id="7" name="内容占位符 3">
            <a:extLst>
              <a:ext uri="{FF2B5EF4-FFF2-40B4-BE49-F238E27FC236}">
                <a16:creationId xmlns:a16="http://schemas.microsoft.com/office/drawing/2014/main" id="{47DDAD5F-6FDB-4BDD-A91D-B25786A6B362}"/>
              </a:ext>
            </a:extLst>
          </p:cNvPr>
          <p:cNvSpPr txBox="1">
            <a:spLocks/>
          </p:cNvSpPr>
          <p:nvPr/>
        </p:nvSpPr>
        <p:spPr>
          <a:xfrm>
            <a:off x="285006" y="890649"/>
            <a:ext cx="6141193" cy="3896096"/>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err="1">
                <a:latin typeface="Times New Roman" panose="02020603050405020304" pitchFamily="18" charset="0"/>
              </a:rPr>
              <a:t>get_best</a:t>
            </a:r>
            <a:r>
              <a:rPr lang="en-US" altLang="zh-CN" dirty="0">
                <a:latin typeface="Times New Roman" panose="02020603050405020304" pitchFamily="18" charset="0"/>
              </a:rPr>
              <a:t>()</a:t>
            </a:r>
            <a:r>
              <a:rPr lang="zh-CN" altLang="en-US" dirty="0">
                <a:latin typeface="Times New Roman" panose="02020603050405020304" pitchFamily="18" charset="0"/>
              </a:rPr>
              <a:t>过程</a:t>
            </a:r>
            <a:endParaRPr lang="en-US" altLang="zh-CN" i="0" dirty="0">
              <a:effectLst/>
              <a:latin typeface="Times New Roman" panose="02020603050405020304" pitchFamily="18" charset="0"/>
            </a:endParaRPr>
          </a:p>
          <a:p>
            <a:pPr lvl="1"/>
            <a:r>
              <a:rPr lang="zh-CN" altLang="en-US" dirty="0">
                <a:latin typeface="Times New Roman" panose="02020603050405020304" pitchFamily="18" charset="0"/>
              </a:rPr>
              <a:t>范围：单个</a:t>
            </a:r>
            <a:r>
              <a:rPr lang="en-US" altLang="zh-CN" dirty="0">
                <a:latin typeface="Times New Roman" panose="02020603050405020304" pitchFamily="18" charset="0"/>
              </a:rPr>
              <a:t>lane</a:t>
            </a:r>
          </a:p>
          <a:p>
            <a:pPr lvl="1"/>
            <a:r>
              <a:rPr lang="zh-CN" altLang="en-US" b="0" i="0" dirty="0">
                <a:effectLst/>
                <a:latin typeface="Times New Roman" panose="02020603050405020304" pitchFamily="18" charset="0"/>
              </a:rPr>
              <a:t>收集相同操作码的操作数</a:t>
            </a:r>
            <a:r>
              <a:rPr lang="en-US" altLang="zh-CN" b="0" i="0" dirty="0">
                <a:effectLst/>
                <a:latin typeface="Times New Roman" panose="02020603050405020304" pitchFamily="18" charset="0"/>
              </a:rPr>
              <a:t>(line 14)</a:t>
            </a:r>
          </a:p>
          <a:p>
            <a:pPr lvl="1"/>
            <a:r>
              <a:rPr lang="zh-CN" altLang="en-US" b="0" i="0" dirty="0">
                <a:effectLst/>
                <a:latin typeface="Times New Roman" panose="02020603050405020304" pitchFamily="18" charset="0"/>
              </a:rPr>
              <a:t>若有多个候选则进行</a:t>
            </a:r>
            <a:r>
              <a:rPr lang="en-US" altLang="zh-CN" dirty="0">
                <a:latin typeface="Times New Roman" panose="02020603050405020304" pitchFamily="18" charset="0"/>
              </a:rPr>
              <a:t>Look-Ahead</a:t>
            </a:r>
            <a:r>
              <a:rPr lang="zh-CN" altLang="en-US" dirty="0">
                <a:latin typeface="Times New Roman" panose="02020603050405020304" pitchFamily="18" charset="0"/>
              </a:rPr>
              <a:t>操作</a:t>
            </a:r>
            <a:endParaRPr lang="en-US" altLang="zh-CN" dirty="0">
              <a:latin typeface="Times New Roman" panose="02020603050405020304" pitchFamily="18" charset="0"/>
            </a:endParaRPr>
          </a:p>
          <a:p>
            <a:pPr lvl="2"/>
            <a:r>
              <a:rPr lang="zh-CN" altLang="en-US" b="0" i="0" dirty="0">
                <a:effectLst/>
                <a:latin typeface="Times New Roman" panose="02020603050405020304" pitchFamily="18" charset="0"/>
              </a:rPr>
              <a:t>从</a:t>
            </a:r>
            <a:r>
              <a:rPr lang="en-US" altLang="zh-CN" b="0" i="0" dirty="0">
                <a:effectLst/>
                <a:latin typeface="Times New Roman" panose="02020603050405020304" pitchFamily="18" charset="0"/>
              </a:rPr>
              <a:t>Level 1</a:t>
            </a:r>
            <a:r>
              <a:rPr lang="zh-CN" altLang="en-US" b="0" i="0" dirty="0">
                <a:effectLst/>
                <a:latin typeface="Times New Roman" panose="02020603050405020304" pitchFamily="18" charset="0"/>
              </a:rPr>
              <a:t>开始</a:t>
            </a:r>
            <a:endParaRPr lang="en-US" altLang="zh-CN" b="0" i="0" dirty="0">
              <a:effectLst/>
              <a:latin typeface="Times New Roman" panose="02020603050405020304" pitchFamily="18" charset="0"/>
            </a:endParaRPr>
          </a:p>
          <a:p>
            <a:pPr lvl="2"/>
            <a:r>
              <a:rPr lang="zh-CN" altLang="en-US" b="0" i="0" dirty="0">
                <a:effectLst/>
                <a:latin typeface="Times New Roman" panose="02020603050405020304" pitchFamily="18" charset="0"/>
              </a:rPr>
              <a:t>对每个候选进行打分，选出最高分</a:t>
            </a:r>
            <a:endParaRPr lang="en-US" altLang="zh-CN" b="0" i="0" dirty="0">
              <a:effectLst/>
              <a:latin typeface="Times New Roman" panose="02020603050405020304" pitchFamily="18" charset="0"/>
            </a:endParaRPr>
          </a:p>
          <a:p>
            <a:pPr lvl="2"/>
            <a:endParaRPr lang="en-US" altLang="zh-CN" b="0" i="0" dirty="0">
              <a:effectLst/>
              <a:latin typeface="Times New Roman" panose="02020603050405020304" pitchFamily="18" charset="0"/>
            </a:endParaRPr>
          </a:p>
          <a:p>
            <a:pPr lvl="1"/>
            <a:endParaRPr lang="en-US" altLang="zh-CN" dirty="0"/>
          </a:p>
          <a:p>
            <a:pPr lvl="1"/>
            <a:endParaRPr lang="en-US" altLang="zh-CN" dirty="0"/>
          </a:p>
          <a:p>
            <a:pPr lvl="1"/>
            <a:endParaRPr lang="en-US" altLang="zh-CN" dirty="0"/>
          </a:p>
          <a:p>
            <a:endParaRPr lang="en-US" altLang="zh-CN" dirty="0"/>
          </a:p>
          <a:p>
            <a:endParaRPr lang="en-US" altLang="zh-CN" dirty="0"/>
          </a:p>
          <a:p>
            <a:pPr marL="0" indent="0">
              <a:buFont typeface="Wingdings" pitchFamily="2" charset="2"/>
              <a:buNone/>
            </a:pPr>
            <a:endParaRPr lang="en-US" altLang="zh-CN" dirty="0"/>
          </a:p>
        </p:txBody>
      </p:sp>
      <p:pic>
        <p:nvPicPr>
          <p:cNvPr id="10" name="图片 9">
            <a:extLst>
              <a:ext uri="{FF2B5EF4-FFF2-40B4-BE49-F238E27FC236}">
                <a16:creationId xmlns:a16="http://schemas.microsoft.com/office/drawing/2014/main" id="{770EA2B3-B9D8-44F6-A45F-03DA04C6F440}"/>
              </a:ext>
            </a:extLst>
          </p:cNvPr>
          <p:cNvPicPr>
            <a:picLocks noChangeAspect="1"/>
          </p:cNvPicPr>
          <p:nvPr/>
        </p:nvPicPr>
        <p:blipFill>
          <a:blip r:embed="rId3"/>
          <a:stretch>
            <a:fillRect/>
          </a:stretch>
        </p:blipFill>
        <p:spPr>
          <a:xfrm>
            <a:off x="6426199" y="890649"/>
            <a:ext cx="5596878" cy="5596878"/>
          </a:xfrm>
          <a:prstGeom prst="rect">
            <a:avLst/>
          </a:prstGeom>
        </p:spPr>
      </p:pic>
      <p:pic>
        <p:nvPicPr>
          <p:cNvPr id="13" name="图片 12">
            <a:extLst>
              <a:ext uri="{FF2B5EF4-FFF2-40B4-BE49-F238E27FC236}">
                <a16:creationId xmlns:a16="http://schemas.microsoft.com/office/drawing/2014/main" id="{0AED4A7C-1B84-4421-91F4-AB8841555926}"/>
              </a:ext>
            </a:extLst>
          </p:cNvPr>
          <p:cNvPicPr>
            <a:picLocks noChangeAspect="1"/>
          </p:cNvPicPr>
          <p:nvPr/>
        </p:nvPicPr>
        <p:blipFill>
          <a:blip r:embed="rId4"/>
          <a:stretch>
            <a:fillRect/>
          </a:stretch>
        </p:blipFill>
        <p:spPr>
          <a:xfrm>
            <a:off x="53275" y="3516101"/>
            <a:ext cx="5592278" cy="2844800"/>
          </a:xfrm>
          <a:prstGeom prst="rect">
            <a:avLst/>
          </a:prstGeom>
        </p:spPr>
      </p:pic>
      <p:cxnSp>
        <p:nvCxnSpPr>
          <p:cNvPr id="16" name="直接箭头连接符 15">
            <a:extLst>
              <a:ext uri="{FF2B5EF4-FFF2-40B4-BE49-F238E27FC236}">
                <a16:creationId xmlns:a16="http://schemas.microsoft.com/office/drawing/2014/main" id="{ECEFAFBD-8134-4AEA-A710-BE434F5F37F6}"/>
              </a:ext>
            </a:extLst>
          </p:cNvPr>
          <p:cNvCxnSpPr>
            <a:cxnSpLocks/>
          </p:cNvCxnSpPr>
          <p:nvPr/>
        </p:nvCxnSpPr>
        <p:spPr>
          <a:xfrm flipH="1" flipV="1">
            <a:off x="4495800" y="4508500"/>
            <a:ext cx="3035301" cy="72390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932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dirty="0"/>
              <a:t> Finding the Best Operand</a:t>
            </a:r>
            <a:endParaRPr lang="zh-CN" altLang="en-US" dirty="0"/>
          </a:p>
        </p:txBody>
      </p:sp>
      <p:sp>
        <p:nvSpPr>
          <p:cNvPr id="7" name="内容占位符 3">
            <a:extLst>
              <a:ext uri="{FF2B5EF4-FFF2-40B4-BE49-F238E27FC236}">
                <a16:creationId xmlns:a16="http://schemas.microsoft.com/office/drawing/2014/main" id="{47DDAD5F-6FDB-4BDD-A91D-B25786A6B362}"/>
              </a:ext>
            </a:extLst>
          </p:cNvPr>
          <p:cNvSpPr txBox="1">
            <a:spLocks/>
          </p:cNvSpPr>
          <p:nvPr/>
        </p:nvSpPr>
        <p:spPr>
          <a:xfrm>
            <a:off x="285006" y="890649"/>
            <a:ext cx="6141193" cy="3896096"/>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err="1">
                <a:latin typeface="Times New Roman" panose="02020603050405020304" pitchFamily="18" charset="0"/>
              </a:rPr>
              <a:t>getLAscore</a:t>
            </a:r>
            <a:r>
              <a:rPr lang="en-US" altLang="zh-CN" dirty="0">
                <a:latin typeface="Times New Roman" panose="02020603050405020304" pitchFamily="18" charset="0"/>
              </a:rPr>
              <a:t>()</a:t>
            </a:r>
            <a:r>
              <a:rPr lang="zh-CN" altLang="en-US" dirty="0">
                <a:latin typeface="Times New Roman" panose="02020603050405020304" pitchFamily="18" charset="0"/>
              </a:rPr>
              <a:t>过程</a:t>
            </a:r>
            <a:endParaRPr lang="en-US" altLang="zh-CN" i="0" dirty="0">
              <a:effectLst/>
              <a:latin typeface="Times New Roman" panose="02020603050405020304" pitchFamily="18" charset="0"/>
            </a:endParaRPr>
          </a:p>
          <a:p>
            <a:pPr lvl="1"/>
            <a:r>
              <a:rPr lang="zh-CN" altLang="en-US" b="0" i="0" dirty="0">
                <a:effectLst/>
                <a:latin typeface="Times New Roman" panose="02020603050405020304" pitchFamily="18" charset="0"/>
              </a:rPr>
              <a:t>穷举所有组合进行递归</a:t>
            </a:r>
            <a:endParaRPr lang="en-US" altLang="zh-CN" b="0" i="0" dirty="0">
              <a:effectLst/>
              <a:latin typeface="Times New Roman" panose="02020603050405020304" pitchFamily="18" charset="0"/>
            </a:endParaRPr>
          </a:p>
          <a:p>
            <a:pPr marL="450850" lvl="1" indent="0">
              <a:buNone/>
            </a:pPr>
            <a:endParaRPr lang="en-US" altLang="zh-CN" b="0" i="0" dirty="0">
              <a:effectLst/>
              <a:latin typeface="Times New Roman" panose="02020603050405020304" pitchFamily="18" charset="0"/>
            </a:endParaRPr>
          </a:p>
          <a:p>
            <a:pPr lvl="1"/>
            <a:endParaRPr lang="en-US" altLang="zh-CN" dirty="0"/>
          </a:p>
          <a:p>
            <a:pPr lvl="1"/>
            <a:endParaRPr lang="en-US" altLang="zh-CN" dirty="0"/>
          </a:p>
          <a:p>
            <a:pPr lvl="1"/>
            <a:endParaRPr lang="en-US" altLang="zh-CN" dirty="0"/>
          </a:p>
          <a:p>
            <a:endParaRPr lang="en-US" altLang="zh-CN" dirty="0"/>
          </a:p>
          <a:p>
            <a:endParaRPr lang="en-US" altLang="zh-CN" dirty="0"/>
          </a:p>
          <a:p>
            <a:pPr marL="0" indent="0">
              <a:buFont typeface="Wingdings" pitchFamily="2" charset="2"/>
              <a:buNone/>
            </a:pPr>
            <a:endParaRPr lang="en-US" altLang="zh-CN" dirty="0"/>
          </a:p>
        </p:txBody>
      </p:sp>
      <p:pic>
        <p:nvPicPr>
          <p:cNvPr id="13" name="图片 12">
            <a:extLst>
              <a:ext uri="{FF2B5EF4-FFF2-40B4-BE49-F238E27FC236}">
                <a16:creationId xmlns:a16="http://schemas.microsoft.com/office/drawing/2014/main" id="{0AED4A7C-1B84-4421-91F4-AB8841555926}"/>
              </a:ext>
            </a:extLst>
          </p:cNvPr>
          <p:cNvPicPr>
            <a:picLocks noChangeAspect="1"/>
          </p:cNvPicPr>
          <p:nvPr/>
        </p:nvPicPr>
        <p:blipFill>
          <a:blip r:embed="rId3"/>
          <a:stretch>
            <a:fillRect/>
          </a:stretch>
        </p:blipFill>
        <p:spPr>
          <a:xfrm>
            <a:off x="53275" y="3516101"/>
            <a:ext cx="5592278" cy="2844800"/>
          </a:xfrm>
          <a:prstGeom prst="rect">
            <a:avLst/>
          </a:prstGeom>
        </p:spPr>
      </p:pic>
      <p:pic>
        <p:nvPicPr>
          <p:cNvPr id="4" name="图片 3">
            <a:extLst>
              <a:ext uri="{FF2B5EF4-FFF2-40B4-BE49-F238E27FC236}">
                <a16:creationId xmlns:a16="http://schemas.microsoft.com/office/drawing/2014/main" id="{0B2DF9ED-A21D-4896-BDB3-7F7D6A5FEA6C}"/>
              </a:ext>
            </a:extLst>
          </p:cNvPr>
          <p:cNvPicPr>
            <a:picLocks noChangeAspect="1"/>
          </p:cNvPicPr>
          <p:nvPr/>
        </p:nvPicPr>
        <p:blipFill>
          <a:blip r:embed="rId4"/>
          <a:stretch>
            <a:fillRect/>
          </a:stretch>
        </p:blipFill>
        <p:spPr>
          <a:xfrm>
            <a:off x="6086263" y="1568053"/>
            <a:ext cx="5820732" cy="4399298"/>
          </a:xfrm>
          <a:prstGeom prst="rect">
            <a:avLst/>
          </a:prstGeom>
        </p:spPr>
      </p:pic>
      <p:sp>
        <p:nvSpPr>
          <p:cNvPr id="9" name="矩形 8">
            <a:extLst>
              <a:ext uri="{FF2B5EF4-FFF2-40B4-BE49-F238E27FC236}">
                <a16:creationId xmlns:a16="http://schemas.microsoft.com/office/drawing/2014/main" id="{48BA5133-2B31-4B88-A2AA-1D140490ABD5}"/>
              </a:ext>
            </a:extLst>
          </p:cNvPr>
          <p:cNvSpPr/>
          <p:nvPr/>
        </p:nvSpPr>
        <p:spPr>
          <a:xfrm>
            <a:off x="6553199" y="3937000"/>
            <a:ext cx="732809" cy="241300"/>
          </a:xfrm>
          <a:prstGeom prst="rect">
            <a:avLst/>
          </a:prstGeom>
          <a:ln w="28575">
            <a:solidFill>
              <a:srgbClr val="FF000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sp>
        <p:nvSpPr>
          <p:cNvPr id="11" name="矩形 10">
            <a:extLst>
              <a:ext uri="{FF2B5EF4-FFF2-40B4-BE49-F238E27FC236}">
                <a16:creationId xmlns:a16="http://schemas.microsoft.com/office/drawing/2014/main" id="{89DCF7A7-4DF0-4347-8A11-EA126FC85A05}"/>
              </a:ext>
            </a:extLst>
          </p:cNvPr>
          <p:cNvSpPr/>
          <p:nvPr/>
        </p:nvSpPr>
        <p:spPr>
          <a:xfrm>
            <a:off x="9791699" y="3767702"/>
            <a:ext cx="732809" cy="241300"/>
          </a:xfrm>
          <a:prstGeom prst="rect">
            <a:avLst/>
          </a:prstGeom>
          <a:ln w="28575">
            <a:solidFill>
              <a:srgbClr val="FF000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spTree>
    <p:extLst>
      <p:ext uri="{BB962C8B-B14F-4D97-AF65-F5344CB8AC3E}">
        <p14:creationId xmlns:p14="http://schemas.microsoft.com/office/powerpoint/2010/main" val="73893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B2B16838-8967-490A-AA5E-7036F974C1ED}"/>
              </a:ext>
            </a:extLst>
          </p:cNvPr>
          <p:cNvSpPr>
            <a:spLocks noGrp="1"/>
          </p:cNvSpPr>
          <p:nvPr>
            <p:ph idx="11"/>
          </p:nvPr>
        </p:nvSpPr>
        <p:spPr>
          <a:xfrm>
            <a:off x="235527" y="919698"/>
            <a:ext cx="11721523" cy="5296952"/>
          </a:xfrm>
        </p:spPr>
        <p:txBody>
          <a:bodyPr>
            <a:normAutofit lnSpcReduction="10000"/>
          </a:bodyPr>
          <a:lstStyle/>
          <a:p>
            <a:r>
              <a:rPr lang="zh-CN" altLang="en-US" dirty="0"/>
              <a:t>验证环境</a:t>
            </a:r>
            <a:endParaRPr lang="en-US" altLang="zh-CN" dirty="0"/>
          </a:p>
          <a:p>
            <a:pPr lvl="1"/>
            <a:r>
              <a:rPr lang="en-US" altLang="zh-CN" dirty="0"/>
              <a:t>LSLP in LLVM 4.0</a:t>
            </a:r>
          </a:p>
          <a:p>
            <a:pPr lvl="1"/>
            <a:r>
              <a:rPr lang="en-US" altLang="zh-CN" dirty="0"/>
              <a:t>Intel Core i5-6440HQ Skylake CPU</a:t>
            </a:r>
          </a:p>
          <a:p>
            <a:pPr lvl="1"/>
            <a:r>
              <a:rPr lang="en-US" altLang="zh-CN" dirty="0"/>
              <a:t>Compiler flags: -O3 -</a:t>
            </a:r>
            <a:r>
              <a:rPr lang="en-US" altLang="zh-CN" dirty="0" err="1"/>
              <a:t>ffast</a:t>
            </a:r>
            <a:r>
              <a:rPr lang="en-US" altLang="zh-CN" dirty="0"/>
              <a:t>-math -mavx2 -march=</a:t>
            </a:r>
            <a:r>
              <a:rPr lang="en-US" altLang="zh-CN" dirty="0" err="1"/>
              <a:t>skylake</a:t>
            </a:r>
            <a:r>
              <a:rPr lang="en-US" altLang="zh-CN" dirty="0"/>
              <a:t> -</a:t>
            </a:r>
            <a:r>
              <a:rPr lang="en-US" altLang="zh-CN" dirty="0" err="1"/>
              <a:t>mtune</a:t>
            </a:r>
            <a:r>
              <a:rPr lang="en-US" altLang="zh-CN" dirty="0"/>
              <a:t>=</a:t>
            </a:r>
            <a:r>
              <a:rPr lang="en-US" altLang="zh-CN" dirty="0" err="1"/>
              <a:t>skylake</a:t>
            </a:r>
            <a:endParaRPr lang="en-US" altLang="zh-CN" dirty="0"/>
          </a:p>
          <a:p>
            <a:pPr lvl="1"/>
            <a:r>
              <a:rPr lang="en-US" altLang="zh-CN" dirty="0"/>
              <a:t>SPEC CPU2006</a:t>
            </a:r>
          </a:p>
          <a:p>
            <a:r>
              <a:rPr lang="zh-CN" altLang="en-US" dirty="0"/>
              <a:t>编译选项对比</a:t>
            </a:r>
            <a:endParaRPr lang="en-US" altLang="zh-CN" dirty="0"/>
          </a:p>
          <a:p>
            <a:pPr lvl="1"/>
            <a:r>
              <a:rPr lang="en-US" altLang="zh-CN" dirty="0"/>
              <a:t>O3 + SLP enabled but No Reordering (SLP-NR) </a:t>
            </a:r>
            <a:r>
              <a:rPr lang="zh-CN" altLang="en-US" dirty="0"/>
              <a:t>（禁用简单重排序）</a:t>
            </a:r>
            <a:endParaRPr lang="en-US" altLang="zh-CN" dirty="0"/>
          </a:p>
          <a:p>
            <a:pPr lvl="1"/>
            <a:r>
              <a:rPr lang="en-US" altLang="zh-CN" dirty="0"/>
              <a:t>O3 + SLP enabled (SLP)</a:t>
            </a:r>
          </a:p>
          <a:p>
            <a:pPr lvl="1"/>
            <a:r>
              <a:rPr lang="en-US" altLang="zh-CN" dirty="0"/>
              <a:t>O3 + LSLP enabled (LSLP)</a:t>
            </a:r>
          </a:p>
          <a:p>
            <a:r>
              <a:rPr lang="zh-CN" altLang="en-US" dirty="0"/>
              <a:t>评估指标</a:t>
            </a:r>
            <a:endParaRPr lang="en-US" altLang="zh-CN" dirty="0"/>
          </a:p>
          <a:p>
            <a:pPr lvl="1"/>
            <a:r>
              <a:rPr lang="zh-CN" altLang="en-US" dirty="0"/>
              <a:t>加速比</a:t>
            </a:r>
            <a:endParaRPr lang="en-US" altLang="zh-CN" dirty="0"/>
          </a:p>
          <a:p>
            <a:pPr lvl="1"/>
            <a:r>
              <a:rPr lang="zh-CN" altLang="en-US" dirty="0"/>
              <a:t>转化开销</a:t>
            </a:r>
            <a:endParaRPr lang="en-US" altLang="zh-CN" dirty="0"/>
          </a:p>
          <a:p>
            <a:pPr lvl="1"/>
            <a:r>
              <a:rPr lang="zh-CN" altLang="en-US" dirty="0"/>
              <a:t>编译时间</a:t>
            </a:r>
            <a:endParaRPr lang="en-US" altLang="zh-CN" dirty="0"/>
          </a:p>
          <a:p>
            <a:pPr lvl="1"/>
            <a:endParaRPr lang="zh-CN" altLang="en-US" dirty="0"/>
          </a:p>
        </p:txBody>
      </p:sp>
      <p:sp>
        <p:nvSpPr>
          <p:cNvPr id="3" name="标题 2">
            <a:extLst>
              <a:ext uri="{FF2B5EF4-FFF2-40B4-BE49-F238E27FC236}">
                <a16:creationId xmlns:a16="http://schemas.microsoft.com/office/drawing/2014/main" id="{6199F15B-0C7D-44DE-B22E-FD8F93BE8A93}"/>
              </a:ext>
            </a:extLst>
          </p:cNvPr>
          <p:cNvSpPr>
            <a:spLocks noGrp="1"/>
          </p:cNvSpPr>
          <p:nvPr>
            <p:ph type="title"/>
          </p:nvPr>
        </p:nvSpPr>
        <p:spPr/>
        <p:txBody>
          <a:bodyPr/>
          <a:lstStyle/>
          <a:p>
            <a:r>
              <a:rPr lang="en-US" altLang="zh-CN" dirty="0"/>
              <a:t>Results</a:t>
            </a:r>
            <a:endParaRPr lang="zh-CN" altLang="en-US" dirty="0"/>
          </a:p>
        </p:txBody>
      </p:sp>
    </p:spTree>
    <p:extLst>
      <p:ext uri="{BB962C8B-B14F-4D97-AF65-F5344CB8AC3E}">
        <p14:creationId xmlns:p14="http://schemas.microsoft.com/office/powerpoint/2010/main" val="3188790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B2B16838-8967-490A-AA5E-7036F974C1ED}"/>
              </a:ext>
            </a:extLst>
          </p:cNvPr>
          <p:cNvSpPr>
            <a:spLocks noGrp="1"/>
          </p:cNvSpPr>
          <p:nvPr>
            <p:ph idx="11"/>
          </p:nvPr>
        </p:nvSpPr>
        <p:spPr>
          <a:xfrm>
            <a:off x="235527" y="919698"/>
            <a:ext cx="11721523" cy="5296952"/>
          </a:xfrm>
        </p:spPr>
        <p:txBody>
          <a:bodyPr>
            <a:normAutofit/>
          </a:bodyPr>
          <a:lstStyle/>
          <a:p>
            <a:r>
              <a:rPr lang="en-US" altLang="zh-CN" dirty="0"/>
              <a:t>Performance</a:t>
            </a:r>
          </a:p>
          <a:p>
            <a:pPr lvl="1"/>
            <a:endParaRPr lang="zh-CN" altLang="en-US" dirty="0"/>
          </a:p>
        </p:txBody>
      </p:sp>
      <p:sp>
        <p:nvSpPr>
          <p:cNvPr id="3" name="标题 2">
            <a:extLst>
              <a:ext uri="{FF2B5EF4-FFF2-40B4-BE49-F238E27FC236}">
                <a16:creationId xmlns:a16="http://schemas.microsoft.com/office/drawing/2014/main" id="{6199F15B-0C7D-44DE-B22E-FD8F93BE8A93}"/>
              </a:ext>
            </a:extLst>
          </p:cNvPr>
          <p:cNvSpPr>
            <a:spLocks noGrp="1"/>
          </p:cNvSpPr>
          <p:nvPr>
            <p:ph type="title"/>
          </p:nvPr>
        </p:nvSpPr>
        <p:spPr/>
        <p:txBody>
          <a:bodyPr/>
          <a:lstStyle/>
          <a:p>
            <a:r>
              <a:rPr lang="en-US" altLang="zh-CN" dirty="0"/>
              <a:t>Results</a:t>
            </a:r>
            <a:endParaRPr lang="zh-CN" altLang="en-US" dirty="0"/>
          </a:p>
        </p:txBody>
      </p:sp>
      <p:pic>
        <p:nvPicPr>
          <p:cNvPr id="7" name="图片 6">
            <a:extLst>
              <a:ext uri="{FF2B5EF4-FFF2-40B4-BE49-F238E27FC236}">
                <a16:creationId xmlns:a16="http://schemas.microsoft.com/office/drawing/2014/main" id="{EF4AE8D9-FECF-4AE3-87DC-2C4FC7DE87C3}"/>
              </a:ext>
            </a:extLst>
          </p:cNvPr>
          <p:cNvPicPr>
            <a:picLocks noChangeAspect="1"/>
          </p:cNvPicPr>
          <p:nvPr/>
        </p:nvPicPr>
        <p:blipFill>
          <a:blip r:embed="rId2"/>
          <a:stretch>
            <a:fillRect/>
          </a:stretch>
        </p:blipFill>
        <p:spPr>
          <a:xfrm>
            <a:off x="669665" y="1369750"/>
            <a:ext cx="9778480" cy="5057173"/>
          </a:xfrm>
          <a:prstGeom prst="rect">
            <a:avLst/>
          </a:prstGeom>
        </p:spPr>
      </p:pic>
    </p:spTree>
    <p:extLst>
      <p:ext uri="{BB962C8B-B14F-4D97-AF65-F5344CB8AC3E}">
        <p14:creationId xmlns:p14="http://schemas.microsoft.com/office/powerpoint/2010/main" val="642307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B2B16838-8967-490A-AA5E-7036F974C1ED}"/>
              </a:ext>
            </a:extLst>
          </p:cNvPr>
          <p:cNvSpPr>
            <a:spLocks noGrp="1"/>
          </p:cNvSpPr>
          <p:nvPr>
            <p:ph idx="11"/>
          </p:nvPr>
        </p:nvSpPr>
        <p:spPr>
          <a:xfrm>
            <a:off x="235527" y="919698"/>
            <a:ext cx="11721523" cy="5296952"/>
          </a:xfrm>
        </p:spPr>
        <p:txBody>
          <a:bodyPr>
            <a:normAutofit/>
          </a:bodyPr>
          <a:lstStyle/>
          <a:p>
            <a:r>
              <a:rPr lang="en-US" altLang="zh-CN" dirty="0"/>
              <a:t>Static Cost</a:t>
            </a:r>
            <a:endParaRPr lang="zh-CN" altLang="en-US" dirty="0"/>
          </a:p>
        </p:txBody>
      </p:sp>
      <p:sp>
        <p:nvSpPr>
          <p:cNvPr id="3" name="标题 2">
            <a:extLst>
              <a:ext uri="{FF2B5EF4-FFF2-40B4-BE49-F238E27FC236}">
                <a16:creationId xmlns:a16="http://schemas.microsoft.com/office/drawing/2014/main" id="{6199F15B-0C7D-44DE-B22E-FD8F93BE8A93}"/>
              </a:ext>
            </a:extLst>
          </p:cNvPr>
          <p:cNvSpPr>
            <a:spLocks noGrp="1"/>
          </p:cNvSpPr>
          <p:nvPr>
            <p:ph type="title"/>
          </p:nvPr>
        </p:nvSpPr>
        <p:spPr/>
        <p:txBody>
          <a:bodyPr/>
          <a:lstStyle/>
          <a:p>
            <a:r>
              <a:rPr lang="en-US" altLang="zh-CN" dirty="0"/>
              <a:t>Results</a:t>
            </a:r>
            <a:endParaRPr lang="zh-CN" altLang="en-US" dirty="0"/>
          </a:p>
        </p:txBody>
      </p:sp>
      <p:pic>
        <p:nvPicPr>
          <p:cNvPr id="5" name="图片 4">
            <a:extLst>
              <a:ext uri="{FF2B5EF4-FFF2-40B4-BE49-F238E27FC236}">
                <a16:creationId xmlns:a16="http://schemas.microsoft.com/office/drawing/2014/main" id="{7A1AA699-5572-49E4-BEA3-397F68981988}"/>
              </a:ext>
            </a:extLst>
          </p:cNvPr>
          <p:cNvPicPr>
            <a:picLocks noChangeAspect="1"/>
          </p:cNvPicPr>
          <p:nvPr/>
        </p:nvPicPr>
        <p:blipFill>
          <a:blip r:embed="rId3"/>
          <a:stretch>
            <a:fillRect/>
          </a:stretch>
        </p:blipFill>
        <p:spPr>
          <a:xfrm>
            <a:off x="3624801" y="1412074"/>
            <a:ext cx="8033799" cy="4312200"/>
          </a:xfrm>
          <a:prstGeom prst="rect">
            <a:avLst/>
          </a:prstGeom>
        </p:spPr>
      </p:pic>
      <p:sp>
        <p:nvSpPr>
          <p:cNvPr id="9" name="矩形 8">
            <a:extLst>
              <a:ext uri="{FF2B5EF4-FFF2-40B4-BE49-F238E27FC236}">
                <a16:creationId xmlns:a16="http://schemas.microsoft.com/office/drawing/2014/main" id="{7277F6D2-B291-4E2D-8F61-9599BB094411}"/>
              </a:ext>
            </a:extLst>
          </p:cNvPr>
          <p:cNvSpPr/>
          <p:nvPr/>
        </p:nvSpPr>
        <p:spPr>
          <a:xfrm>
            <a:off x="7975599" y="4411524"/>
            <a:ext cx="381001" cy="376376"/>
          </a:xfrm>
          <a:prstGeom prst="rect">
            <a:avLst/>
          </a:prstGeom>
          <a:ln w="28575">
            <a:solidFill>
              <a:srgbClr val="FF000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sp>
        <p:nvSpPr>
          <p:cNvPr id="10" name="矩形 9">
            <a:extLst>
              <a:ext uri="{FF2B5EF4-FFF2-40B4-BE49-F238E27FC236}">
                <a16:creationId xmlns:a16="http://schemas.microsoft.com/office/drawing/2014/main" id="{30962E95-934F-42CA-9824-18CB7CEDFADF}"/>
              </a:ext>
            </a:extLst>
          </p:cNvPr>
          <p:cNvSpPr/>
          <p:nvPr/>
        </p:nvSpPr>
        <p:spPr>
          <a:xfrm>
            <a:off x="8470899" y="4411524"/>
            <a:ext cx="381001" cy="376376"/>
          </a:xfrm>
          <a:prstGeom prst="rect">
            <a:avLst/>
          </a:prstGeom>
          <a:ln w="28575">
            <a:solidFill>
              <a:srgbClr val="FF000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pic>
        <p:nvPicPr>
          <p:cNvPr id="12" name="图片 11">
            <a:extLst>
              <a:ext uri="{FF2B5EF4-FFF2-40B4-BE49-F238E27FC236}">
                <a16:creationId xmlns:a16="http://schemas.microsoft.com/office/drawing/2014/main" id="{E23AE066-A008-45CD-8019-EA13404E060D}"/>
              </a:ext>
            </a:extLst>
          </p:cNvPr>
          <p:cNvPicPr>
            <a:picLocks noChangeAspect="1"/>
          </p:cNvPicPr>
          <p:nvPr/>
        </p:nvPicPr>
        <p:blipFill>
          <a:blip r:embed="rId4"/>
          <a:stretch>
            <a:fillRect/>
          </a:stretch>
        </p:blipFill>
        <p:spPr>
          <a:xfrm>
            <a:off x="372153" y="2276914"/>
            <a:ext cx="3348949" cy="2803085"/>
          </a:xfrm>
          <a:prstGeom prst="rect">
            <a:avLst/>
          </a:prstGeom>
        </p:spPr>
      </p:pic>
      <p:sp>
        <p:nvSpPr>
          <p:cNvPr id="13" name="矩形 12">
            <a:extLst>
              <a:ext uri="{FF2B5EF4-FFF2-40B4-BE49-F238E27FC236}">
                <a16:creationId xmlns:a16="http://schemas.microsoft.com/office/drawing/2014/main" id="{EA967C2C-5918-4E57-805C-604EC7E9F133}"/>
              </a:ext>
            </a:extLst>
          </p:cNvPr>
          <p:cNvSpPr/>
          <p:nvPr/>
        </p:nvSpPr>
        <p:spPr>
          <a:xfrm>
            <a:off x="1426976" y="2908300"/>
            <a:ext cx="1214624" cy="939800"/>
          </a:xfrm>
          <a:prstGeom prst="rect">
            <a:avLst/>
          </a:prstGeom>
          <a:ln w="28575">
            <a:solidFill>
              <a:srgbClr val="FF0000"/>
            </a:solidFill>
          </a:ln>
        </p:spPr>
        <p:txBody>
          <a:bodyPr wrap="square" rtlCol="0" anchor="ctr">
            <a:spAutoFit/>
          </a:bodyPr>
          <a:lstStyle/>
          <a:p>
            <a:pPr algn="ctr"/>
            <a:endParaRPr lang="zh-CN" altLang="en-US" sz="1050" dirty="0">
              <a:latin typeface="微软雅黑" pitchFamily="34" charset="-122"/>
              <a:ea typeface="微软雅黑" pitchFamily="34" charset="-122"/>
            </a:endParaRPr>
          </a:p>
        </p:txBody>
      </p:sp>
      <p:cxnSp>
        <p:nvCxnSpPr>
          <p:cNvPr id="14" name="直接箭头连接符 13">
            <a:extLst>
              <a:ext uri="{FF2B5EF4-FFF2-40B4-BE49-F238E27FC236}">
                <a16:creationId xmlns:a16="http://schemas.microsoft.com/office/drawing/2014/main" id="{3395EA72-E390-432B-84EC-BCC2825D1AA5}"/>
              </a:ext>
            </a:extLst>
          </p:cNvPr>
          <p:cNvCxnSpPr>
            <a:cxnSpLocks/>
          </p:cNvCxnSpPr>
          <p:nvPr/>
        </p:nvCxnSpPr>
        <p:spPr>
          <a:xfrm flipH="1" flipV="1">
            <a:off x="2755899" y="3678456"/>
            <a:ext cx="5105401" cy="83004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4691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B2B16838-8967-490A-AA5E-7036F974C1ED}"/>
              </a:ext>
            </a:extLst>
          </p:cNvPr>
          <p:cNvSpPr>
            <a:spLocks noGrp="1"/>
          </p:cNvSpPr>
          <p:nvPr>
            <p:ph idx="11"/>
          </p:nvPr>
        </p:nvSpPr>
        <p:spPr>
          <a:xfrm>
            <a:off x="235527" y="919698"/>
            <a:ext cx="11721523" cy="5296952"/>
          </a:xfrm>
        </p:spPr>
        <p:txBody>
          <a:bodyPr>
            <a:normAutofit/>
          </a:bodyPr>
          <a:lstStyle/>
          <a:p>
            <a:r>
              <a:rPr lang="en-US" altLang="zh-CN" dirty="0"/>
              <a:t>Optimizations Sensitivity Analysis</a:t>
            </a:r>
          </a:p>
          <a:p>
            <a:pPr lvl="1"/>
            <a:r>
              <a:rPr lang="en-US" altLang="zh-CN" dirty="0"/>
              <a:t>Level 0-4, Multi=infinity</a:t>
            </a:r>
          </a:p>
          <a:p>
            <a:pPr lvl="1"/>
            <a:endParaRPr lang="en-US" altLang="zh-CN" dirty="0"/>
          </a:p>
          <a:p>
            <a:pPr lvl="1"/>
            <a:r>
              <a:rPr lang="en-US" altLang="zh-CN" dirty="0"/>
              <a:t>Multi=1-3, Level =8</a:t>
            </a:r>
            <a:endParaRPr lang="zh-CN" altLang="en-US" dirty="0"/>
          </a:p>
        </p:txBody>
      </p:sp>
      <p:sp>
        <p:nvSpPr>
          <p:cNvPr id="3" name="标题 2">
            <a:extLst>
              <a:ext uri="{FF2B5EF4-FFF2-40B4-BE49-F238E27FC236}">
                <a16:creationId xmlns:a16="http://schemas.microsoft.com/office/drawing/2014/main" id="{6199F15B-0C7D-44DE-B22E-FD8F93BE8A93}"/>
              </a:ext>
            </a:extLst>
          </p:cNvPr>
          <p:cNvSpPr>
            <a:spLocks noGrp="1"/>
          </p:cNvSpPr>
          <p:nvPr>
            <p:ph type="title"/>
          </p:nvPr>
        </p:nvSpPr>
        <p:spPr/>
        <p:txBody>
          <a:bodyPr/>
          <a:lstStyle/>
          <a:p>
            <a:r>
              <a:rPr lang="en-US" altLang="zh-CN" dirty="0"/>
              <a:t>Results</a:t>
            </a:r>
            <a:endParaRPr lang="zh-CN" altLang="en-US" dirty="0"/>
          </a:p>
        </p:txBody>
      </p:sp>
      <p:pic>
        <p:nvPicPr>
          <p:cNvPr id="5" name="图片 4">
            <a:extLst>
              <a:ext uri="{FF2B5EF4-FFF2-40B4-BE49-F238E27FC236}">
                <a16:creationId xmlns:a16="http://schemas.microsoft.com/office/drawing/2014/main" id="{B452AA6C-BCE1-4B76-B415-28333563608D}"/>
              </a:ext>
            </a:extLst>
          </p:cNvPr>
          <p:cNvPicPr>
            <a:picLocks noChangeAspect="1"/>
          </p:cNvPicPr>
          <p:nvPr/>
        </p:nvPicPr>
        <p:blipFill>
          <a:blip r:embed="rId3"/>
          <a:stretch>
            <a:fillRect/>
          </a:stretch>
        </p:blipFill>
        <p:spPr>
          <a:xfrm>
            <a:off x="4043073" y="1861786"/>
            <a:ext cx="8019211" cy="4354864"/>
          </a:xfrm>
          <a:prstGeom prst="rect">
            <a:avLst/>
          </a:prstGeom>
        </p:spPr>
      </p:pic>
    </p:spTree>
    <p:extLst>
      <p:ext uri="{BB962C8B-B14F-4D97-AF65-F5344CB8AC3E}">
        <p14:creationId xmlns:p14="http://schemas.microsoft.com/office/powerpoint/2010/main" val="27696150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B2B16838-8967-490A-AA5E-7036F974C1ED}"/>
              </a:ext>
            </a:extLst>
          </p:cNvPr>
          <p:cNvSpPr>
            <a:spLocks noGrp="1"/>
          </p:cNvSpPr>
          <p:nvPr>
            <p:ph idx="11"/>
          </p:nvPr>
        </p:nvSpPr>
        <p:spPr>
          <a:xfrm>
            <a:off x="235527" y="919698"/>
            <a:ext cx="11721523" cy="5296952"/>
          </a:xfrm>
        </p:spPr>
        <p:txBody>
          <a:bodyPr>
            <a:normAutofit/>
          </a:bodyPr>
          <a:lstStyle/>
          <a:p>
            <a:r>
              <a:rPr lang="en-US" altLang="zh-CN" dirty="0"/>
              <a:t>Compilation Time</a:t>
            </a:r>
          </a:p>
          <a:p>
            <a:pPr lvl="1"/>
            <a:r>
              <a:rPr lang="zh-CN" altLang="en-US" dirty="0"/>
              <a:t>编译时间没有明显变长</a:t>
            </a:r>
            <a:endParaRPr lang="en-US" altLang="zh-CN" dirty="0"/>
          </a:p>
        </p:txBody>
      </p:sp>
      <p:sp>
        <p:nvSpPr>
          <p:cNvPr id="3" name="标题 2">
            <a:extLst>
              <a:ext uri="{FF2B5EF4-FFF2-40B4-BE49-F238E27FC236}">
                <a16:creationId xmlns:a16="http://schemas.microsoft.com/office/drawing/2014/main" id="{6199F15B-0C7D-44DE-B22E-FD8F93BE8A93}"/>
              </a:ext>
            </a:extLst>
          </p:cNvPr>
          <p:cNvSpPr>
            <a:spLocks noGrp="1"/>
          </p:cNvSpPr>
          <p:nvPr>
            <p:ph type="title"/>
          </p:nvPr>
        </p:nvSpPr>
        <p:spPr/>
        <p:txBody>
          <a:bodyPr/>
          <a:lstStyle/>
          <a:p>
            <a:r>
              <a:rPr lang="en-US" altLang="zh-CN" dirty="0"/>
              <a:t>Results</a:t>
            </a:r>
            <a:endParaRPr lang="zh-CN" altLang="en-US" dirty="0"/>
          </a:p>
        </p:txBody>
      </p:sp>
      <p:pic>
        <p:nvPicPr>
          <p:cNvPr id="6" name="图片 5">
            <a:extLst>
              <a:ext uri="{FF2B5EF4-FFF2-40B4-BE49-F238E27FC236}">
                <a16:creationId xmlns:a16="http://schemas.microsoft.com/office/drawing/2014/main" id="{C9DAC601-6C66-4302-87B9-E40118EC183C}"/>
              </a:ext>
            </a:extLst>
          </p:cNvPr>
          <p:cNvPicPr>
            <a:picLocks noChangeAspect="1"/>
          </p:cNvPicPr>
          <p:nvPr/>
        </p:nvPicPr>
        <p:blipFill>
          <a:blip r:embed="rId3"/>
          <a:stretch>
            <a:fillRect/>
          </a:stretch>
        </p:blipFill>
        <p:spPr>
          <a:xfrm>
            <a:off x="1235469" y="2052078"/>
            <a:ext cx="9484237" cy="3886224"/>
          </a:xfrm>
          <a:prstGeom prst="rect">
            <a:avLst/>
          </a:prstGeom>
        </p:spPr>
      </p:pic>
    </p:spTree>
    <p:extLst>
      <p:ext uri="{BB962C8B-B14F-4D97-AF65-F5344CB8AC3E}">
        <p14:creationId xmlns:p14="http://schemas.microsoft.com/office/powerpoint/2010/main" val="3564964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B2B16838-8967-490A-AA5E-7036F974C1ED}"/>
              </a:ext>
            </a:extLst>
          </p:cNvPr>
          <p:cNvSpPr>
            <a:spLocks noGrp="1"/>
          </p:cNvSpPr>
          <p:nvPr>
            <p:ph idx="11"/>
          </p:nvPr>
        </p:nvSpPr>
        <p:spPr>
          <a:xfrm>
            <a:off x="235527" y="919698"/>
            <a:ext cx="11721523" cy="5296952"/>
          </a:xfrm>
        </p:spPr>
        <p:txBody>
          <a:bodyPr>
            <a:normAutofit/>
          </a:bodyPr>
          <a:lstStyle/>
          <a:p>
            <a:r>
              <a:rPr lang="en-US" altLang="zh-CN" dirty="0"/>
              <a:t>LSLP</a:t>
            </a:r>
            <a:r>
              <a:rPr lang="zh-CN" altLang="en-US" dirty="0"/>
              <a:t>介绍了一种处理交换运算的方案，包括</a:t>
            </a:r>
            <a:endParaRPr lang="en-US" altLang="zh-CN" dirty="0"/>
          </a:p>
          <a:p>
            <a:pPr lvl="1"/>
            <a:r>
              <a:rPr lang="zh-CN" altLang="en-US" b="0" i="0" dirty="0">
                <a:solidFill>
                  <a:srgbClr val="2E3033"/>
                </a:solidFill>
                <a:effectLst/>
                <a:latin typeface="Arial" panose="020B0604020202020204" pitchFamily="34" charset="0"/>
              </a:rPr>
              <a:t>具有前瞻性评分的更智能操作数重新排序</a:t>
            </a:r>
            <a:endParaRPr lang="en-US" altLang="zh-CN" b="0" i="0" dirty="0">
              <a:solidFill>
                <a:srgbClr val="2E3033"/>
              </a:solidFill>
              <a:effectLst/>
              <a:latin typeface="Arial" panose="020B0604020202020204" pitchFamily="34" charset="0"/>
            </a:endParaRPr>
          </a:p>
          <a:p>
            <a:pPr lvl="1"/>
            <a:r>
              <a:rPr lang="zh-CN" altLang="en-US" b="0" i="0" dirty="0">
                <a:solidFill>
                  <a:srgbClr val="2E3033"/>
                </a:solidFill>
                <a:effectLst/>
                <a:latin typeface="Arial" panose="020B0604020202020204" pitchFamily="34" charset="0"/>
              </a:rPr>
              <a:t>形成交换运算的多节点，并在它们之间重新排序</a:t>
            </a:r>
            <a:endParaRPr lang="en-US" altLang="zh-CN" b="0" i="0" dirty="0">
              <a:solidFill>
                <a:srgbClr val="2E3033"/>
              </a:solidFill>
              <a:effectLst/>
              <a:latin typeface="Arial" panose="020B0604020202020204" pitchFamily="34" charset="0"/>
            </a:endParaRPr>
          </a:p>
          <a:p>
            <a:pPr lvl="1"/>
            <a:endParaRPr lang="en-US" altLang="zh-CN" dirty="0">
              <a:solidFill>
                <a:srgbClr val="2E3033"/>
              </a:solidFill>
              <a:latin typeface="Arial" panose="020B0604020202020204" pitchFamily="34" charset="0"/>
            </a:endParaRPr>
          </a:p>
          <a:p>
            <a:r>
              <a:rPr lang="zh-CN" altLang="en-US" dirty="0">
                <a:solidFill>
                  <a:srgbClr val="2E3033"/>
                </a:solidFill>
                <a:latin typeface="Arial" panose="020B0604020202020204" pitchFamily="34" charset="0"/>
              </a:rPr>
              <a:t>效果</a:t>
            </a:r>
            <a:endParaRPr lang="en-US" altLang="zh-CN" dirty="0">
              <a:solidFill>
                <a:srgbClr val="2E3033"/>
              </a:solidFill>
              <a:latin typeface="Arial" panose="020B0604020202020204" pitchFamily="34" charset="0"/>
            </a:endParaRPr>
          </a:p>
          <a:p>
            <a:pPr lvl="1"/>
            <a:r>
              <a:rPr lang="zh-CN" altLang="en-US" b="0" i="0" dirty="0">
                <a:solidFill>
                  <a:srgbClr val="2E3033"/>
                </a:solidFill>
                <a:effectLst/>
                <a:latin typeface="Arial" panose="020B0604020202020204" pitchFamily="34" charset="0"/>
              </a:rPr>
              <a:t>更善于识别同构指令</a:t>
            </a:r>
            <a:endParaRPr lang="en-US" altLang="zh-CN" b="0" i="0" dirty="0">
              <a:solidFill>
                <a:srgbClr val="2E3033"/>
              </a:solidFill>
              <a:effectLst/>
              <a:latin typeface="Arial" panose="020B0604020202020204" pitchFamily="34" charset="0"/>
            </a:endParaRPr>
          </a:p>
          <a:p>
            <a:pPr lvl="1"/>
            <a:r>
              <a:rPr lang="zh-CN" altLang="en-US" b="0" i="0" dirty="0">
                <a:solidFill>
                  <a:srgbClr val="2E3033"/>
                </a:solidFill>
                <a:effectLst/>
                <a:latin typeface="Arial" panose="020B0604020202020204" pitchFamily="34" charset="0"/>
              </a:rPr>
              <a:t>提升了向量化性能和向量化机会</a:t>
            </a:r>
            <a:endParaRPr lang="en-US" altLang="zh-CN" dirty="0"/>
          </a:p>
        </p:txBody>
      </p:sp>
      <p:sp>
        <p:nvSpPr>
          <p:cNvPr id="3" name="标题 2">
            <a:extLst>
              <a:ext uri="{FF2B5EF4-FFF2-40B4-BE49-F238E27FC236}">
                <a16:creationId xmlns:a16="http://schemas.microsoft.com/office/drawing/2014/main" id="{6199F15B-0C7D-44DE-B22E-FD8F93BE8A93}"/>
              </a:ext>
            </a:extLst>
          </p:cNvPr>
          <p:cNvSpPr>
            <a:spLocks noGrp="1"/>
          </p:cNvSpPr>
          <p:nvPr>
            <p:ph type="title"/>
          </p:nvPr>
        </p:nvSpPr>
        <p:spPr/>
        <p:txBody>
          <a:bodyPr/>
          <a:lstStyle/>
          <a:p>
            <a:r>
              <a:rPr lang="en-US" altLang="zh-CN" dirty="0"/>
              <a:t>Conclusion</a:t>
            </a:r>
            <a:endParaRPr lang="zh-CN" altLang="en-US" dirty="0"/>
          </a:p>
        </p:txBody>
      </p:sp>
    </p:spTree>
    <p:extLst>
      <p:ext uri="{BB962C8B-B14F-4D97-AF65-F5344CB8AC3E}">
        <p14:creationId xmlns:p14="http://schemas.microsoft.com/office/powerpoint/2010/main" val="1244897924"/>
      </p:ext>
    </p:extLst>
  </p:cSld>
  <p:clrMapOvr>
    <a:masterClrMapping/>
  </p:clrMapOvr>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itchFamily="34" charset="-122"/>
            <a:ea typeface="微软雅黑" pitchFamily="34" charset="-122"/>
          </a:defRPr>
        </a:defPPr>
      </a:lstStyle>
    </a:spDef>
    <a:txDef>
      <a:spPr>
        <a:noFill/>
      </a:spPr>
      <a:bodyPr wrap="non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5437</TotalTime>
  <Words>2097</Words>
  <Application>Microsoft Office PowerPoint</Application>
  <PresentationFormat>宽屏</PresentationFormat>
  <Paragraphs>265</Paragraphs>
  <Slides>21</Slides>
  <Notes>20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21</vt:i4>
      </vt:variant>
    </vt:vector>
  </HeadingPairs>
  <TitlesOfParts>
    <vt:vector size="30" baseType="lpstr">
      <vt:lpstr>FZSSJW--GB1-0</vt:lpstr>
      <vt:lpstr>FZSSK--GBK1-0</vt:lpstr>
      <vt:lpstr>等线</vt:lpstr>
      <vt:lpstr>微软雅黑</vt:lpstr>
      <vt:lpstr>Arial</vt:lpstr>
      <vt:lpstr>Courier New</vt:lpstr>
      <vt:lpstr>Times New Roman</vt:lpstr>
      <vt:lpstr>Wingdings</vt:lpstr>
      <vt:lpstr>1_Office 主题​​</vt:lpstr>
      <vt:lpstr>Look-Ahead SLP: Auto-vectorization in the Presence of Commutative Operations</vt:lpstr>
      <vt:lpstr>研究背景</vt:lpstr>
      <vt:lpstr>SLP</vt:lpstr>
      <vt:lpstr>SLP</vt:lpstr>
      <vt:lpstr>SLP</vt:lpstr>
      <vt:lpstr>Overview-LSLP</vt:lpstr>
      <vt:lpstr>SLP VS. LSLP</vt:lpstr>
      <vt:lpstr>SLP VS. LSLP</vt:lpstr>
      <vt:lpstr>SLP VS. LSLP</vt:lpstr>
      <vt:lpstr>LSLP</vt:lpstr>
      <vt:lpstr>LSLP</vt:lpstr>
      <vt:lpstr>LSLP Multi-node</vt:lpstr>
      <vt:lpstr>LSLP Operand Reorder</vt:lpstr>
      <vt:lpstr> Finding the Best Operand</vt:lpstr>
      <vt:lpstr> Finding the Best Operand</vt:lpstr>
      <vt:lpstr>Results</vt:lpstr>
      <vt:lpstr>Results</vt:lpstr>
      <vt:lpstr>Results</vt:lpstr>
      <vt:lpstr>Results</vt:lpstr>
      <vt:lpstr>Results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Batch-reduce GEMM Kernel</dc:title>
  <dc:creator>王顺洪</dc:creator>
  <cp:lastModifiedBy>mx L</cp:lastModifiedBy>
  <cp:revision>301</cp:revision>
  <dcterms:created xsi:type="dcterms:W3CDTF">2021-09-03T09:24:22Z</dcterms:created>
  <dcterms:modified xsi:type="dcterms:W3CDTF">2022-03-31T11:11:22Z</dcterms:modified>
</cp:coreProperties>
</file>