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0"/>
  </p:notesMasterIdLst>
  <p:sldIdLst>
    <p:sldId id="399" r:id="rId3"/>
    <p:sldId id="403" r:id="rId4"/>
    <p:sldId id="409" r:id="rId5"/>
    <p:sldId id="405" r:id="rId6"/>
    <p:sldId id="400" r:id="rId7"/>
    <p:sldId id="401" r:id="rId8"/>
    <p:sldId id="402" r:id="rId9"/>
    <p:sldId id="410" r:id="rId10"/>
    <p:sldId id="407" r:id="rId11"/>
    <p:sldId id="406" r:id="rId12"/>
    <p:sldId id="411" r:id="rId13"/>
    <p:sldId id="413" r:id="rId14"/>
    <p:sldId id="412" r:id="rId15"/>
    <p:sldId id="414" r:id="rId16"/>
    <p:sldId id="415" r:id="rId17"/>
    <p:sldId id="416" r:id="rId18"/>
    <p:sldId id="404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obileye" id="{12655E8C-A4FD-4A49-B270-3694F4E704F3}">
          <p14:sldIdLst>
            <p14:sldId id="399"/>
            <p14:sldId id="403"/>
            <p14:sldId id="409"/>
            <p14:sldId id="405"/>
            <p14:sldId id="400"/>
            <p14:sldId id="401"/>
            <p14:sldId id="402"/>
            <p14:sldId id="410"/>
            <p14:sldId id="407"/>
            <p14:sldId id="406"/>
            <p14:sldId id="411"/>
            <p14:sldId id="413"/>
            <p14:sldId id="412"/>
            <p14:sldId id="414"/>
            <p14:sldId id="415"/>
            <p14:sldId id="416"/>
            <p14:sldId id="40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6497" autoAdjust="0"/>
  </p:normalViewPr>
  <p:slideViewPr>
    <p:cSldViewPr snapToGrid="0">
      <p:cViewPr>
        <p:scale>
          <a:sx n="66" d="100"/>
          <a:sy n="66" d="100"/>
        </p:scale>
        <p:origin x="1184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37FB4-0D1E-470E-8D83-4836035CF6F9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82DD6-19D9-4DCB-AF55-70645AF14A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000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87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117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Safe </a:t>
            </a:r>
            <a:r>
              <a:rPr lang="zh-CN" altLang="en-US" dirty="0"/>
              <a:t>：评估的时候会考虑最坏情况下的决策，以确保没有驾驶策略会导致车辆进入危险情况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Dangerous</a:t>
            </a:r>
            <a:r>
              <a:rPr lang="zh-CN" altLang="en-US" dirty="0"/>
              <a:t>：当车辆处于危险状况下时，车辆自身的驾驶策略同样会做出反应，而且可能会比</a:t>
            </a:r>
            <a:r>
              <a:rPr lang="en-US" altLang="zh-CN" dirty="0"/>
              <a:t>RSS</a:t>
            </a:r>
            <a:r>
              <a:rPr lang="zh-CN" altLang="en-US" dirty="0"/>
              <a:t>做的更精确，</a:t>
            </a:r>
            <a:r>
              <a:rPr lang="en-US" altLang="zh-CN" dirty="0"/>
              <a:t>RSS</a:t>
            </a:r>
            <a:r>
              <a:rPr lang="zh-CN" altLang="en-US" dirty="0"/>
              <a:t>相当于双重保险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对横向和纵向的情况进行区分，采取不同的策略，</a:t>
            </a:r>
            <a:endParaRPr lang="en-US" altLang="zh-CN" dirty="0"/>
          </a:p>
          <a:p>
            <a:r>
              <a:rPr lang="zh-CN" altLang="en-US" dirty="0"/>
              <a:t>对不同的道路情况也采取了区分，比如直道，交叉路口和非结构化的道路</a:t>
            </a:r>
            <a:endParaRPr lang="en-US" altLang="zh-CN" dirty="0"/>
          </a:p>
          <a:p>
            <a:r>
              <a:rPr lang="zh-CN" altLang="en-US" dirty="0"/>
              <a:t>区别行人等易受伤的，且动作无逻辑的物体以及遵循道路的物体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对每个物体执行横向和纵向检查   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987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562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对横向和纵向的情况进行区分，采取不同的策略，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对不同的道路情况也采取了区分，比如直道，交叉路口和非结构化的道路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区别行人等易受伤的，且动作无逻辑的物体以及遵循道路的物体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对每个物体执行横向和纵向检查   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Both on same road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in the same direction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in opposite direction</a:t>
            </a:r>
          </a:p>
          <a:p>
            <a:r>
              <a:rPr lang="en-US" altLang="zh-CN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both vehicles drive on different roads that are connected by an intersection</a:t>
            </a:r>
            <a:r>
              <a:rPr lang="en-US" altLang="zh-CN" dirty="0">
                <a:solidFill>
                  <a:srgbClr val="404040"/>
                </a:solidFill>
                <a:latin typeface="Lato" panose="020F0502020204030203" pitchFamily="34" charset="0"/>
              </a:rPr>
              <a:t>(</a:t>
            </a:r>
            <a:r>
              <a:rPr lang="zh-CN" altLang="en-US" dirty="0">
                <a:solidFill>
                  <a:srgbClr val="404040"/>
                </a:solidFill>
                <a:latin typeface="Lato" panose="020F0502020204030203" pitchFamily="34" charset="0"/>
              </a:rPr>
              <a:t>考虑车辆的路权）</a:t>
            </a:r>
            <a:endParaRPr lang="en-US" altLang="zh-CN" b="0" i="0" dirty="0">
              <a:solidFill>
                <a:srgbClr val="404040"/>
              </a:solidFill>
              <a:effectLst/>
              <a:latin typeface="Lato" panose="020F0502020204030203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the ego vehicle has priority over the other vehicle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the other vehicle has priority over the ego vehicle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both vehicles have same priority (no vehicle has priority over the other vehicle)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528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245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524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345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7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683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333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RSS</a:t>
            </a:r>
            <a:r>
              <a:rPr lang="zh-CN" altLang="en-US" dirty="0"/>
              <a:t>模型有一个前提条件是，所有的环境因素是已知的，但是目标检测往往有时候会出现检测不到的情况，那么这种情况下是否会保持真确的决策？如果把这种情况考虑建模进去，是否能使它在这种情况也可以表现良好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通过生成关键场景对两种进行全面的测试，以判断那种更优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自动驾驶其实是一个比较超前，短期难以真正实现落地的东西。但是</a:t>
            </a:r>
            <a:r>
              <a:rPr lang="en-US" altLang="zh-CN" dirty="0"/>
              <a:t>RSS</a:t>
            </a:r>
            <a:r>
              <a:rPr lang="zh-CN" altLang="en-US" dirty="0"/>
              <a:t>的建模方法和理论不仅可以适用自动驾驶，更对一般的智能车场景，尤其是目前已经逐渐成熟并落地的园区无人配送，消毒，清扫等低速自动驾驶场景同样具有适用性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82DD6-19D9-4DCB-AF55-70645AF14A1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37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48C08B-16BC-4F08-B87D-1E1D90D7BD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71EB890-964B-4F8C-98F3-AEC6FFE00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DE89D1-1C17-4980-8CED-BDFF0EC37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E8590F-0A0E-4E11-B0BE-E9AFE553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F20654-8B07-4BF6-BD83-D11529435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45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C665D8-EB30-419E-8AF0-2B044BF6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903BB7-06AA-4296-8BF2-82C0EBA5B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272070-4FE1-43F0-ABF2-2270CEA20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0461D7-25E4-4963-849F-5F6D2E04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265288-F545-4D8A-9A58-09939EECC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18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1EA60B-6EF1-472A-B2DB-8FB0A88B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BADB35-F3B6-43C8-BD1D-B1133D8E8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F4B17F-5C8B-494B-827E-C20929BA5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9B62C8-78C5-4E36-BA4D-BBA0B1C2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323027-CFB0-4FEB-B593-55BF86FE9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2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70ED81-0358-4E77-B89A-E6FEF0CE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3D1203-E057-472D-9FBB-5A14E8890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B3DE1E-4822-407E-9063-37650591F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B8D0F1-90F3-49FD-A260-90A92C66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0F01D0B-8223-4C01-A92F-5D2C0D9B5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E4500F-947F-4862-9482-391F5CC1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253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51D4C-AE15-4007-9E2C-961D8E277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F18590-3DCB-43F5-9CF3-9389FB4C3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86D76FC-B9C2-4D81-BE3B-F1EA7275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1684FAC-BE36-45DA-8C4E-CDC3CC8286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631A122-8861-423E-9265-C2D581A97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314FBF6-E25B-4A13-909F-E49799722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4FF9BDC-C825-4BE9-8412-ECD65C84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EF42BE1-A121-40DF-BC57-41564CA2E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47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5666EB-B3A4-475F-A434-7BA2A160D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BD05F92-2B1C-45F9-A0A6-D06E8130B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7848DD-9E75-4305-AB3D-1979DACC9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CABC8DB-0C95-4330-8C3A-FEA00B4C6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18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C7AB445-2D34-4984-9EDA-D8B643C3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AFE48E4-AFCF-41B3-BAE4-0AD28A44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888424-AB7F-458D-B136-58DDC6E6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66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3209D9-D2CA-474F-B57E-FBCDCA45A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01FA66-1ECD-47E7-95D5-D6380E624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AE0F27B-0B8F-41E2-A062-A3B00DDF0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34AD30-A9B0-4ABA-B925-9AAAE66A3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0EDB27-240B-477A-AE3A-BFCEB7AC4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2BE3B6-8930-437F-867A-B39E42555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2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F26D10-16FA-47E9-A486-BA8842AD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E0B5005-873F-4DC3-B1C2-59B152ED7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07FF589-B407-46E1-A466-9C0A394E3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559769B-2115-4630-917C-0BA85FEE1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737566-D28F-45B1-88B1-BA727694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B4371F-08AE-4D81-A8E7-08C684FA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53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D46610-F91F-49E6-9297-580B262D2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C93F8B-0440-47B2-A610-DB78DF83E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8B061D-84E1-4EB9-BED4-92420D3C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D31DCE-9AAD-43A3-8B77-2588E17F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E48407-5AF1-44F8-AD17-06AC7E4D1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56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C89974E-5995-4A56-9088-FFE972BEEE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270E58F-481F-4D2B-BB3B-78D815900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51BDFE-1915-447E-96B1-2CCB7F83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4724C5-5338-4D3E-81B3-433C3DEC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59E76E-304E-49F4-8ACA-6563503F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187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4353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106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3960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3AE8E52-791E-46D7-826B-4C8EE93FE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D5B643-0156-4DE1-B694-0580ACF3D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7BB6F9-E8E0-4203-B533-C4CDA694A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E58A4-3672-43BC-A513-4A2A4D70F507}" type="datetimeFigureOut">
              <a:rPr lang="zh-CN" altLang="en-US" smtClean="0"/>
              <a:t>2022/3/10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A0250D-F6D0-4E03-B861-76EC8A059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7EA6F7-2D0F-406D-876B-8A05E7DD5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733C9-BAA4-4DFB-BA1E-D134630EB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15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7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UxKPXPT2T8Q?feature=oembed" TargetMode="Externa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1E4935-0061-4288-8CF1-A556F81E2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881" y="2073046"/>
            <a:ext cx="9732237" cy="1892667"/>
          </a:xfrm>
        </p:spPr>
        <p:txBody>
          <a:bodyPr/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 Formal Model of Safe and 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Scalable Self-driving Cars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Mobileye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184384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395403-33F9-4138-BAA0-CFCA1939C67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238" y="1247690"/>
            <a:ext cx="11721523" cy="5296952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自动驾驶难以落地和实际应用</a:t>
            </a:r>
            <a:endParaRPr lang="en-US" altLang="zh-CN" dirty="0"/>
          </a:p>
          <a:p>
            <a:pPr lvl="1">
              <a:lnSpc>
                <a:spcPct val="100000"/>
              </a:lnSpc>
            </a:pPr>
            <a:r>
              <a:rPr lang="zh-CN" altLang="en-US" dirty="0"/>
              <a:t>问题还是在于缺少安全保证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抛出问题</a:t>
            </a:r>
            <a:endParaRPr lang="en-US" altLang="zh-CN" dirty="0"/>
          </a:p>
          <a:p>
            <a:pPr lvl="1"/>
            <a:r>
              <a:rPr lang="en-US" altLang="zh-CN" dirty="0"/>
              <a:t> standardization of safety assurance</a:t>
            </a:r>
          </a:p>
          <a:p>
            <a:pPr lvl="2"/>
            <a:r>
              <a:rPr lang="en-US" altLang="zh-CN" dirty="0"/>
              <a:t>what are the </a:t>
            </a:r>
            <a:r>
              <a:rPr lang="en-US" altLang="zh-CN" dirty="0">
                <a:solidFill>
                  <a:srgbClr val="FF0000"/>
                </a:solidFill>
              </a:rPr>
              <a:t>minimal requirements </a:t>
            </a:r>
            <a:r>
              <a:rPr lang="en-US" altLang="zh-CN" dirty="0"/>
              <a:t>that every self-driving car must satisfy, and </a:t>
            </a:r>
            <a:r>
              <a:rPr lang="en-US" altLang="zh-CN" dirty="0">
                <a:solidFill>
                  <a:srgbClr val="FF0000"/>
                </a:solidFill>
              </a:rPr>
              <a:t>how can we verify these requirements</a:t>
            </a:r>
          </a:p>
          <a:p>
            <a:pPr marL="712788" lvl="2" indent="0">
              <a:buNone/>
            </a:pPr>
            <a:endParaRPr lang="en-US" altLang="zh-CN" dirty="0">
              <a:solidFill>
                <a:srgbClr val="FF0000"/>
              </a:solidFill>
            </a:endParaRPr>
          </a:p>
          <a:p>
            <a:pPr marL="712788" lvl="2" indent="0">
              <a:buNone/>
            </a:pP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解决方案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en-US" altLang="zh-CN" dirty="0"/>
              <a:t>a white-box, interpretable, </a:t>
            </a:r>
            <a:r>
              <a:rPr lang="en-US" altLang="zh-CN" dirty="0">
                <a:solidFill>
                  <a:srgbClr val="FF0000"/>
                </a:solidFill>
              </a:rPr>
              <a:t>mathematical model </a:t>
            </a:r>
            <a:r>
              <a:rPr lang="en-US" altLang="zh-CN" dirty="0"/>
              <a:t>for safety assurance called Responsibility-Sensitive Safety</a:t>
            </a:r>
            <a:r>
              <a:rPr lang="zh-CN" altLang="en-US" dirty="0"/>
              <a:t>（</a:t>
            </a:r>
            <a:r>
              <a:rPr lang="en-US" altLang="zh-CN" dirty="0"/>
              <a:t>RSS</a:t>
            </a:r>
            <a:r>
              <a:rPr lang="zh-CN" altLang="en-US" dirty="0"/>
              <a:t>）责任敏感安全模型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B893A94-4362-48CA-A5DB-AA1B0B34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</a:t>
            </a:r>
          </a:p>
        </p:txBody>
      </p:sp>
    </p:spTree>
    <p:extLst>
      <p:ext uri="{BB962C8B-B14F-4D97-AF65-F5344CB8AC3E}">
        <p14:creationId xmlns:p14="http://schemas.microsoft.com/office/powerpoint/2010/main" val="46645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B491EDC3-7619-454C-AAA3-E670CC0EBBF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238" y="1558202"/>
            <a:ext cx="11721523" cy="2510439"/>
          </a:xfrm>
        </p:spPr>
        <p:txBody>
          <a:bodyPr/>
          <a:lstStyle/>
          <a:p>
            <a:r>
              <a:rPr lang="zh-CN" altLang="en-US" dirty="0"/>
              <a:t>如果场景中所有的物体都遵循</a:t>
            </a:r>
            <a:r>
              <a:rPr lang="en-US" altLang="zh-CN" dirty="0"/>
              <a:t>RSS</a:t>
            </a:r>
            <a:r>
              <a:rPr lang="zh-CN" altLang="en-US" dirty="0"/>
              <a:t>规范，那么发生事故的几率将变为</a:t>
            </a:r>
            <a:r>
              <a:rPr lang="en-US" altLang="zh-CN" dirty="0"/>
              <a:t>0</a:t>
            </a:r>
          </a:p>
          <a:p>
            <a:endParaRPr lang="en-US" altLang="zh-CN" dirty="0"/>
          </a:p>
          <a:p>
            <a:r>
              <a:rPr lang="zh-CN" altLang="en-US" dirty="0"/>
              <a:t>确保驾驶策略足够灵活，避免过度自我保护的驾驶策略而导致的奇怪的驾驶行为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CF066CC-F1D8-4CAD-91E5-E800A8618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RSS </a:t>
            </a:r>
            <a:r>
              <a:rPr lang="zh-CN" altLang="en-US" dirty="0"/>
              <a:t>的目标</a:t>
            </a:r>
          </a:p>
        </p:txBody>
      </p:sp>
    </p:spTree>
    <p:extLst>
      <p:ext uri="{BB962C8B-B14F-4D97-AF65-F5344CB8AC3E}">
        <p14:creationId xmlns:p14="http://schemas.microsoft.com/office/powerpoint/2010/main" val="306273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4B5E3B0-7A66-42C0-9A19-F0D3CEE51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与自动驾驶系统的关系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6904E7-6708-4D2D-9ECB-DCA3C81C0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352" y="895241"/>
            <a:ext cx="8773274" cy="528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箭头: 下 5">
            <a:extLst>
              <a:ext uri="{FF2B5EF4-FFF2-40B4-BE49-F238E27FC236}">
                <a16:creationId xmlns:a16="http://schemas.microsoft.com/office/drawing/2014/main" id="{020F6654-4FD1-4F6C-B444-CFBCB5ACB3DF}"/>
              </a:ext>
            </a:extLst>
          </p:cNvPr>
          <p:cNvSpPr/>
          <p:nvPr/>
        </p:nvSpPr>
        <p:spPr>
          <a:xfrm>
            <a:off x="654581" y="2450505"/>
            <a:ext cx="355988" cy="21778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EDEEDE3-2D07-4263-987C-CF41036EC321}"/>
              </a:ext>
            </a:extLst>
          </p:cNvPr>
          <p:cNvSpPr txBox="1"/>
          <p:nvPr/>
        </p:nvSpPr>
        <p:spPr>
          <a:xfrm>
            <a:off x="251285" y="2534266"/>
            <a:ext cx="3559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由底层到高层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5145EFD-C84A-47F9-8B95-CE16C7478C32}"/>
              </a:ext>
            </a:extLst>
          </p:cNvPr>
          <p:cNvSpPr/>
          <p:nvPr/>
        </p:nvSpPr>
        <p:spPr>
          <a:xfrm>
            <a:off x="1735725" y="4230444"/>
            <a:ext cx="9020690" cy="7957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C5A722D-C900-484D-A66D-2EAE53FE71AF}"/>
              </a:ext>
            </a:extLst>
          </p:cNvPr>
          <p:cNvSpPr txBox="1"/>
          <p:nvPr/>
        </p:nvSpPr>
        <p:spPr>
          <a:xfrm>
            <a:off x="2743200" y="4453809"/>
            <a:ext cx="7119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RSS </a:t>
            </a:r>
            <a:r>
              <a:rPr lang="zh-CN" altLang="en-US" b="1" dirty="0">
                <a:solidFill>
                  <a:srgbClr val="FF0000"/>
                </a:solidFill>
              </a:rPr>
              <a:t>介于决策规划层和执行控制层之间</a:t>
            </a:r>
            <a:r>
              <a:rPr lang="zh-CN" altLang="en-US" dirty="0"/>
              <a:t>，</a:t>
            </a:r>
            <a:r>
              <a:rPr lang="zh-CN" altLang="en-US" b="1" dirty="0">
                <a:solidFill>
                  <a:srgbClr val="FF0000"/>
                </a:solidFill>
              </a:rPr>
              <a:t>相当于给决策再加一个保险</a:t>
            </a:r>
            <a:r>
              <a:rPr lang="zh-CN" altLang="en-US" dirty="0"/>
              <a:t>，</a:t>
            </a:r>
          </a:p>
        </p:txBody>
      </p:sp>
    </p:spTree>
    <p:extLst>
      <p:ext uri="{BB962C8B-B14F-4D97-AF65-F5344CB8AC3E}">
        <p14:creationId xmlns:p14="http://schemas.microsoft.com/office/powerpoint/2010/main" val="1524228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96B6A77-4675-41C3-9948-F128CC4E9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总体认识</a:t>
            </a:r>
            <a:endParaRPr lang="en-US" altLang="zh-CN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110632B-AF21-483A-A32F-FD9755F33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59" y="901235"/>
            <a:ext cx="5458346" cy="583163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518FF7B-13E8-4F4F-96D2-C6C20EA53242}"/>
              </a:ext>
            </a:extLst>
          </p:cNvPr>
          <p:cNvSpPr txBox="1"/>
          <p:nvPr/>
        </p:nvSpPr>
        <p:spPr>
          <a:xfrm>
            <a:off x="5806855" y="1489201"/>
            <a:ext cx="57097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RSS </a:t>
            </a:r>
            <a:r>
              <a:rPr lang="zh-CN" altLang="en-US" dirty="0"/>
              <a:t>接收周围的感知（</a:t>
            </a:r>
            <a:r>
              <a:rPr lang="zh-CN" altLang="en-US" dirty="0">
                <a:solidFill>
                  <a:srgbClr val="FF0000"/>
                </a:solidFill>
              </a:rPr>
              <a:t>目标</a:t>
            </a:r>
            <a:r>
              <a:rPr lang="zh-CN" altLang="en-US" dirty="0"/>
              <a:t>以 </a:t>
            </a:r>
            <a:r>
              <a:rPr lang="en-US" altLang="zh-CN" dirty="0"/>
              <a:t>objects list </a:t>
            </a:r>
            <a:r>
              <a:rPr lang="zh-CN" altLang="en-US" dirty="0"/>
              <a:t>的形式作为输入，）</a:t>
            </a:r>
            <a:r>
              <a:rPr lang="en-US" altLang="zh-CN" dirty="0"/>
              <a:t>,</a:t>
            </a:r>
            <a:r>
              <a:rPr lang="zh-CN" altLang="en-US" dirty="0">
                <a:solidFill>
                  <a:srgbClr val="FF0000"/>
                </a:solidFill>
              </a:rPr>
              <a:t>地图数据</a:t>
            </a:r>
            <a:r>
              <a:rPr lang="zh-CN" altLang="en-US" dirty="0"/>
              <a:t>（</a:t>
            </a:r>
            <a:r>
              <a:rPr lang="en-US" altLang="zh-CN" dirty="0"/>
              <a:t>OpenDrive</a:t>
            </a:r>
            <a:r>
              <a:rPr lang="zh-CN" altLang="en-US" dirty="0"/>
              <a:t>）等信息以及当前车辆的控制命令，按照定义的</a:t>
            </a:r>
            <a:r>
              <a:rPr lang="zh-CN" altLang="en-US" dirty="0">
                <a:solidFill>
                  <a:srgbClr val="FF0000"/>
                </a:solidFill>
              </a:rPr>
              <a:t>数学模型</a:t>
            </a:r>
            <a:r>
              <a:rPr lang="zh-CN" altLang="en-US" dirty="0"/>
              <a:t>计算约束，从而控制和改变可能导致车辆危险的命令，保证行车安全。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对每一个物体，</a:t>
            </a:r>
            <a:r>
              <a:rPr lang="en-US" altLang="zh-CN" dirty="0"/>
              <a:t>RSS </a:t>
            </a:r>
            <a:r>
              <a:rPr lang="zh-CN" altLang="en-US" dirty="0"/>
              <a:t>创建一个 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-apple-system"/>
              </a:rPr>
              <a:t>object-ego vehicle pair and their properties 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-apple-system"/>
              </a:rPr>
              <a:t>的描述 被称作 “</a:t>
            </a:r>
            <a:r>
              <a:rPr lang="en-US" altLang="zh-CN" b="1" i="0" dirty="0">
                <a:solidFill>
                  <a:srgbClr val="FF0000"/>
                </a:solidFill>
                <a:effectLst/>
                <a:latin typeface="-apple-system"/>
              </a:rPr>
              <a:t>situation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-apple-system"/>
              </a:rPr>
              <a:t>”</a:t>
            </a:r>
            <a:endParaRPr lang="en-US" altLang="zh-CN" b="1" i="0" dirty="0">
              <a:solidFill>
                <a:srgbClr val="FF0000"/>
              </a:solidFill>
              <a:effectLst/>
              <a:latin typeface="-apple-system"/>
            </a:endParaRPr>
          </a:p>
          <a:p>
            <a:endParaRPr lang="en-US" altLang="zh-CN" dirty="0">
              <a:solidFill>
                <a:srgbClr val="24292F"/>
              </a:solidFill>
              <a:latin typeface="-apple-system"/>
            </a:endParaRPr>
          </a:p>
          <a:p>
            <a:r>
              <a:rPr lang="zh-CN" altLang="en-US" dirty="0">
                <a:solidFill>
                  <a:srgbClr val="24292F"/>
                </a:solidFill>
                <a:latin typeface="-apple-system"/>
              </a:rPr>
              <a:t>对每个</a:t>
            </a:r>
            <a:r>
              <a:rPr lang="en-US" altLang="zh-CN" dirty="0">
                <a:solidFill>
                  <a:srgbClr val="24292F"/>
                </a:solidFill>
                <a:latin typeface="-apple-system"/>
              </a:rPr>
              <a:t>situation RSS</a:t>
            </a:r>
            <a:r>
              <a:rPr lang="zh-CN" altLang="en-US" dirty="0">
                <a:solidFill>
                  <a:srgbClr val="24292F"/>
                </a:solidFill>
                <a:latin typeface="-apple-system"/>
              </a:rPr>
              <a:t>会进行安全检查，并计算</a:t>
            </a:r>
            <a:r>
              <a:rPr lang="en-US" altLang="zh-CN" dirty="0">
                <a:solidFill>
                  <a:srgbClr val="24292F"/>
                </a:solidFill>
                <a:latin typeface="-apple-system"/>
              </a:rPr>
              <a:t>response</a:t>
            </a:r>
            <a:r>
              <a:rPr lang="zh-CN" altLang="en-US" dirty="0">
                <a:solidFill>
                  <a:srgbClr val="24292F"/>
                </a:solidFill>
                <a:latin typeface="-apple-system"/>
              </a:rPr>
              <a:t>，最后综合所有的</a:t>
            </a:r>
            <a:r>
              <a:rPr lang="en-US" altLang="zh-CN" dirty="0">
                <a:solidFill>
                  <a:srgbClr val="24292F"/>
                </a:solidFill>
                <a:latin typeface="-apple-system"/>
              </a:rPr>
              <a:t>response</a:t>
            </a:r>
            <a:r>
              <a:rPr lang="zh-CN" altLang="en-US" dirty="0">
                <a:solidFill>
                  <a:srgbClr val="24292F"/>
                </a:solidFill>
                <a:latin typeface="-apple-system"/>
              </a:rPr>
              <a:t>得到最终的</a:t>
            </a:r>
            <a:r>
              <a:rPr lang="en-US" altLang="zh-CN" dirty="0">
                <a:solidFill>
                  <a:srgbClr val="24292F"/>
                </a:solidFill>
                <a:latin typeface="-apple-system"/>
              </a:rPr>
              <a:t>response</a:t>
            </a:r>
          </a:p>
          <a:p>
            <a:endParaRPr lang="en-US" altLang="zh-CN" dirty="0">
              <a:solidFill>
                <a:srgbClr val="24292F"/>
              </a:solidFill>
              <a:latin typeface="-apple-system"/>
            </a:endParaRPr>
          </a:p>
          <a:p>
            <a:r>
              <a:rPr lang="zh-CN" altLang="en-US" dirty="0">
                <a:solidFill>
                  <a:srgbClr val="24292F"/>
                </a:solidFill>
                <a:latin typeface="-apple-system"/>
              </a:rPr>
              <a:t>最终的输出为在横向和纵向的加速度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5483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55644D9-0E50-4ECB-90B6-7660B4F4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CARLA</a:t>
            </a:r>
            <a:r>
              <a:rPr lang="zh-CN" altLang="en-US" dirty="0"/>
              <a:t>中的</a:t>
            </a:r>
            <a:r>
              <a:rPr lang="en-US" altLang="zh-CN" dirty="0"/>
              <a:t>RSS</a:t>
            </a:r>
            <a:endParaRPr lang="zh-CN" altLang="en-US" dirty="0"/>
          </a:p>
        </p:txBody>
      </p:sp>
      <p:pic>
        <p:nvPicPr>
          <p:cNvPr id="1026" name="Picture 2" descr="Interate RSS into CARLA">
            <a:extLst>
              <a:ext uri="{FF2B5EF4-FFF2-40B4-BE49-F238E27FC236}">
                <a16:creationId xmlns:a16="http://schemas.microsoft.com/office/drawing/2014/main" id="{2F8CB07B-DAC3-47D6-8794-EDCE9F4C5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507" y="1031942"/>
            <a:ext cx="9434838" cy="417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66D5919-265F-4870-8DD3-31D46F186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29" y="5391265"/>
            <a:ext cx="5359675" cy="10287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D0754E7-FF32-49AB-A9A3-579F1A7C5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926" y="5391265"/>
            <a:ext cx="5683542" cy="102875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04920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A2A617E-CBCF-46A8-B678-B69F16CB1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实际演示</a:t>
            </a:r>
          </a:p>
        </p:txBody>
      </p:sp>
      <p:pic>
        <p:nvPicPr>
          <p:cNvPr id="6" name="在线媒体 5" title="RSS safety sensor in CARLA">
            <a:hlinkClick r:id="" action="ppaction://media"/>
            <a:extLst>
              <a:ext uri="{FF2B5EF4-FFF2-40B4-BE49-F238E27FC236}">
                <a16:creationId xmlns:a16="http://schemas.microsoft.com/office/drawing/2014/main" id="{C63588BA-BCFF-4908-B84D-2AEB63F2477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7950" y="1040857"/>
            <a:ext cx="9140707" cy="516449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352B542-73A3-4431-AC63-84ADCDC1335D}"/>
              </a:ext>
            </a:extLst>
          </p:cNvPr>
          <p:cNvSpPr txBox="1"/>
          <p:nvPr/>
        </p:nvSpPr>
        <p:spPr>
          <a:xfrm>
            <a:off x="9448800" y="1165686"/>
            <a:ext cx="23732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与前车距离过近时会执行刹车指令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当偏离当前车道时会向反方向加速</a:t>
            </a:r>
          </a:p>
        </p:txBody>
      </p:sp>
    </p:spTree>
    <p:extLst>
      <p:ext uri="{BB962C8B-B14F-4D97-AF65-F5344CB8AC3E}">
        <p14:creationId xmlns:p14="http://schemas.microsoft.com/office/powerpoint/2010/main" val="163105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B92E090-85CF-4589-BABA-7CAB8BAA4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921574" cy="709424"/>
          </a:xfrm>
        </p:spPr>
        <p:txBody>
          <a:bodyPr/>
          <a:lstStyle/>
          <a:p>
            <a:r>
              <a:rPr lang="en-US" altLang="zh-CN" dirty="0"/>
              <a:t>Formalizing 5 common sense rule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90C9E7C-2842-4082-8D04-01EA8CC76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70" y="1183664"/>
            <a:ext cx="9873514" cy="291527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A790AAD-351F-4230-AA35-2D83745A8AA2}"/>
              </a:ext>
            </a:extLst>
          </p:cNvPr>
          <p:cNvSpPr txBox="1"/>
          <p:nvPr/>
        </p:nvSpPr>
        <p:spPr>
          <a:xfrm>
            <a:off x="625642" y="4639377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具体地，分析不同的 </a:t>
            </a:r>
            <a:r>
              <a:rPr lang="en-US" altLang="zh-CN" dirty="0"/>
              <a:t>”situation”, </a:t>
            </a:r>
            <a:r>
              <a:rPr lang="zh-CN" altLang="en-US" dirty="0"/>
              <a:t>并针对不同的 </a:t>
            </a:r>
            <a:r>
              <a:rPr lang="en-US" altLang="zh-CN" dirty="0"/>
              <a:t>situation</a:t>
            </a:r>
            <a:r>
              <a:rPr lang="zh-CN" altLang="en-US" dirty="0"/>
              <a:t>分别处理</a:t>
            </a:r>
          </a:p>
        </p:txBody>
      </p:sp>
    </p:spTree>
    <p:extLst>
      <p:ext uri="{BB962C8B-B14F-4D97-AF65-F5344CB8AC3E}">
        <p14:creationId xmlns:p14="http://schemas.microsoft.com/office/powerpoint/2010/main" val="154828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6713BD3-D848-4F7F-B679-C74D5C2A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简要规则定义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635A767-D16A-452B-9B9C-0AB78940105F}"/>
                  </a:ext>
                </a:extLst>
              </p:cNvPr>
              <p:cNvSpPr txBox="1"/>
              <p:nvPr/>
            </p:nvSpPr>
            <p:spPr>
              <a:xfrm>
                <a:off x="341213" y="896030"/>
                <a:ext cx="11146221" cy="50659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Longitudinal</a:t>
                </a:r>
                <a:r>
                  <a:rPr lang="zh-CN" altLang="en-US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（</a:t>
                </a:r>
                <a:r>
                  <a:rPr lang="en-US" altLang="zh-CN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1</a:t>
                </a:r>
                <a:r>
                  <a:rPr lang="zh-CN" altLang="en-US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，</a:t>
                </a:r>
                <a:r>
                  <a:rPr lang="en-US" altLang="zh-CN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2</a:t>
                </a:r>
                <a:r>
                  <a:rPr lang="zh-CN" altLang="en-US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，</a:t>
                </a:r>
                <a:r>
                  <a:rPr lang="en-US" altLang="zh-CN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3</a:t>
                </a:r>
                <a:r>
                  <a:rPr lang="zh-CN" altLang="en-US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，</a:t>
                </a:r>
                <a:r>
                  <a:rPr lang="en-US" altLang="zh-CN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4</a:t>
                </a:r>
                <a:r>
                  <a:rPr lang="zh-CN" altLang="en-US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）</a:t>
                </a:r>
                <a:endParaRPr lang="en-US" altLang="zh-CN" b="1" i="0" dirty="0">
                  <a:solidFill>
                    <a:srgbClr val="404040"/>
                  </a:solidFill>
                  <a:effectLst/>
                  <a:latin typeface="Roboto Slab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b="0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in the same direction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Safe distance </a:t>
                </a:r>
                <a:r>
                  <a:rPr lang="zh-CN" altLang="en-US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安全距离</a:t>
                </a:r>
                <a:endParaRPr lang="en-US" altLang="zh-CN" dirty="0">
                  <a:solidFill>
                    <a:srgbClr val="404040"/>
                  </a:solidFill>
                  <a:latin typeface="Lato" panose="020F0502020204030203" pitchFamily="34" charset="0"/>
                </a:endParaRPr>
              </a:p>
              <a:p>
                <a:pPr lvl="3">
                  <a:buFont typeface="Arial" panose="020B0604020202020204" pitchFamily="34" charset="0"/>
                  <a:buChar char="•"/>
                </a:pPr>
                <a:r>
                  <a:rPr lang="zh-CN" altLang="en-US" b="0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如果</a:t>
                </a:r>
                <a:r>
                  <a:rPr lang="en-US" altLang="zh-CN" b="0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ego </a:t>
                </a:r>
                <a:r>
                  <a:rPr lang="zh-CN" altLang="en-US" b="0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在前，则后车需要刹车，与自身车辆无关（如果后车不刹车</a:t>
                </a:r>
                <a:r>
                  <a:rPr lang="zh-CN" altLang="en-US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？）</a:t>
                </a:r>
                <a:endParaRPr lang="en-US" altLang="zh-CN" b="0" i="0" dirty="0">
                  <a:solidFill>
                    <a:srgbClr val="404040"/>
                  </a:solidFill>
                  <a:effectLst/>
                  <a:latin typeface="Lato" panose="020F0502020204030203" pitchFamily="34" charset="0"/>
                </a:endParaRPr>
              </a:p>
              <a:p>
                <a:pPr lvl="3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如果</a:t>
                </a:r>
                <a:r>
                  <a:rPr lang="en-US" altLang="zh-CN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ego</a:t>
                </a:r>
                <a:r>
                  <a:rPr lang="zh-CN" altLang="en-US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在后，那么需要采取刹车至少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func>
                          <m:funcPr>
                            <m:ctrlP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  <m:t>𝑏𝑟𝑎𝑘𝑒</m:t>
                            </m:r>
                          </m:e>
                        </m:func>
                      </m:sub>
                    </m:sSub>
                  </m:oMath>
                </a14:m>
                <a:endParaRPr lang="en-US" altLang="zh-CN" b="0" i="0" dirty="0">
                  <a:solidFill>
                    <a:srgbClr val="404040"/>
                  </a:solidFill>
                  <a:effectLst/>
                  <a:latin typeface="Lato" panose="020F0502020204030203" pitchFamily="34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b="0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in opposite direction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zh-CN" altLang="en-US" b="0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 如果</a:t>
                </a:r>
                <a:r>
                  <a:rPr lang="en-US" altLang="zh-CN" b="0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ego</a:t>
                </a:r>
                <a:r>
                  <a:rPr lang="zh-CN" altLang="en-US" b="0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行驶在正确的方向，</a:t>
                </a:r>
                <a:r>
                  <a:rPr lang="en-US" altLang="zh-CN" b="0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ego</a:t>
                </a:r>
                <a:r>
                  <a:rPr lang="zh-CN" altLang="en-US" b="0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需要至少刹车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rgbClr val="4040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4040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func>
                          <m:funcPr>
                            <m:ctrlP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solidFill>
                                  <a:srgbClr val="40404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𝑏𝑟𝑎𝑘𝑒</m:t>
                            </m:r>
                            <m: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𝑐𝑜𝑟𝑟𝑒𝑡</m:t>
                            </m:r>
                          </m:e>
                        </m:func>
                      </m:sub>
                    </m:sSub>
                  </m:oMath>
                </a14:m>
                <a:endParaRPr lang="en-US" altLang="zh-CN" dirty="0">
                  <a:solidFill>
                    <a:srgbClr val="404040"/>
                  </a:solidFill>
                  <a:latin typeface="Lato" panose="020F0502020204030203" pitchFamily="34" charset="0"/>
                </a:endParaRP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 </a:t>
                </a:r>
                <a:r>
                  <a:rPr lang="zh-CN" altLang="en-US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其他情况下，需要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func>
                          <m:funcPr>
                            <m:ctrlP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  <m:t>𝑏𝑟𝑎𝑘𝑒</m:t>
                            </m:r>
                          </m:e>
                        </m:func>
                      </m:sub>
                    </m:sSub>
                  </m:oMath>
                </a14:m>
                <a:endParaRPr lang="en-US" altLang="zh-CN" dirty="0">
                  <a:solidFill>
                    <a:srgbClr val="404040"/>
                  </a:solidFill>
                  <a:latin typeface="Lato" panose="020F0502020204030203" pitchFamily="34" charset="0"/>
                </a:endParaRPr>
              </a:p>
              <a:p>
                <a:r>
                  <a:rPr lang="en-US" altLang="zh-CN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Lateral conflicts</a:t>
                </a:r>
                <a:r>
                  <a:rPr lang="zh-CN" altLang="en-US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（</a:t>
                </a:r>
                <a:r>
                  <a:rPr lang="en-US" altLang="zh-CN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5</a:t>
                </a:r>
                <a:r>
                  <a:rPr lang="zh-CN" altLang="en-US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，</a:t>
                </a:r>
                <a:r>
                  <a:rPr lang="en-US" altLang="zh-CN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6</a:t>
                </a:r>
                <a:r>
                  <a:rPr lang="zh-CN" altLang="en-US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，</a:t>
                </a:r>
                <a:r>
                  <a:rPr lang="en-US" altLang="zh-CN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7</a:t>
                </a:r>
                <a:r>
                  <a:rPr lang="zh-CN" altLang="en-US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，</a:t>
                </a:r>
                <a:r>
                  <a:rPr lang="en-US" altLang="zh-CN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8</a:t>
                </a:r>
                <a:r>
                  <a:rPr lang="zh-CN" altLang="en-US" b="1" i="0" dirty="0">
                    <a:solidFill>
                      <a:srgbClr val="404040"/>
                    </a:solidFill>
                    <a:effectLst/>
                    <a:latin typeface="Roboto Slab"/>
                  </a:rPr>
                  <a:t>）</a:t>
                </a:r>
                <a:endParaRPr lang="en-US" altLang="zh-CN" b="1" i="0" dirty="0">
                  <a:solidFill>
                    <a:srgbClr val="404040"/>
                  </a:solidFill>
                  <a:effectLst/>
                  <a:latin typeface="Roboto Slab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Lateral safety distance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向反方向至少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func>
                          <m:funcPr>
                            <m:ctrlPr>
                              <a:rPr lang="en-US" altLang="zh-CN" i="1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r>
                              <a:rPr lang="en-US" altLang="zh-CN" i="1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i="1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</a:rPr>
                              <m:t>𝑏𝑟𝑎𝑘𝑒</m:t>
                            </m:r>
                          </m:e>
                        </m:func>
                      </m:sub>
                      <m:sup>
                        <m:r>
                          <a:rPr lang="en-US" altLang="zh-CN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𝑙𝑎𝑡</m:t>
                        </m:r>
                      </m:sup>
                    </m:sSubSup>
                  </m:oMath>
                </a14:m>
                <a:r>
                  <a:rPr lang="en-US" altLang="zh-CN" dirty="0"/>
                  <a:t> </a:t>
                </a:r>
              </a:p>
              <a:p>
                <a:r>
                  <a:rPr lang="zh-CN" altLang="en-US" sz="2000" b="1" dirty="0"/>
                  <a:t>综合考虑横向和纵向（</a:t>
                </a:r>
                <a:r>
                  <a:rPr lang="en-US" altLang="zh-CN" sz="2000" b="1" dirty="0"/>
                  <a:t>9</a:t>
                </a:r>
                <a:r>
                  <a:rPr lang="zh-CN" altLang="en-US" sz="2000" b="1" dirty="0"/>
                  <a:t>，</a:t>
                </a:r>
                <a:r>
                  <a:rPr lang="en-US" altLang="zh-CN" sz="2000" b="1" dirty="0"/>
                  <a:t>10</a:t>
                </a:r>
                <a:r>
                  <a:rPr lang="zh-CN" altLang="en-US" sz="2000" b="1" dirty="0"/>
                  <a:t>）</a:t>
                </a:r>
                <a:endParaRPr lang="en-US" altLang="zh-CN" sz="2000" b="1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zh-CN" altLang="en-US" sz="2000" dirty="0"/>
                  <a:t>回溯前一个状态</a:t>
                </a:r>
                <a:endParaRPr lang="en-US" altLang="zh-CN" sz="2000" b="1" dirty="0"/>
              </a:p>
              <a:p>
                <a:r>
                  <a:rPr lang="en-US" altLang="zh-CN" sz="2000" b="1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evasive maneuvers </a:t>
                </a:r>
                <a:r>
                  <a:rPr lang="zh-CN" altLang="en-US" sz="2000" b="1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（规避机动</a:t>
                </a:r>
                <a:r>
                  <a:rPr lang="en-US" altLang="zh-CN" sz="2000" b="1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) </a:t>
                </a:r>
                <a:r>
                  <a:rPr lang="zh-CN" altLang="en-US" sz="2000" b="1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（</a:t>
                </a:r>
                <a:r>
                  <a:rPr lang="en-US" altLang="zh-CN" sz="2000" b="1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11</a:t>
                </a:r>
                <a:r>
                  <a:rPr lang="zh-CN" altLang="en-US" sz="2000" b="1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，</a:t>
                </a:r>
                <a:r>
                  <a:rPr lang="en-US" altLang="zh-CN" sz="2000" b="1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12</a:t>
                </a:r>
                <a:r>
                  <a:rPr lang="zh-CN" altLang="en-US" sz="2000" b="1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，</a:t>
                </a:r>
                <a:r>
                  <a:rPr lang="en-US" altLang="zh-CN" sz="2000" b="1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13</a:t>
                </a:r>
                <a:r>
                  <a:rPr lang="zh-CN" altLang="en-US" sz="2000" b="1" i="0" dirty="0">
                    <a:solidFill>
                      <a:srgbClr val="404040"/>
                    </a:solidFill>
                    <a:effectLst/>
                    <a:latin typeface="Lato" panose="020F0502020204030203" pitchFamily="34" charset="0"/>
                  </a:rPr>
                  <a:t>）</a:t>
                </a:r>
                <a:endParaRPr lang="en-US" altLang="zh-CN" sz="2000" b="1" i="0" dirty="0">
                  <a:solidFill>
                    <a:srgbClr val="404040"/>
                  </a:solidFill>
                  <a:effectLst/>
                  <a:latin typeface="Lato" panose="020F0502020204030203" pitchFamily="34" charset="0"/>
                </a:endParaRPr>
              </a:p>
              <a:p>
                <a:pPr lvl="1"/>
                <a:r>
                  <a:rPr lang="zh-CN" altLang="en-US" sz="2000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用于规避由于其他交通参与者的不正确行为（</a:t>
                </a:r>
                <a:r>
                  <a:rPr lang="en-US" altLang="zh-CN" sz="2000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improper behavior</a:t>
                </a:r>
                <a:r>
                  <a:rPr lang="zh-CN" altLang="en-US" sz="2000" dirty="0">
                    <a:solidFill>
                      <a:srgbClr val="404040"/>
                    </a:solidFill>
                    <a:latin typeface="Lato" panose="020F0502020204030203" pitchFamily="34" charset="0"/>
                  </a:rPr>
                  <a:t>）</a:t>
                </a:r>
                <a:endParaRPr lang="en-US" altLang="zh-CN" sz="2000" dirty="0">
                  <a:solidFill>
                    <a:srgbClr val="404040"/>
                  </a:solidFill>
                  <a:latin typeface="Lato" panose="020F0502020204030203" pitchFamily="34" charset="0"/>
                </a:endParaRPr>
              </a:p>
              <a:p>
                <a:pPr lvl="1"/>
                <a:r>
                  <a:rPr lang="zh-CN" altLang="en-US" sz="2000" dirty="0"/>
                  <a:t>执行一个侧方向的</a:t>
                </a:r>
                <a:r>
                  <a:rPr lang="en-US" altLang="zh-CN" sz="2000" dirty="0"/>
                  <a:t>move</a:t>
                </a:r>
                <a:r>
                  <a:rPr lang="zh-CN" altLang="en-US" sz="2000" dirty="0"/>
                  <a:t>，这需要对状态进行预测，还要计算可供行驶的空闲区域</a:t>
                </a:r>
                <a:endParaRPr lang="en-US" altLang="zh-CN" sz="2000" b="1" dirty="0"/>
              </a:p>
              <a:p>
                <a:r>
                  <a:rPr lang="zh-CN" altLang="en-US" sz="2000" b="1" dirty="0"/>
                  <a:t>交叉路口情况（</a:t>
                </a:r>
                <a:r>
                  <a:rPr lang="en-US" altLang="zh-CN" sz="2000" b="1" dirty="0"/>
                  <a:t>16</a:t>
                </a:r>
                <a:r>
                  <a:rPr lang="zh-CN" altLang="en-US" sz="2000" b="1" dirty="0"/>
                  <a:t>，</a:t>
                </a:r>
                <a:r>
                  <a:rPr lang="en-US" altLang="zh-CN" sz="2000" b="1" dirty="0"/>
                  <a:t>17</a:t>
                </a:r>
                <a:r>
                  <a:rPr lang="zh-CN" altLang="en-US" sz="2000" b="1" dirty="0"/>
                  <a:t>，</a:t>
                </a:r>
                <a:r>
                  <a:rPr lang="en-US" altLang="zh-CN" sz="2000" b="1" dirty="0"/>
                  <a:t>18</a:t>
                </a:r>
                <a:r>
                  <a:rPr lang="zh-CN" altLang="en-US" sz="2000" b="1" dirty="0"/>
                  <a:t>）</a:t>
                </a:r>
                <a:endParaRPr lang="en-US" altLang="zh-CN" sz="2000" b="1" dirty="0"/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635A767-D16A-452B-9B9C-0AB789401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13" y="896030"/>
                <a:ext cx="11146221" cy="5065939"/>
              </a:xfrm>
              <a:prstGeom prst="rect">
                <a:avLst/>
              </a:prstGeom>
              <a:blipFill>
                <a:blip r:embed="rId3"/>
                <a:stretch>
                  <a:fillRect l="-602" t="-842" b="-12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0118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6713BD3-D848-4F7F-B679-C74D5C2A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3.1  Single Lane Road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7C9AAB0-D086-48A6-A34A-A32B82DEDBCC}"/>
              </a:ext>
            </a:extLst>
          </p:cNvPr>
          <p:cNvSpPr txBox="1"/>
          <p:nvPr/>
        </p:nvSpPr>
        <p:spPr>
          <a:xfrm>
            <a:off x="413886" y="1097280"/>
            <a:ext cx="296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直道跟车场景 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E69B2AC-9A90-4FB7-8DEF-B1F40EECB67D}"/>
              </a:ext>
            </a:extLst>
          </p:cNvPr>
          <p:cNvGrpSpPr/>
          <p:nvPr/>
        </p:nvGrpSpPr>
        <p:grpSpPr>
          <a:xfrm>
            <a:off x="673768" y="1942699"/>
            <a:ext cx="741145" cy="346509"/>
            <a:chOff x="673768" y="1942699"/>
            <a:chExt cx="741145" cy="34650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F042192-F655-414A-845A-F526AFDF0059}"/>
                </a:ext>
              </a:extLst>
            </p:cNvPr>
            <p:cNvSpPr/>
            <p:nvPr/>
          </p:nvSpPr>
          <p:spPr>
            <a:xfrm>
              <a:off x="673768" y="1942699"/>
              <a:ext cx="741145" cy="3465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F28AAF2F-5EA9-4107-AD66-FBC93D32C1F6}"/>
                </a:ext>
              </a:extLst>
            </p:cNvPr>
            <p:cNvSpPr/>
            <p:nvPr/>
          </p:nvSpPr>
          <p:spPr>
            <a:xfrm rot="5400000">
              <a:off x="909585" y="1923448"/>
              <a:ext cx="269508" cy="385011"/>
            </a:xfrm>
            <a:prstGeom prst="triangl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25BCDDE-5B98-456B-8BD8-0A729C06A381}"/>
              </a:ext>
            </a:extLst>
          </p:cNvPr>
          <p:cNvGrpSpPr/>
          <p:nvPr/>
        </p:nvGrpSpPr>
        <p:grpSpPr>
          <a:xfrm>
            <a:off x="2645342" y="1942699"/>
            <a:ext cx="741145" cy="346509"/>
            <a:chOff x="2876350" y="1942699"/>
            <a:chExt cx="741145" cy="346509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68CEF48-5FB0-4C24-AC51-A7E6E339DFE4}"/>
                </a:ext>
              </a:extLst>
            </p:cNvPr>
            <p:cNvSpPr/>
            <p:nvPr/>
          </p:nvSpPr>
          <p:spPr>
            <a:xfrm>
              <a:off x="2876350" y="1942699"/>
              <a:ext cx="741145" cy="3465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90B23928-A3B6-4729-93D6-3EA63D803FAD}"/>
                </a:ext>
              </a:extLst>
            </p:cNvPr>
            <p:cNvSpPr/>
            <p:nvPr/>
          </p:nvSpPr>
          <p:spPr>
            <a:xfrm rot="5400000">
              <a:off x="3243712" y="1923448"/>
              <a:ext cx="269508" cy="385011"/>
            </a:xfrm>
            <a:prstGeom prst="triangl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9C7353-34EB-4CF8-B90D-8674461BD539}"/>
                  </a:ext>
                </a:extLst>
              </p:cNvPr>
              <p:cNvSpPr txBox="1"/>
              <p:nvPr/>
            </p:nvSpPr>
            <p:spPr>
              <a:xfrm>
                <a:off x="358538" y="2349796"/>
                <a:ext cx="133550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/>
                  <a:t>rear car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9C7353-34EB-4CF8-B90D-8674461BD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38" y="2349796"/>
                <a:ext cx="1335508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2AEF5B5-309E-41AB-9E4A-FE605973583C}"/>
                  </a:ext>
                </a:extLst>
              </p:cNvPr>
              <p:cNvSpPr txBox="1"/>
              <p:nvPr/>
            </p:nvSpPr>
            <p:spPr>
              <a:xfrm>
                <a:off x="2348161" y="2289208"/>
                <a:ext cx="1335508" cy="3915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/>
                  <a:t>rear car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2AEF5B5-309E-41AB-9E4A-FE6059735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8161" y="2289208"/>
                <a:ext cx="1335508" cy="391582"/>
              </a:xfrm>
              <a:prstGeom prst="rect">
                <a:avLst/>
              </a:prstGeom>
              <a:blipFill>
                <a:blip r:embed="rId4"/>
                <a:stretch>
                  <a:fillRect t="-7813" b="-203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CEAF0A90-06AB-42B9-A760-85F4E324A8FC}"/>
              </a:ext>
            </a:extLst>
          </p:cNvPr>
          <p:cNvSpPr txBox="1"/>
          <p:nvPr/>
        </p:nvSpPr>
        <p:spPr>
          <a:xfrm>
            <a:off x="4778375" y="1459649"/>
            <a:ext cx="6570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如何确保后车不会撞上前车，后车需要保持一个安全距离（“</a:t>
            </a:r>
            <a:r>
              <a:rPr lang="en-US" altLang="zh-CN" dirty="0"/>
              <a:t>safe distance</a:t>
            </a:r>
            <a:r>
              <a:rPr lang="zh-CN" altLang="en-US" dirty="0"/>
              <a:t>”</a:t>
            </a:r>
            <a:r>
              <a:rPr lang="en-US" altLang="zh-CN" dirty="0"/>
              <a:t>), </a:t>
            </a:r>
            <a:r>
              <a:rPr lang="zh-CN" altLang="en-US" dirty="0"/>
              <a:t>最坏的情况是前车突然刹车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6C28BEF-C98B-4749-BC46-F67791D3017A}"/>
              </a:ext>
            </a:extLst>
          </p:cNvPr>
          <p:cNvSpPr txBox="1"/>
          <p:nvPr/>
        </p:nvSpPr>
        <p:spPr>
          <a:xfrm>
            <a:off x="264693" y="3059668"/>
            <a:ext cx="6150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Definition 1 (Safe longitudinal distance — same direction)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5D2E8A8-8A2E-42FF-8DDD-1E0E6B76A4B8}"/>
                  </a:ext>
                </a:extLst>
              </p:cNvPr>
              <p:cNvSpPr txBox="1"/>
              <p:nvPr/>
            </p:nvSpPr>
            <p:spPr>
              <a:xfrm>
                <a:off x="357771" y="3685763"/>
                <a:ext cx="11144418" cy="68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定义反应时间 </a:t>
                </a:r>
                <a:r>
                  <a:rPr lang="en-US" altLang="zh-CN" dirty="0"/>
                  <a:t>response time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, </a:t>
                </a:r>
                <a:r>
                  <a:rPr lang="zh-CN" altLang="en-US" dirty="0"/>
                  <a:t>前车最大的刹车加速为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𝑏𝑟𝑎𝑘𝑒</m:t>
                        </m:r>
                      </m:sub>
                    </m:sSub>
                  </m:oMath>
                </a14:m>
                <a:r>
                  <a:rPr lang="en-US" altLang="zh-CN" dirty="0"/>
                  <a:t>, </a:t>
                </a:r>
                <a:r>
                  <a:rPr lang="zh-CN" altLang="en-US" dirty="0"/>
                  <a:t>后者在反应时间内最大的前进加速度为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𝑚𝑎𝑥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</a:rPr>
                          <m:t>accel</m:t>
                        </m:r>
                      </m:sub>
                    </m:sSub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，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在</m:t>
                    </m:r>
                  </m:oMath>
                </a14:m>
                <a:r>
                  <a:rPr lang="zh-CN" altLang="en-US" dirty="0"/>
                  <a:t>反应时间之后刹车的最大加速度为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𝑏𝑟𝑎𝑘𝑒</m:t>
                        </m:r>
                      </m:sub>
                    </m:sSub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分别</m:t>
                    </m:r>
                  </m:oMath>
                </a14:m>
                <a:r>
                  <a:rPr lang="zh-CN" altLang="en-US" dirty="0"/>
                  <a:t>为后车和前车的速度</a:t>
                </a:r>
              </a:p>
            </p:txBody>
          </p:sp>
        </mc:Choice>
        <mc:Fallback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5D2E8A8-8A2E-42FF-8DDD-1E0E6B76A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71" y="3685763"/>
                <a:ext cx="11144418" cy="680764"/>
              </a:xfrm>
              <a:prstGeom prst="rect">
                <a:avLst/>
              </a:prstGeom>
              <a:blipFill>
                <a:blip r:embed="rId5"/>
                <a:stretch>
                  <a:fillRect l="-492" t="-4505" b="-117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图片 18">
            <a:extLst>
              <a:ext uri="{FF2B5EF4-FFF2-40B4-BE49-F238E27FC236}">
                <a16:creationId xmlns:a16="http://schemas.microsoft.com/office/drawing/2014/main" id="{1FD320FC-BBF6-4662-9674-B76AEE2B4F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833" y="4639451"/>
            <a:ext cx="8837788" cy="1037048"/>
          </a:xfrm>
          <a:prstGeom prst="rect">
            <a:avLst/>
          </a:prstGeom>
        </p:spPr>
      </p:pic>
      <p:sp>
        <p:nvSpPr>
          <p:cNvPr id="20" name="椭圆 19">
            <a:extLst>
              <a:ext uri="{FF2B5EF4-FFF2-40B4-BE49-F238E27FC236}">
                <a16:creationId xmlns:a16="http://schemas.microsoft.com/office/drawing/2014/main" id="{693FD63F-7575-4FE1-8DC8-8A8B0F77B3EB}"/>
              </a:ext>
            </a:extLst>
          </p:cNvPr>
          <p:cNvSpPr/>
          <p:nvPr/>
        </p:nvSpPr>
        <p:spPr>
          <a:xfrm>
            <a:off x="2444817" y="4735629"/>
            <a:ext cx="2637322" cy="9408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B7CA9B8-19E7-4E0C-9D4D-3A401EB51C59}"/>
              </a:ext>
            </a:extLst>
          </p:cNvPr>
          <p:cNvSpPr txBox="1"/>
          <p:nvPr/>
        </p:nvSpPr>
        <p:spPr>
          <a:xfrm>
            <a:off x="2338533" y="5779243"/>
            <a:ext cx="1838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后车在反应时间内的前进距离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53CCFE67-6A1A-44C5-82F3-BB256E0C7C57}"/>
              </a:ext>
            </a:extLst>
          </p:cNvPr>
          <p:cNvSpPr/>
          <p:nvPr/>
        </p:nvSpPr>
        <p:spPr>
          <a:xfrm>
            <a:off x="7652083" y="4639451"/>
            <a:ext cx="1665171" cy="9408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7EBC6C9-BDE3-4771-9E47-AD1E6F517935}"/>
              </a:ext>
            </a:extLst>
          </p:cNvPr>
          <p:cNvSpPr/>
          <p:nvPr/>
        </p:nvSpPr>
        <p:spPr>
          <a:xfrm>
            <a:off x="2348161" y="4600951"/>
            <a:ext cx="5169170" cy="11782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D6B8B15-8F2F-4A33-B4E7-57A926D208DC}"/>
              </a:ext>
            </a:extLst>
          </p:cNvPr>
          <p:cNvSpPr txBox="1"/>
          <p:nvPr/>
        </p:nvSpPr>
        <p:spPr>
          <a:xfrm>
            <a:off x="5270727" y="5729001"/>
            <a:ext cx="1838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后车在整个过程中前进的距离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4DC18FD-B299-4FEB-846A-4F28A753A22A}"/>
              </a:ext>
            </a:extLst>
          </p:cNvPr>
          <p:cNvSpPr txBox="1"/>
          <p:nvPr/>
        </p:nvSpPr>
        <p:spPr>
          <a:xfrm>
            <a:off x="7684265" y="5684959"/>
            <a:ext cx="1838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前车在整个过程中前进的距离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B9546CB6-8CDA-48FC-84FA-34305CB23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4265" y="1097280"/>
            <a:ext cx="3238329" cy="525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88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A778B6A0-F14F-4ACA-958C-C540274A6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090" y="3993120"/>
            <a:ext cx="7857093" cy="940870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A6713BD3-D848-4F7F-B679-C74D5C2A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3.3 Longitudinal Safe Distance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7C9AAB0-D086-48A6-A34A-A32B82DEDBCC}"/>
              </a:ext>
            </a:extLst>
          </p:cNvPr>
          <p:cNvSpPr txBox="1"/>
          <p:nvPr/>
        </p:nvSpPr>
        <p:spPr>
          <a:xfrm>
            <a:off x="413886" y="1097280"/>
            <a:ext cx="296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相向而行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E69B2AC-9A90-4FB7-8DEF-B1F40EECB67D}"/>
              </a:ext>
            </a:extLst>
          </p:cNvPr>
          <p:cNvGrpSpPr/>
          <p:nvPr/>
        </p:nvGrpSpPr>
        <p:grpSpPr>
          <a:xfrm>
            <a:off x="673768" y="1942699"/>
            <a:ext cx="741145" cy="346509"/>
            <a:chOff x="673768" y="1942699"/>
            <a:chExt cx="741145" cy="34650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F042192-F655-414A-845A-F526AFDF0059}"/>
                </a:ext>
              </a:extLst>
            </p:cNvPr>
            <p:cNvSpPr/>
            <p:nvPr/>
          </p:nvSpPr>
          <p:spPr>
            <a:xfrm>
              <a:off x="673768" y="1942699"/>
              <a:ext cx="741145" cy="3465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F28AAF2F-5EA9-4107-AD66-FBC93D32C1F6}"/>
                </a:ext>
              </a:extLst>
            </p:cNvPr>
            <p:cNvSpPr/>
            <p:nvPr/>
          </p:nvSpPr>
          <p:spPr>
            <a:xfrm rot="5400000">
              <a:off x="909585" y="1923448"/>
              <a:ext cx="269508" cy="385011"/>
            </a:xfrm>
            <a:prstGeom prst="triangl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25BCDDE-5B98-456B-8BD8-0A729C06A381}"/>
              </a:ext>
            </a:extLst>
          </p:cNvPr>
          <p:cNvGrpSpPr/>
          <p:nvPr/>
        </p:nvGrpSpPr>
        <p:grpSpPr>
          <a:xfrm rot="10800000">
            <a:off x="3022333" y="1942698"/>
            <a:ext cx="741145" cy="346509"/>
            <a:chOff x="2876350" y="1942699"/>
            <a:chExt cx="741145" cy="346509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68CEF48-5FB0-4C24-AC51-A7E6E339DFE4}"/>
                </a:ext>
              </a:extLst>
            </p:cNvPr>
            <p:cNvSpPr/>
            <p:nvPr/>
          </p:nvSpPr>
          <p:spPr>
            <a:xfrm>
              <a:off x="2876350" y="1942699"/>
              <a:ext cx="741145" cy="3465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90B23928-A3B6-4729-93D6-3EA63D803FAD}"/>
                </a:ext>
              </a:extLst>
            </p:cNvPr>
            <p:cNvSpPr/>
            <p:nvPr/>
          </p:nvSpPr>
          <p:spPr>
            <a:xfrm rot="5400000">
              <a:off x="3243712" y="1923448"/>
              <a:ext cx="269508" cy="385011"/>
            </a:xfrm>
            <a:prstGeom prst="triangl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9C7353-34EB-4CF8-B90D-8674461BD539}"/>
                  </a:ext>
                </a:extLst>
              </p:cNvPr>
              <p:cNvSpPr txBox="1"/>
              <p:nvPr/>
            </p:nvSpPr>
            <p:spPr>
              <a:xfrm>
                <a:off x="358537" y="2349796"/>
                <a:ext cx="156299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/>
                  <a:t>car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≥ 0</m:t>
                    </m:r>
                  </m:oMath>
                </a14:m>
                <a:endParaRPr lang="en-US" altLang="zh-CN" b="0" dirty="0"/>
              </a:p>
              <a:p>
                <a:pPr algn="ctr"/>
                <a:r>
                  <a:rPr lang="zh-CN" altLang="en-US" dirty="0"/>
                  <a:t>正确方向</a:t>
                </a:r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9C7353-34EB-4CF8-B90D-8674461BD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37" y="2349796"/>
                <a:ext cx="1562995" cy="646331"/>
              </a:xfrm>
              <a:prstGeom prst="rect">
                <a:avLst/>
              </a:prstGeom>
              <a:blipFill>
                <a:blip r:embed="rId4"/>
                <a:stretch>
                  <a:fillRect l="-1563"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2AEF5B5-309E-41AB-9E4A-FE605973583C}"/>
                  </a:ext>
                </a:extLst>
              </p:cNvPr>
              <p:cNvSpPr txBox="1"/>
              <p:nvPr/>
            </p:nvSpPr>
            <p:spPr>
              <a:xfrm>
                <a:off x="2348161" y="2289208"/>
                <a:ext cx="22430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/>
                  <a:t>car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altLang="zh-CN" b="0" dirty="0"/>
              </a:p>
              <a:p>
                <a:pPr algn="ctr"/>
                <a:r>
                  <a:rPr lang="zh-CN" altLang="en-US" dirty="0"/>
                  <a:t>该车行驶在错误方向</a:t>
                </a:r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2AEF5B5-309E-41AB-9E4A-FE6059735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8161" y="2289208"/>
                <a:ext cx="2243090" cy="646331"/>
              </a:xfrm>
              <a:prstGeom prst="rect">
                <a:avLst/>
              </a:prstGeom>
              <a:blipFill>
                <a:blip r:embed="rId5"/>
                <a:stretch>
                  <a:fillRect l="-2174" t="-5660" r="-2446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C6C28BEF-C98B-4749-BC46-F67791D3017A}"/>
              </a:ext>
            </a:extLst>
          </p:cNvPr>
          <p:cNvSpPr txBox="1"/>
          <p:nvPr/>
        </p:nvSpPr>
        <p:spPr>
          <a:xfrm>
            <a:off x="206945" y="3109505"/>
            <a:ext cx="7310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Definition 2 (Safe longitudinal distance — opposite directions)</a:t>
            </a:r>
            <a:endParaRPr lang="zh-CN" altLang="en-US" b="1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693FD63F-7575-4FE1-8DC8-8A8B0F77B3EB}"/>
              </a:ext>
            </a:extLst>
          </p:cNvPr>
          <p:cNvSpPr/>
          <p:nvPr/>
        </p:nvSpPr>
        <p:spPr>
          <a:xfrm>
            <a:off x="2858293" y="3920191"/>
            <a:ext cx="3723782" cy="9408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53CCFE67-6A1A-44C5-82F3-BB256E0C7C57}"/>
              </a:ext>
            </a:extLst>
          </p:cNvPr>
          <p:cNvSpPr/>
          <p:nvPr/>
        </p:nvSpPr>
        <p:spPr>
          <a:xfrm>
            <a:off x="6582075" y="3803413"/>
            <a:ext cx="2940611" cy="13076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D6B8B15-8F2F-4A33-B4E7-57A926D208DC}"/>
              </a:ext>
            </a:extLst>
          </p:cNvPr>
          <p:cNvSpPr txBox="1"/>
          <p:nvPr/>
        </p:nvSpPr>
        <p:spPr>
          <a:xfrm>
            <a:off x="3469706" y="5274296"/>
            <a:ext cx="1838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Car1 </a:t>
            </a:r>
            <a:r>
              <a:rPr lang="zh-CN" altLang="en-US" dirty="0"/>
              <a:t>在整个过程中前进的距离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4DC18FD-B299-4FEB-846A-4F28A753A22A}"/>
              </a:ext>
            </a:extLst>
          </p:cNvPr>
          <p:cNvSpPr txBox="1"/>
          <p:nvPr/>
        </p:nvSpPr>
        <p:spPr>
          <a:xfrm>
            <a:off x="7517331" y="5274295"/>
            <a:ext cx="1838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Car2 </a:t>
            </a:r>
            <a:r>
              <a:rPr lang="zh-CN" altLang="en-US" dirty="0"/>
              <a:t>在整个过程中前进的距离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490713C-5FD6-48B0-A50F-4B8F7C4E8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0765" y="3049971"/>
            <a:ext cx="4349974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36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6713BD3-D848-4F7F-B679-C74D5C2A6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49" y="1"/>
            <a:ext cx="10768597" cy="709424"/>
          </a:xfrm>
        </p:spPr>
        <p:txBody>
          <a:bodyPr/>
          <a:lstStyle/>
          <a:p>
            <a:r>
              <a:rPr lang="it-IT" altLang="zh-CN" dirty="0"/>
              <a:t>Longitudinal Proper response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6C28BEF-C98B-4749-BC46-F67791D3017A}"/>
              </a:ext>
            </a:extLst>
          </p:cNvPr>
          <p:cNvSpPr txBox="1"/>
          <p:nvPr/>
        </p:nvSpPr>
        <p:spPr>
          <a:xfrm>
            <a:off x="107949" y="1885977"/>
            <a:ext cx="7310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zh-CN" b="1" dirty="0"/>
              <a:t>Definition4</a:t>
            </a:r>
            <a:endParaRPr lang="zh-CN" altLang="en-US" b="1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601F492-DD9C-4729-8743-1CF1C97D9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291" y="958666"/>
            <a:ext cx="4828489" cy="438173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0E5BF89-1B9C-42DE-AA41-348F4749F918}"/>
              </a:ext>
            </a:extLst>
          </p:cNvPr>
          <p:cNvSpPr txBox="1"/>
          <p:nvPr/>
        </p:nvSpPr>
        <p:spPr>
          <a:xfrm>
            <a:off x="279133" y="961138"/>
            <a:ext cx="1145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定义阈值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F8724F9-E4A9-48A1-B56B-12E4D0FB5507}"/>
              </a:ext>
            </a:extLst>
          </p:cNvPr>
          <p:cNvSpPr txBox="1"/>
          <p:nvPr/>
        </p:nvSpPr>
        <p:spPr>
          <a:xfrm>
            <a:off x="279133" y="1438819"/>
            <a:ext cx="8874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该阈值表示的是，从该时刻开始，两辆车之间的纵向距离开始小于定义</a:t>
            </a:r>
            <a:r>
              <a:rPr lang="en-US" altLang="zh-CN" dirty="0"/>
              <a:t>1</a:t>
            </a:r>
            <a:r>
              <a:rPr lang="zh-CN" altLang="en-US" dirty="0"/>
              <a:t>和</a:t>
            </a:r>
            <a:r>
              <a:rPr lang="en-US" altLang="zh-CN" dirty="0"/>
              <a:t>2</a:t>
            </a:r>
            <a:r>
              <a:rPr lang="zh-CN" altLang="en-US" dirty="0"/>
              <a:t>中的距离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62B1C332-FD77-4D0B-87E7-C483594B6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36" y="2573391"/>
            <a:ext cx="9036514" cy="3702240"/>
          </a:xfrm>
          <a:prstGeom prst="rect">
            <a:avLst/>
          </a:prstGeom>
        </p:spPr>
      </p:pic>
      <p:sp>
        <p:nvSpPr>
          <p:cNvPr id="19" name="椭圆 18">
            <a:extLst>
              <a:ext uri="{FF2B5EF4-FFF2-40B4-BE49-F238E27FC236}">
                <a16:creationId xmlns:a16="http://schemas.microsoft.com/office/drawing/2014/main" id="{E4A4DF0C-095E-4C7E-AAC0-D23C243CB752}"/>
              </a:ext>
            </a:extLst>
          </p:cNvPr>
          <p:cNvSpPr/>
          <p:nvPr/>
        </p:nvSpPr>
        <p:spPr>
          <a:xfrm>
            <a:off x="3898232" y="2926081"/>
            <a:ext cx="3878981" cy="6448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F22610AC-FE15-437A-9B6B-456DEB4216B0}"/>
              </a:ext>
            </a:extLst>
          </p:cNvPr>
          <p:cNvSpPr/>
          <p:nvPr/>
        </p:nvSpPr>
        <p:spPr>
          <a:xfrm>
            <a:off x="8430126" y="2926079"/>
            <a:ext cx="1464645" cy="6448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79F0CE1F-6727-425D-B5A0-CD456175F03F}"/>
              </a:ext>
            </a:extLst>
          </p:cNvPr>
          <p:cNvSpPr/>
          <p:nvPr/>
        </p:nvSpPr>
        <p:spPr>
          <a:xfrm>
            <a:off x="3763142" y="3779618"/>
            <a:ext cx="1464645" cy="6448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B2DC099-B9D6-43BF-9D87-B3F6DF290E6F}"/>
              </a:ext>
            </a:extLst>
          </p:cNvPr>
          <p:cNvSpPr txBox="1"/>
          <p:nvPr/>
        </p:nvSpPr>
        <p:spPr>
          <a:xfrm>
            <a:off x="9981398" y="2622680"/>
            <a:ext cx="1868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刹车时的加速度最小应该为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216633A-54A6-4797-B925-B68C8F1FD51E}"/>
              </a:ext>
            </a:extLst>
          </p:cNvPr>
          <p:cNvSpPr txBox="1"/>
          <p:nvPr/>
        </p:nvSpPr>
        <p:spPr>
          <a:xfrm>
            <a:off x="3898232" y="2279288"/>
            <a:ext cx="4274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反应时间内的加速度应小于最坏情况</a:t>
            </a:r>
          </a:p>
        </p:txBody>
      </p:sp>
    </p:spTree>
    <p:extLst>
      <p:ext uri="{BB962C8B-B14F-4D97-AF65-F5344CB8AC3E}">
        <p14:creationId xmlns:p14="http://schemas.microsoft.com/office/powerpoint/2010/main" val="748804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584D4692-9CAB-41A9-AA9E-8D2C480D4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626" y="3317226"/>
            <a:ext cx="8449071" cy="1077006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A6713BD3-D848-4F7F-B679-C74D5C2A6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12193136" cy="709424"/>
          </a:xfrm>
        </p:spPr>
        <p:txBody>
          <a:bodyPr/>
          <a:lstStyle/>
          <a:p>
            <a:r>
              <a:rPr lang="en-US" altLang="zh-CN" dirty="0"/>
              <a:t>3.3 Lateral Safe Distance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7C9AAB0-D086-48A6-A34A-A32B82DEDBCC}"/>
              </a:ext>
            </a:extLst>
          </p:cNvPr>
          <p:cNvSpPr txBox="1"/>
          <p:nvPr/>
        </p:nvSpPr>
        <p:spPr>
          <a:xfrm>
            <a:off x="413886" y="1097280"/>
            <a:ext cx="5255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Definition 6 (Safe Lateral Distance)</a:t>
            </a:r>
            <a:endParaRPr lang="zh-CN" altLang="en-US" sz="2400" b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F042192-F655-414A-845A-F526AFDF0059}"/>
              </a:ext>
            </a:extLst>
          </p:cNvPr>
          <p:cNvSpPr/>
          <p:nvPr/>
        </p:nvSpPr>
        <p:spPr>
          <a:xfrm>
            <a:off x="777312" y="2242890"/>
            <a:ext cx="741145" cy="34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68CEF48-5FB0-4C24-AC51-A7E6E339DFE4}"/>
              </a:ext>
            </a:extLst>
          </p:cNvPr>
          <p:cNvSpPr/>
          <p:nvPr/>
        </p:nvSpPr>
        <p:spPr>
          <a:xfrm rot="10800000">
            <a:off x="3041583" y="1739678"/>
            <a:ext cx="741145" cy="34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9C7353-34EB-4CF8-B90D-8674461BD539}"/>
                  </a:ext>
                </a:extLst>
              </p:cNvPr>
              <p:cNvSpPr txBox="1"/>
              <p:nvPr/>
            </p:nvSpPr>
            <p:spPr>
              <a:xfrm>
                <a:off x="366388" y="2524154"/>
                <a:ext cx="156299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/>
                  <a:t>car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9C7353-34EB-4CF8-B90D-8674461BD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88" y="2524154"/>
                <a:ext cx="1562995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2AEF5B5-309E-41AB-9E4A-FE605973583C}"/>
                  </a:ext>
                </a:extLst>
              </p:cNvPr>
              <p:cNvSpPr txBox="1"/>
              <p:nvPr/>
            </p:nvSpPr>
            <p:spPr>
              <a:xfrm>
                <a:off x="2348161" y="2043848"/>
                <a:ext cx="22430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/>
                  <a:t>car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b="0" dirty="0"/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2AEF5B5-309E-41AB-9E4A-FE6059735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8161" y="2043848"/>
                <a:ext cx="2243090" cy="369332"/>
              </a:xfrm>
              <a:prstGeom prst="rect">
                <a:avLst/>
              </a:prstGeom>
              <a:blipFill>
                <a:blip r:embed="rId5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椭圆 19">
            <a:extLst>
              <a:ext uri="{FF2B5EF4-FFF2-40B4-BE49-F238E27FC236}">
                <a16:creationId xmlns:a16="http://schemas.microsoft.com/office/drawing/2014/main" id="{693FD63F-7575-4FE1-8DC8-8A8B0F77B3EB}"/>
              </a:ext>
            </a:extLst>
          </p:cNvPr>
          <p:cNvSpPr/>
          <p:nvPr/>
        </p:nvSpPr>
        <p:spPr>
          <a:xfrm>
            <a:off x="3412155" y="3270504"/>
            <a:ext cx="2940612" cy="9408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53CCFE67-6A1A-44C5-82F3-BB256E0C7C57}"/>
              </a:ext>
            </a:extLst>
          </p:cNvPr>
          <p:cNvSpPr/>
          <p:nvPr/>
        </p:nvSpPr>
        <p:spPr>
          <a:xfrm>
            <a:off x="6639826" y="3062688"/>
            <a:ext cx="2940611" cy="13076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D6B8B15-8F2F-4A33-B4E7-57A926D208DC}"/>
              </a:ext>
            </a:extLst>
          </p:cNvPr>
          <p:cNvSpPr txBox="1"/>
          <p:nvPr/>
        </p:nvSpPr>
        <p:spPr>
          <a:xfrm>
            <a:off x="3782728" y="4582251"/>
            <a:ext cx="2276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Car1</a:t>
            </a:r>
            <a:r>
              <a:rPr lang="zh-CN" altLang="en-US" dirty="0"/>
              <a:t>的横向移动距离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4DC18FD-B299-4FEB-846A-4F28A753A22A}"/>
              </a:ext>
            </a:extLst>
          </p:cNvPr>
          <p:cNvSpPr txBox="1"/>
          <p:nvPr/>
        </p:nvSpPr>
        <p:spPr>
          <a:xfrm>
            <a:off x="7344076" y="4651947"/>
            <a:ext cx="257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Car2 </a:t>
            </a:r>
            <a:r>
              <a:rPr lang="zh-CN" altLang="en-US" dirty="0"/>
              <a:t>的横向移动距离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041CF427-FB8E-4B8B-A41C-47152A0E2CFE}"/>
              </a:ext>
            </a:extLst>
          </p:cNvPr>
          <p:cNvCxnSpPr>
            <a:cxnSpLocks/>
          </p:cNvCxnSpPr>
          <p:nvPr/>
        </p:nvCxnSpPr>
        <p:spPr>
          <a:xfrm>
            <a:off x="366388" y="2148271"/>
            <a:ext cx="5562774" cy="10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27BC641B-8870-4EC8-8555-760A3A75DD76}"/>
                  </a:ext>
                </a:extLst>
              </p:cNvPr>
              <p:cNvSpPr txBox="1"/>
              <p:nvPr/>
            </p:nvSpPr>
            <p:spPr>
              <a:xfrm>
                <a:off x="366388" y="5447899"/>
                <a:ext cx="10394656" cy="459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是</m:t>
                    </m:r>
                  </m:oMath>
                </a14:m>
                <a:r>
                  <a:rPr lang="zh-CN" altLang="en-US" dirty="0"/>
                  <a:t>一个预定义的参数，指的是当车辆横向移动范围在 </a:t>
                </a:r>
                <a:r>
                  <a:rPr lang="en-US" altLang="zh-CN" dirty="0"/>
                  <a:t>[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]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内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时</m:t>
                    </m:r>
                  </m:oMath>
                </a14:m>
                <a:r>
                  <a:rPr lang="zh-CN" altLang="en-US" dirty="0"/>
                  <a:t>视作没有进行横向位移</a:t>
                </a:r>
              </a:p>
            </p:txBody>
          </p:sp>
        </mc:Choice>
        <mc:Fallback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27BC641B-8870-4EC8-8555-760A3A75D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88" y="5447899"/>
                <a:ext cx="10394656" cy="459741"/>
              </a:xfrm>
              <a:prstGeom prst="rect">
                <a:avLst/>
              </a:prstGeom>
              <a:blipFill>
                <a:blip r:embed="rId6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3651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6713BD3-D848-4F7F-B679-C74D5C2A6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12193136" cy="709424"/>
          </a:xfrm>
        </p:spPr>
        <p:txBody>
          <a:bodyPr/>
          <a:lstStyle/>
          <a:p>
            <a:r>
              <a:rPr lang="en-US" altLang="zh-CN" dirty="0"/>
              <a:t>Lateral Proper response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F042192-F655-414A-845A-F526AFDF0059}"/>
              </a:ext>
            </a:extLst>
          </p:cNvPr>
          <p:cNvSpPr/>
          <p:nvPr/>
        </p:nvSpPr>
        <p:spPr>
          <a:xfrm>
            <a:off x="4086483" y="2556059"/>
            <a:ext cx="741145" cy="34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68CEF48-5FB0-4C24-AC51-A7E6E339DFE4}"/>
              </a:ext>
            </a:extLst>
          </p:cNvPr>
          <p:cNvSpPr/>
          <p:nvPr/>
        </p:nvSpPr>
        <p:spPr>
          <a:xfrm rot="10800000">
            <a:off x="6350754" y="2052847"/>
            <a:ext cx="741145" cy="34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9C7353-34EB-4CF8-B90D-8674461BD539}"/>
                  </a:ext>
                </a:extLst>
              </p:cNvPr>
              <p:cNvSpPr txBox="1"/>
              <p:nvPr/>
            </p:nvSpPr>
            <p:spPr>
              <a:xfrm>
                <a:off x="3675559" y="2837323"/>
                <a:ext cx="156299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/>
                  <a:t>car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9C7353-34EB-4CF8-B90D-8674461BD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5559" y="2837323"/>
                <a:ext cx="1562995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2AEF5B5-309E-41AB-9E4A-FE605973583C}"/>
                  </a:ext>
                </a:extLst>
              </p:cNvPr>
              <p:cNvSpPr txBox="1"/>
              <p:nvPr/>
            </p:nvSpPr>
            <p:spPr>
              <a:xfrm>
                <a:off x="5657332" y="2357017"/>
                <a:ext cx="22430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/>
                  <a:t>car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b="0" dirty="0"/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2AEF5B5-309E-41AB-9E4A-FE6059735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7332" y="2357017"/>
                <a:ext cx="2243090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041CF427-FB8E-4B8B-A41C-47152A0E2CFE}"/>
              </a:ext>
            </a:extLst>
          </p:cNvPr>
          <p:cNvCxnSpPr>
            <a:cxnSpLocks/>
          </p:cNvCxnSpPr>
          <p:nvPr/>
        </p:nvCxnSpPr>
        <p:spPr>
          <a:xfrm>
            <a:off x="3675559" y="2461440"/>
            <a:ext cx="5562774" cy="10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864D786C-AD67-4592-9A4C-56D469363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3960" y="1130183"/>
            <a:ext cx="4452986" cy="39075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2E63738-7958-472B-895D-52A32C10FF58}"/>
              </a:ext>
            </a:extLst>
          </p:cNvPr>
          <p:cNvSpPr txBox="1"/>
          <p:nvPr/>
        </p:nvSpPr>
        <p:spPr>
          <a:xfrm>
            <a:off x="471637" y="1125795"/>
            <a:ext cx="131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定义阈值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F503A07-7CA8-4076-8DC9-EC9B091239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833" y="3300051"/>
            <a:ext cx="11862334" cy="291413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116869E-022D-405F-A60D-BD03E63CC0E2}"/>
              </a:ext>
            </a:extLst>
          </p:cNvPr>
          <p:cNvSpPr txBox="1"/>
          <p:nvPr/>
        </p:nvSpPr>
        <p:spPr>
          <a:xfrm>
            <a:off x="6843562" y="1136984"/>
            <a:ext cx="4452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同样表示从该时刻开始，两车进入横向的危险状态</a:t>
            </a:r>
          </a:p>
        </p:txBody>
      </p:sp>
    </p:spTree>
    <p:extLst>
      <p:ext uri="{BB962C8B-B14F-4D97-AF65-F5344CB8AC3E}">
        <p14:creationId xmlns:p14="http://schemas.microsoft.com/office/powerpoint/2010/main" val="2522643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6713BD3-D848-4F7F-B679-C74D5C2A6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12193136" cy="709424"/>
          </a:xfrm>
        </p:spPr>
        <p:txBody>
          <a:bodyPr/>
          <a:lstStyle/>
          <a:p>
            <a:r>
              <a:rPr lang="en-US" altLang="zh-CN" dirty="0"/>
              <a:t>Combining Longitudinal and Lateral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347C2AA-71A0-45A3-8219-E6D3AB6E3113}"/>
              </a:ext>
            </a:extLst>
          </p:cNvPr>
          <p:cNvSpPr txBox="1"/>
          <p:nvPr/>
        </p:nvSpPr>
        <p:spPr>
          <a:xfrm>
            <a:off x="252662" y="1043623"/>
            <a:ext cx="11374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combine the longitudinal and lateral proper responses into a single proper response 将横向和纵向的</a:t>
            </a:r>
            <a:r>
              <a:rPr lang="en-US" altLang="zh-CN" dirty="0"/>
              <a:t>response</a:t>
            </a:r>
            <a:r>
              <a:rPr lang="zh-CN" altLang="en-US" dirty="0"/>
              <a:t>进行综合的考虑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0696267-6E32-4203-905F-1E7EFD6F1543}"/>
              </a:ext>
            </a:extLst>
          </p:cNvPr>
          <p:cNvSpPr txBox="1"/>
          <p:nvPr/>
        </p:nvSpPr>
        <p:spPr>
          <a:xfrm>
            <a:off x="252662" y="1839486"/>
            <a:ext cx="6203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Definition 9 (Dangerous Situation and Danger Threshold time)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B27545B-CD9F-4EDD-A6AA-E403837F1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76" y="2464695"/>
            <a:ext cx="5703174" cy="369332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2163178F-C608-4D07-A1E5-933C7E9F110E}"/>
              </a:ext>
            </a:extLst>
          </p:cNvPr>
          <p:cNvSpPr txBox="1"/>
          <p:nvPr/>
        </p:nvSpPr>
        <p:spPr>
          <a:xfrm>
            <a:off x="7055318" y="2310690"/>
            <a:ext cx="3647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该定义中的两个阈值分别为前面定义的横向和纵向的危险阈值时间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8353B99-7C1A-4336-8E8B-DC4E2A1CD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" y="3212898"/>
            <a:ext cx="11544263" cy="225425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413EC574-8ED0-41C1-A478-40EEEE3ECDE6}"/>
              </a:ext>
            </a:extLst>
          </p:cNvPr>
          <p:cNvSpPr txBox="1"/>
          <p:nvPr/>
        </p:nvSpPr>
        <p:spPr>
          <a:xfrm>
            <a:off x="856648" y="5678905"/>
            <a:ext cx="9548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当纵向危险时间占优时，执行纵向的</a:t>
            </a:r>
            <a:r>
              <a:rPr lang="en-US" altLang="zh-CN" dirty="0"/>
              <a:t>response</a:t>
            </a:r>
            <a:r>
              <a:rPr lang="zh-CN" altLang="en-US" dirty="0"/>
              <a:t>，当调整到横向占优时，执行横向的</a:t>
            </a:r>
            <a:r>
              <a:rPr lang="en-US" altLang="zh-CN" dirty="0"/>
              <a:t>response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2472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76294C2-56F4-4D5F-A7C9-4EB12A99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412B794-02B0-4844-BCBD-F4EC8ED6D5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0" t="4377"/>
          <a:stretch/>
        </p:blipFill>
        <p:spPr>
          <a:xfrm>
            <a:off x="107950" y="904774"/>
            <a:ext cx="5869186" cy="595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4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F82CEDC-D03B-45DF-AD8B-4F6483A9F74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238" y="1142439"/>
            <a:ext cx="11721523" cy="5296952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60961C3-3027-44EA-BC2E-B89D56726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</a:t>
            </a:r>
          </a:p>
        </p:txBody>
      </p:sp>
    </p:spTree>
    <p:extLst>
      <p:ext uri="{BB962C8B-B14F-4D97-AF65-F5344CB8AC3E}">
        <p14:creationId xmlns:p14="http://schemas.microsoft.com/office/powerpoint/2010/main" val="3241366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2947</TotalTime>
  <Words>1244</Words>
  <Application>Microsoft Office PowerPoint</Application>
  <PresentationFormat>宽屏</PresentationFormat>
  <Paragraphs>137</Paragraphs>
  <Slides>17</Slides>
  <Notes>12</Notes>
  <HiddenSlides>1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-apple-system</vt:lpstr>
      <vt:lpstr>Roboto Slab</vt:lpstr>
      <vt:lpstr>等线</vt:lpstr>
      <vt:lpstr>等线 Light</vt:lpstr>
      <vt:lpstr>微软雅黑</vt:lpstr>
      <vt:lpstr>Arial</vt:lpstr>
      <vt:lpstr>Cambria Math</vt:lpstr>
      <vt:lpstr>Lato</vt:lpstr>
      <vt:lpstr>Times New Roman</vt:lpstr>
      <vt:lpstr>Wingdings</vt:lpstr>
      <vt:lpstr>Office 主题​​</vt:lpstr>
      <vt:lpstr>自定义设计方案</vt:lpstr>
      <vt:lpstr>On a Formal Model of Safe and  Scalable Self-driving Cars Mobileye，2017</vt:lpstr>
      <vt:lpstr>背景</vt:lpstr>
      <vt:lpstr>RSS 的目标</vt:lpstr>
      <vt:lpstr>与自动驾驶系统的关系</vt:lpstr>
      <vt:lpstr>总体认识</vt:lpstr>
      <vt:lpstr>CARLA中的RSS</vt:lpstr>
      <vt:lpstr>实际演示</vt:lpstr>
      <vt:lpstr>Formalizing 5 common sense rule</vt:lpstr>
      <vt:lpstr>简要规则定义</vt:lpstr>
      <vt:lpstr>3.1  Single Lane Road</vt:lpstr>
      <vt:lpstr>3.3 Longitudinal Safe Distance</vt:lpstr>
      <vt:lpstr>Longitudinal Proper response</vt:lpstr>
      <vt:lpstr>3.3 Lateral Safe Distance</vt:lpstr>
      <vt:lpstr>Lateral Proper response</vt:lpstr>
      <vt:lpstr>Combining Longitudinal and Lateral</vt:lpstr>
      <vt:lpstr>PowerPoint 演示文稿</vt:lpstr>
      <vt:lpstr>思考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Panoptic-based Image Synthesis</dc:title>
  <dc:creator>G L</dc:creator>
  <cp:lastModifiedBy>G L</cp:lastModifiedBy>
  <cp:revision>222</cp:revision>
  <dcterms:created xsi:type="dcterms:W3CDTF">2021-09-10T03:56:24Z</dcterms:created>
  <dcterms:modified xsi:type="dcterms:W3CDTF">2022-03-10T11:28:41Z</dcterms:modified>
</cp:coreProperties>
</file>