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6" r:id="rId1"/>
    <p:sldMasterId id="2147483673" r:id="rId2"/>
  </p:sldMasterIdLst>
  <p:notesMasterIdLst>
    <p:notesMasterId r:id="rId15"/>
  </p:notesMasterIdLst>
  <p:sldIdLst>
    <p:sldId id="277" r:id="rId3"/>
    <p:sldId id="270" r:id="rId4"/>
    <p:sldId id="289" r:id="rId5"/>
    <p:sldId id="278" r:id="rId6"/>
    <p:sldId id="279" r:id="rId7"/>
    <p:sldId id="280" r:id="rId8"/>
    <p:sldId id="281" r:id="rId9"/>
    <p:sldId id="291" r:id="rId10"/>
    <p:sldId id="283" r:id="rId11"/>
    <p:sldId id="284" r:id="rId12"/>
    <p:sldId id="290" r:id="rId13"/>
    <p:sldId id="268"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万 嘉诚" initials="万" lastIdx="1" clrIdx="0">
    <p:extLst>
      <p:ext uri="{19B8F6BF-5375-455C-9EA6-DF929625EA0E}">
        <p15:presenceInfo xmlns:p15="http://schemas.microsoft.com/office/powerpoint/2012/main" userId="fd05f492b62f8eb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7DC1"/>
    <a:srgbClr val="A5B1CF"/>
    <a:srgbClr val="C5E0B3"/>
    <a:srgbClr val="2F528F"/>
    <a:srgbClr val="00CAFF"/>
    <a:srgbClr val="266AB0"/>
    <a:srgbClr val="00B050"/>
    <a:srgbClr val="FFFFFF"/>
    <a:srgbClr val="21C1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05" autoAdjust="0"/>
  </p:normalViewPr>
  <p:slideViewPr>
    <p:cSldViewPr snapToGrid="0">
      <p:cViewPr varScale="1">
        <p:scale>
          <a:sx n="70" d="100"/>
          <a:sy n="70" d="100"/>
        </p:scale>
        <p:origin x="1138" y="7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711F3E-B30C-42F4-A182-916C2273D750}" type="datetimeFigureOut">
              <a:rPr lang="zh-CN" altLang="en-US" smtClean="0"/>
              <a:t>2022/12/15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9ECE30-DA3C-4C43-B4FA-1B84E43DAA61}" type="slidenum">
              <a:rPr lang="zh-CN" altLang="en-US" smtClean="0"/>
              <a:t>‹#›</a:t>
            </a:fld>
            <a:endParaRPr lang="zh-CN" altLang="en-US"/>
          </a:p>
        </p:txBody>
      </p:sp>
    </p:spTree>
    <p:extLst>
      <p:ext uri="{BB962C8B-B14F-4D97-AF65-F5344CB8AC3E}">
        <p14:creationId xmlns:p14="http://schemas.microsoft.com/office/powerpoint/2010/main" val="3442600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近年来，随着业界对自动驾驶领域探索的不断加深，单纯的</a:t>
            </a:r>
            <a:r>
              <a:rPr lang="en-US" altLang="zh-CN" dirty="0"/>
              <a:t>2D</a:t>
            </a:r>
            <a:r>
              <a:rPr lang="zh-CN" altLang="en-US" dirty="0"/>
              <a:t>目标检测模型已经越来越难以满足实际场景地需求，因为点云的稀疏性和无规则性，它们无法直接对其进行处理。而现有的</a:t>
            </a:r>
            <a:r>
              <a:rPr lang="en-US" altLang="zh-CN" dirty="0"/>
              <a:t>3D</a:t>
            </a:r>
            <a:r>
              <a:rPr lang="zh-CN" altLang="en-US" dirty="0"/>
              <a:t>目标检测模型大致分为两类：</a:t>
            </a:r>
            <a:endParaRPr lang="en-US" altLang="zh-CN" dirty="0"/>
          </a:p>
          <a:p>
            <a:pPr marL="228600" indent="-228600">
              <a:buAutoNum type="arabicPeriod"/>
            </a:pPr>
            <a:r>
              <a:rPr lang="en-US" altLang="zh-CN" dirty="0"/>
              <a:t>Voxel-based</a:t>
            </a:r>
            <a:r>
              <a:rPr lang="zh-CN" altLang="en-US" dirty="0"/>
              <a:t>：将点云数据空间转化为一个个的</a:t>
            </a:r>
            <a:r>
              <a:rPr lang="en-US" altLang="zh-CN" dirty="0"/>
              <a:t>Voxel</a:t>
            </a:r>
            <a:r>
              <a:rPr lang="zh-CN" altLang="en-US" dirty="0"/>
              <a:t>（体素），并利用三维卷积或稀疏三维卷积进行特征提取。这类方法相对直观，但在体素化的过程中伴随着不可避免地原始点云的信息损失，因此精度有限，存在瓶颈。</a:t>
            </a:r>
            <a:endParaRPr lang="en-US" altLang="zh-CN" dirty="0"/>
          </a:p>
          <a:p>
            <a:pPr algn="l"/>
            <a:r>
              <a:rPr lang="zh-CN" altLang="en-US" b="1" i="0" dirty="0">
                <a:solidFill>
                  <a:srgbClr val="4F4F4F"/>
                </a:solidFill>
                <a:effectLst/>
                <a:latin typeface="PingFang SC"/>
              </a:rPr>
              <a:t>以</a:t>
            </a:r>
            <a:r>
              <a:rPr lang="en-US" altLang="zh-CN" b="1" i="0" dirty="0" err="1">
                <a:solidFill>
                  <a:srgbClr val="4F4F4F"/>
                </a:solidFill>
                <a:effectLst/>
                <a:latin typeface="PingFang SC"/>
              </a:rPr>
              <a:t>VoxelNet</a:t>
            </a:r>
            <a:r>
              <a:rPr lang="zh-CN" altLang="en-US" b="1" i="0" dirty="0">
                <a:solidFill>
                  <a:srgbClr val="4F4F4F"/>
                </a:solidFill>
                <a:effectLst/>
                <a:latin typeface="PingFang SC"/>
              </a:rPr>
              <a:t>为例 </a:t>
            </a:r>
            <a:r>
              <a:rPr lang="en-US" altLang="zh-CN" b="1" i="0" dirty="0">
                <a:solidFill>
                  <a:srgbClr val="4F4F4F"/>
                </a:solidFill>
                <a:effectLst/>
                <a:latin typeface="PingFang SC"/>
              </a:rPr>
              <a:t>stacked voxel feature encoding</a:t>
            </a:r>
            <a:r>
              <a:rPr lang="zh-CN" altLang="en-US" b="1" i="0" dirty="0">
                <a:solidFill>
                  <a:srgbClr val="4F4F4F"/>
                </a:solidFill>
                <a:effectLst/>
                <a:latin typeface="PingFang SC"/>
              </a:rPr>
              <a:t>对输入点进行</a:t>
            </a:r>
            <a:r>
              <a:rPr lang="en-US" altLang="zh-CN" b="1" i="0" dirty="0" err="1">
                <a:solidFill>
                  <a:srgbClr val="4F4F4F"/>
                </a:solidFill>
                <a:effectLst/>
                <a:latin typeface="PingFang SC"/>
              </a:rPr>
              <a:t>relu</a:t>
            </a:r>
            <a:r>
              <a:rPr lang="zh-CN" altLang="en-US" b="1" i="0" dirty="0">
                <a:solidFill>
                  <a:srgbClr val="4F4F4F"/>
                </a:solidFill>
                <a:effectLst/>
                <a:latin typeface="PingFang SC"/>
              </a:rPr>
              <a:t>，</a:t>
            </a:r>
            <a:r>
              <a:rPr lang="en-US" altLang="zh-CN" b="1" i="0" dirty="0">
                <a:solidFill>
                  <a:srgbClr val="4F4F4F"/>
                </a:solidFill>
                <a:effectLst/>
                <a:latin typeface="PingFang SC"/>
              </a:rPr>
              <a:t>norm</a:t>
            </a:r>
            <a:r>
              <a:rPr lang="zh-CN" altLang="en-US" b="1" i="0" dirty="0">
                <a:solidFill>
                  <a:srgbClr val="4F4F4F"/>
                </a:solidFill>
                <a:effectLst/>
                <a:latin typeface="PingFang SC"/>
              </a:rPr>
              <a:t>与</a:t>
            </a:r>
            <a:r>
              <a:rPr lang="en-US" altLang="zh-CN" b="1" i="0" dirty="0">
                <a:solidFill>
                  <a:srgbClr val="4F4F4F"/>
                </a:solidFill>
                <a:effectLst/>
                <a:latin typeface="PingFang SC"/>
              </a:rPr>
              <a:t>max pool</a:t>
            </a:r>
            <a:r>
              <a:rPr lang="zh-CN" altLang="en-US" b="1" i="0" dirty="0">
                <a:solidFill>
                  <a:srgbClr val="4F4F4F"/>
                </a:solidFill>
                <a:effectLst/>
                <a:latin typeface="PingFang SC"/>
              </a:rPr>
              <a:t>获得局部聚合特征</a:t>
            </a:r>
            <a:endParaRPr lang="en-US" altLang="zh-CN" b="1" i="0" dirty="0">
              <a:solidFill>
                <a:srgbClr val="4F4F4F"/>
              </a:solidFill>
              <a:effectLst/>
              <a:latin typeface="PingFang SC"/>
            </a:endParaRPr>
          </a:p>
          <a:p>
            <a:br>
              <a:rPr lang="en-US" altLang="zh-CN" b="0" i="0" dirty="0">
                <a:effectLst/>
                <a:latin typeface="-apple-system"/>
              </a:rPr>
            </a:br>
            <a:endParaRPr lang="zh-CN" altLang="en-US" dirty="0"/>
          </a:p>
        </p:txBody>
      </p:sp>
      <p:sp>
        <p:nvSpPr>
          <p:cNvPr id="4" name="灯片编号占位符 3"/>
          <p:cNvSpPr>
            <a:spLocks noGrp="1"/>
          </p:cNvSpPr>
          <p:nvPr>
            <p:ph type="sldNum" sz="quarter" idx="5"/>
          </p:nvPr>
        </p:nvSpPr>
        <p:spPr/>
        <p:txBody>
          <a:bodyPr/>
          <a:lstStyle/>
          <a:p>
            <a:fld id="{D29ECE30-DA3C-4C43-B4FA-1B84E43DAA61}" type="slidenum">
              <a:rPr lang="zh-CN" altLang="en-US" smtClean="0"/>
              <a:t>2</a:t>
            </a:fld>
            <a:endParaRPr lang="zh-CN" altLang="en-US"/>
          </a:p>
        </p:txBody>
      </p:sp>
    </p:spTree>
    <p:extLst>
      <p:ext uri="{BB962C8B-B14F-4D97-AF65-F5344CB8AC3E}">
        <p14:creationId xmlns:p14="http://schemas.microsoft.com/office/powerpoint/2010/main" val="1324197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2. Point-based</a:t>
            </a:r>
            <a:r>
              <a:rPr lang="zh-CN" altLang="en-US" dirty="0"/>
              <a:t>：另一种方案为直接对原始点云数据进行特征提取。一般分为两个步骤，第一步实现比较粗略的候选框提议（</a:t>
            </a:r>
            <a:r>
              <a:rPr lang="en-US" altLang="zh-CN" dirty="0"/>
              <a:t>SA</a:t>
            </a:r>
            <a:r>
              <a:rPr lang="zh-CN" altLang="en-US" dirty="0"/>
              <a:t>层），第二步再进行候选框的位置精确调整（</a:t>
            </a:r>
            <a:r>
              <a:rPr lang="en-US" altLang="zh-CN" dirty="0"/>
              <a:t>FP</a:t>
            </a:r>
            <a:r>
              <a:rPr lang="zh-CN" altLang="en-US" dirty="0"/>
              <a:t>层）。这种方案相对体素化的那种精度更高，但作为一个两阶段的模型，其推理时延对于大多数实时系统无法忍受。</a:t>
            </a:r>
            <a:endParaRPr lang="en-US" altLang="zh-CN" dirty="0"/>
          </a:p>
          <a:p>
            <a:r>
              <a:rPr lang="zh-CN" altLang="en-US" dirty="0"/>
              <a:t>第一阶段采取最远距离采样，然后归一化，第二阶段反向插值，然后</a:t>
            </a:r>
            <a:r>
              <a:rPr lang="en-US" altLang="zh-CN" dirty="0"/>
              <a:t>skip link</a:t>
            </a:r>
            <a:endParaRPr lang="zh-CN" altLang="en-US" dirty="0"/>
          </a:p>
        </p:txBody>
      </p:sp>
      <p:sp>
        <p:nvSpPr>
          <p:cNvPr id="4" name="灯片编号占位符 3"/>
          <p:cNvSpPr>
            <a:spLocks noGrp="1"/>
          </p:cNvSpPr>
          <p:nvPr>
            <p:ph type="sldNum" sz="quarter" idx="5"/>
          </p:nvPr>
        </p:nvSpPr>
        <p:spPr/>
        <p:txBody>
          <a:bodyPr/>
          <a:lstStyle/>
          <a:p>
            <a:fld id="{D29ECE30-DA3C-4C43-B4FA-1B84E43DAA61}" type="slidenum">
              <a:rPr lang="zh-CN" altLang="en-US" smtClean="0"/>
              <a:t>3</a:t>
            </a:fld>
            <a:endParaRPr lang="zh-CN" altLang="en-US"/>
          </a:p>
        </p:txBody>
      </p:sp>
    </p:spTree>
    <p:extLst>
      <p:ext uri="{BB962C8B-B14F-4D97-AF65-F5344CB8AC3E}">
        <p14:creationId xmlns:p14="http://schemas.microsoft.com/office/powerpoint/2010/main" val="1686028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无论作者是不是先实验后反推思路，它的文章让我觉得他确实是这么个逻辑</a:t>
            </a:r>
          </a:p>
        </p:txBody>
      </p:sp>
      <p:sp>
        <p:nvSpPr>
          <p:cNvPr id="4" name="灯片编号占位符 3"/>
          <p:cNvSpPr>
            <a:spLocks noGrp="1"/>
          </p:cNvSpPr>
          <p:nvPr>
            <p:ph type="sldNum" sz="quarter" idx="5"/>
          </p:nvPr>
        </p:nvSpPr>
        <p:spPr/>
        <p:txBody>
          <a:bodyPr/>
          <a:lstStyle/>
          <a:p>
            <a:fld id="{D29ECE30-DA3C-4C43-B4FA-1B84E43DAA61}" type="slidenum">
              <a:rPr lang="zh-CN" altLang="en-US" smtClean="0"/>
              <a:t>4</a:t>
            </a:fld>
            <a:endParaRPr lang="zh-CN" altLang="en-US"/>
          </a:p>
        </p:txBody>
      </p:sp>
    </p:spTree>
    <p:extLst>
      <p:ext uri="{BB962C8B-B14F-4D97-AF65-F5344CB8AC3E}">
        <p14:creationId xmlns:p14="http://schemas.microsoft.com/office/powerpoint/2010/main" val="1020807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dirty="0"/>
              <a:t>SA</a:t>
            </a:r>
            <a:r>
              <a:rPr lang="zh-CN" altLang="en-US" b="0" dirty="0"/>
              <a:t>层为什么给出了较差的代表点</a:t>
            </a:r>
            <a:endParaRPr lang="en-US" altLang="zh-CN" b="0" dirty="0"/>
          </a:p>
          <a:p>
            <a:pPr lvl="1"/>
            <a:r>
              <a:rPr lang="zh-CN" altLang="en-US" dirty="0"/>
              <a:t>通过</a:t>
            </a:r>
            <a:r>
              <a:rPr lang="en-US" altLang="zh-CN" dirty="0"/>
              <a:t>D-FPS</a:t>
            </a:r>
            <a:r>
              <a:rPr lang="zh-CN" altLang="en-US" dirty="0"/>
              <a:t>采样方法得到代表点</a:t>
            </a:r>
            <a:endParaRPr lang="en-US" altLang="zh-CN" dirty="0"/>
          </a:p>
          <a:p>
            <a:pPr lvl="1"/>
            <a:r>
              <a:rPr lang="en-US" altLang="zh-CN" dirty="0"/>
              <a:t>D-FPS</a:t>
            </a:r>
            <a:r>
              <a:rPr lang="zh-CN" altLang="en-US" dirty="0"/>
              <a:t>差在哪里？</a:t>
            </a:r>
            <a:endParaRPr lang="en-US" altLang="zh-CN" dirty="0"/>
          </a:p>
          <a:p>
            <a:pPr lvl="2"/>
            <a:r>
              <a:rPr lang="zh-CN" altLang="en-US" dirty="0"/>
              <a:t>场景中背景点数量偏多</a:t>
            </a:r>
          </a:p>
          <a:p>
            <a:pPr lvl="2"/>
            <a:r>
              <a:rPr lang="zh-CN" altLang="en-US" dirty="0"/>
              <a:t>较远目标中的前景点较少</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因为只考虑了位置信息，所以背景点和前景点等同，因而背景点相对较多。又因为只考虑位置信息，所以较远的前景点稀疏，难以被选中</a:t>
            </a:r>
          </a:p>
          <a:p>
            <a:r>
              <a:rPr lang="zh-CN" altLang="en-US" dirty="0"/>
              <a:t>其中</a:t>
            </a:r>
            <a:r>
              <a:rPr lang="en-US" altLang="zh-CN" dirty="0"/>
              <a:t>$</a:t>
            </a:r>
            <a:r>
              <a:rPr lang="en-US" altLang="zh-CN" dirty="0" err="1"/>
              <a:t>L_d</a:t>
            </a:r>
            <a:r>
              <a:rPr lang="en-US" altLang="zh-CN" dirty="0"/>
              <a:t>$</a:t>
            </a:r>
            <a:r>
              <a:rPr lang="zh-CN" altLang="en-US" dirty="0"/>
              <a:t>为</a:t>
            </a:r>
            <a:r>
              <a:rPr lang="en-US" altLang="zh-CN" dirty="0"/>
              <a:t>$XYZ$</a:t>
            </a:r>
            <a:r>
              <a:rPr lang="zh-CN" altLang="en-US" dirty="0"/>
              <a:t>空间距离计算函数，</a:t>
            </a:r>
            <a:r>
              <a:rPr lang="en-US" altLang="zh-CN" dirty="0"/>
              <a:t>$</a:t>
            </a:r>
            <a:r>
              <a:rPr lang="en-US" altLang="zh-CN" dirty="0" err="1"/>
              <a:t>L_f</a:t>
            </a:r>
            <a:r>
              <a:rPr lang="en-US" altLang="zh-CN" dirty="0"/>
              <a:t>$</a:t>
            </a:r>
            <a:r>
              <a:rPr lang="zh-CN" altLang="en-US" dirty="0"/>
              <a:t>为特征距离计算函数，这里</a:t>
            </a:r>
            <a:r>
              <a:rPr lang="en-US" altLang="zh-CN" dirty="0"/>
              <a:t>$</a:t>
            </a:r>
            <a:r>
              <a:rPr lang="en-US" altLang="zh-CN" dirty="0" err="1"/>
              <a:t>L_f</a:t>
            </a:r>
            <a:r>
              <a:rPr lang="en-US" altLang="zh-CN" dirty="0"/>
              <a:t>$</a:t>
            </a:r>
            <a:r>
              <a:rPr lang="zh-CN" altLang="en-US" dirty="0"/>
              <a:t>的一种实现方式可以是将坐标向量为特征向量拼接后再计算距离。</a:t>
            </a:r>
          </a:p>
        </p:txBody>
      </p:sp>
      <p:sp>
        <p:nvSpPr>
          <p:cNvPr id="4" name="灯片编号占位符 3"/>
          <p:cNvSpPr>
            <a:spLocks noGrp="1"/>
          </p:cNvSpPr>
          <p:nvPr>
            <p:ph type="sldNum" sz="quarter" idx="5"/>
          </p:nvPr>
        </p:nvSpPr>
        <p:spPr/>
        <p:txBody>
          <a:bodyPr/>
          <a:lstStyle/>
          <a:p>
            <a:fld id="{D29ECE30-DA3C-4C43-B4FA-1B84E43DAA61}" type="slidenum">
              <a:rPr lang="zh-CN" altLang="en-US" smtClean="0"/>
              <a:t>5</a:t>
            </a:fld>
            <a:endParaRPr lang="zh-CN" altLang="en-US"/>
          </a:p>
        </p:txBody>
      </p:sp>
    </p:spTree>
    <p:extLst>
      <p:ext uri="{BB962C8B-B14F-4D97-AF65-F5344CB8AC3E}">
        <p14:creationId xmlns:p14="http://schemas.microsoft.com/office/powerpoint/2010/main" val="1926361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29ECE30-DA3C-4C43-B4FA-1B84E43DAA61}" type="slidenum">
              <a:rPr lang="zh-CN" altLang="en-US" smtClean="0"/>
              <a:t>6</a:t>
            </a:fld>
            <a:endParaRPr lang="zh-CN" altLang="en-US"/>
          </a:p>
        </p:txBody>
      </p:sp>
    </p:spTree>
    <p:extLst>
      <p:ext uri="{BB962C8B-B14F-4D97-AF65-F5344CB8AC3E}">
        <p14:creationId xmlns:p14="http://schemas.microsoft.com/office/powerpoint/2010/main" val="3920556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4D4D4D"/>
                </a:solidFill>
                <a:effectLst/>
                <a:latin typeface="-apple-system"/>
              </a:rPr>
              <a:t>旧的两阶段法在经历</a:t>
            </a:r>
            <a:r>
              <a:rPr lang="en-US" altLang="zh-CN" b="0" i="0" dirty="0">
                <a:solidFill>
                  <a:srgbClr val="4D4D4D"/>
                </a:solidFill>
                <a:effectLst/>
                <a:latin typeface="-apple-system"/>
              </a:rPr>
              <a:t>SA</a:t>
            </a:r>
            <a:r>
              <a:rPr lang="zh-CN" altLang="en-US" b="0" i="0" dirty="0">
                <a:solidFill>
                  <a:srgbClr val="4D4D4D"/>
                </a:solidFill>
                <a:effectLst/>
                <a:latin typeface="-apple-system"/>
              </a:rPr>
              <a:t>层与</a:t>
            </a:r>
            <a:r>
              <a:rPr lang="en-US" altLang="zh-CN" b="0" i="0" dirty="0">
                <a:solidFill>
                  <a:srgbClr val="4D4D4D"/>
                </a:solidFill>
                <a:effectLst/>
                <a:latin typeface="-apple-system"/>
              </a:rPr>
              <a:t>FP</a:t>
            </a:r>
            <a:r>
              <a:rPr lang="zh-CN" altLang="en-US" b="0" i="0" dirty="0">
                <a:solidFill>
                  <a:srgbClr val="4D4D4D"/>
                </a:solidFill>
                <a:effectLst/>
                <a:latin typeface="-apple-system"/>
              </a:rPr>
              <a:t>层后，需要在预测头前再添加一个</a:t>
            </a:r>
            <a:r>
              <a:rPr lang="en-US" altLang="zh-CN" b="0" i="0" dirty="0">
                <a:solidFill>
                  <a:srgbClr val="4D4D4D"/>
                </a:solidFill>
                <a:effectLst/>
                <a:latin typeface="-apple-system"/>
              </a:rPr>
              <a:t>SA</a:t>
            </a:r>
            <a:r>
              <a:rPr lang="zh-CN" altLang="en-US" b="0" i="0" dirty="0">
                <a:solidFill>
                  <a:srgbClr val="4D4D4D"/>
                </a:solidFill>
                <a:effectLst/>
                <a:latin typeface="-apple-system"/>
              </a:rPr>
              <a:t>层来提取特征，而</a:t>
            </a:r>
            <a:r>
              <a:rPr lang="en-US" altLang="zh-CN" b="0" i="0" dirty="0">
                <a:solidFill>
                  <a:srgbClr val="4D4D4D"/>
                </a:solidFill>
                <a:effectLst/>
                <a:latin typeface="-apple-system"/>
              </a:rPr>
              <a:t>3DSSD</a:t>
            </a:r>
            <a:r>
              <a:rPr lang="zh-CN" altLang="en-US" b="0" i="0" dirty="0">
                <a:solidFill>
                  <a:srgbClr val="4D4D4D"/>
                </a:solidFill>
                <a:effectLst/>
                <a:latin typeface="-apple-system"/>
              </a:rPr>
              <a:t>删去了第二阶段，再在预测头之前添加</a:t>
            </a:r>
            <a:r>
              <a:rPr lang="en-US" altLang="zh-CN" b="0" i="0" dirty="0">
                <a:solidFill>
                  <a:srgbClr val="4D4D4D"/>
                </a:solidFill>
                <a:effectLst/>
                <a:latin typeface="-apple-system"/>
              </a:rPr>
              <a:t>SA</a:t>
            </a:r>
            <a:r>
              <a:rPr lang="zh-CN" altLang="en-US" b="0" i="0" dirty="0">
                <a:solidFill>
                  <a:srgbClr val="4D4D4D"/>
                </a:solidFill>
                <a:effectLst/>
                <a:latin typeface="-apple-system"/>
              </a:rPr>
              <a:t>层显然用处不大，**因此作责基于新</a:t>
            </a:r>
            <a:r>
              <a:rPr lang="en-US" altLang="zh-CN" b="0" i="0" dirty="0">
                <a:solidFill>
                  <a:srgbClr val="4D4D4D"/>
                </a:solidFill>
                <a:effectLst/>
                <a:latin typeface="-apple-system"/>
              </a:rPr>
              <a:t>SA</a:t>
            </a:r>
            <a:r>
              <a:rPr lang="zh-CN" altLang="en-US" b="0" i="0" dirty="0">
                <a:solidFill>
                  <a:srgbClr val="4D4D4D"/>
                </a:solidFill>
                <a:effectLst/>
                <a:latin typeface="-apple-system"/>
              </a:rPr>
              <a:t>层融合采样的特点设计了全新的</a:t>
            </a:r>
            <a:r>
              <a:rPr lang="en-US" altLang="zh-CN" b="0" i="0" dirty="0">
                <a:solidFill>
                  <a:srgbClr val="4D4D4D"/>
                </a:solidFill>
                <a:effectLst/>
                <a:latin typeface="-apple-system"/>
              </a:rPr>
              <a:t>Candidate Generation Layer(CG Layer)**</a:t>
            </a:r>
            <a:r>
              <a:rPr lang="zh-CN" altLang="en-US" b="0" i="0" dirty="0">
                <a:solidFill>
                  <a:srgbClr val="4D4D4D"/>
                </a:solidFill>
                <a:effectLst/>
                <a:latin typeface="-apple-system"/>
              </a:rPr>
              <a:t>，如上图所示：</a:t>
            </a:r>
          </a:p>
          <a:p>
            <a:r>
              <a:rPr lang="zh-CN" altLang="en-US" b="0" i="0" dirty="0">
                <a:solidFill>
                  <a:srgbClr val="4D4D4D"/>
                </a:solidFill>
                <a:effectLst/>
                <a:latin typeface="-apple-system"/>
              </a:rPr>
              <a:t>对于第一步中心点的选取，我们希望获得尽可能多的前景点，因此只有</a:t>
            </a:r>
            <a:r>
              <a:rPr lang="en-US" altLang="zh-CN" b="0" i="0" dirty="0">
                <a:solidFill>
                  <a:srgbClr val="4D4D4D"/>
                </a:solidFill>
                <a:effectLst/>
                <a:latin typeface="-apple-system"/>
              </a:rPr>
              <a:t>F-FPS</a:t>
            </a:r>
            <a:r>
              <a:rPr lang="zh-CN" altLang="en-US" b="0" i="0" dirty="0">
                <a:solidFill>
                  <a:srgbClr val="4D4D4D"/>
                </a:solidFill>
                <a:effectLst/>
                <a:latin typeface="-apple-system"/>
              </a:rPr>
              <a:t>获得的初始点参与。类似</a:t>
            </a:r>
            <a:r>
              <a:rPr lang="en-US" altLang="zh-CN" b="0" i="0" dirty="0" err="1">
                <a:solidFill>
                  <a:srgbClr val="4D4D4D"/>
                </a:solidFill>
                <a:effectLst/>
                <a:latin typeface="-apple-system"/>
              </a:rPr>
              <a:t>VoteNet</a:t>
            </a:r>
            <a:r>
              <a:rPr lang="zh-CN" altLang="en-US" b="0" i="0" dirty="0">
                <a:solidFill>
                  <a:srgbClr val="4D4D4D"/>
                </a:solidFill>
                <a:effectLst/>
                <a:latin typeface="-apple-system"/>
              </a:rPr>
              <a:t>的思路，作者将这些初始点的特征部分向中心位移，得到得到候选点，并将其作为</a:t>
            </a:r>
            <a:r>
              <a:rPr lang="en-US" altLang="zh-CN" b="0" i="0" dirty="0">
                <a:solidFill>
                  <a:srgbClr val="4D4D4D"/>
                </a:solidFill>
                <a:effectLst/>
                <a:latin typeface="-apple-system"/>
              </a:rPr>
              <a:t>CG</a:t>
            </a:r>
            <a:r>
              <a:rPr lang="zh-CN" altLang="en-US" b="0" i="0" dirty="0">
                <a:solidFill>
                  <a:srgbClr val="4D4D4D"/>
                </a:solidFill>
                <a:effectLst/>
                <a:latin typeface="-apple-system"/>
              </a:rPr>
              <a:t>层的中心点。接下来，在</a:t>
            </a:r>
            <a:r>
              <a:rPr lang="en-US" altLang="zh-CN" b="0" i="0" dirty="0">
                <a:solidFill>
                  <a:srgbClr val="4D4D4D"/>
                </a:solidFill>
                <a:effectLst/>
                <a:latin typeface="-apple-system"/>
              </a:rPr>
              <a:t>D-FPS</a:t>
            </a:r>
            <a:r>
              <a:rPr lang="zh-CN" altLang="en-US" b="0" i="0" dirty="0">
                <a:solidFill>
                  <a:srgbClr val="4D4D4D"/>
                </a:solidFill>
                <a:effectLst/>
                <a:latin typeface="-apple-system"/>
              </a:rPr>
              <a:t>与</a:t>
            </a:r>
            <a:r>
              <a:rPr lang="en-US" altLang="zh-CN" b="0" i="0" dirty="0">
                <a:solidFill>
                  <a:srgbClr val="4D4D4D"/>
                </a:solidFill>
                <a:effectLst/>
                <a:latin typeface="-apple-system"/>
              </a:rPr>
              <a:t>F-FPS</a:t>
            </a:r>
            <a:r>
              <a:rPr lang="zh-CN" altLang="en-US" b="0" i="0" dirty="0">
                <a:solidFill>
                  <a:srgbClr val="4D4D4D"/>
                </a:solidFill>
                <a:effectLst/>
                <a:latin typeface="-apple-system"/>
              </a:rPr>
              <a:t>得到的代表点中寻找</a:t>
            </a:r>
            <a:r>
              <a:rPr lang="en-US" altLang="zh-CN" b="0" i="0" dirty="0">
                <a:solidFill>
                  <a:srgbClr val="4D4D4D"/>
                </a:solidFill>
                <a:effectLst/>
                <a:latin typeface="-apple-system"/>
              </a:rPr>
              <a:t>CG</a:t>
            </a:r>
            <a:r>
              <a:rPr lang="zh-CN" altLang="en-US" b="0" i="0" dirty="0">
                <a:solidFill>
                  <a:srgbClr val="4D4D4D"/>
                </a:solidFill>
                <a:effectLst/>
                <a:latin typeface="-apple-system"/>
              </a:rPr>
              <a:t>层中心点的周围点。中心点和周围点共同组成</a:t>
            </a:r>
            <a:r>
              <a:rPr lang="en-US" altLang="zh-CN" b="0" i="0" dirty="0">
                <a:solidFill>
                  <a:srgbClr val="4D4D4D"/>
                </a:solidFill>
                <a:effectLst/>
                <a:latin typeface="-apple-system"/>
              </a:rPr>
              <a:t>Group</a:t>
            </a:r>
            <a:r>
              <a:rPr lang="zh-CN" altLang="en-US" b="0" i="0" dirty="0">
                <a:solidFill>
                  <a:srgbClr val="4D4D4D"/>
                </a:solidFill>
                <a:effectLst/>
                <a:latin typeface="-apple-system"/>
              </a:rPr>
              <a:t>，语义特征生成便是对</a:t>
            </a:r>
            <a:r>
              <a:rPr lang="en-US" altLang="zh-CN" b="0" i="0" dirty="0">
                <a:solidFill>
                  <a:srgbClr val="4D4D4D"/>
                </a:solidFill>
                <a:effectLst/>
                <a:latin typeface="-apple-system"/>
              </a:rPr>
              <a:t>Group</a:t>
            </a:r>
            <a:r>
              <a:rPr lang="zh-CN" altLang="en-US" b="0" i="0" dirty="0">
                <a:solidFill>
                  <a:srgbClr val="4D4D4D"/>
                </a:solidFill>
                <a:effectLst/>
                <a:latin typeface="-apple-system"/>
              </a:rPr>
              <a:t>中所有点的归一化位置和语义特征连接起来作为输入，应用</a:t>
            </a:r>
            <a:r>
              <a:rPr lang="en-US" altLang="zh-CN" b="0" i="0" dirty="0">
                <a:solidFill>
                  <a:srgbClr val="4D4D4D"/>
                </a:solidFill>
                <a:effectLst/>
                <a:latin typeface="-apple-system"/>
              </a:rPr>
              <a:t>MLP</a:t>
            </a:r>
            <a:r>
              <a:rPr lang="zh-CN" altLang="en-US" b="0" i="0" dirty="0">
                <a:solidFill>
                  <a:srgbClr val="4D4D4D"/>
                </a:solidFill>
                <a:effectLst/>
                <a:latin typeface="-apple-system"/>
              </a:rPr>
              <a:t>层提取特征。</a:t>
            </a:r>
          </a:p>
          <a:p>
            <a:r>
              <a:rPr lang="zh-CN" altLang="en-US" b="0" i="0" dirty="0">
                <a:solidFill>
                  <a:srgbClr val="4D4D4D"/>
                </a:solidFill>
                <a:effectLst/>
                <a:latin typeface="-apple-system"/>
              </a:rPr>
              <a:t>**在</a:t>
            </a:r>
            <a:r>
              <a:rPr lang="en-US" altLang="zh-CN" b="0" i="0" dirty="0">
                <a:solidFill>
                  <a:srgbClr val="4D4D4D"/>
                </a:solidFill>
                <a:effectLst/>
                <a:latin typeface="-apple-system"/>
              </a:rPr>
              <a:t>CG</a:t>
            </a:r>
            <a:r>
              <a:rPr lang="zh-CN" altLang="en-US" b="0" i="0" dirty="0">
                <a:solidFill>
                  <a:srgbClr val="4D4D4D"/>
                </a:solidFill>
                <a:effectLst/>
                <a:latin typeface="-apple-system"/>
              </a:rPr>
              <a:t>层的设计中，作者大胆的仅在一部分代表点中寻找中心点，这无疑也损失了很多信息，但是作者所设计的</a:t>
            </a:r>
            <a:r>
              <a:rPr lang="en-US" altLang="zh-CN" b="0" i="0" dirty="0">
                <a:solidFill>
                  <a:srgbClr val="4D4D4D"/>
                </a:solidFill>
                <a:effectLst/>
                <a:latin typeface="-apple-system"/>
              </a:rPr>
              <a:t>F-FPS</a:t>
            </a:r>
            <a:r>
              <a:rPr lang="zh-CN" altLang="en-US" b="0" i="0" dirty="0">
                <a:solidFill>
                  <a:srgbClr val="4D4D4D"/>
                </a:solidFill>
                <a:effectLst/>
                <a:latin typeface="-apple-system"/>
              </a:rPr>
              <a:t>足够强大，采集到了范围广阔的中心点，并且使用偏移的方法一定程度上减轻了代表点数量较少所带了的问题。总之，通过修改</a:t>
            </a:r>
            <a:r>
              <a:rPr lang="en-US" altLang="zh-CN" b="0" i="0" dirty="0">
                <a:solidFill>
                  <a:srgbClr val="4D4D4D"/>
                </a:solidFill>
                <a:effectLst/>
                <a:latin typeface="-apple-system"/>
              </a:rPr>
              <a:t>SA</a:t>
            </a:r>
            <a:r>
              <a:rPr lang="zh-CN" altLang="en-US" b="0" i="0" dirty="0">
                <a:solidFill>
                  <a:srgbClr val="4D4D4D"/>
                </a:solidFill>
                <a:effectLst/>
                <a:latin typeface="-apple-system"/>
              </a:rPr>
              <a:t>层的采样方法和添加</a:t>
            </a:r>
            <a:r>
              <a:rPr lang="en-US" altLang="zh-CN" b="0" i="0" dirty="0">
                <a:solidFill>
                  <a:srgbClr val="4D4D4D"/>
                </a:solidFill>
                <a:effectLst/>
                <a:latin typeface="-apple-system"/>
              </a:rPr>
              <a:t>CG</a:t>
            </a:r>
            <a:r>
              <a:rPr lang="zh-CN" altLang="en-US" b="0" i="0" dirty="0">
                <a:solidFill>
                  <a:srgbClr val="4D4D4D"/>
                </a:solidFill>
                <a:effectLst/>
                <a:latin typeface="-apple-system"/>
              </a:rPr>
              <a:t>层替换旧有的</a:t>
            </a:r>
            <a:r>
              <a:rPr lang="en-US" altLang="zh-CN" b="0" i="0" dirty="0">
                <a:solidFill>
                  <a:srgbClr val="4D4D4D"/>
                </a:solidFill>
                <a:effectLst/>
                <a:latin typeface="-apple-system"/>
              </a:rPr>
              <a:t>SA</a:t>
            </a:r>
            <a:r>
              <a:rPr lang="zh-CN" altLang="en-US" b="0" i="0" dirty="0">
                <a:solidFill>
                  <a:srgbClr val="4D4D4D"/>
                </a:solidFill>
                <a:effectLst/>
                <a:latin typeface="-apple-system"/>
              </a:rPr>
              <a:t>层，作者实现了删除</a:t>
            </a:r>
            <a:r>
              <a:rPr lang="en-US" altLang="zh-CN" b="0" i="0" dirty="0">
                <a:solidFill>
                  <a:srgbClr val="4D4D4D"/>
                </a:solidFill>
                <a:effectLst/>
                <a:latin typeface="-apple-system"/>
              </a:rPr>
              <a:t>FP</a:t>
            </a:r>
            <a:r>
              <a:rPr lang="zh-CN" altLang="en-US" b="0" i="0" dirty="0">
                <a:solidFill>
                  <a:srgbClr val="4D4D4D"/>
                </a:solidFill>
                <a:effectLst/>
                <a:latin typeface="-apple-system"/>
              </a:rPr>
              <a:t>层和后续精化模块的目标**。</a:t>
            </a:r>
          </a:p>
          <a:p>
            <a:endParaRPr lang="zh-CN" altLang="en-US" b="0" i="0" dirty="0">
              <a:solidFill>
                <a:srgbClr val="4D4D4D"/>
              </a:solidFill>
              <a:effectLst/>
              <a:latin typeface="-apple-system"/>
            </a:endParaRPr>
          </a:p>
          <a:p>
            <a:endParaRPr lang="zh-CN" altLang="en-US" b="0" i="0" dirty="0">
              <a:solidFill>
                <a:srgbClr val="4D4D4D"/>
              </a:solidFill>
              <a:effectLst/>
              <a:latin typeface="-apple-system"/>
            </a:endParaRPr>
          </a:p>
        </p:txBody>
      </p:sp>
      <p:sp>
        <p:nvSpPr>
          <p:cNvPr id="4" name="灯片编号占位符 3"/>
          <p:cNvSpPr>
            <a:spLocks noGrp="1"/>
          </p:cNvSpPr>
          <p:nvPr>
            <p:ph type="sldNum" sz="quarter" idx="5"/>
          </p:nvPr>
        </p:nvSpPr>
        <p:spPr/>
        <p:txBody>
          <a:bodyPr/>
          <a:lstStyle/>
          <a:p>
            <a:fld id="{D29ECE30-DA3C-4C43-B4FA-1B84E43DAA61}" type="slidenum">
              <a:rPr lang="zh-CN" altLang="en-US" smtClean="0"/>
              <a:t>7</a:t>
            </a:fld>
            <a:endParaRPr lang="zh-CN" altLang="en-US"/>
          </a:p>
        </p:txBody>
      </p:sp>
    </p:spTree>
    <p:extLst>
      <p:ext uri="{BB962C8B-B14F-4D97-AF65-F5344CB8AC3E}">
        <p14:creationId xmlns:p14="http://schemas.microsoft.com/office/powerpoint/2010/main" val="2315187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29ECE30-DA3C-4C43-B4FA-1B84E43DAA61}" type="slidenum">
              <a:rPr lang="zh-CN" altLang="en-US" smtClean="0"/>
              <a:t>8</a:t>
            </a:fld>
            <a:endParaRPr lang="zh-CN" altLang="en-US"/>
          </a:p>
        </p:txBody>
      </p:sp>
    </p:spTree>
    <p:extLst>
      <p:ext uri="{BB962C8B-B14F-4D97-AF65-F5344CB8AC3E}">
        <p14:creationId xmlns:p14="http://schemas.microsoft.com/office/powerpoint/2010/main" val="2753702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29ECE30-DA3C-4C43-B4FA-1B84E43DAA61}" type="slidenum">
              <a:rPr lang="zh-CN" altLang="en-US" smtClean="0"/>
              <a:t>9</a:t>
            </a:fld>
            <a:endParaRPr lang="zh-CN" altLang="en-US"/>
          </a:p>
        </p:txBody>
      </p:sp>
    </p:spTree>
    <p:extLst>
      <p:ext uri="{BB962C8B-B14F-4D97-AF65-F5344CB8AC3E}">
        <p14:creationId xmlns:p14="http://schemas.microsoft.com/office/powerpoint/2010/main" val="2166935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作者并没有在</a:t>
            </a:r>
            <a:r>
              <a:rPr lang="en-US" altLang="zh-CN" dirty="0" err="1"/>
              <a:t>nuScenes</a:t>
            </a:r>
            <a:r>
              <a:rPr lang="zh-CN" altLang="en-US" dirty="0"/>
              <a:t>以及推理速度方面进行充分的实验结果展示，仅对</a:t>
            </a:r>
            <a:r>
              <a:rPr lang="en-US" altLang="zh-CN" dirty="0"/>
              <a:t>KITTI</a:t>
            </a:r>
            <a:r>
              <a:rPr lang="zh-CN" altLang="en-US" dirty="0"/>
              <a:t>进行了充分的分析，可见</a:t>
            </a:r>
            <a:r>
              <a:rPr lang="en-US" altLang="zh-CN" dirty="0"/>
              <a:t>3DSSD</a:t>
            </a:r>
            <a:r>
              <a:rPr lang="zh-CN" altLang="en-US" dirty="0"/>
              <a:t>模型在场景相对简单的情况下很好的平衡了推理时间与精度，但在场景相对复杂的时候仍旧不如传统的两阶段法精度高，不过相对于一阶段模型， 其在场景相对复杂的情况下获得了更大的精度提升，例如相较于</a:t>
            </a:r>
            <a:r>
              <a:rPr lang="en-US" altLang="zh-CN" dirty="0" err="1"/>
              <a:t>pointpillar</a:t>
            </a:r>
            <a:r>
              <a:rPr lang="zh-CN" altLang="en-US" dirty="0"/>
              <a:t>，</a:t>
            </a:r>
            <a:r>
              <a:rPr lang="en-US" altLang="zh-CN" dirty="0"/>
              <a:t>3DSSD</a:t>
            </a:r>
            <a:r>
              <a:rPr lang="zh-CN" altLang="en-US" dirty="0"/>
              <a:t>在</a:t>
            </a:r>
            <a:r>
              <a:rPr lang="en-US" altLang="zh-CN" dirty="0"/>
              <a:t>KITTI</a:t>
            </a:r>
            <a:r>
              <a:rPr lang="zh-CN" altLang="en-US" dirty="0"/>
              <a:t>上仅有</a:t>
            </a:r>
            <a:r>
              <a:rPr lang="en-US" altLang="zh-CN" dirty="0"/>
              <a:t>5%</a:t>
            </a:r>
            <a:r>
              <a:rPr lang="zh-CN" altLang="en-US" dirty="0"/>
              <a:t>左右的精度提升，而在</a:t>
            </a:r>
            <a:r>
              <a:rPr lang="en-US" altLang="zh-CN" dirty="0" err="1"/>
              <a:t>nuScenes</a:t>
            </a:r>
            <a:r>
              <a:rPr lang="zh-CN" altLang="en-US" dirty="0"/>
              <a:t>上却有了</a:t>
            </a:r>
            <a:r>
              <a:rPr lang="en-US" altLang="zh-CN" dirty="0"/>
              <a:t>10%</a:t>
            </a:r>
            <a:r>
              <a:rPr lang="zh-CN" altLang="en-US" dirty="0"/>
              <a:t>以上。虽然如此，</a:t>
            </a:r>
            <a:r>
              <a:rPr lang="en-US" altLang="zh-CN" dirty="0"/>
              <a:t>3DSSD</a:t>
            </a:r>
            <a:r>
              <a:rPr lang="zh-CN" altLang="en-US" dirty="0"/>
              <a:t>的速度是不如</a:t>
            </a:r>
            <a:r>
              <a:rPr lang="en-US" altLang="zh-CN" dirty="0" err="1"/>
              <a:t>pointpillar</a:t>
            </a:r>
            <a:r>
              <a:rPr lang="zh-CN" altLang="en-US" dirty="0"/>
              <a:t>的（虽然作者没有展示），也就是说在场景相对简单的情况，</a:t>
            </a:r>
            <a:r>
              <a:rPr lang="en-US" altLang="zh-CN" dirty="0" err="1"/>
              <a:t>pointpillar</a:t>
            </a:r>
            <a:r>
              <a:rPr lang="zh-CN" altLang="en-US" dirty="0"/>
              <a:t>仍具有一定优势</a:t>
            </a:r>
          </a:p>
        </p:txBody>
      </p:sp>
      <p:sp>
        <p:nvSpPr>
          <p:cNvPr id="4" name="灯片编号占位符 3"/>
          <p:cNvSpPr>
            <a:spLocks noGrp="1"/>
          </p:cNvSpPr>
          <p:nvPr>
            <p:ph type="sldNum" sz="quarter" idx="5"/>
          </p:nvPr>
        </p:nvSpPr>
        <p:spPr/>
        <p:txBody>
          <a:bodyPr/>
          <a:lstStyle/>
          <a:p>
            <a:fld id="{D29ECE30-DA3C-4C43-B4FA-1B84E43DAA61}" type="slidenum">
              <a:rPr lang="zh-CN" altLang="en-US" smtClean="0"/>
              <a:t>10</a:t>
            </a:fld>
            <a:endParaRPr lang="zh-CN" altLang="en-US"/>
          </a:p>
        </p:txBody>
      </p:sp>
    </p:spTree>
    <p:extLst>
      <p:ext uri="{BB962C8B-B14F-4D97-AF65-F5344CB8AC3E}">
        <p14:creationId xmlns:p14="http://schemas.microsoft.com/office/powerpoint/2010/main" val="925672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29ECE30-DA3C-4C43-B4FA-1B84E43DAA61}" type="slidenum">
              <a:rPr lang="zh-CN" altLang="en-US" smtClean="0"/>
              <a:t>11</a:t>
            </a:fld>
            <a:endParaRPr lang="zh-CN" altLang="en-US"/>
          </a:p>
        </p:txBody>
      </p:sp>
    </p:spTree>
    <p:extLst>
      <p:ext uri="{BB962C8B-B14F-4D97-AF65-F5344CB8AC3E}">
        <p14:creationId xmlns:p14="http://schemas.microsoft.com/office/powerpoint/2010/main" val="7724479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dirty="0"/>
              <a:t>单击此处编辑母版标题样式</a:t>
            </a:r>
          </a:p>
        </p:txBody>
      </p:sp>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a:extLst>
              <a:ext uri="{FF2B5EF4-FFF2-40B4-BE49-F238E27FC236}">
                <a16:creationId xmlns:a16="http://schemas.microsoft.com/office/drawing/2014/main" id="{B6DCF9BB-E938-4B89-BFD0-F1F7E7F01AB8}"/>
              </a:ext>
            </a:extLst>
          </p:cNvPr>
          <p:cNvSpPr>
            <a:spLocks noGrp="1"/>
          </p:cNvSpPr>
          <p:nvPr>
            <p:ph type="dt" sz="half" idx="10"/>
          </p:nvPr>
        </p:nvSpPr>
        <p:spPr/>
        <p:txBody>
          <a:bodyPr/>
          <a:lstStyle/>
          <a:p>
            <a:endParaRPr lang="zh-CN" altLang="en-US"/>
          </a:p>
        </p:txBody>
      </p:sp>
      <p:sp>
        <p:nvSpPr>
          <p:cNvPr id="5" name="页脚占位符 4">
            <a:extLst>
              <a:ext uri="{FF2B5EF4-FFF2-40B4-BE49-F238E27FC236}">
                <a16:creationId xmlns:a16="http://schemas.microsoft.com/office/drawing/2014/main" id="{A1969515-F994-4062-90A1-C5AFF88861DA}"/>
              </a:ext>
            </a:extLst>
          </p:cNvPr>
          <p:cNvSpPr>
            <a:spLocks noGrp="1"/>
          </p:cNvSpPr>
          <p:nvPr>
            <p:ph type="ftr" sz="quarter" idx="11"/>
          </p:nvPr>
        </p:nvSpPr>
        <p:spPr/>
        <p:txBody>
          <a:bodyPr/>
          <a:lstStyle/>
          <a:p>
            <a:r>
              <a:rPr lang="zh-CN" altLang="en-US"/>
              <a:t>基于多源信息的快速多目标追踪优化</a:t>
            </a:r>
          </a:p>
        </p:txBody>
      </p:sp>
      <p:sp>
        <p:nvSpPr>
          <p:cNvPr id="6" name="灯片编号占位符 5">
            <a:extLst>
              <a:ext uri="{FF2B5EF4-FFF2-40B4-BE49-F238E27FC236}">
                <a16:creationId xmlns:a16="http://schemas.microsoft.com/office/drawing/2014/main" id="{6436AF07-1610-4396-B004-C0D31EE8D542}"/>
              </a:ext>
            </a:extLst>
          </p:cNvPr>
          <p:cNvSpPr>
            <a:spLocks noGrp="1"/>
          </p:cNvSpPr>
          <p:nvPr>
            <p:ph type="sldNum" sz="quarter" idx="12"/>
          </p:nvPr>
        </p:nvSpPr>
        <p:spPr/>
        <p:txBody>
          <a:bodyPr/>
          <a:lstStyle/>
          <a:p>
            <a:fld id="{EB466BE2-40FE-4A59-82BB-128E7E394AEC}" type="slidenum">
              <a:rPr lang="zh-CN" altLang="en-US" smtClean="0"/>
              <a:t>‹#›</a:t>
            </a:fld>
            <a:endParaRPr lang="zh-CN" altLang="en-US"/>
          </a:p>
        </p:txBody>
      </p:sp>
      <p:pic>
        <p:nvPicPr>
          <p:cNvPr id="7"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10031385" y="481011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354455" y="1612580"/>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Tree>
    <p:extLst>
      <p:ext uri="{BB962C8B-B14F-4D97-AF65-F5344CB8AC3E}">
        <p14:creationId xmlns:p14="http://schemas.microsoft.com/office/powerpoint/2010/main" val="1551833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E07242D-8BF4-491D-9337-DAF55FE062AD}"/>
              </a:ext>
            </a:extLst>
          </p:cNvPr>
          <p:cNvSpPr txBox="1">
            <a:spLocks/>
          </p:cNvSpPr>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itchFamily="34" charset="-122"/>
                <a:ea typeface="微软雅黑" pitchFamily="34" charset="-122"/>
                <a:cs typeface="+mj-cs"/>
              </a:defRPr>
            </a:lvl1pPr>
          </a:lstStyle>
          <a:p>
            <a:endParaRPr lang="zh-CN" altLang="en-US" dirty="0"/>
          </a:p>
        </p:txBody>
      </p:sp>
      <p:pic>
        <p:nvPicPr>
          <p:cNvPr id="8"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9993285" y="429576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411604" y="2184201"/>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4"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2010638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zh-CN" altLang="en-US"/>
          </a:p>
        </p:txBody>
      </p:sp>
      <p:sp>
        <p:nvSpPr>
          <p:cNvPr id="4" name="Footer Placeholder 3"/>
          <p:cNvSpPr>
            <a:spLocks noGrp="1"/>
          </p:cNvSpPr>
          <p:nvPr>
            <p:ph type="ftr" sz="quarter" idx="11"/>
          </p:nvPr>
        </p:nvSpPr>
        <p:spPr/>
        <p:txBody>
          <a:bodyPr/>
          <a:lstStyle/>
          <a:p>
            <a:r>
              <a:rPr lang="zh-CN" altLang="en-US"/>
              <a:t>基于多源信息的快速多目标追踪优化</a:t>
            </a:r>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7" name="Content Placeholder 6"/>
          <p:cNvSpPr>
            <a:spLocks noGrp="1"/>
          </p:cNvSpPr>
          <p:nvPr>
            <p:ph sz="quarter" idx="13"/>
          </p:nvPr>
        </p:nvSpPr>
        <p:spPr>
          <a:xfrm>
            <a:off x="190005" y="902526"/>
            <a:ext cx="11792198" cy="5379522"/>
          </a:xfr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155921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a:xfrm>
            <a:off x="11176000" y="6274026"/>
            <a:ext cx="695820" cy="365125"/>
          </a:xfrm>
        </p:spPr>
        <p:txBody>
          <a:bodyPr/>
          <a:lstStyle>
            <a:lvl1pPr>
              <a:defRPr sz="1800" b="1">
                <a:solidFill>
                  <a:schemeClr val="tx1">
                    <a:lumMod val="75000"/>
                    <a:lumOff val="25000"/>
                  </a:schemeClr>
                </a:solidFill>
              </a:defRPr>
            </a:lvl1pPr>
          </a:lstStyle>
          <a:p>
            <a:pPr defTabSz="685800">
              <a:defRPr/>
            </a:pPr>
            <a:fld id="{86CFBB55-5383-4680-AC02-FAC14F853CF3}" type="slidenum">
              <a:rPr lang="zh-CN" altLang="en-US" smtClean="0">
                <a:solidFill>
                  <a:prstClr val="black">
                    <a:lumMod val="75000"/>
                    <a:lumOff val="25000"/>
                  </a:prstClr>
                </a:solidFill>
              </a:rPr>
              <a:pPr defTabSz="685800">
                <a:defRPr/>
              </a:pPr>
              <a:t>‹#›</a:t>
            </a:fld>
            <a:endParaRPr lang="zh-CN" altLang="en-US" dirty="0">
              <a:solidFill>
                <a:prstClr val="black">
                  <a:lumMod val="75000"/>
                  <a:lumOff val="25000"/>
                </a:prstClr>
              </a:solidFill>
            </a:endParaRPr>
          </a:p>
        </p:txBody>
      </p:sp>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1EF2AA3-EA03-6545-9DED-6F9154ACB19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
        <p:nvSpPr>
          <p:cNvPr id="11" name="文本占位符 2">
            <a:extLst>
              <a:ext uri="{FF2B5EF4-FFF2-40B4-BE49-F238E27FC236}">
                <a16:creationId xmlns:a16="http://schemas.microsoft.com/office/drawing/2014/main" id="{80FC510A-EAAE-41C0-9423-6423A04A3ED8}"/>
              </a:ext>
            </a:extLst>
          </p:cNvPr>
          <p:cNvSpPr>
            <a:spLocks noGrp="1"/>
          </p:cNvSpPr>
          <p:nvPr>
            <p:ph idx="1"/>
          </p:nvPr>
        </p:nvSpPr>
        <p:spPr>
          <a:xfrm>
            <a:off x="285007" y="878774"/>
            <a:ext cx="11720945" cy="5379521"/>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2012602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zh-CN" altLang="en-US"/>
          </a:p>
        </p:txBody>
      </p:sp>
      <p:sp>
        <p:nvSpPr>
          <p:cNvPr id="4" name="Footer Placeholder 3"/>
          <p:cNvSpPr>
            <a:spLocks noGrp="1"/>
          </p:cNvSpPr>
          <p:nvPr>
            <p:ph type="ftr" sz="quarter" idx="11"/>
          </p:nvPr>
        </p:nvSpPr>
        <p:spPr/>
        <p:txBody>
          <a:bodyPr/>
          <a:lstStyle/>
          <a:p>
            <a:r>
              <a:rPr lang="zh-CN" altLang="en-US"/>
              <a:t>基于多源信息的快速多目标追踪优化</a:t>
            </a:r>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80761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BA96EA-D46C-425F-9023-F6E11ED2EC33}"/>
              </a:ext>
            </a:extLst>
          </p:cNvPr>
          <p:cNvSpPr>
            <a:spLocks noGrp="1"/>
          </p:cNvSpPr>
          <p:nvPr>
            <p:ph type="title"/>
          </p:nvPr>
        </p:nvSpPr>
        <p:spPr/>
        <p:txBody>
          <a:bodyPr/>
          <a:lstStyle/>
          <a:p>
            <a:r>
              <a:rPr lang="zh-CN" altLang="en-US" dirty="0"/>
              <a:t>单击此处编辑母版标题样式</a:t>
            </a:r>
          </a:p>
        </p:txBody>
      </p:sp>
      <p:sp>
        <p:nvSpPr>
          <p:cNvPr id="3" name="内容占位符 2">
            <a:extLst>
              <a:ext uri="{FF2B5EF4-FFF2-40B4-BE49-F238E27FC236}">
                <a16:creationId xmlns:a16="http://schemas.microsoft.com/office/drawing/2014/main" id="{D17418F6-77DE-4C93-8786-64C7EB578636}"/>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67A26F3-B790-4F42-83B8-93E6880F15FC}"/>
              </a:ext>
            </a:extLst>
          </p:cNvPr>
          <p:cNvSpPr>
            <a:spLocks noGrp="1"/>
          </p:cNvSpPr>
          <p:nvPr>
            <p:ph type="dt" sz="half" idx="10"/>
          </p:nvPr>
        </p:nvSpPr>
        <p:spPr/>
        <p:txBody>
          <a:bodyPr/>
          <a:lstStyle/>
          <a:p>
            <a:endParaRPr lang="zh-CN" altLang="en-US"/>
          </a:p>
        </p:txBody>
      </p:sp>
      <p:sp>
        <p:nvSpPr>
          <p:cNvPr id="5" name="页脚占位符 4">
            <a:extLst>
              <a:ext uri="{FF2B5EF4-FFF2-40B4-BE49-F238E27FC236}">
                <a16:creationId xmlns:a16="http://schemas.microsoft.com/office/drawing/2014/main" id="{AE111069-3F63-4FFF-9BC8-D9FB68F14DBE}"/>
              </a:ext>
            </a:extLst>
          </p:cNvPr>
          <p:cNvSpPr>
            <a:spLocks noGrp="1"/>
          </p:cNvSpPr>
          <p:nvPr>
            <p:ph type="ftr" sz="quarter" idx="11"/>
          </p:nvPr>
        </p:nvSpPr>
        <p:spPr/>
        <p:txBody>
          <a:bodyPr/>
          <a:lstStyle/>
          <a:p>
            <a:r>
              <a:rPr lang="zh-CN" altLang="en-US"/>
              <a:t>基于多源信息的快速多目标追踪优化</a:t>
            </a:r>
          </a:p>
        </p:txBody>
      </p:sp>
      <p:sp>
        <p:nvSpPr>
          <p:cNvPr id="6" name="灯片编号占位符 5">
            <a:extLst>
              <a:ext uri="{FF2B5EF4-FFF2-40B4-BE49-F238E27FC236}">
                <a16:creationId xmlns:a16="http://schemas.microsoft.com/office/drawing/2014/main" id="{5BF051AD-0767-4DE2-AC0C-E71E58D36FF8}"/>
              </a:ext>
            </a:extLst>
          </p:cNvPr>
          <p:cNvSpPr>
            <a:spLocks noGrp="1"/>
          </p:cNvSpPr>
          <p:nvPr>
            <p:ph type="sldNum" sz="quarter" idx="12"/>
          </p:nvPr>
        </p:nvSpPr>
        <p:spPr/>
        <p:txBody>
          <a:bodyPr/>
          <a:lstStyle/>
          <a:p>
            <a:fld id="{9E3C3F8D-CBB6-4D77-B9DA-1B244EAD3A6E}" type="slidenum">
              <a:rPr lang="zh-CN" altLang="en-US" smtClean="0"/>
              <a:t>‹#›</a:t>
            </a:fld>
            <a:endParaRPr lang="zh-CN" altLang="en-US"/>
          </a:p>
        </p:txBody>
      </p:sp>
    </p:spTree>
    <p:extLst>
      <p:ext uri="{BB962C8B-B14F-4D97-AF65-F5344CB8AC3E}">
        <p14:creationId xmlns:p14="http://schemas.microsoft.com/office/powerpoint/2010/main" val="2920157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A3E354F7-F0ED-42AE-82D8-126AC5F225EE}"/>
              </a:ext>
            </a:extLst>
          </p:cNvPr>
          <p:cNvSpPr>
            <a:spLocks noGrp="1"/>
          </p:cNvSpPr>
          <p:nvPr>
            <p:ph type="title"/>
          </p:nvPr>
        </p:nvSpPr>
        <p:spPr>
          <a:xfrm>
            <a:off x="2113082" y="1536333"/>
            <a:ext cx="7965831" cy="1892667"/>
          </a:xfrm>
          <a:prstGeom prst="rect">
            <a:avLst/>
          </a:prstGeom>
        </p:spPr>
        <p:txBody>
          <a:bodyPr anchor="ctr"/>
          <a:lstStyle>
            <a:lvl1pPr algn="ctr">
              <a:defRPr lang="zh-CN" altLang="en-US" sz="4000" b="1" kern="1200" dirty="0" smtClean="0">
                <a:solidFill>
                  <a:schemeClr val="accent1">
                    <a:lumMod val="50000"/>
                  </a:schemeClr>
                </a:solidFill>
                <a:latin typeface="微软雅黑" pitchFamily="34" charset="-122"/>
                <a:ea typeface="微软雅黑" pitchFamily="34" charset="-122"/>
                <a:cs typeface="+mj-cs"/>
              </a:defRPr>
            </a:lvl1pPr>
          </a:lstStyle>
          <a:p>
            <a:r>
              <a:rPr lang="zh-CN" altLang="en-US" dirty="0"/>
              <a:t>单击此处编辑母版标题样式</a:t>
            </a:r>
          </a:p>
        </p:txBody>
      </p:sp>
      <p:sp>
        <p:nvSpPr>
          <p:cNvPr id="5" name="矩形 19">
            <a:extLst>
              <a:ext uri="{FF2B5EF4-FFF2-40B4-BE49-F238E27FC236}">
                <a16:creationId xmlns:a16="http://schemas.microsoft.com/office/drawing/2014/main" id="{BC71A19F-F7A3-42EA-A331-F2E4908A384F}"/>
              </a:ext>
            </a:extLst>
          </p:cNvPr>
          <p:cNvSpPr/>
          <p:nvPr userDrawn="1"/>
        </p:nvSpPr>
        <p:spPr>
          <a:xfrm>
            <a:off x="1636686" y="1484784"/>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6" name="副标题 2">
            <a:extLst>
              <a:ext uri="{FF2B5EF4-FFF2-40B4-BE49-F238E27FC236}">
                <a16:creationId xmlns:a16="http://schemas.microsoft.com/office/drawing/2014/main" id="{FC6CC002-1B6C-4F2D-94C7-2E8ACA288B62}"/>
              </a:ext>
            </a:extLst>
          </p:cNvPr>
          <p:cNvSpPr>
            <a:spLocks noGrp="1"/>
          </p:cNvSpPr>
          <p:nvPr>
            <p:ph type="subTitle" idx="1"/>
          </p:nvPr>
        </p:nvSpPr>
        <p:spPr>
          <a:xfrm>
            <a:off x="1803075" y="3518817"/>
            <a:ext cx="8585847" cy="1552698"/>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grpSp>
        <p:nvGrpSpPr>
          <p:cNvPr id="7" name="Group 3">
            <a:extLst>
              <a:ext uri="{FF2B5EF4-FFF2-40B4-BE49-F238E27FC236}">
                <a16:creationId xmlns:a16="http://schemas.microsoft.com/office/drawing/2014/main" id="{B197089F-3598-4951-B6D4-54D9A671E5B2}"/>
              </a:ext>
            </a:extLst>
          </p:cNvPr>
          <p:cNvGrpSpPr/>
          <p:nvPr userDrawn="1"/>
        </p:nvGrpSpPr>
        <p:grpSpPr>
          <a:xfrm>
            <a:off x="1506855" y="1331226"/>
            <a:ext cx="470297" cy="470297"/>
            <a:chOff x="1308100" y="1397035"/>
            <a:chExt cx="627063" cy="627062"/>
          </a:xfrm>
        </p:grpSpPr>
        <p:sp>
          <p:nvSpPr>
            <p:cNvPr id="8" name="矩形 24">
              <a:extLst>
                <a:ext uri="{FF2B5EF4-FFF2-40B4-BE49-F238E27FC236}">
                  <a16:creationId xmlns:a16="http://schemas.microsoft.com/office/drawing/2014/main" id="{7EAABA7A-4F6F-438D-9185-86E90C63417E}"/>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9" name="矩形 25">
              <a:extLst>
                <a:ext uri="{FF2B5EF4-FFF2-40B4-BE49-F238E27FC236}">
                  <a16:creationId xmlns:a16="http://schemas.microsoft.com/office/drawing/2014/main" id="{33DD09B7-9822-4566-8A6F-FE8A7FE7079A}"/>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0" name="Group 1">
            <a:extLst>
              <a:ext uri="{FF2B5EF4-FFF2-40B4-BE49-F238E27FC236}">
                <a16:creationId xmlns:a16="http://schemas.microsoft.com/office/drawing/2014/main" id="{E368B615-5657-440B-8D0D-569A4DA40CAA}"/>
              </a:ext>
            </a:extLst>
          </p:cNvPr>
          <p:cNvGrpSpPr/>
          <p:nvPr userDrawn="1"/>
        </p:nvGrpSpPr>
        <p:grpSpPr>
          <a:xfrm>
            <a:off x="10220906" y="4807196"/>
            <a:ext cx="558403" cy="528638"/>
            <a:chOff x="10637838" y="3171860"/>
            <a:chExt cx="744537" cy="704850"/>
          </a:xfrm>
        </p:grpSpPr>
        <p:sp>
          <p:nvSpPr>
            <p:cNvPr id="11" name="矩形 21">
              <a:extLst>
                <a:ext uri="{FF2B5EF4-FFF2-40B4-BE49-F238E27FC236}">
                  <a16:creationId xmlns:a16="http://schemas.microsoft.com/office/drawing/2014/main" id="{3328BEBE-9CD5-4A86-8914-3E9049EFB455}"/>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F9774E07-744E-411E-9128-3DDE00D3E509}"/>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22" name="组合 21">
            <a:extLst>
              <a:ext uri="{FF2B5EF4-FFF2-40B4-BE49-F238E27FC236}">
                <a16:creationId xmlns:a16="http://schemas.microsoft.com/office/drawing/2014/main" id="{CDB66F6E-3F5E-4D6E-AAEE-FAA482896727}"/>
              </a:ext>
            </a:extLst>
          </p:cNvPr>
          <p:cNvGrpSpPr/>
          <p:nvPr userDrawn="1"/>
        </p:nvGrpSpPr>
        <p:grpSpPr>
          <a:xfrm>
            <a:off x="9523" y="0"/>
            <a:ext cx="981077" cy="1003300"/>
            <a:chOff x="9523" y="0"/>
            <a:chExt cx="981077" cy="1003300"/>
          </a:xfrm>
        </p:grpSpPr>
        <p:sp>
          <p:nvSpPr>
            <p:cNvPr id="16" name="等腰三角形 15">
              <a:extLst>
                <a:ext uri="{FF2B5EF4-FFF2-40B4-BE49-F238E27FC236}">
                  <a16:creationId xmlns:a16="http://schemas.microsoft.com/office/drawing/2014/main" id="{6B801437-7D3B-43D3-882E-DFA97626D4E2}"/>
                </a:ext>
              </a:extLst>
            </p:cNvPr>
            <p:cNvSpPr/>
            <p:nvPr userDrawn="1"/>
          </p:nvSpPr>
          <p:spPr>
            <a:xfrm>
              <a:off x="336548" y="501650"/>
              <a:ext cx="654050" cy="501650"/>
            </a:xfrm>
            <a:prstGeom prst="triangle">
              <a:avLst/>
            </a:prstGeom>
            <a:solidFill>
              <a:srgbClr val="C5E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a:extLst>
                <a:ext uri="{FF2B5EF4-FFF2-40B4-BE49-F238E27FC236}">
                  <a16:creationId xmlns:a16="http://schemas.microsoft.com/office/drawing/2014/main" id="{F7CAEB83-20FB-427B-9E60-CC51F816B235}"/>
                </a:ext>
              </a:extLst>
            </p:cNvPr>
            <p:cNvSpPr/>
            <p:nvPr userDrawn="1"/>
          </p:nvSpPr>
          <p:spPr>
            <a:xfrm rot="10800000">
              <a:off x="336550" y="0"/>
              <a:ext cx="654050" cy="501650"/>
            </a:xfrm>
            <a:prstGeom prst="triangle">
              <a:avLst/>
            </a:prstGeom>
            <a:solidFill>
              <a:srgbClr val="A5B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a:extLst>
                <a:ext uri="{FF2B5EF4-FFF2-40B4-BE49-F238E27FC236}">
                  <a16:creationId xmlns:a16="http://schemas.microsoft.com/office/drawing/2014/main" id="{24C93EC3-1E98-4286-A723-6E340DC8745F}"/>
                </a:ext>
              </a:extLst>
            </p:cNvPr>
            <p:cNvSpPr/>
            <p:nvPr userDrawn="1"/>
          </p:nvSpPr>
          <p:spPr>
            <a:xfrm>
              <a:off x="9523" y="0"/>
              <a:ext cx="654050" cy="501650"/>
            </a:xfrm>
            <a:prstGeom prst="triangle">
              <a:avLst/>
            </a:prstGeom>
            <a:solidFill>
              <a:srgbClr val="266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a:extLst>
                <a:ext uri="{FF2B5EF4-FFF2-40B4-BE49-F238E27FC236}">
                  <a16:creationId xmlns:a16="http://schemas.microsoft.com/office/drawing/2014/main" id="{52B555B4-4495-49D5-9D51-D9D40D38EDFB}"/>
                </a:ext>
              </a:extLst>
            </p:cNvPr>
            <p:cNvSpPr/>
            <p:nvPr userDrawn="1"/>
          </p:nvSpPr>
          <p:spPr>
            <a:xfrm rot="10800000">
              <a:off x="9523" y="501650"/>
              <a:ext cx="654050" cy="50165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656077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普通1">
    <p:spTree>
      <p:nvGrpSpPr>
        <p:cNvPr id="1" name=""/>
        <p:cNvGrpSpPr/>
        <p:nvPr/>
      </p:nvGrpSpPr>
      <p:grpSpPr>
        <a:xfrm>
          <a:off x="0" y="0"/>
          <a:ext cx="0" cy="0"/>
          <a:chOff x="0" y="0"/>
          <a:chExt cx="0" cy="0"/>
        </a:xfrm>
      </p:grpSpPr>
      <p:sp>
        <p:nvSpPr>
          <p:cNvPr id="3" name="页脚占位符 2">
            <a:extLst>
              <a:ext uri="{FF2B5EF4-FFF2-40B4-BE49-F238E27FC236}">
                <a16:creationId xmlns:a16="http://schemas.microsoft.com/office/drawing/2014/main" id="{FB82FB95-47FB-4938-A121-2227E0BDAC90}"/>
              </a:ext>
            </a:extLst>
          </p:cNvPr>
          <p:cNvSpPr>
            <a:spLocks noGrp="1"/>
          </p:cNvSpPr>
          <p:nvPr>
            <p:ph type="ftr" sz="quarter" idx="10"/>
          </p:nvPr>
        </p:nvSpPr>
        <p:spPr>
          <a:noFill/>
        </p:spPr>
        <p:txBody>
          <a:bodyPr/>
          <a:lstStyle>
            <a:lvl1pPr>
              <a:defRPr b="1">
                <a:solidFill>
                  <a:schemeClr val="accent1">
                    <a:lumMod val="75000"/>
                  </a:schemeClr>
                </a:solidFill>
                <a:effectLst>
                  <a:outerShdw blurRad="63500" sx="102000" sy="102000" algn="ctr" rotWithShape="0">
                    <a:prstClr val="black">
                      <a:alpha val="40000"/>
                    </a:prstClr>
                  </a:outerShdw>
                </a:effectLst>
              </a:defRPr>
            </a:lvl1pPr>
          </a:lstStyle>
          <a:p>
            <a:r>
              <a:rPr lang="zh-CN" altLang="en-US" dirty="0"/>
              <a:t>基于多源信息的快速多目标追踪优化</a:t>
            </a:r>
          </a:p>
        </p:txBody>
      </p:sp>
      <p:cxnSp>
        <p:nvCxnSpPr>
          <p:cNvPr id="6" name="直接连接符 5">
            <a:extLst>
              <a:ext uri="{FF2B5EF4-FFF2-40B4-BE49-F238E27FC236}">
                <a16:creationId xmlns:a16="http://schemas.microsoft.com/office/drawing/2014/main" id="{FA3D5BA1-327D-4FFB-8604-622C04783FB7}"/>
              </a:ext>
            </a:extLst>
          </p:cNvPr>
          <p:cNvCxnSpPr>
            <a:cxnSpLocks/>
          </p:cNvCxnSpPr>
          <p:nvPr userDrawn="1"/>
        </p:nvCxnSpPr>
        <p:spPr>
          <a:xfrm>
            <a:off x="0" y="785813"/>
            <a:ext cx="10175631"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5" name="文本占位符 2">
            <a:extLst>
              <a:ext uri="{FF2B5EF4-FFF2-40B4-BE49-F238E27FC236}">
                <a16:creationId xmlns:a16="http://schemas.microsoft.com/office/drawing/2014/main" id="{0A90AC45-33B8-467E-8109-A6BDBB3864A3}"/>
              </a:ext>
            </a:extLst>
          </p:cNvPr>
          <p:cNvSpPr>
            <a:spLocks noGrp="1"/>
          </p:cNvSpPr>
          <p:nvPr>
            <p:ph idx="11"/>
          </p:nvPr>
        </p:nvSpPr>
        <p:spPr>
          <a:xfrm>
            <a:off x="235527" y="919698"/>
            <a:ext cx="11721523" cy="5296952"/>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6" name="平行四边形 15">
            <a:extLst>
              <a:ext uri="{FF2B5EF4-FFF2-40B4-BE49-F238E27FC236}">
                <a16:creationId xmlns:a16="http://schemas.microsoft.com/office/drawing/2014/main" id="{B1201DA1-814D-477D-93C1-4CE97B76CA07}"/>
              </a:ext>
            </a:extLst>
          </p:cNvPr>
          <p:cNvSpPr/>
          <p:nvPr userDrawn="1"/>
        </p:nvSpPr>
        <p:spPr>
          <a:xfrm>
            <a:off x="4803932" y="6418197"/>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a:extLst>
              <a:ext uri="{FF2B5EF4-FFF2-40B4-BE49-F238E27FC236}">
                <a16:creationId xmlns:a16="http://schemas.microsoft.com/office/drawing/2014/main" id="{CF070881-46C6-4933-90A8-CFF40A0FBF12}"/>
              </a:ext>
            </a:extLst>
          </p:cNvPr>
          <p:cNvSpPr/>
          <p:nvPr userDrawn="1"/>
        </p:nvSpPr>
        <p:spPr>
          <a:xfrm>
            <a:off x="7388871" y="6418197"/>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标题 21">
            <a:extLst>
              <a:ext uri="{FF2B5EF4-FFF2-40B4-BE49-F238E27FC236}">
                <a16:creationId xmlns:a16="http://schemas.microsoft.com/office/drawing/2014/main" id="{F17CA559-8F3D-43C4-844D-C9BA2F65344A}"/>
              </a:ext>
            </a:extLst>
          </p:cNvPr>
          <p:cNvSpPr>
            <a:spLocks noGrp="1"/>
          </p:cNvSpPr>
          <p:nvPr>
            <p:ph type="title"/>
          </p:nvPr>
        </p:nvSpPr>
        <p:spPr>
          <a:xfrm>
            <a:off x="107950" y="1"/>
            <a:ext cx="9340850" cy="709424"/>
          </a:xfrm>
          <a:prstGeom prst="rect">
            <a:avLst/>
          </a:prstGeom>
        </p:spPr>
        <p:txBody>
          <a:bodyPr anchor="ctr"/>
          <a:lstStyle>
            <a:lvl1pPr algn="l">
              <a:defRPr lang="zh-CN" altLang="en-US" sz="4000" b="1" kern="1200" dirty="0" smtClean="0">
                <a:solidFill>
                  <a:srgbClr val="4B649F"/>
                </a:solidFill>
                <a:effectLst>
                  <a:outerShdw blurRad="38100" dist="38100" dir="2700000" algn="tl">
                    <a:srgbClr val="000000">
                      <a:alpha val="43137"/>
                    </a:srgbClr>
                  </a:outerShdw>
                </a:effectLst>
                <a:latin typeface="微软雅黑" pitchFamily="34" charset="-122"/>
                <a:ea typeface="微软雅黑" pitchFamily="34" charset="-122"/>
                <a:cs typeface="+mj-cs"/>
              </a:defRPr>
            </a:lvl1pPr>
          </a:lstStyle>
          <a:p>
            <a:r>
              <a:rPr lang="zh-CN" altLang="en-US" dirty="0"/>
              <a:t>单击此处编辑母版标题样式</a:t>
            </a:r>
          </a:p>
        </p:txBody>
      </p:sp>
      <p:sp>
        <p:nvSpPr>
          <p:cNvPr id="23" name="矩形: 圆角 22">
            <a:extLst>
              <a:ext uri="{FF2B5EF4-FFF2-40B4-BE49-F238E27FC236}">
                <a16:creationId xmlns:a16="http://schemas.microsoft.com/office/drawing/2014/main" id="{2353B46D-92D7-43F6-B39F-D17490099C0E}"/>
              </a:ext>
            </a:extLst>
          </p:cNvPr>
          <p:cNvSpPr/>
          <p:nvPr userDrawn="1"/>
        </p:nvSpPr>
        <p:spPr>
          <a:xfrm>
            <a:off x="11556957" y="6251928"/>
            <a:ext cx="455007" cy="455007"/>
          </a:xfrm>
          <a:prstGeom prst="roundRect">
            <a:avLst/>
          </a:prstGeom>
          <a:solidFill>
            <a:schemeClr val="accent1">
              <a:lumMod val="20000"/>
              <a:lumOff val="8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1200" b="1" smtClean="0">
                <a:latin typeface="微软雅黑" panose="020B0503020204020204" pitchFamily="34" charset="-122"/>
                <a:ea typeface="微软雅黑" panose="020B0503020204020204" pitchFamily="34" charset="-122"/>
              </a:rPr>
              <a:pPr/>
              <a:t>‹#›</a:t>
            </a:fld>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58381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80E95540-518A-436D-96A9-E8E5B99E656B}"/>
              </a:ext>
            </a:extLst>
          </p:cNvPr>
          <p:cNvSpPr txBox="1"/>
          <p:nvPr userDrawn="1"/>
        </p:nvSpPr>
        <p:spPr>
          <a:xfrm>
            <a:off x="2113078" y="651792"/>
            <a:ext cx="7965831" cy="923330"/>
          </a:xfrm>
          <a:prstGeom prst="rect">
            <a:avLst/>
          </a:prstGeom>
          <a:noFill/>
        </p:spPr>
        <p:txBody>
          <a:bodyPr wrap="square" rtlCol="0" anchor="ctr">
            <a:spAutoFit/>
          </a:bodyPr>
          <a:lstStyle/>
          <a:p>
            <a:pPr algn="ctr"/>
            <a:r>
              <a:rPr lang="zh-CN" altLang="en-US" sz="5400" b="1" spc="600" dirty="0">
                <a:latin typeface="微软雅黑" panose="020B0503020204020204" pitchFamily="34" charset="-122"/>
                <a:ea typeface="微软雅黑" panose="020B0503020204020204" pitchFamily="34" charset="-122"/>
              </a:rPr>
              <a:t>学士学位论文答辩</a:t>
            </a:r>
          </a:p>
        </p:txBody>
      </p:sp>
      <p:sp>
        <p:nvSpPr>
          <p:cNvPr id="5" name="标题 3">
            <a:extLst>
              <a:ext uri="{FF2B5EF4-FFF2-40B4-BE49-F238E27FC236}">
                <a16:creationId xmlns:a16="http://schemas.microsoft.com/office/drawing/2014/main" id="{D890E7FE-640E-4C4B-AEED-461CE6C68383}"/>
              </a:ext>
            </a:extLst>
          </p:cNvPr>
          <p:cNvSpPr>
            <a:spLocks noGrp="1"/>
          </p:cNvSpPr>
          <p:nvPr>
            <p:ph type="title"/>
          </p:nvPr>
        </p:nvSpPr>
        <p:spPr>
          <a:xfrm>
            <a:off x="2113079" y="3467667"/>
            <a:ext cx="7965831" cy="1534958"/>
          </a:xfrm>
          <a:prstGeom prst="rect">
            <a:avLst/>
          </a:prstGeom>
        </p:spPr>
        <p:txBody>
          <a:bodyPr anchor="ctr"/>
          <a:lstStyle>
            <a:lvl1pPr algn="ctr">
              <a:defRPr lang="zh-CN" altLang="en-US" sz="4000" b="1" kern="1200" dirty="0" smtClean="0">
                <a:solidFill>
                  <a:schemeClr val="accent1">
                    <a:lumMod val="50000"/>
                  </a:schemeClr>
                </a:solidFill>
                <a:latin typeface="微软雅黑" pitchFamily="34" charset="-122"/>
                <a:ea typeface="微软雅黑" pitchFamily="34" charset="-122"/>
                <a:cs typeface="+mj-cs"/>
              </a:defRPr>
            </a:lvl1pPr>
          </a:lstStyle>
          <a:p>
            <a:r>
              <a:rPr lang="zh-CN" altLang="en-US" dirty="0"/>
              <a:t>单击此处编辑母版标题样式</a:t>
            </a:r>
          </a:p>
        </p:txBody>
      </p:sp>
      <p:sp>
        <p:nvSpPr>
          <p:cNvPr id="6" name="矩形 19">
            <a:extLst>
              <a:ext uri="{FF2B5EF4-FFF2-40B4-BE49-F238E27FC236}">
                <a16:creationId xmlns:a16="http://schemas.microsoft.com/office/drawing/2014/main" id="{ED687791-76AA-47CB-B229-403F2F592611}"/>
              </a:ext>
            </a:extLst>
          </p:cNvPr>
          <p:cNvSpPr/>
          <p:nvPr userDrawn="1"/>
        </p:nvSpPr>
        <p:spPr>
          <a:xfrm>
            <a:off x="1636686" y="723900"/>
            <a:ext cx="8918627" cy="50863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7" name="副标题 2">
            <a:extLst>
              <a:ext uri="{FF2B5EF4-FFF2-40B4-BE49-F238E27FC236}">
                <a16:creationId xmlns:a16="http://schemas.microsoft.com/office/drawing/2014/main" id="{DA3962CF-197B-43C5-A281-4A78FDC25C46}"/>
              </a:ext>
            </a:extLst>
          </p:cNvPr>
          <p:cNvSpPr>
            <a:spLocks noGrp="1"/>
          </p:cNvSpPr>
          <p:nvPr>
            <p:ph type="subTitle" idx="1"/>
          </p:nvPr>
        </p:nvSpPr>
        <p:spPr>
          <a:xfrm>
            <a:off x="1803069" y="5127259"/>
            <a:ext cx="8585847" cy="601115"/>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grpSp>
        <p:nvGrpSpPr>
          <p:cNvPr id="8" name="Group 3">
            <a:extLst>
              <a:ext uri="{FF2B5EF4-FFF2-40B4-BE49-F238E27FC236}">
                <a16:creationId xmlns:a16="http://schemas.microsoft.com/office/drawing/2014/main" id="{15034403-6685-4B58-ACE4-C380E28D34DC}"/>
              </a:ext>
            </a:extLst>
          </p:cNvPr>
          <p:cNvGrpSpPr/>
          <p:nvPr userDrawn="1"/>
        </p:nvGrpSpPr>
        <p:grpSpPr>
          <a:xfrm>
            <a:off x="1493414" y="565150"/>
            <a:ext cx="470297" cy="470297"/>
            <a:chOff x="1308100" y="1397035"/>
            <a:chExt cx="627063" cy="627062"/>
          </a:xfrm>
        </p:grpSpPr>
        <p:sp>
          <p:nvSpPr>
            <p:cNvPr id="9" name="矩形 24">
              <a:extLst>
                <a:ext uri="{FF2B5EF4-FFF2-40B4-BE49-F238E27FC236}">
                  <a16:creationId xmlns:a16="http://schemas.microsoft.com/office/drawing/2014/main" id="{1194DD5D-D017-4C63-9A90-32B25C275B57}"/>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0" name="矩形 25">
              <a:extLst>
                <a:ext uri="{FF2B5EF4-FFF2-40B4-BE49-F238E27FC236}">
                  <a16:creationId xmlns:a16="http://schemas.microsoft.com/office/drawing/2014/main" id="{EF70099E-DB65-418D-9F7D-50A7CCBED790}"/>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1" name="Group 1">
            <a:extLst>
              <a:ext uri="{FF2B5EF4-FFF2-40B4-BE49-F238E27FC236}">
                <a16:creationId xmlns:a16="http://schemas.microsoft.com/office/drawing/2014/main" id="{6916F8CC-E994-4B67-9C33-5BC4E68DD1F7}"/>
              </a:ext>
            </a:extLst>
          </p:cNvPr>
          <p:cNvGrpSpPr/>
          <p:nvPr userDrawn="1"/>
        </p:nvGrpSpPr>
        <p:grpSpPr>
          <a:xfrm>
            <a:off x="10276111" y="5526361"/>
            <a:ext cx="558403" cy="528638"/>
            <a:chOff x="10637838" y="3171860"/>
            <a:chExt cx="744537" cy="704850"/>
          </a:xfrm>
        </p:grpSpPr>
        <p:sp>
          <p:nvSpPr>
            <p:cNvPr id="12" name="矩形 21">
              <a:extLst>
                <a:ext uri="{FF2B5EF4-FFF2-40B4-BE49-F238E27FC236}">
                  <a16:creationId xmlns:a16="http://schemas.microsoft.com/office/drawing/2014/main" id="{D23328E7-BFF2-425E-8135-D37933F8D22A}"/>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3" name="矩形 22">
              <a:extLst>
                <a:ext uri="{FF2B5EF4-FFF2-40B4-BE49-F238E27FC236}">
                  <a16:creationId xmlns:a16="http://schemas.microsoft.com/office/drawing/2014/main" id="{123FCACE-815B-4AA6-8CC1-58F35DA38D09}"/>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4" name="组合 13">
            <a:extLst>
              <a:ext uri="{FF2B5EF4-FFF2-40B4-BE49-F238E27FC236}">
                <a16:creationId xmlns:a16="http://schemas.microsoft.com/office/drawing/2014/main" id="{3702AD55-5847-4CCB-A65A-9BC88ED1E6B1}"/>
              </a:ext>
            </a:extLst>
          </p:cNvPr>
          <p:cNvGrpSpPr/>
          <p:nvPr userDrawn="1"/>
        </p:nvGrpSpPr>
        <p:grpSpPr>
          <a:xfrm>
            <a:off x="9523" y="0"/>
            <a:ext cx="981077" cy="1003300"/>
            <a:chOff x="9523" y="0"/>
            <a:chExt cx="981077" cy="1003300"/>
          </a:xfrm>
        </p:grpSpPr>
        <p:sp>
          <p:nvSpPr>
            <p:cNvPr id="15" name="等腰三角形 14">
              <a:extLst>
                <a:ext uri="{FF2B5EF4-FFF2-40B4-BE49-F238E27FC236}">
                  <a16:creationId xmlns:a16="http://schemas.microsoft.com/office/drawing/2014/main" id="{73F66E0E-B447-4E57-9437-FDC3BE56C10F}"/>
                </a:ext>
              </a:extLst>
            </p:cNvPr>
            <p:cNvSpPr/>
            <p:nvPr userDrawn="1"/>
          </p:nvSpPr>
          <p:spPr>
            <a:xfrm>
              <a:off x="336548" y="501650"/>
              <a:ext cx="654050" cy="501650"/>
            </a:xfrm>
            <a:prstGeom prst="triangle">
              <a:avLst/>
            </a:prstGeom>
            <a:solidFill>
              <a:srgbClr val="C5E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a:extLst>
                <a:ext uri="{FF2B5EF4-FFF2-40B4-BE49-F238E27FC236}">
                  <a16:creationId xmlns:a16="http://schemas.microsoft.com/office/drawing/2014/main" id="{1804777B-56A3-4EB8-8017-C5BC277C4834}"/>
                </a:ext>
              </a:extLst>
            </p:cNvPr>
            <p:cNvSpPr/>
            <p:nvPr userDrawn="1"/>
          </p:nvSpPr>
          <p:spPr>
            <a:xfrm rot="10800000">
              <a:off x="336550" y="0"/>
              <a:ext cx="654050" cy="501650"/>
            </a:xfrm>
            <a:prstGeom prst="triangle">
              <a:avLst/>
            </a:prstGeom>
            <a:solidFill>
              <a:srgbClr val="A5B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a:extLst>
                <a:ext uri="{FF2B5EF4-FFF2-40B4-BE49-F238E27FC236}">
                  <a16:creationId xmlns:a16="http://schemas.microsoft.com/office/drawing/2014/main" id="{1F2CDE73-8FE8-4606-B128-CCEDD1135E5C}"/>
                </a:ext>
              </a:extLst>
            </p:cNvPr>
            <p:cNvSpPr/>
            <p:nvPr userDrawn="1"/>
          </p:nvSpPr>
          <p:spPr>
            <a:xfrm>
              <a:off x="9523" y="0"/>
              <a:ext cx="654050" cy="501650"/>
            </a:xfrm>
            <a:prstGeom prst="triangle">
              <a:avLst/>
            </a:prstGeom>
            <a:solidFill>
              <a:srgbClr val="266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a:extLst>
                <a:ext uri="{FF2B5EF4-FFF2-40B4-BE49-F238E27FC236}">
                  <a16:creationId xmlns:a16="http://schemas.microsoft.com/office/drawing/2014/main" id="{319890DC-74B3-48DB-A2FC-C12B534F2B8F}"/>
                </a:ext>
              </a:extLst>
            </p:cNvPr>
            <p:cNvSpPr/>
            <p:nvPr userDrawn="1"/>
          </p:nvSpPr>
          <p:spPr>
            <a:xfrm rot="10800000">
              <a:off x="9523" y="501650"/>
              <a:ext cx="654050" cy="50165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a:extLst>
              <a:ext uri="{FF2B5EF4-FFF2-40B4-BE49-F238E27FC236}">
                <a16:creationId xmlns:a16="http://schemas.microsoft.com/office/drawing/2014/main" id="{8A2C1484-EB3C-4054-A87F-5E1663E32C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03690" y="1431296"/>
            <a:ext cx="1984608" cy="2040601"/>
          </a:xfrm>
          <a:prstGeom prst="rect">
            <a:avLst/>
          </a:prstGeom>
        </p:spPr>
      </p:pic>
    </p:spTree>
    <p:extLst>
      <p:ext uri="{BB962C8B-B14F-4D97-AF65-F5344CB8AC3E}">
        <p14:creationId xmlns:p14="http://schemas.microsoft.com/office/powerpoint/2010/main" val="3072615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80FC510A-EAAE-41C0-9423-6423A04A3ED8}"/>
              </a:ext>
            </a:extLst>
          </p:cNvPr>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6900C973-F94C-48B5-B69A-DF371E842A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a:extLst>
              <a:ext uri="{FF2B5EF4-FFF2-40B4-BE49-F238E27FC236}">
                <a16:creationId xmlns:a16="http://schemas.microsoft.com/office/drawing/2014/main" id="{7F8959F7-3E4A-4CAE-B5F7-1BCE614C75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基于多源信息的快速多目标追踪优化</a:t>
            </a:r>
          </a:p>
        </p:txBody>
      </p:sp>
      <p:sp>
        <p:nvSpPr>
          <p:cNvPr id="6" name="灯片编号占位符 5">
            <a:extLst>
              <a:ext uri="{FF2B5EF4-FFF2-40B4-BE49-F238E27FC236}">
                <a16:creationId xmlns:a16="http://schemas.microsoft.com/office/drawing/2014/main" id="{7DF0037F-8DF7-47E7-A2E9-7112F040D9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66BE2-40FE-4A59-82BB-128E7E394AEC}" type="slidenum">
              <a:rPr lang="zh-CN" altLang="en-US" smtClean="0"/>
              <a:t>‹#›</a:t>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1EF2AA3-EA03-6545-9DED-6F9154ACB19C}"/>
              </a:ext>
            </a:extLst>
          </p:cNvPr>
          <p:cNvPicPr>
            <a:picLocks noChangeAspect="1"/>
          </p:cNvPicPr>
          <p:nvPr userDrawn="1"/>
        </p:nvPicPr>
        <p:blipFill rotWithShape="1">
          <a:blip r:embed="rId8"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13" name="图片 8"/>
          <p:cNvPicPr>
            <a:picLocks noChangeAspect="1"/>
          </p:cNvPicPr>
          <p:nvPr userDrawn="1"/>
        </p:nvPicPr>
        <p:blipFill rotWithShape="1">
          <a:blip r:embed="rId9"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Tree>
    <p:extLst>
      <p:ext uri="{BB962C8B-B14F-4D97-AF65-F5344CB8AC3E}">
        <p14:creationId xmlns:p14="http://schemas.microsoft.com/office/powerpoint/2010/main" val="26814328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Lst>
  <p:hf hdr="0" dt="0"/>
  <p:txStyles>
    <p:titleStyle>
      <a:lvl1pPr algn="l" defTabSz="914400" rtl="0" eaLnBrk="1" latinLnBrk="0" hangingPunct="1">
        <a:lnSpc>
          <a:spcPct val="90000"/>
        </a:lnSpc>
        <a:spcBef>
          <a:spcPct val="0"/>
        </a:spcBef>
        <a:buNone/>
        <a:defRPr sz="4000" b="1" kern="1200">
          <a:solidFill>
            <a:srgbClr val="4B649F"/>
          </a:solidFill>
          <a:latin typeface="微软雅黑" pitchFamily="34" charset="-122"/>
          <a:ea typeface="微软雅黑" pitchFamily="34"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181C6B15-5F70-449F-B6D9-90E8FB4F586F}"/>
              </a:ext>
            </a:extLst>
          </p:cNvPr>
          <p:cNvSpPr>
            <a:spLocks noGrp="1"/>
          </p:cNvSpPr>
          <p:nvPr>
            <p:ph type="ftr" sz="quarter" idx="3"/>
          </p:nvPr>
        </p:nvSpPr>
        <p:spPr>
          <a:xfrm>
            <a:off x="4084649" y="6341810"/>
            <a:ext cx="4114800" cy="365125"/>
          </a:xfrm>
          <a:prstGeom prst="rect">
            <a:avLst/>
          </a:prstGeom>
          <a:noFill/>
        </p:spPr>
        <p:txBody>
          <a:bodyPr vert="horz" lIns="91440" tIns="45720" rIns="91440" bIns="45720" rtlCol="0" anchor="ctr"/>
          <a:lstStyle>
            <a:lvl1pPr algn="ctr">
              <a:defRPr sz="1200">
                <a:solidFill>
                  <a:schemeClr val="tx1"/>
                </a:solidFill>
                <a:latin typeface="微软雅黑" panose="020B0503020204020204" pitchFamily="34" charset="-122"/>
                <a:ea typeface="微软雅黑" panose="020B0503020204020204" pitchFamily="34" charset="-122"/>
              </a:defRPr>
            </a:lvl1pPr>
          </a:lstStyle>
          <a:p>
            <a:r>
              <a:rPr lang="zh-CN" altLang="en-US" dirty="0"/>
              <a:t>基于多源信息的快速多目标追踪优化</a:t>
            </a:r>
          </a:p>
        </p:txBody>
      </p:sp>
      <p:pic>
        <p:nvPicPr>
          <p:cNvPr id="7" name="Picture 9">
            <a:extLst>
              <a:ext uri="{FF2B5EF4-FFF2-40B4-BE49-F238E27FC236}">
                <a16:creationId xmlns:a16="http://schemas.microsoft.com/office/drawing/2014/main" id="{4328C59C-BD98-4565-A37F-39BD958DAAF4}"/>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pic>
        <p:nvPicPr>
          <p:cNvPr id="8" name="图片 8">
            <a:extLst>
              <a:ext uri="{FF2B5EF4-FFF2-40B4-BE49-F238E27FC236}">
                <a16:creationId xmlns:a16="http://schemas.microsoft.com/office/drawing/2014/main" id="{E4BA26A8-79EE-459B-83A5-0F4E7A48420F}"/>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Tree>
    <p:extLst>
      <p:ext uri="{BB962C8B-B14F-4D97-AF65-F5344CB8AC3E}">
        <p14:creationId xmlns:p14="http://schemas.microsoft.com/office/powerpoint/2010/main" val="383795657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a:extLst>
              <a:ext uri="{FF2B5EF4-FFF2-40B4-BE49-F238E27FC236}">
                <a16:creationId xmlns:a16="http://schemas.microsoft.com/office/drawing/2014/main" id="{113DE436-B69A-7010-BF74-93D49A823735}"/>
              </a:ext>
            </a:extLst>
          </p:cNvPr>
          <p:cNvSpPr>
            <a:spLocks noGrp="1"/>
          </p:cNvSpPr>
          <p:nvPr>
            <p:ph type="subTitle" idx="1"/>
          </p:nvPr>
        </p:nvSpPr>
        <p:spPr/>
        <p:txBody>
          <a:bodyPr/>
          <a:lstStyle/>
          <a:p>
            <a:r>
              <a:rPr lang="zh-CN" altLang="en-US" dirty="0"/>
              <a:t>主讲人：万嘉诚</a:t>
            </a:r>
          </a:p>
        </p:txBody>
      </p:sp>
      <p:sp>
        <p:nvSpPr>
          <p:cNvPr id="4" name="标题 2">
            <a:extLst>
              <a:ext uri="{FF2B5EF4-FFF2-40B4-BE49-F238E27FC236}">
                <a16:creationId xmlns:a16="http://schemas.microsoft.com/office/drawing/2014/main" id="{AADEB511-8D2D-11D2-FF9E-0402063E1FB1}"/>
              </a:ext>
            </a:extLst>
          </p:cNvPr>
          <p:cNvSpPr>
            <a:spLocks noGrp="1"/>
          </p:cNvSpPr>
          <p:nvPr>
            <p:ph type="title"/>
          </p:nvPr>
        </p:nvSpPr>
        <p:spPr>
          <a:xfrm>
            <a:off x="2112963" y="1536700"/>
            <a:ext cx="7966075" cy="1892300"/>
          </a:xfrm>
        </p:spPr>
        <p:txBody>
          <a:bodyPr/>
          <a:lstStyle/>
          <a:p>
            <a:r>
              <a:rPr lang="en-US" altLang="zh-CN" dirty="0"/>
              <a:t>3DSSD: Point-based 3D Single Stage Object Detector</a:t>
            </a:r>
            <a:endParaRPr lang="zh-CN" altLang="en-US" dirty="0"/>
          </a:p>
        </p:txBody>
      </p:sp>
    </p:spTree>
    <p:extLst>
      <p:ext uri="{BB962C8B-B14F-4D97-AF65-F5344CB8AC3E}">
        <p14:creationId xmlns:p14="http://schemas.microsoft.com/office/powerpoint/2010/main" val="891441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C066F9E-2C21-4EC8-B944-994F3A63B907}"/>
              </a:ext>
            </a:extLst>
          </p:cNvPr>
          <p:cNvSpPr>
            <a:spLocks noGrp="1"/>
          </p:cNvSpPr>
          <p:nvPr>
            <p:ph type="title"/>
          </p:nvPr>
        </p:nvSpPr>
        <p:spPr/>
        <p:txBody>
          <a:bodyPr/>
          <a:lstStyle/>
          <a:p>
            <a:r>
              <a:rPr lang="zh-CN" altLang="en-US" dirty="0"/>
              <a:t>研究背景</a:t>
            </a:r>
          </a:p>
        </p:txBody>
      </p:sp>
      <p:sp>
        <p:nvSpPr>
          <p:cNvPr id="3" name="内容占位符 2">
            <a:extLst>
              <a:ext uri="{FF2B5EF4-FFF2-40B4-BE49-F238E27FC236}">
                <a16:creationId xmlns:a16="http://schemas.microsoft.com/office/drawing/2014/main" id="{D13441DE-B6D5-045E-AE1A-20FEF445FC4F}"/>
              </a:ext>
            </a:extLst>
          </p:cNvPr>
          <p:cNvSpPr>
            <a:spLocks noGrp="1"/>
          </p:cNvSpPr>
          <p:nvPr>
            <p:ph idx="11"/>
          </p:nvPr>
        </p:nvSpPr>
        <p:spPr/>
        <p:txBody>
          <a:bodyPr/>
          <a:lstStyle/>
          <a:p>
            <a:r>
              <a:rPr lang="en-US" altLang="zh-CN" dirty="0"/>
              <a:t>Voxel-based</a:t>
            </a:r>
            <a:r>
              <a:rPr lang="zh-CN" altLang="en-US" dirty="0"/>
              <a:t>，</a:t>
            </a:r>
            <a:r>
              <a:rPr lang="zh-CN" altLang="en-US" b="1" i="0" dirty="0">
                <a:solidFill>
                  <a:srgbClr val="4F4F4F"/>
                </a:solidFill>
                <a:effectLst/>
                <a:latin typeface="PingFang SC"/>
              </a:rPr>
              <a:t>以</a:t>
            </a:r>
            <a:r>
              <a:rPr lang="en-US" altLang="zh-CN" b="1" i="0" dirty="0" err="1">
                <a:solidFill>
                  <a:srgbClr val="4F4F4F"/>
                </a:solidFill>
                <a:effectLst/>
                <a:latin typeface="PingFang SC"/>
              </a:rPr>
              <a:t>VoxelNet</a:t>
            </a:r>
            <a:r>
              <a:rPr lang="zh-CN" altLang="en-US" b="1" i="0" dirty="0">
                <a:solidFill>
                  <a:srgbClr val="4F4F4F"/>
                </a:solidFill>
                <a:effectLst/>
                <a:latin typeface="PingFang SC"/>
              </a:rPr>
              <a:t>为例 </a:t>
            </a:r>
            <a:endParaRPr lang="en-US" altLang="zh-CN" dirty="0"/>
          </a:p>
        </p:txBody>
      </p:sp>
      <p:pic>
        <p:nvPicPr>
          <p:cNvPr id="6" name="图片 5">
            <a:extLst>
              <a:ext uri="{FF2B5EF4-FFF2-40B4-BE49-F238E27FC236}">
                <a16:creationId xmlns:a16="http://schemas.microsoft.com/office/drawing/2014/main" id="{0F111011-F07B-CA04-2AF4-312BED949E10}"/>
              </a:ext>
            </a:extLst>
          </p:cNvPr>
          <p:cNvPicPr>
            <a:picLocks noChangeAspect="1"/>
          </p:cNvPicPr>
          <p:nvPr/>
        </p:nvPicPr>
        <p:blipFill>
          <a:blip r:embed="rId3"/>
          <a:stretch>
            <a:fillRect/>
          </a:stretch>
        </p:blipFill>
        <p:spPr>
          <a:xfrm>
            <a:off x="543856" y="1374425"/>
            <a:ext cx="9906859" cy="5052498"/>
          </a:xfrm>
          <a:prstGeom prst="rect">
            <a:avLst/>
          </a:prstGeom>
        </p:spPr>
      </p:pic>
    </p:spTree>
    <p:extLst>
      <p:ext uri="{BB962C8B-B14F-4D97-AF65-F5344CB8AC3E}">
        <p14:creationId xmlns:p14="http://schemas.microsoft.com/office/powerpoint/2010/main" val="1280310990"/>
      </p:ext>
    </p:extLst>
  </p:cSld>
  <p:clrMapOvr>
    <a:masterClrMapping/>
  </p:clrMapOvr>
  <mc:AlternateContent xmlns:mc="http://schemas.openxmlformats.org/markup-compatibility/2006" xmlns:p14="http://schemas.microsoft.com/office/powerpoint/2010/main">
    <mc:Choice Requires="p14">
      <p:transition spd="slow" p14:dur="2000" advTm="1074"/>
    </mc:Choice>
    <mc:Fallback xmlns="">
      <p:transition spd="slow" advTm="107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C066F9E-2C21-4EC8-B944-994F3A63B907}"/>
              </a:ext>
            </a:extLst>
          </p:cNvPr>
          <p:cNvSpPr>
            <a:spLocks noGrp="1"/>
          </p:cNvSpPr>
          <p:nvPr>
            <p:ph type="title"/>
          </p:nvPr>
        </p:nvSpPr>
        <p:spPr/>
        <p:txBody>
          <a:bodyPr/>
          <a:lstStyle/>
          <a:p>
            <a:r>
              <a:rPr lang="zh-CN" altLang="en-US" dirty="0"/>
              <a:t>研究背景</a:t>
            </a:r>
          </a:p>
        </p:txBody>
      </p:sp>
      <p:sp>
        <p:nvSpPr>
          <p:cNvPr id="3" name="内容占位符 2">
            <a:extLst>
              <a:ext uri="{FF2B5EF4-FFF2-40B4-BE49-F238E27FC236}">
                <a16:creationId xmlns:a16="http://schemas.microsoft.com/office/drawing/2014/main" id="{D13441DE-B6D5-045E-AE1A-20FEF445FC4F}"/>
              </a:ext>
            </a:extLst>
          </p:cNvPr>
          <p:cNvSpPr>
            <a:spLocks noGrp="1"/>
          </p:cNvSpPr>
          <p:nvPr>
            <p:ph idx="11"/>
          </p:nvPr>
        </p:nvSpPr>
        <p:spPr/>
        <p:txBody>
          <a:bodyPr/>
          <a:lstStyle/>
          <a:p>
            <a:r>
              <a:rPr lang="en-US" altLang="zh-CN" dirty="0"/>
              <a:t>Point-based</a:t>
            </a:r>
            <a:r>
              <a:rPr lang="zh-CN" altLang="en-US" dirty="0"/>
              <a:t>，以</a:t>
            </a:r>
            <a:r>
              <a:rPr lang="en-US" altLang="zh-CN" dirty="0" err="1"/>
              <a:t>PointNet</a:t>
            </a:r>
            <a:r>
              <a:rPr lang="en-US" altLang="zh-CN" dirty="0"/>
              <a:t>++</a:t>
            </a:r>
            <a:r>
              <a:rPr lang="zh-CN" altLang="en-US" dirty="0"/>
              <a:t>为例</a:t>
            </a:r>
          </a:p>
        </p:txBody>
      </p:sp>
      <p:pic>
        <p:nvPicPr>
          <p:cNvPr id="5" name="图片 4">
            <a:extLst>
              <a:ext uri="{FF2B5EF4-FFF2-40B4-BE49-F238E27FC236}">
                <a16:creationId xmlns:a16="http://schemas.microsoft.com/office/drawing/2014/main" id="{92317849-7393-5BC6-55F7-AB38A11871BD}"/>
              </a:ext>
            </a:extLst>
          </p:cNvPr>
          <p:cNvPicPr>
            <a:picLocks noChangeAspect="1"/>
          </p:cNvPicPr>
          <p:nvPr/>
        </p:nvPicPr>
        <p:blipFill>
          <a:blip r:embed="rId3"/>
          <a:stretch>
            <a:fillRect/>
          </a:stretch>
        </p:blipFill>
        <p:spPr>
          <a:xfrm>
            <a:off x="107950" y="1473329"/>
            <a:ext cx="11434971" cy="4568242"/>
          </a:xfrm>
          <a:prstGeom prst="rect">
            <a:avLst/>
          </a:prstGeom>
        </p:spPr>
      </p:pic>
    </p:spTree>
    <p:extLst>
      <p:ext uri="{BB962C8B-B14F-4D97-AF65-F5344CB8AC3E}">
        <p14:creationId xmlns:p14="http://schemas.microsoft.com/office/powerpoint/2010/main" val="2021683330"/>
      </p:ext>
    </p:extLst>
  </p:cSld>
  <p:clrMapOvr>
    <a:masterClrMapping/>
  </p:clrMapOvr>
  <mc:AlternateContent xmlns:mc="http://schemas.openxmlformats.org/markup-compatibility/2006" xmlns:p14="http://schemas.microsoft.com/office/powerpoint/2010/main">
    <mc:Choice Requires="p14">
      <p:transition spd="slow" p14:dur="2000" advTm="1074"/>
    </mc:Choice>
    <mc:Fallback xmlns="">
      <p:transition spd="slow" advTm="107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0FF422D8-591C-2277-25A0-9A869A3AE1F6}"/>
              </a:ext>
            </a:extLst>
          </p:cNvPr>
          <p:cNvSpPr>
            <a:spLocks noGrp="1"/>
          </p:cNvSpPr>
          <p:nvPr>
            <p:ph type="title"/>
          </p:nvPr>
        </p:nvSpPr>
        <p:spPr/>
        <p:txBody>
          <a:bodyPr/>
          <a:lstStyle/>
          <a:p>
            <a:r>
              <a:rPr lang="en-US" altLang="zh-CN" dirty="0"/>
              <a:t>Voxel-based or Point-based </a:t>
            </a:r>
            <a:endParaRPr lang="zh-CN" altLang="en-US" dirty="0"/>
          </a:p>
        </p:txBody>
      </p:sp>
      <p:sp>
        <p:nvSpPr>
          <p:cNvPr id="7" name="矩形: 圆角 6">
            <a:extLst>
              <a:ext uri="{FF2B5EF4-FFF2-40B4-BE49-F238E27FC236}">
                <a16:creationId xmlns:a16="http://schemas.microsoft.com/office/drawing/2014/main" id="{B049AE66-C4EB-D094-037C-A05429AEAC73}"/>
              </a:ext>
            </a:extLst>
          </p:cNvPr>
          <p:cNvSpPr/>
          <p:nvPr/>
        </p:nvSpPr>
        <p:spPr>
          <a:xfrm>
            <a:off x="4430486" y="1001486"/>
            <a:ext cx="2492829" cy="7293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t>兼顾速度和精度</a:t>
            </a:r>
          </a:p>
        </p:txBody>
      </p:sp>
      <p:sp>
        <p:nvSpPr>
          <p:cNvPr id="8" name="椭圆 7">
            <a:extLst>
              <a:ext uri="{FF2B5EF4-FFF2-40B4-BE49-F238E27FC236}">
                <a16:creationId xmlns:a16="http://schemas.microsoft.com/office/drawing/2014/main" id="{678CFC22-0284-AD5C-1157-A3D4921A3D82}"/>
              </a:ext>
            </a:extLst>
          </p:cNvPr>
          <p:cNvSpPr/>
          <p:nvPr/>
        </p:nvSpPr>
        <p:spPr>
          <a:xfrm>
            <a:off x="1548492" y="2097353"/>
            <a:ext cx="2634343" cy="9252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Voxel-based</a:t>
            </a:r>
            <a:endParaRPr lang="zh-CN" altLang="en-US" sz="2000" dirty="0"/>
          </a:p>
        </p:txBody>
      </p:sp>
      <p:cxnSp>
        <p:nvCxnSpPr>
          <p:cNvPr id="12" name="连接符: 肘形 11">
            <a:extLst>
              <a:ext uri="{FF2B5EF4-FFF2-40B4-BE49-F238E27FC236}">
                <a16:creationId xmlns:a16="http://schemas.microsoft.com/office/drawing/2014/main" id="{6511B748-CE43-8D4B-B1C3-2B399864B0BC}"/>
              </a:ext>
            </a:extLst>
          </p:cNvPr>
          <p:cNvCxnSpPr>
            <a:stCxn id="7" idx="1"/>
            <a:endCxn id="8" idx="0"/>
          </p:cNvCxnSpPr>
          <p:nvPr/>
        </p:nvCxnSpPr>
        <p:spPr>
          <a:xfrm rot="10800000" flipV="1">
            <a:off x="2865664" y="1366157"/>
            <a:ext cx="1564822" cy="731195"/>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椭圆 13">
            <a:extLst>
              <a:ext uri="{FF2B5EF4-FFF2-40B4-BE49-F238E27FC236}">
                <a16:creationId xmlns:a16="http://schemas.microsoft.com/office/drawing/2014/main" id="{AF843A9C-510A-070D-9A5C-377B5102AB9B}"/>
              </a:ext>
            </a:extLst>
          </p:cNvPr>
          <p:cNvSpPr/>
          <p:nvPr/>
        </p:nvSpPr>
        <p:spPr>
          <a:xfrm>
            <a:off x="7206342" y="2097353"/>
            <a:ext cx="2634343" cy="9252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Point-based</a:t>
            </a:r>
            <a:endParaRPr lang="zh-CN" altLang="en-US" sz="2000" dirty="0"/>
          </a:p>
        </p:txBody>
      </p:sp>
      <p:cxnSp>
        <p:nvCxnSpPr>
          <p:cNvPr id="15" name="连接符: 肘形 14">
            <a:extLst>
              <a:ext uri="{FF2B5EF4-FFF2-40B4-BE49-F238E27FC236}">
                <a16:creationId xmlns:a16="http://schemas.microsoft.com/office/drawing/2014/main" id="{3D64D4B2-65BF-26F3-2E65-BCECDF6C3BD2}"/>
              </a:ext>
            </a:extLst>
          </p:cNvPr>
          <p:cNvCxnSpPr>
            <a:cxnSpLocks/>
            <a:stCxn id="7" idx="3"/>
            <a:endCxn id="14" idx="0"/>
          </p:cNvCxnSpPr>
          <p:nvPr/>
        </p:nvCxnSpPr>
        <p:spPr>
          <a:xfrm>
            <a:off x="6923315" y="1366158"/>
            <a:ext cx="1600199" cy="731195"/>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矩形: 圆角 19">
            <a:extLst>
              <a:ext uri="{FF2B5EF4-FFF2-40B4-BE49-F238E27FC236}">
                <a16:creationId xmlns:a16="http://schemas.microsoft.com/office/drawing/2014/main" id="{502D75C8-C000-11D8-1F25-2BE94434B51B}"/>
              </a:ext>
            </a:extLst>
          </p:cNvPr>
          <p:cNvSpPr/>
          <p:nvPr/>
        </p:nvSpPr>
        <p:spPr>
          <a:xfrm>
            <a:off x="1619246" y="3345620"/>
            <a:ext cx="2492829" cy="7293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t>精度瓶颈</a:t>
            </a:r>
          </a:p>
        </p:txBody>
      </p:sp>
      <p:cxnSp>
        <p:nvCxnSpPr>
          <p:cNvPr id="22" name="直接箭头连接符 21">
            <a:extLst>
              <a:ext uri="{FF2B5EF4-FFF2-40B4-BE49-F238E27FC236}">
                <a16:creationId xmlns:a16="http://schemas.microsoft.com/office/drawing/2014/main" id="{0F6BE6F3-F857-A64A-4EC5-D3E4872EC4A5}"/>
              </a:ext>
            </a:extLst>
          </p:cNvPr>
          <p:cNvCxnSpPr>
            <a:cxnSpLocks/>
            <a:stCxn id="8" idx="4"/>
            <a:endCxn id="20" idx="0"/>
          </p:cNvCxnSpPr>
          <p:nvPr/>
        </p:nvCxnSpPr>
        <p:spPr>
          <a:xfrm flipH="1">
            <a:off x="2865661" y="3022638"/>
            <a:ext cx="3" cy="32298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矩形: 圆角 24">
            <a:extLst>
              <a:ext uri="{FF2B5EF4-FFF2-40B4-BE49-F238E27FC236}">
                <a16:creationId xmlns:a16="http://schemas.microsoft.com/office/drawing/2014/main" id="{7CAF84CC-BFD1-921D-55D2-21A582FEE0B6}"/>
              </a:ext>
            </a:extLst>
          </p:cNvPr>
          <p:cNvSpPr/>
          <p:nvPr/>
        </p:nvSpPr>
        <p:spPr>
          <a:xfrm>
            <a:off x="7277098" y="3345560"/>
            <a:ext cx="2492829" cy="7293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t>速度瓶颈</a:t>
            </a:r>
          </a:p>
        </p:txBody>
      </p:sp>
      <p:cxnSp>
        <p:nvCxnSpPr>
          <p:cNvPr id="26" name="直接箭头连接符 25">
            <a:extLst>
              <a:ext uri="{FF2B5EF4-FFF2-40B4-BE49-F238E27FC236}">
                <a16:creationId xmlns:a16="http://schemas.microsoft.com/office/drawing/2014/main" id="{C14B32FE-4AFD-BFC3-0E0F-37E00A9EB02C}"/>
              </a:ext>
            </a:extLst>
          </p:cNvPr>
          <p:cNvCxnSpPr>
            <a:cxnSpLocks/>
            <a:stCxn id="14" idx="4"/>
            <a:endCxn id="25" idx="0"/>
          </p:cNvCxnSpPr>
          <p:nvPr/>
        </p:nvCxnSpPr>
        <p:spPr>
          <a:xfrm flipH="1">
            <a:off x="8523513" y="3022638"/>
            <a:ext cx="1" cy="32292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矩形: 圆角 28">
            <a:extLst>
              <a:ext uri="{FF2B5EF4-FFF2-40B4-BE49-F238E27FC236}">
                <a16:creationId xmlns:a16="http://schemas.microsoft.com/office/drawing/2014/main" id="{7985272B-684A-324F-A31D-22877DAA7B55}"/>
              </a:ext>
            </a:extLst>
          </p:cNvPr>
          <p:cNvSpPr/>
          <p:nvPr/>
        </p:nvSpPr>
        <p:spPr>
          <a:xfrm>
            <a:off x="1619247" y="4430601"/>
            <a:ext cx="2492829" cy="7293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t>体素化过程带来的信息损失</a:t>
            </a:r>
          </a:p>
        </p:txBody>
      </p:sp>
      <p:cxnSp>
        <p:nvCxnSpPr>
          <p:cNvPr id="30" name="直接箭头连接符 29">
            <a:extLst>
              <a:ext uri="{FF2B5EF4-FFF2-40B4-BE49-F238E27FC236}">
                <a16:creationId xmlns:a16="http://schemas.microsoft.com/office/drawing/2014/main" id="{E00E9589-9E51-5CA5-40BF-69BC22692DF9}"/>
              </a:ext>
            </a:extLst>
          </p:cNvPr>
          <p:cNvCxnSpPr>
            <a:cxnSpLocks/>
            <a:stCxn id="20" idx="2"/>
            <a:endCxn id="29" idx="0"/>
          </p:cNvCxnSpPr>
          <p:nvPr/>
        </p:nvCxnSpPr>
        <p:spPr>
          <a:xfrm>
            <a:off x="2865661" y="4074963"/>
            <a:ext cx="1" cy="35563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矩形: 圆角 39">
            <a:extLst>
              <a:ext uri="{FF2B5EF4-FFF2-40B4-BE49-F238E27FC236}">
                <a16:creationId xmlns:a16="http://schemas.microsoft.com/office/drawing/2014/main" id="{78BA6155-701E-E727-04C1-EBE65877D0B3}"/>
              </a:ext>
            </a:extLst>
          </p:cNvPr>
          <p:cNvSpPr/>
          <p:nvPr/>
        </p:nvSpPr>
        <p:spPr>
          <a:xfrm>
            <a:off x="7277097" y="4430601"/>
            <a:ext cx="2492829" cy="7293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t>两阶段法过于复杂</a:t>
            </a:r>
          </a:p>
        </p:txBody>
      </p:sp>
      <p:cxnSp>
        <p:nvCxnSpPr>
          <p:cNvPr id="41" name="直接箭头连接符 40">
            <a:extLst>
              <a:ext uri="{FF2B5EF4-FFF2-40B4-BE49-F238E27FC236}">
                <a16:creationId xmlns:a16="http://schemas.microsoft.com/office/drawing/2014/main" id="{0BDEC647-F758-F208-38C5-9E3C4BD43B71}"/>
              </a:ext>
            </a:extLst>
          </p:cNvPr>
          <p:cNvCxnSpPr>
            <a:cxnSpLocks/>
            <a:stCxn id="25" idx="2"/>
            <a:endCxn id="40" idx="0"/>
          </p:cNvCxnSpPr>
          <p:nvPr/>
        </p:nvCxnSpPr>
        <p:spPr>
          <a:xfrm flipH="1">
            <a:off x="8523512" y="4074903"/>
            <a:ext cx="1" cy="35569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矩形: 圆角 51">
            <a:extLst>
              <a:ext uri="{FF2B5EF4-FFF2-40B4-BE49-F238E27FC236}">
                <a16:creationId xmlns:a16="http://schemas.microsoft.com/office/drawing/2014/main" id="{5827CB29-1984-6EDB-A6BF-678B44CCBB40}"/>
              </a:ext>
            </a:extLst>
          </p:cNvPr>
          <p:cNvSpPr/>
          <p:nvPr/>
        </p:nvSpPr>
        <p:spPr>
          <a:xfrm>
            <a:off x="1619246" y="5515582"/>
            <a:ext cx="2492829" cy="7293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t>改进体素化方法</a:t>
            </a:r>
          </a:p>
        </p:txBody>
      </p:sp>
      <p:cxnSp>
        <p:nvCxnSpPr>
          <p:cNvPr id="53" name="直接箭头连接符 52">
            <a:extLst>
              <a:ext uri="{FF2B5EF4-FFF2-40B4-BE49-F238E27FC236}">
                <a16:creationId xmlns:a16="http://schemas.microsoft.com/office/drawing/2014/main" id="{C0725463-0C91-7C9A-BED4-7A9CECD3C9C3}"/>
              </a:ext>
            </a:extLst>
          </p:cNvPr>
          <p:cNvCxnSpPr>
            <a:cxnSpLocks/>
            <a:stCxn id="29" idx="2"/>
            <a:endCxn id="52" idx="0"/>
          </p:cNvCxnSpPr>
          <p:nvPr/>
        </p:nvCxnSpPr>
        <p:spPr>
          <a:xfrm flipH="1">
            <a:off x="2865661" y="5159944"/>
            <a:ext cx="1" cy="35563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矩形: 圆角 54">
            <a:extLst>
              <a:ext uri="{FF2B5EF4-FFF2-40B4-BE49-F238E27FC236}">
                <a16:creationId xmlns:a16="http://schemas.microsoft.com/office/drawing/2014/main" id="{849E0AA0-5BFD-6970-A1A1-66CCB25E8132}"/>
              </a:ext>
            </a:extLst>
          </p:cNvPr>
          <p:cNvSpPr/>
          <p:nvPr/>
        </p:nvSpPr>
        <p:spPr>
          <a:xfrm>
            <a:off x="6814457" y="5510255"/>
            <a:ext cx="3428999" cy="7293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AutoNum type="arabicPeriod"/>
            </a:pPr>
            <a:r>
              <a:rPr lang="zh-CN" altLang="en-US" sz="2000" dirty="0"/>
              <a:t>第一阶段更加精确</a:t>
            </a:r>
            <a:endParaRPr lang="en-US" altLang="zh-CN" sz="2000" dirty="0"/>
          </a:p>
          <a:p>
            <a:pPr marL="457200" indent="-457200" algn="ctr">
              <a:buAutoNum type="arabicPeriod"/>
            </a:pPr>
            <a:r>
              <a:rPr lang="zh-CN" altLang="en-US" sz="2000" dirty="0"/>
              <a:t>优化第二阶段速度</a:t>
            </a:r>
            <a:endParaRPr lang="en-US" altLang="zh-CN" sz="2000" dirty="0"/>
          </a:p>
        </p:txBody>
      </p:sp>
      <p:cxnSp>
        <p:nvCxnSpPr>
          <p:cNvPr id="56" name="直接箭头连接符 55">
            <a:extLst>
              <a:ext uri="{FF2B5EF4-FFF2-40B4-BE49-F238E27FC236}">
                <a16:creationId xmlns:a16="http://schemas.microsoft.com/office/drawing/2014/main" id="{A59071AF-7A94-D2E9-D4A8-661A6FDB3D5B}"/>
              </a:ext>
            </a:extLst>
          </p:cNvPr>
          <p:cNvCxnSpPr>
            <a:cxnSpLocks/>
            <a:stCxn id="40" idx="2"/>
            <a:endCxn id="55" idx="0"/>
          </p:cNvCxnSpPr>
          <p:nvPr/>
        </p:nvCxnSpPr>
        <p:spPr>
          <a:xfrm>
            <a:off x="8523512" y="5159944"/>
            <a:ext cx="5445" cy="35031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6884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04F51BB6-5E52-653D-251E-5A15E46462C9}"/>
              </a:ext>
            </a:extLst>
          </p:cNvPr>
          <p:cNvSpPr>
            <a:spLocks noGrp="1"/>
          </p:cNvSpPr>
          <p:nvPr>
            <p:ph type="title"/>
          </p:nvPr>
        </p:nvSpPr>
        <p:spPr/>
        <p:txBody>
          <a:bodyPr/>
          <a:lstStyle/>
          <a:p>
            <a:r>
              <a:rPr lang="en-US" altLang="zh-CN" dirty="0"/>
              <a:t>F-FPS</a:t>
            </a:r>
            <a:endParaRPr lang="zh-CN" altLang="en-US" dirty="0"/>
          </a:p>
        </p:txBody>
      </p:sp>
      <p:pic>
        <p:nvPicPr>
          <p:cNvPr id="6" name="图片 5">
            <a:extLst>
              <a:ext uri="{FF2B5EF4-FFF2-40B4-BE49-F238E27FC236}">
                <a16:creationId xmlns:a16="http://schemas.microsoft.com/office/drawing/2014/main" id="{13B49191-81C4-F65C-1785-C9B2E50D7040}"/>
              </a:ext>
            </a:extLst>
          </p:cNvPr>
          <p:cNvPicPr>
            <a:picLocks noChangeAspect="1"/>
          </p:cNvPicPr>
          <p:nvPr/>
        </p:nvPicPr>
        <p:blipFill>
          <a:blip r:embed="rId3"/>
          <a:stretch>
            <a:fillRect/>
          </a:stretch>
        </p:blipFill>
        <p:spPr>
          <a:xfrm>
            <a:off x="1343613" y="2905938"/>
            <a:ext cx="8695646" cy="3378782"/>
          </a:xfrm>
          <a:prstGeom prst="rect">
            <a:avLst/>
          </a:prstGeom>
        </p:spPr>
      </p:pic>
      <p:sp>
        <p:nvSpPr>
          <p:cNvPr id="7" name="椭圆 6">
            <a:extLst>
              <a:ext uri="{FF2B5EF4-FFF2-40B4-BE49-F238E27FC236}">
                <a16:creationId xmlns:a16="http://schemas.microsoft.com/office/drawing/2014/main" id="{F5723C15-76CE-8B2D-7741-5C599D804CB9}"/>
              </a:ext>
            </a:extLst>
          </p:cNvPr>
          <p:cNvSpPr/>
          <p:nvPr/>
        </p:nvSpPr>
        <p:spPr>
          <a:xfrm>
            <a:off x="217714" y="1000465"/>
            <a:ext cx="2601686" cy="9252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SA</a:t>
            </a:r>
            <a:r>
              <a:rPr lang="zh-CN" altLang="en-US" sz="2000" dirty="0"/>
              <a:t>层表现差</a:t>
            </a:r>
          </a:p>
        </p:txBody>
      </p:sp>
      <p:sp>
        <p:nvSpPr>
          <p:cNvPr id="12" name="椭圆 11">
            <a:extLst>
              <a:ext uri="{FF2B5EF4-FFF2-40B4-BE49-F238E27FC236}">
                <a16:creationId xmlns:a16="http://schemas.microsoft.com/office/drawing/2014/main" id="{30686194-A91E-7893-0D66-A2F8B667F343}"/>
              </a:ext>
            </a:extLst>
          </p:cNvPr>
          <p:cNvSpPr/>
          <p:nvPr/>
        </p:nvSpPr>
        <p:spPr>
          <a:xfrm>
            <a:off x="3108809" y="1000465"/>
            <a:ext cx="2601686" cy="9252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t>采样方法</a:t>
            </a:r>
            <a:r>
              <a:rPr lang="en-US" altLang="zh-CN" sz="2000" dirty="0"/>
              <a:t>D-FPS</a:t>
            </a:r>
            <a:r>
              <a:rPr lang="zh-CN" altLang="en-US" sz="2000" dirty="0"/>
              <a:t>差</a:t>
            </a:r>
          </a:p>
        </p:txBody>
      </p:sp>
      <p:cxnSp>
        <p:nvCxnSpPr>
          <p:cNvPr id="14" name="直接箭头连接符 13">
            <a:extLst>
              <a:ext uri="{FF2B5EF4-FFF2-40B4-BE49-F238E27FC236}">
                <a16:creationId xmlns:a16="http://schemas.microsoft.com/office/drawing/2014/main" id="{24EF60FC-9478-5039-B3E4-208B9FBF99D2}"/>
              </a:ext>
            </a:extLst>
          </p:cNvPr>
          <p:cNvCxnSpPr>
            <a:stCxn id="7" idx="6"/>
            <a:endCxn id="12" idx="2"/>
          </p:cNvCxnSpPr>
          <p:nvPr/>
        </p:nvCxnSpPr>
        <p:spPr>
          <a:xfrm>
            <a:off x="2819400" y="1463108"/>
            <a:ext cx="28940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椭圆 14">
            <a:extLst>
              <a:ext uri="{FF2B5EF4-FFF2-40B4-BE49-F238E27FC236}">
                <a16:creationId xmlns:a16="http://schemas.microsoft.com/office/drawing/2014/main" id="{3BE31B2B-5EB8-8950-7DE6-5BE07CC3DA85}"/>
              </a:ext>
            </a:extLst>
          </p:cNvPr>
          <p:cNvSpPr/>
          <p:nvPr/>
        </p:nvSpPr>
        <p:spPr>
          <a:xfrm>
            <a:off x="5999904" y="1000465"/>
            <a:ext cx="2601686" cy="9252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D-FPS</a:t>
            </a:r>
            <a:r>
              <a:rPr lang="zh-CN" altLang="en-US" sz="2000" dirty="0"/>
              <a:t>只考虑了位置信息</a:t>
            </a:r>
          </a:p>
        </p:txBody>
      </p:sp>
      <p:cxnSp>
        <p:nvCxnSpPr>
          <p:cNvPr id="16" name="直接箭头连接符 15">
            <a:extLst>
              <a:ext uri="{FF2B5EF4-FFF2-40B4-BE49-F238E27FC236}">
                <a16:creationId xmlns:a16="http://schemas.microsoft.com/office/drawing/2014/main" id="{6D32016D-E7C2-C032-563C-B8D96AE95110}"/>
              </a:ext>
            </a:extLst>
          </p:cNvPr>
          <p:cNvCxnSpPr>
            <a:cxnSpLocks/>
            <a:stCxn id="12" idx="6"/>
            <a:endCxn id="15" idx="2"/>
          </p:cNvCxnSpPr>
          <p:nvPr/>
        </p:nvCxnSpPr>
        <p:spPr>
          <a:xfrm>
            <a:off x="5710495" y="1463108"/>
            <a:ext cx="28940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椭圆 17">
            <a:extLst>
              <a:ext uri="{FF2B5EF4-FFF2-40B4-BE49-F238E27FC236}">
                <a16:creationId xmlns:a16="http://schemas.microsoft.com/office/drawing/2014/main" id="{5031F9DF-705B-6CFF-6118-B8C643DF0EE8}"/>
              </a:ext>
            </a:extLst>
          </p:cNvPr>
          <p:cNvSpPr/>
          <p:nvPr/>
        </p:nvSpPr>
        <p:spPr>
          <a:xfrm>
            <a:off x="8890999" y="1000465"/>
            <a:ext cx="2789372" cy="9252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t>综合考虑位置信息和语义信息</a:t>
            </a:r>
          </a:p>
        </p:txBody>
      </p:sp>
      <p:cxnSp>
        <p:nvCxnSpPr>
          <p:cNvPr id="19" name="直接箭头连接符 18">
            <a:extLst>
              <a:ext uri="{FF2B5EF4-FFF2-40B4-BE49-F238E27FC236}">
                <a16:creationId xmlns:a16="http://schemas.microsoft.com/office/drawing/2014/main" id="{AD13197F-181D-B883-AC59-F7628931060E}"/>
              </a:ext>
            </a:extLst>
          </p:cNvPr>
          <p:cNvCxnSpPr>
            <a:cxnSpLocks/>
            <a:stCxn id="15" idx="6"/>
            <a:endCxn id="18" idx="2"/>
          </p:cNvCxnSpPr>
          <p:nvPr/>
        </p:nvCxnSpPr>
        <p:spPr>
          <a:xfrm>
            <a:off x="8601590" y="1463108"/>
            <a:ext cx="28940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5" name="图片 24">
            <a:extLst>
              <a:ext uri="{FF2B5EF4-FFF2-40B4-BE49-F238E27FC236}">
                <a16:creationId xmlns:a16="http://schemas.microsoft.com/office/drawing/2014/main" id="{78E226DE-6B6B-9407-1478-8DC4D7777C0B}"/>
              </a:ext>
            </a:extLst>
          </p:cNvPr>
          <p:cNvPicPr>
            <a:picLocks noChangeAspect="1"/>
          </p:cNvPicPr>
          <p:nvPr/>
        </p:nvPicPr>
        <p:blipFill>
          <a:blip r:embed="rId4"/>
          <a:stretch>
            <a:fillRect/>
          </a:stretch>
        </p:blipFill>
        <p:spPr>
          <a:xfrm>
            <a:off x="1215672" y="2166308"/>
            <a:ext cx="6387959" cy="744052"/>
          </a:xfrm>
          <a:prstGeom prst="rect">
            <a:avLst/>
          </a:prstGeom>
        </p:spPr>
      </p:pic>
    </p:spTree>
    <p:extLst>
      <p:ext uri="{BB962C8B-B14F-4D97-AF65-F5344CB8AC3E}">
        <p14:creationId xmlns:p14="http://schemas.microsoft.com/office/powerpoint/2010/main" val="2152569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99C83C2-D687-09F0-DAA7-1254C48C8360}"/>
              </a:ext>
            </a:extLst>
          </p:cNvPr>
          <p:cNvSpPr>
            <a:spLocks noGrp="1"/>
          </p:cNvSpPr>
          <p:nvPr>
            <p:ph idx="11"/>
          </p:nvPr>
        </p:nvSpPr>
        <p:spPr/>
        <p:txBody>
          <a:bodyPr/>
          <a:lstStyle/>
          <a:p>
            <a:r>
              <a:rPr lang="en-US" altLang="zh-CN" b="0" dirty="0"/>
              <a:t>F-FPS</a:t>
            </a:r>
            <a:r>
              <a:rPr lang="zh-CN" altLang="en-US" b="0" dirty="0"/>
              <a:t>负点过少导致难以找到足够的周围点放大感受野，继而难以区分正负点</a:t>
            </a:r>
            <a:endParaRPr lang="en-US" altLang="zh-CN" b="0" dirty="0"/>
          </a:p>
          <a:p>
            <a:pPr lvl="1"/>
            <a:r>
              <a:rPr lang="en-US" altLang="zh-CN" b="0" dirty="0"/>
              <a:t>F-FPS</a:t>
            </a:r>
            <a:r>
              <a:rPr lang="zh-CN" altLang="en-US" b="0" dirty="0"/>
              <a:t>与</a:t>
            </a:r>
            <a:r>
              <a:rPr lang="en-US" altLang="zh-CN" b="0" dirty="0"/>
              <a:t>D-FPS</a:t>
            </a:r>
            <a:r>
              <a:rPr lang="zh-CN" altLang="en-US" b="0" dirty="0"/>
              <a:t>相结合</a:t>
            </a:r>
            <a:endParaRPr lang="en-US" altLang="zh-CN" b="0" dirty="0"/>
          </a:p>
        </p:txBody>
      </p:sp>
      <p:sp>
        <p:nvSpPr>
          <p:cNvPr id="4" name="标题 3">
            <a:extLst>
              <a:ext uri="{FF2B5EF4-FFF2-40B4-BE49-F238E27FC236}">
                <a16:creationId xmlns:a16="http://schemas.microsoft.com/office/drawing/2014/main" id="{7EC67D90-3B9D-FEF5-7924-003D6BE49037}"/>
              </a:ext>
            </a:extLst>
          </p:cNvPr>
          <p:cNvSpPr>
            <a:spLocks noGrp="1"/>
          </p:cNvSpPr>
          <p:nvPr>
            <p:ph type="title"/>
          </p:nvPr>
        </p:nvSpPr>
        <p:spPr/>
        <p:txBody>
          <a:bodyPr/>
          <a:lstStyle/>
          <a:p>
            <a:r>
              <a:rPr lang="zh-CN" altLang="en-US" dirty="0"/>
              <a:t>融合采样</a:t>
            </a:r>
          </a:p>
        </p:txBody>
      </p:sp>
      <p:pic>
        <p:nvPicPr>
          <p:cNvPr id="5" name="图片 4">
            <a:extLst>
              <a:ext uri="{FF2B5EF4-FFF2-40B4-BE49-F238E27FC236}">
                <a16:creationId xmlns:a16="http://schemas.microsoft.com/office/drawing/2014/main" id="{50E2818F-BBBD-2E6E-38B4-230CCCE0B0DB}"/>
              </a:ext>
            </a:extLst>
          </p:cNvPr>
          <p:cNvPicPr>
            <a:picLocks noChangeAspect="1"/>
          </p:cNvPicPr>
          <p:nvPr/>
        </p:nvPicPr>
        <p:blipFill>
          <a:blip r:embed="rId3"/>
          <a:stretch>
            <a:fillRect/>
          </a:stretch>
        </p:blipFill>
        <p:spPr>
          <a:xfrm>
            <a:off x="4071589" y="1657421"/>
            <a:ext cx="7162467" cy="3957908"/>
          </a:xfrm>
          <a:prstGeom prst="rect">
            <a:avLst/>
          </a:prstGeom>
        </p:spPr>
      </p:pic>
    </p:spTree>
    <p:extLst>
      <p:ext uri="{BB962C8B-B14F-4D97-AF65-F5344CB8AC3E}">
        <p14:creationId xmlns:p14="http://schemas.microsoft.com/office/powerpoint/2010/main" val="3228290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EC67D90-3B9D-FEF5-7924-003D6BE49037}"/>
              </a:ext>
            </a:extLst>
          </p:cNvPr>
          <p:cNvSpPr>
            <a:spLocks noGrp="1"/>
          </p:cNvSpPr>
          <p:nvPr>
            <p:ph type="title"/>
          </p:nvPr>
        </p:nvSpPr>
        <p:spPr/>
        <p:txBody>
          <a:bodyPr/>
          <a:lstStyle/>
          <a:p>
            <a:r>
              <a:rPr lang="en-US" altLang="zh-CN" dirty="0"/>
              <a:t>CG Layer</a:t>
            </a:r>
            <a:endParaRPr lang="zh-CN" altLang="en-US" dirty="0"/>
          </a:p>
        </p:txBody>
      </p:sp>
      <p:pic>
        <p:nvPicPr>
          <p:cNvPr id="16" name="图片 15">
            <a:extLst>
              <a:ext uri="{FF2B5EF4-FFF2-40B4-BE49-F238E27FC236}">
                <a16:creationId xmlns:a16="http://schemas.microsoft.com/office/drawing/2014/main" id="{3D184607-BC04-A13C-B1E8-EA80DBE530E2}"/>
              </a:ext>
            </a:extLst>
          </p:cNvPr>
          <p:cNvPicPr>
            <a:picLocks noChangeAspect="1"/>
          </p:cNvPicPr>
          <p:nvPr/>
        </p:nvPicPr>
        <p:blipFill>
          <a:blip r:embed="rId3"/>
          <a:stretch>
            <a:fillRect/>
          </a:stretch>
        </p:blipFill>
        <p:spPr>
          <a:xfrm>
            <a:off x="2971800" y="1270816"/>
            <a:ext cx="5570359" cy="4316368"/>
          </a:xfrm>
          <a:prstGeom prst="rect">
            <a:avLst/>
          </a:prstGeom>
        </p:spPr>
      </p:pic>
      <p:sp>
        <p:nvSpPr>
          <p:cNvPr id="17" name="矩形 16">
            <a:extLst>
              <a:ext uri="{FF2B5EF4-FFF2-40B4-BE49-F238E27FC236}">
                <a16:creationId xmlns:a16="http://schemas.microsoft.com/office/drawing/2014/main" id="{9A966E1B-B657-4194-42CF-8BDA7BEEC902}"/>
              </a:ext>
            </a:extLst>
          </p:cNvPr>
          <p:cNvSpPr/>
          <p:nvPr/>
        </p:nvSpPr>
        <p:spPr>
          <a:xfrm>
            <a:off x="3102429" y="4256314"/>
            <a:ext cx="3331028" cy="133087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id="{D295D16E-8DBD-57B4-D8A5-500B72B001BE}"/>
              </a:ext>
            </a:extLst>
          </p:cNvPr>
          <p:cNvSpPr/>
          <p:nvPr/>
        </p:nvSpPr>
        <p:spPr>
          <a:xfrm flipV="1">
            <a:off x="3102429" y="3080656"/>
            <a:ext cx="3331028" cy="102325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3F7DA3A6-7AA1-333B-4251-C3CABF9FE4C5}"/>
              </a:ext>
            </a:extLst>
          </p:cNvPr>
          <p:cNvSpPr txBox="1"/>
          <p:nvPr/>
        </p:nvSpPr>
        <p:spPr>
          <a:xfrm>
            <a:off x="3211286" y="5748465"/>
            <a:ext cx="1467068" cy="400110"/>
          </a:xfrm>
          <a:prstGeom prst="rect">
            <a:avLst/>
          </a:prstGeom>
          <a:noFill/>
        </p:spPr>
        <p:txBody>
          <a:bodyPr wrap="none" rtlCol="0">
            <a:spAutoFit/>
          </a:bodyPr>
          <a:lstStyle/>
          <a:p>
            <a:r>
              <a:rPr lang="zh-CN" altLang="en-US" sz="2000" b="1" dirty="0">
                <a:solidFill>
                  <a:srgbClr val="FF0000"/>
                </a:solidFill>
              </a:rPr>
              <a:t>选取中心点</a:t>
            </a:r>
          </a:p>
        </p:txBody>
      </p:sp>
      <p:sp>
        <p:nvSpPr>
          <p:cNvPr id="20" name="文本框 19">
            <a:extLst>
              <a:ext uri="{FF2B5EF4-FFF2-40B4-BE49-F238E27FC236}">
                <a16:creationId xmlns:a16="http://schemas.microsoft.com/office/drawing/2014/main" id="{BF300F83-16EA-806E-69A1-CAF226A6C329}"/>
              </a:ext>
            </a:extLst>
          </p:cNvPr>
          <p:cNvSpPr txBox="1"/>
          <p:nvPr/>
        </p:nvSpPr>
        <p:spPr>
          <a:xfrm>
            <a:off x="3944820" y="2652481"/>
            <a:ext cx="1467068" cy="400110"/>
          </a:xfrm>
          <a:prstGeom prst="rect">
            <a:avLst/>
          </a:prstGeom>
          <a:noFill/>
        </p:spPr>
        <p:txBody>
          <a:bodyPr wrap="none" rtlCol="0">
            <a:spAutoFit/>
          </a:bodyPr>
          <a:lstStyle/>
          <a:p>
            <a:r>
              <a:rPr lang="zh-CN" altLang="en-US" sz="2000" b="1" dirty="0">
                <a:solidFill>
                  <a:srgbClr val="FF0000"/>
                </a:solidFill>
              </a:rPr>
              <a:t>提取周围点</a:t>
            </a:r>
          </a:p>
        </p:txBody>
      </p:sp>
      <p:sp>
        <p:nvSpPr>
          <p:cNvPr id="21" name="矩形 20">
            <a:extLst>
              <a:ext uri="{FF2B5EF4-FFF2-40B4-BE49-F238E27FC236}">
                <a16:creationId xmlns:a16="http://schemas.microsoft.com/office/drawing/2014/main" id="{13E23F67-9F8D-5221-167E-096491EC1015}"/>
              </a:ext>
            </a:extLst>
          </p:cNvPr>
          <p:cNvSpPr/>
          <p:nvPr/>
        </p:nvSpPr>
        <p:spPr>
          <a:xfrm flipH="1" flipV="1">
            <a:off x="6509656" y="3080654"/>
            <a:ext cx="1978073" cy="102325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7C6C76F8-1EB3-6F4F-B0FE-FAF406B05415}"/>
              </a:ext>
            </a:extLst>
          </p:cNvPr>
          <p:cNvSpPr txBox="1"/>
          <p:nvPr/>
        </p:nvSpPr>
        <p:spPr>
          <a:xfrm>
            <a:off x="6765158" y="4117130"/>
            <a:ext cx="1723549" cy="400110"/>
          </a:xfrm>
          <a:prstGeom prst="rect">
            <a:avLst/>
          </a:prstGeom>
          <a:noFill/>
        </p:spPr>
        <p:txBody>
          <a:bodyPr wrap="none" rtlCol="0">
            <a:spAutoFit/>
          </a:bodyPr>
          <a:lstStyle/>
          <a:p>
            <a:r>
              <a:rPr lang="zh-CN" altLang="en-US" sz="2000" b="1" dirty="0">
                <a:solidFill>
                  <a:srgbClr val="FF0000"/>
                </a:solidFill>
              </a:rPr>
              <a:t>生成语义特征</a:t>
            </a:r>
          </a:p>
        </p:txBody>
      </p:sp>
    </p:spTree>
    <p:extLst>
      <p:ext uri="{BB962C8B-B14F-4D97-AF65-F5344CB8AC3E}">
        <p14:creationId xmlns:p14="http://schemas.microsoft.com/office/powerpoint/2010/main" val="2273595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99C83C2-D687-09F0-DAA7-1254C48C8360}"/>
              </a:ext>
            </a:extLst>
          </p:cNvPr>
          <p:cNvSpPr>
            <a:spLocks noGrp="1"/>
          </p:cNvSpPr>
          <p:nvPr>
            <p:ph idx="11"/>
          </p:nvPr>
        </p:nvSpPr>
        <p:spPr/>
        <p:txBody>
          <a:bodyPr/>
          <a:lstStyle/>
          <a:p>
            <a:r>
              <a:rPr lang="zh-CN" altLang="en-US" b="0" dirty="0"/>
              <a:t>为了延续轻量化设计策略，采取</a:t>
            </a:r>
            <a:r>
              <a:rPr lang="en-US" altLang="zh-CN" b="0" dirty="0"/>
              <a:t>Anchor-free</a:t>
            </a:r>
            <a:r>
              <a:rPr lang="zh-CN" altLang="en-US" b="0" dirty="0"/>
              <a:t>回归头，预定义方向角</a:t>
            </a:r>
            <a:endParaRPr lang="en-US" altLang="zh-CN" b="0" dirty="0"/>
          </a:p>
          <a:p>
            <a:r>
              <a:rPr lang="zh-CN" altLang="en-US" b="0" dirty="0"/>
              <a:t>分配策略</a:t>
            </a:r>
            <a:endParaRPr lang="en-US" altLang="zh-CN" b="0" dirty="0"/>
          </a:p>
          <a:p>
            <a:pPr lvl="1"/>
            <a:r>
              <a:rPr lang="zh-CN" altLang="en-US" b="0" dirty="0"/>
              <a:t>改进</a:t>
            </a:r>
            <a:r>
              <a:rPr lang="en-US" altLang="zh-CN" b="0" dirty="0"/>
              <a:t>FCOS</a:t>
            </a:r>
            <a:r>
              <a:rPr lang="zh-CN" altLang="en-US" b="0" dirty="0"/>
              <a:t>的中心度标签</a:t>
            </a:r>
            <a:endParaRPr lang="en-US" altLang="zh-CN" b="0" dirty="0"/>
          </a:p>
          <a:p>
            <a:pPr lvl="1"/>
            <a:r>
              <a:rPr lang="en-US" altLang="zh-CN" b="0" dirty="0"/>
              <a:t>(</a:t>
            </a:r>
            <a:r>
              <a:rPr lang="en-US" altLang="zh-CN" b="0" dirty="0" err="1"/>
              <a:t>f,b,l,r,t,d</a:t>
            </a:r>
            <a:r>
              <a:rPr lang="en-US" altLang="zh-CN" b="0" dirty="0"/>
              <a:t>)</a:t>
            </a:r>
            <a:r>
              <a:rPr lang="zh-CN" altLang="en-US" b="0" dirty="0"/>
              <a:t>表示该候选点到到其对应的实例</a:t>
            </a:r>
            <a:endParaRPr lang="en-US" altLang="zh-CN" b="0" dirty="0"/>
          </a:p>
          <a:p>
            <a:pPr marL="450850" lvl="1" indent="0">
              <a:buNone/>
            </a:pPr>
            <a:r>
              <a:rPr lang="en-US" altLang="zh-CN" dirty="0"/>
              <a:t>	</a:t>
            </a:r>
            <a:r>
              <a:rPr lang="zh-CN" altLang="en-US" b="0" dirty="0"/>
              <a:t>前、后、左、右、上、下六个面的距离</a:t>
            </a:r>
            <a:endParaRPr lang="en-US" altLang="zh-CN" b="0" dirty="0"/>
          </a:p>
          <a:p>
            <a:pPr lvl="1"/>
            <a:endParaRPr lang="en-US" altLang="zh-CN" dirty="0"/>
          </a:p>
          <a:p>
            <a:pPr lvl="1"/>
            <a:endParaRPr lang="en-US" altLang="zh-CN" b="0" dirty="0"/>
          </a:p>
          <a:p>
            <a:pPr lvl="1"/>
            <a:r>
              <a:rPr lang="zh-CN" altLang="en-US" b="0" dirty="0"/>
              <a:t>因为中心度较小的点可能拥有较大的置信度</a:t>
            </a:r>
            <a:endParaRPr lang="en-US" altLang="zh-CN" dirty="0"/>
          </a:p>
          <a:p>
            <a:pPr marL="450850" lvl="1" indent="0">
              <a:buNone/>
            </a:pPr>
            <a:r>
              <a:rPr lang="en-US" altLang="zh-CN" dirty="0"/>
              <a:t>	</a:t>
            </a:r>
            <a:r>
              <a:rPr lang="zh-CN" altLang="en-US" dirty="0"/>
              <a:t>取两者之积作为最终的标签</a:t>
            </a:r>
            <a:endParaRPr lang="en-US" altLang="zh-CN" b="0" dirty="0"/>
          </a:p>
          <a:p>
            <a:r>
              <a:rPr lang="zh-CN" altLang="en-US" b="0" dirty="0"/>
              <a:t>损失函数（略）</a:t>
            </a:r>
            <a:endParaRPr lang="en-US" altLang="zh-CN" b="0" dirty="0"/>
          </a:p>
        </p:txBody>
      </p:sp>
      <p:sp>
        <p:nvSpPr>
          <p:cNvPr id="4" name="标题 3">
            <a:extLst>
              <a:ext uri="{FF2B5EF4-FFF2-40B4-BE49-F238E27FC236}">
                <a16:creationId xmlns:a16="http://schemas.microsoft.com/office/drawing/2014/main" id="{7EC67D90-3B9D-FEF5-7924-003D6BE49037}"/>
              </a:ext>
            </a:extLst>
          </p:cNvPr>
          <p:cNvSpPr>
            <a:spLocks noGrp="1"/>
          </p:cNvSpPr>
          <p:nvPr>
            <p:ph type="title"/>
          </p:nvPr>
        </p:nvSpPr>
        <p:spPr/>
        <p:txBody>
          <a:bodyPr/>
          <a:lstStyle/>
          <a:p>
            <a:r>
              <a:rPr lang="zh-CN" altLang="en-US" dirty="0"/>
              <a:t>训练部分</a:t>
            </a:r>
          </a:p>
        </p:txBody>
      </p:sp>
      <p:pic>
        <p:nvPicPr>
          <p:cNvPr id="6" name="图片 5">
            <a:extLst>
              <a:ext uri="{FF2B5EF4-FFF2-40B4-BE49-F238E27FC236}">
                <a16:creationId xmlns:a16="http://schemas.microsoft.com/office/drawing/2014/main" id="{D5916EE2-485D-AC0C-D99D-891972D16DF7}"/>
              </a:ext>
            </a:extLst>
          </p:cNvPr>
          <p:cNvPicPr>
            <a:picLocks noChangeAspect="1"/>
          </p:cNvPicPr>
          <p:nvPr/>
        </p:nvPicPr>
        <p:blipFill>
          <a:blip r:embed="rId3"/>
          <a:stretch>
            <a:fillRect/>
          </a:stretch>
        </p:blipFill>
        <p:spPr>
          <a:xfrm>
            <a:off x="7519308" y="1458913"/>
            <a:ext cx="3362243" cy="4757737"/>
          </a:xfrm>
          <a:prstGeom prst="rect">
            <a:avLst/>
          </a:prstGeom>
        </p:spPr>
      </p:pic>
      <p:pic>
        <p:nvPicPr>
          <p:cNvPr id="8" name="图片 7">
            <a:extLst>
              <a:ext uri="{FF2B5EF4-FFF2-40B4-BE49-F238E27FC236}">
                <a16:creationId xmlns:a16="http://schemas.microsoft.com/office/drawing/2014/main" id="{D6C32182-E3C8-2984-3FB6-DD129BB79AF9}"/>
              </a:ext>
            </a:extLst>
          </p:cNvPr>
          <p:cNvPicPr>
            <a:picLocks noChangeAspect="1"/>
          </p:cNvPicPr>
          <p:nvPr/>
        </p:nvPicPr>
        <p:blipFill>
          <a:blip r:embed="rId4"/>
          <a:stretch>
            <a:fillRect/>
          </a:stretch>
        </p:blipFill>
        <p:spPr>
          <a:xfrm>
            <a:off x="504418" y="3063777"/>
            <a:ext cx="6843970" cy="730446"/>
          </a:xfrm>
          <a:prstGeom prst="rect">
            <a:avLst/>
          </a:prstGeom>
        </p:spPr>
      </p:pic>
    </p:spTree>
    <p:extLst>
      <p:ext uri="{BB962C8B-B14F-4D97-AF65-F5344CB8AC3E}">
        <p14:creationId xmlns:p14="http://schemas.microsoft.com/office/powerpoint/2010/main" val="2939340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99C83C2-D687-09F0-DAA7-1254C48C8360}"/>
              </a:ext>
            </a:extLst>
          </p:cNvPr>
          <p:cNvSpPr>
            <a:spLocks noGrp="1"/>
          </p:cNvSpPr>
          <p:nvPr>
            <p:ph idx="11"/>
          </p:nvPr>
        </p:nvSpPr>
        <p:spPr>
          <a:xfrm>
            <a:off x="7572499" y="979424"/>
            <a:ext cx="3999015" cy="5296952"/>
          </a:xfrm>
        </p:spPr>
        <p:txBody>
          <a:bodyPr/>
          <a:lstStyle/>
          <a:p>
            <a:pPr marL="0" indent="0">
              <a:buNone/>
            </a:pPr>
            <a:r>
              <a:rPr lang="en-US" altLang="zh-CN" b="0" dirty="0"/>
              <a:t>KITTI</a:t>
            </a:r>
            <a:r>
              <a:rPr lang="zh-CN" altLang="en-US" b="0" dirty="0"/>
              <a:t>中，</a:t>
            </a:r>
            <a:r>
              <a:rPr lang="en-US" altLang="zh-CN" b="0" dirty="0"/>
              <a:t>3DSSD</a:t>
            </a:r>
            <a:r>
              <a:rPr lang="zh-CN" altLang="en-US" b="0" dirty="0"/>
              <a:t>的精度在当时所有的模型中均达到了第二的水平，且差距不大</a:t>
            </a:r>
          </a:p>
        </p:txBody>
      </p:sp>
      <p:sp>
        <p:nvSpPr>
          <p:cNvPr id="4" name="标题 3">
            <a:extLst>
              <a:ext uri="{FF2B5EF4-FFF2-40B4-BE49-F238E27FC236}">
                <a16:creationId xmlns:a16="http://schemas.microsoft.com/office/drawing/2014/main" id="{7EC67D90-3B9D-FEF5-7924-003D6BE49037}"/>
              </a:ext>
            </a:extLst>
          </p:cNvPr>
          <p:cNvSpPr>
            <a:spLocks noGrp="1"/>
          </p:cNvSpPr>
          <p:nvPr>
            <p:ph type="title"/>
          </p:nvPr>
        </p:nvSpPr>
        <p:spPr/>
        <p:txBody>
          <a:bodyPr/>
          <a:lstStyle/>
          <a:p>
            <a:r>
              <a:rPr lang="zh-CN" altLang="en-US" b="0" dirty="0"/>
              <a:t>实验</a:t>
            </a:r>
            <a:endParaRPr lang="zh-CN" altLang="en-US" dirty="0"/>
          </a:p>
        </p:txBody>
      </p:sp>
      <p:pic>
        <p:nvPicPr>
          <p:cNvPr id="5" name="图片 4">
            <a:extLst>
              <a:ext uri="{FF2B5EF4-FFF2-40B4-BE49-F238E27FC236}">
                <a16:creationId xmlns:a16="http://schemas.microsoft.com/office/drawing/2014/main" id="{2D83A79E-8C80-C5AC-AAC3-4F32A77AFFFB}"/>
              </a:ext>
            </a:extLst>
          </p:cNvPr>
          <p:cNvPicPr>
            <a:picLocks noChangeAspect="1"/>
          </p:cNvPicPr>
          <p:nvPr/>
        </p:nvPicPr>
        <p:blipFill>
          <a:blip r:embed="rId3"/>
          <a:stretch>
            <a:fillRect/>
          </a:stretch>
        </p:blipFill>
        <p:spPr>
          <a:xfrm>
            <a:off x="238579" y="834762"/>
            <a:ext cx="7196818" cy="5586277"/>
          </a:xfrm>
          <a:prstGeom prst="rect">
            <a:avLst/>
          </a:prstGeom>
        </p:spPr>
      </p:pic>
    </p:spTree>
    <p:extLst>
      <p:ext uri="{BB962C8B-B14F-4D97-AF65-F5344CB8AC3E}">
        <p14:creationId xmlns:p14="http://schemas.microsoft.com/office/powerpoint/2010/main" val="4165585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EC67D90-3B9D-FEF5-7924-003D6BE49037}"/>
              </a:ext>
            </a:extLst>
          </p:cNvPr>
          <p:cNvSpPr>
            <a:spLocks noGrp="1"/>
          </p:cNvSpPr>
          <p:nvPr>
            <p:ph type="title"/>
          </p:nvPr>
        </p:nvSpPr>
        <p:spPr/>
        <p:txBody>
          <a:bodyPr/>
          <a:lstStyle/>
          <a:p>
            <a:r>
              <a:rPr lang="zh-CN" altLang="en-US" b="0" dirty="0"/>
              <a:t>实验</a:t>
            </a:r>
            <a:endParaRPr lang="zh-CN" altLang="en-US" dirty="0"/>
          </a:p>
        </p:txBody>
      </p:sp>
      <p:pic>
        <p:nvPicPr>
          <p:cNvPr id="6" name="图片 5">
            <a:extLst>
              <a:ext uri="{FF2B5EF4-FFF2-40B4-BE49-F238E27FC236}">
                <a16:creationId xmlns:a16="http://schemas.microsoft.com/office/drawing/2014/main" id="{C12FD70A-1D65-9E0B-2CC9-558EE02660AF}"/>
              </a:ext>
            </a:extLst>
          </p:cNvPr>
          <p:cNvPicPr>
            <a:picLocks noChangeAspect="1"/>
          </p:cNvPicPr>
          <p:nvPr/>
        </p:nvPicPr>
        <p:blipFill>
          <a:blip r:embed="rId3"/>
          <a:stretch>
            <a:fillRect/>
          </a:stretch>
        </p:blipFill>
        <p:spPr>
          <a:xfrm>
            <a:off x="0" y="1076559"/>
            <a:ext cx="12192000" cy="1156138"/>
          </a:xfrm>
          <a:prstGeom prst="rect">
            <a:avLst/>
          </a:prstGeom>
        </p:spPr>
      </p:pic>
      <p:pic>
        <p:nvPicPr>
          <p:cNvPr id="8" name="图片 7">
            <a:extLst>
              <a:ext uri="{FF2B5EF4-FFF2-40B4-BE49-F238E27FC236}">
                <a16:creationId xmlns:a16="http://schemas.microsoft.com/office/drawing/2014/main" id="{A081C383-3262-A956-E617-9F117868D749}"/>
              </a:ext>
            </a:extLst>
          </p:cNvPr>
          <p:cNvPicPr>
            <a:picLocks noChangeAspect="1"/>
          </p:cNvPicPr>
          <p:nvPr/>
        </p:nvPicPr>
        <p:blipFill>
          <a:blip r:embed="rId4"/>
          <a:stretch>
            <a:fillRect/>
          </a:stretch>
        </p:blipFill>
        <p:spPr>
          <a:xfrm>
            <a:off x="107950" y="2232697"/>
            <a:ext cx="7458075" cy="952500"/>
          </a:xfrm>
          <a:prstGeom prst="rect">
            <a:avLst/>
          </a:prstGeom>
        </p:spPr>
      </p:pic>
      <p:sp>
        <p:nvSpPr>
          <p:cNvPr id="9" name="内容占位符 2">
            <a:extLst>
              <a:ext uri="{FF2B5EF4-FFF2-40B4-BE49-F238E27FC236}">
                <a16:creationId xmlns:a16="http://schemas.microsoft.com/office/drawing/2014/main" id="{2BF139D1-2940-2B5F-7C53-88F0AD647C13}"/>
              </a:ext>
            </a:extLst>
          </p:cNvPr>
          <p:cNvSpPr>
            <a:spLocks noGrp="1"/>
          </p:cNvSpPr>
          <p:nvPr>
            <p:ph idx="11"/>
          </p:nvPr>
        </p:nvSpPr>
        <p:spPr>
          <a:xfrm>
            <a:off x="107950" y="3201616"/>
            <a:ext cx="11234057" cy="2847376"/>
          </a:xfrm>
        </p:spPr>
        <p:txBody>
          <a:bodyPr/>
          <a:lstStyle/>
          <a:p>
            <a:pPr marL="0" indent="0">
              <a:buNone/>
            </a:pPr>
            <a:r>
              <a:rPr lang="zh-CN" altLang="en-US" b="0" dirty="0"/>
              <a:t>在</a:t>
            </a:r>
            <a:r>
              <a:rPr lang="en-US" altLang="zh-CN" b="0" dirty="0" err="1"/>
              <a:t>nuScenes</a:t>
            </a:r>
            <a:r>
              <a:rPr lang="zh-CN" altLang="en-US" b="0" dirty="0"/>
              <a:t>上，作者仅选取了少数几个一阶段模型进行对比，精确度更高</a:t>
            </a:r>
          </a:p>
        </p:txBody>
      </p:sp>
      <p:pic>
        <p:nvPicPr>
          <p:cNvPr id="11" name="图片 10">
            <a:extLst>
              <a:ext uri="{FF2B5EF4-FFF2-40B4-BE49-F238E27FC236}">
                <a16:creationId xmlns:a16="http://schemas.microsoft.com/office/drawing/2014/main" id="{D665362A-D9F6-6286-2315-B7A0B42EC2D8}"/>
              </a:ext>
            </a:extLst>
          </p:cNvPr>
          <p:cNvPicPr>
            <a:picLocks noChangeAspect="1"/>
          </p:cNvPicPr>
          <p:nvPr/>
        </p:nvPicPr>
        <p:blipFill>
          <a:blip r:embed="rId5"/>
          <a:stretch>
            <a:fillRect/>
          </a:stretch>
        </p:blipFill>
        <p:spPr>
          <a:xfrm>
            <a:off x="184150" y="4042538"/>
            <a:ext cx="9839325" cy="876300"/>
          </a:xfrm>
          <a:prstGeom prst="rect">
            <a:avLst/>
          </a:prstGeom>
        </p:spPr>
      </p:pic>
      <p:sp>
        <p:nvSpPr>
          <p:cNvPr id="12" name="内容占位符 2">
            <a:extLst>
              <a:ext uri="{FF2B5EF4-FFF2-40B4-BE49-F238E27FC236}">
                <a16:creationId xmlns:a16="http://schemas.microsoft.com/office/drawing/2014/main" id="{11745BBC-3DF5-B86C-1FFA-A990B13E4B68}"/>
              </a:ext>
            </a:extLst>
          </p:cNvPr>
          <p:cNvSpPr txBox="1">
            <a:spLocks/>
          </p:cNvSpPr>
          <p:nvPr/>
        </p:nvSpPr>
        <p:spPr>
          <a:xfrm>
            <a:off x="110218" y="4918838"/>
            <a:ext cx="11234057" cy="2847376"/>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itchFamily="2" charset="2"/>
              <a:buNone/>
            </a:pPr>
            <a:r>
              <a:rPr lang="zh-CN" altLang="en-US" b="0" dirty="0"/>
              <a:t>推理速度方面，作者仅选取了少数两阶段模型进行对比，速度更快</a:t>
            </a:r>
          </a:p>
        </p:txBody>
      </p:sp>
    </p:spTree>
    <p:extLst>
      <p:ext uri="{BB962C8B-B14F-4D97-AF65-F5344CB8AC3E}">
        <p14:creationId xmlns:p14="http://schemas.microsoft.com/office/powerpoint/2010/main" val="469116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99C83C2-D687-09F0-DAA7-1254C48C8360}"/>
              </a:ext>
            </a:extLst>
          </p:cNvPr>
          <p:cNvSpPr>
            <a:spLocks noGrp="1"/>
          </p:cNvSpPr>
          <p:nvPr>
            <p:ph idx="11"/>
          </p:nvPr>
        </p:nvSpPr>
        <p:spPr/>
        <p:txBody>
          <a:bodyPr/>
          <a:lstStyle/>
          <a:p>
            <a:r>
              <a:rPr lang="zh-CN" altLang="en-US" b="0" dirty="0"/>
              <a:t>作者在设计整个网络之前进行了充分的思考，对应该改进什么样的模型</a:t>
            </a:r>
            <a:r>
              <a:rPr lang="en-US" altLang="zh-CN" b="0" dirty="0"/>
              <a:t>(point-based)</a:t>
            </a:r>
            <a:r>
              <a:rPr lang="zh-CN" altLang="en-US" b="0" dirty="0"/>
              <a:t>，怎么改进</a:t>
            </a:r>
            <a:r>
              <a:rPr lang="en-US" altLang="zh-CN" b="0" dirty="0"/>
              <a:t>(</a:t>
            </a:r>
            <a:r>
              <a:rPr lang="zh-CN" altLang="en-US" b="0" dirty="0"/>
              <a:t>删除第二阶段</a:t>
            </a:r>
            <a:r>
              <a:rPr lang="en-US" altLang="zh-CN" b="0" dirty="0"/>
              <a:t>)</a:t>
            </a:r>
            <a:r>
              <a:rPr lang="zh-CN" altLang="en-US" b="0" dirty="0"/>
              <a:t>有着充分的理解；模型的定位</a:t>
            </a:r>
            <a:r>
              <a:rPr lang="en-US" altLang="zh-CN" b="0" dirty="0"/>
              <a:t>(</a:t>
            </a:r>
            <a:r>
              <a:rPr lang="zh-CN" altLang="en-US" b="0" dirty="0"/>
              <a:t>轻量化</a:t>
            </a:r>
            <a:r>
              <a:rPr lang="en-US" altLang="zh-CN" b="0" dirty="0"/>
              <a:t>)</a:t>
            </a:r>
            <a:r>
              <a:rPr lang="zh-CN" altLang="en-US" b="0" dirty="0"/>
              <a:t>贯彻始终</a:t>
            </a:r>
            <a:endParaRPr lang="en-US" altLang="zh-CN" b="0" dirty="0"/>
          </a:p>
          <a:p>
            <a:r>
              <a:rPr lang="zh-CN" altLang="en-US" b="0" dirty="0"/>
              <a:t>文章中存在很多仍可进一步讨论的地方，这些都可以通过详细的实验给出结论</a:t>
            </a:r>
            <a:endParaRPr lang="en-US" altLang="zh-CN" b="0" dirty="0"/>
          </a:p>
          <a:p>
            <a:pPr lvl="1"/>
            <a:r>
              <a:rPr lang="zh-CN" altLang="en-US" b="0" dirty="0"/>
              <a:t>分类标签虽然综合考虑了多种因素，但是最终没有经过实验验证就草率决定了中心度标签的计算方式</a:t>
            </a:r>
            <a:endParaRPr lang="en-US" altLang="zh-CN" b="0" dirty="0"/>
          </a:p>
          <a:p>
            <a:pPr lvl="1"/>
            <a:r>
              <a:rPr lang="en-US" altLang="zh-CN" b="0" dirty="0"/>
              <a:t>F-FPS</a:t>
            </a:r>
            <a:r>
              <a:rPr lang="zh-CN" altLang="en-US" b="0" dirty="0"/>
              <a:t>和</a:t>
            </a:r>
            <a:r>
              <a:rPr lang="en-US" altLang="zh-CN" b="0" dirty="0"/>
              <a:t>D-FPS</a:t>
            </a:r>
            <a:r>
              <a:rPr lang="zh-CN" altLang="en-US" b="0" dirty="0"/>
              <a:t>选取候选点的比例问题，作者不经讨论的选择了</a:t>
            </a:r>
            <a:r>
              <a:rPr lang="en-US" altLang="zh-CN" b="0" dirty="0"/>
              <a:t>1:1</a:t>
            </a:r>
          </a:p>
        </p:txBody>
      </p:sp>
      <p:sp>
        <p:nvSpPr>
          <p:cNvPr id="4" name="标题 3">
            <a:extLst>
              <a:ext uri="{FF2B5EF4-FFF2-40B4-BE49-F238E27FC236}">
                <a16:creationId xmlns:a16="http://schemas.microsoft.com/office/drawing/2014/main" id="{7EC67D90-3B9D-FEF5-7924-003D6BE49037}"/>
              </a:ext>
            </a:extLst>
          </p:cNvPr>
          <p:cNvSpPr>
            <a:spLocks noGrp="1"/>
          </p:cNvSpPr>
          <p:nvPr>
            <p:ph type="title"/>
          </p:nvPr>
        </p:nvSpPr>
        <p:spPr/>
        <p:txBody>
          <a:bodyPr/>
          <a:lstStyle/>
          <a:p>
            <a:r>
              <a:rPr lang="zh-CN" altLang="en-US" dirty="0"/>
              <a:t>总结</a:t>
            </a:r>
          </a:p>
        </p:txBody>
      </p:sp>
    </p:spTree>
    <p:extLst>
      <p:ext uri="{BB962C8B-B14F-4D97-AF65-F5344CB8AC3E}">
        <p14:creationId xmlns:p14="http://schemas.microsoft.com/office/powerpoint/2010/main" val="641452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642E1427-873B-4F96-BC16-E2E77582AA95}"/>
              </a:ext>
            </a:extLst>
          </p:cNvPr>
          <p:cNvSpPr>
            <a:spLocks noGrp="1"/>
          </p:cNvSpPr>
          <p:nvPr>
            <p:ph type="title"/>
          </p:nvPr>
        </p:nvSpPr>
        <p:spPr>
          <a:xfrm>
            <a:off x="2289189" y="1536333"/>
            <a:ext cx="7965831" cy="1892667"/>
          </a:xfrm>
        </p:spPr>
        <p:txBody>
          <a:bodyPr/>
          <a:lstStyle/>
          <a:p>
            <a:r>
              <a:rPr lang="en-US" altLang="zh-CN" dirty="0"/>
              <a:t>Q&amp;A</a:t>
            </a:r>
            <a:endParaRPr lang="zh-CN" altLang="en-US" dirty="0"/>
          </a:p>
        </p:txBody>
      </p:sp>
      <p:sp>
        <p:nvSpPr>
          <p:cNvPr id="6" name="副标题 5">
            <a:extLst>
              <a:ext uri="{FF2B5EF4-FFF2-40B4-BE49-F238E27FC236}">
                <a16:creationId xmlns:a16="http://schemas.microsoft.com/office/drawing/2014/main" id="{B7B6429E-8949-47A6-B230-9ACDC94E8570}"/>
              </a:ext>
            </a:extLst>
          </p:cNvPr>
          <p:cNvSpPr>
            <a:spLocks noGrp="1"/>
          </p:cNvSpPr>
          <p:nvPr>
            <p:ph type="subTitle" idx="1"/>
          </p:nvPr>
        </p:nvSpPr>
        <p:spPr/>
        <p:txBody>
          <a:bodyPr/>
          <a:lstStyle/>
          <a:p>
            <a:r>
              <a:rPr lang="zh-CN" altLang="en-US" dirty="0"/>
              <a:t>敬请批评指正！</a:t>
            </a:r>
            <a:endParaRPr lang="en-US" altLang="zh-CN" dirty="0"/>
          </a:p>
          <a:p>
            <a:r>
              <a:rPr lang="zh-CN" altLang="en-US" dirty="0"/>
              <a:t>万嘉诚</a:t>
            </a:r>
            <a:endParaRPr lang="en-US" altLang="zh-CN" dirty="0"/>
          </a:p>
          <a:p>
            <a:r>
              <a:rPr lang="en-US" altLang="zh-CN" sz="2000" dirty="0"/>
              <a:t>wjc2428028720@mail.ustc.edu.cn</a:t>
            </a:r>
            <a:endParaRPr lang="zh-CN" altLang="en-US" sz="2000" dirty="0"/>
          </a:p>
        </p:txBody>
      </p:sp>
    </p:spTree>
    <p:extLst>
      <p:ext uri="{BB962C8B-B14F-4D97-AF65-F5344CB8AC3E}">
        <p14:creationId xmlns:p14="http://schemas.microsoft.com/office/powerpoint/2010/main" val="329894533"/>
      </p:ext>
    </p:extLst>
  </p:cSld>
  <p:clrMapOvr>
    <a:masterClrMapping/>
  </p:clrMapOvr>
  <mc:AlternateContent xmlns:mc="http://schemas.openxmlformats.org/markup-compatibility/2006" xmlns:p14="http://schemas.microsoft.com/office/powerpoint/2010/main">
    <mc:Choice Requires="p14">
      <p:transition spd="slow" p14:dur="2000" advTm="3040"/>
    </mc:Choice>
    <mc:Fallback xmlns="">
      <p:transition spd="slow" advTm="3040"/>
    </mc:Fallback>
  </mc:AlternateContent>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itchFamily="34" charset="-122"/>
            <a:ea typeface="微软雅黑" pitchFamily="34" charset="-122"/>
          </a:defRPr>
        </a:defPPr>
      </a:lstStyle>
    </a:spDef>
    <a:txDef>
      <a:spPr>
        <a:noFill/>
      </a:spPr>
      <a:bodyPr wrap="non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毕设">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3534</TotalTime>
  <Words>1222</Words>
  <Application>Microsoft Office PowerPoint</Application>
  <PresentationFormat>宽屏</PresentationFormat>
  <Paragraphs>82</Paragraphs>
  <Slides>12</Slides>
  <Notes>10</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12</vt:i4>
      </vt:variant>
    </vt:vector>
  </HeadingPairs>
  <TitlesOfParts>
    <vt:vector size="20" baseType="lpstr">
      <vt:lpstr>-apple-system</vt:lpstr>
      <vt:lpstr>PingFang SC</vt:lpstr>
      <vt:lpstr>等线</vt:lpstr>
      <vt:lpstr>微软雅黑</vt:lpstr>
      <vt:lpstr>Arial</vt:lpstr>
      <vt:lpstr>Wingdings</vt:lpstr>
      <vt:lpstr>1_Office 主题​​</vt:lpstr>
      <vt:lpstr>毕设</vt:lpstr>
      <vt:lpstr>3DSSD: Point-based 3D Single Stage Object Detector</vt:lpstr>
      <vt:lpstr>研究背景</vt:lpstr>
      <vt:lpstr>研究背景</vt:lpstr>
      <vt:lpstr>Voxel-based or Point-based </vt:lpstr>
      <vt:lpstr>F-FPS</vt:lpstr>
      <vt:lpstr>融合采样</vt:lpstr>
      <vt:lpstr>CG Layer</vt:lpstr>
      <vt:lpstr>训练部分</vt:lpstr>
      <vt:lpstr>实验</vt:lpstr>
      <vt:lpstr>实验</vt:lpstr>
      <vt:lpstr>总结</vt:lpstr>
      <vt:lpstr>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wang shunhong</dc:creator>
  <cp:lastModifiedBy>万 嘉诚</cp:lastModifiedBy>
  <cp:revision>536</cp:revision>
  <dcterms:created xsi:type="dcterms:W3CDTF">2021-05-25T14:19:56Z</dcterms:created>
  <dcterms:modified xsi:type="dcterms:W3CDTF">2022-12-15T11:04:05Z</dcterms:modified>
</cp:coreProperties>
</file>