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60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3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ylys201469@gmail.com" initials="l" lastIdx="2" clrIdx="0">
    <p:extLst>
      <p:ext uri="{19B8F6BF-5375-455C-9EA6-DF929625EA0E}">
        <p15:presenceInfo xmlns:p15="http://schemas.microsoft.com/office/powerpoint/2012/main" userId="79a6abf59ab87b5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49F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52" autoAdjust="0"/>
    <p:restoredTop sz="95184" autoAdjust="0"/>
  </p:normalViewPr>
  <p:slideViewPr>
    <p:cSldViewPr snapToGrid="0">
      <p:cViewPr varScale="1">
        <p:scale>
          <a:sx n="85" d="100"/>
          <a:sy n="85" d="100"/>
        </p:scale>
        <p:origin x="422" y="67"/>
      </p:cViewPr>
      <p:guideLst>
        <p:guide orient="horz" pos="2160"/>
        <p:guide pos="383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软硬件结合，交互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5392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Phi H</a:t>
            </a:r>
          </a:p>
          <a:p>
            <a:r>
              <a:rPr lang="zh-CN" altLang="en-US" dirty="0"/>
              <a:t>三项</a:t>
            </a:r>
            <a:endParaRPr lang="en-US" altLang="zh-CN" dirty="0"/>
          </a:p>
          <a:p>
            <a:r>
              <a:rPr lang="zh-CN" altLang="en-US" dirty="0"/>
              <a:t>路径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258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F</a:t>
            </a:r>
            <a:r>
              <a:rPr lang="zh-CN" altLang="en-US" dirty="0"/>
              <a:t>：相似</a:t>
            </a:r>
            <a:endParaRPr lang="en-US" altLang="zh-CN" dirty="0"/>
          </a:p>
          <a:p>
            <a:r>
              <a:rPr lang="en-US" altLang="zh-CN" dirty="0"/>
              <a:t>U</a:t>
            </a:r>
            <a:r>
              <a:rPr lang="zh-CN" altLang="en-US" dirty="0"/>
              <a:t>：积分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5198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简单组合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862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最大奇度顶点配对</a:t>
            </a:r>
            <a:endParaRPr lang="en-US" altLang="zh-CN" dirty="0"/>
          </a:p>
          <a:p>
            <a:r>
              <a:rPr lang="zh-CN" altLang="en-US" dirty="0"/>
              <a:t>路径</a:t>
            </a:r>
            <a:endParaRPr lang="en-US" altLang="zh-CN" dirty="0"/>
          </a:p>
          <a:p>
            <a:r>
              <a:rPr lang="en-US" altLang="zh-CN" dirty="0"/>
              <a:t>NQ, NC</a:t>
            </a:r>
          </a:p>
          <a:p>
            <a:r>
              <a:rPr lang="zh-CN" altLang="en-US" dirty="0"/>
              <a:t>目标函数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160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同一分割部分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44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线路分层</a:t>
            </a:r>
            <a:endParaRPr lang="en-US" altLang="zh-CN" dirty="0"/>
          </a:p>
          <a:p>
            <a:r>
              <a:rPr lang="zh-CN" altLang="en-US" dirty="0"/>
              <a:t>输入输出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026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数据依赖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完全分割的两部分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806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0529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作用量</a:t>
            </a:r>
            <a:endParaRPr lang="en-US" altLang="zh-CN" dirty="0"/>
          </a:p>
          <a:p>
            <a:r>
              <a:rPr lang="en-US" altLang="zh-CN" dirty="0"/>
              <a:t>DCG</a:t>
            </a:r>
            <a:r>
              <a:rPr lang="zh-CN" altLang="en-US" dirty="0"/>
              <a:t>：组合已有脉冲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1949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Basic region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3687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不同的</a:t>
            </a:r>
            <a:r>
              <a:rPr lang="en-US" altLang="zh-CN" dirty="0"/>
              <a:t>Pulse optimal + scheduling</a:t>
            </a:r>
            <a:r>
              <a:rPr lang="zh-CN" altLang="en-US" dirty="0"/>
              <a:t>组合</a:t>
            </a:r>
            <a:endParaRPr lang="en-US" altLang="zh-CN" dirty="0"/>
          </a:p>
          <a:p>
            <a:r>
              <a:rPr lang="zh-CN" altLang="en-US" dirty="0"/>
              <a:t>图</a:t>
            </a:r>
            <a:r>
              <a:rPr lang="en-US" altLang="zh-CN" dirty="0"/>
              <a:t>4</a:t>
            </a:r>
            <a:r>
              <a:rPr lang="zh-CN" altLang="en-US" dirty="0"/>
              <a:t>：</a:t>
            </a:r>
            <a:r>
              <a:rPr lang="en-US" altLang="zh-CN" dirty="0"/>
              <a:t>tradeoff between parallelism and suppression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045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CAD-76BE-422E-B8F6-EDB512BFEC95}" type="datetime1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17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629902" y="670963"/>
            <a:ext cx="1531840" cy="7008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1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pic>
        <p:nvPicPr>
          <p:cNvPr id="17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629902" y="670963"/>
            <a:ext cx="1531840" cy="7008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518224" y="38033"/>
            <a:ext cx="1531840" cy="700860"/>
          </a:xfrm>
          <a:prstGeom prst="rect">
            <a:avLst/>
          </a:prstGeom>
        </p:spPr>
      </p:pic>
      <p:pic>
        <p:nvPicPr>
          <p:cNvPr id="10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815815" y="70119"/>
            <a:ext cx="702408" cy="672935"/>
          </a:xfrm>
          <a:prstGeom prst="rect">
            <a:avLst/>
          </a:prstGeom>
        </p:spPr>
      </p:pic>
      <p:sp>
        <p:nvSpPr>
          <p:cNvPr id="11" name="椭圆 40"/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0070C0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518224" y="38033"/>
            <a:ext cx="1531840" cy="700860"/>
          </a:xfrm>
          <a:prstGeom prst="rect">
            <a:avLst/>
          </a:prstGeom>
        </p:spPr>
      </p:pic>
      <p:pic>
        <p:nvPicPr>
          <p:cNvPr id="8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815815" y="70119"/>
            <a:ext cx="702408" cy="672935"/>
          </a:xfrm>
          <a:prstGeom prst="rect">
            <a:avLst/>
          </a:prstGeom>
        </p:spPr>
      </p:pic>
      <p:sp>
        <p:nvSpPr>
          <p:cNvPr id="9" name="椭圆 40"/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0070C0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9197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D2800E37-E163-40CA-8146-A68431A5A674}" type="datetime1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757948" y="6356350"/>
            <a:ext cx="8288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anose="05000000000000000000" pitchFamily="2" charset="2"/>
        <a:buChar char="q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Times New Roman" panose="02020603050405020304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986155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6238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D467E1-64D9-43B5-92D0-EF03435FE8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Suppressing ZZ Crosstalk of Quantum Computers through Pulse and Scheduling Co-Optimization 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53921F7-D6FB-4C8A-8484-41619BA6E1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err="1"/>
              <a:t>asplos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9AF667E-50FB-401C-A559-3B34D6291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501" y="4201999"/>
            <a:ext cx="10300348" cy="250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41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524415AB-863B-4F80-98FB-9C1509667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FCDF4E6-7050-45BD-BD25-CC21A576653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软硬件结合编译</a:t>
            </a:r>
          </a:p>
        </p:txBody>
      </p:sp>
      <p:pic>
        <p:nvPicPr>
          <p:cNvPr id="6" name="内容占位符 4">
            <a:extLst>
              <a:ext uri="{FF2B5EF4-FFF2-40B4-BE49-F238E27FC236}">
                <a16:creationId xmlns:a16="http://schemas.microsoft.com/office/drawing/2014/main" id="{3CCAD10E-EA8D-4209-AB1F-83F04AA87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525" y="1568170"/>
            <a:ext cx="834390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14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31DA453-3A91-4CD2-915B-90F17CEF9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is ZZ crosstalk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33AD6A52-4ACF-4729-AF9C-E674B1470B69}"/>
                  </a:ext>
                </a:extLst>
              </p:cNvPr>
              <p:cNvSpPr txBox="1"/>
              <p:nvPr/>
            </p:nvSpPr>
            <p:spPr>
              <a:xfrm>
                <a:off x="518079" y="1028993"/>
                <a:ext cx="1095293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ZZ 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串扰是量子计算机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(QC)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的一种</a:t>
                </a:r>
                <a:r>
                  <a:rPr lang="zh-CN" altLang="en-US" sz="2000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噪声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，它的哈密顿量表示为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z</m:t>
                        </m:r>
                      </m:sub>
                    </m:sSub>
                    <m:r>
                      <a:rPr lang="en-US" altLang="zh-CN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⊗</m:t>
                    </m:r>
                    <m:sSub>
                      <m:sSubPr>
                        <m:ctrlP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z</m:t>
                        </m:r>
                      </m:sub>
                    </m:sSub>
                    <m:r>
                      <a:rPr lang="zh-CN" altLang="en-US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，</m:t>
                    </m:r>
                  </m:oMath>
                </a14:m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作用于</a:t>
                </a:r>
                <a:r>
                  <a:rPr lang="zh-CN" altLang="en-US" sz="2000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相邻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的两个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qubits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33AD6A52-4ACF-4729-AF9C-E674B1470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079" y="1028993"/>
                <a:ext cx="10952935" cy="400110"/>
              </a:xfrm>
              <a:prstGeom prst="rect">
                <a:avLst/>
              </a:prstGeom>
              <a:blipFill>
                <a:blip r:embed="rId2"/>
                <a:stretch>
                  <a:fillRect l="-612" t="-9231" b="-276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FD137EFA-0F44-4364-920D-91424EE042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323"/>
          <a:stretch/>
        </p:blipFill>
        <p:spPr>
          <a:xfrm>
            <a:off x="1957387" y="2119313"/>
            <a:ext cx="8277225" cy="166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551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3308AA26-2694-4C79-BB36-259E41B19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Motivative Example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7BBB8D3-15A3-4B4E-93AE-1C08A9D39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2835"/>
            <a:ext cx="12192000" cy="332447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A6643BF-B656-404D-8352-E0964FFA70E4}"/>
              </a:ext>
            </a:extLst>
          </p:cNvPr>
          <p:cNvSpPr txBox="1"/>
          <p:nvPr/>
        </p:nvSpPr>
        <p:spPr>
          <a:xfrm>
            <a:off x="1284629" y="4554740"/>
            <a:ext cx="53142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黑色：执行中的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qubits</a:t>
            </a: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白色：空闲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qubits</a:t>
            </a: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灰色：区域，相邻的同色的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qubits</a:t>
            </a:r>
          </a:p>
          <a:p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区域间的串扰被抑制，区域内的串扰不被抑制</a:t>
            </a:r>
          </a:p>
        </p:txBody>
      </p:sp>
    </p:spTree>
    <p:extLst>
      <p:ext uri="{BB962C8B-B14F-4D97-AF65-F5344CB8AC3E}">
        <p14:creationId xmlns:p14="http://schemas.microsoft.com/office/powerpoint/2010/main" val="207143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91BCB01-12CA-4D36-A429-881A26F7C8E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Quantum Evaluation</a:t>
            </a:r>
          </a:p>
          <a:p>
            <a:pPr lvl="1"/>
            <a:r>
              <a:rPr lang="en-US" altLang="zh-CN" dirty="0"/>
              <a:t>Schrödinger equation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Graphs, Cuts, and Odd-Vertex Pairings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9139C2DF-E317-47EF-9838-4469EA47A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Preliminary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67B4F0-C827-4985-9916-E85F80D87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37" y="3375404"/>
            <a:ext cx="7477125" cy="158115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054EE81-FC7C-4A43-9379-EC896C126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745" y="1976366"/>
            <a:ext cx="3009900" cy="5715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B0463E7-53F1-427C-9571-68902D628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2518" y="858526"/>
            <a:ext cx="7077075" cy="17145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96BDEEB-D222-434C-BB38-14DA142C562B}"/>
              </a:ext>
            </a:extLst>
          </p:cNvPr>
          <p:cNvSpPr txBox="1"/>
          <p:nvPr/>
        </p:nvSpPr>
        <p:spPr>
          <a:xfrm>
            <a:off x="3702424" y="5558118"/>
            <a:ext cx="86356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引理：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原图的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cut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的保留集和对偶图的奇度顶点配对一一对应</a:t>
            </a:r>
          </a:p>
        </p:txBody>
      </p:sp>
    </p:spTree>
    <p:extLst>
      <p:ext uri="{BB962C8B-B14F-4D97-AF65-F5344CB8AC3E}">
        <p14:creationId xmlns:p14="http://schemas.microsoft.com/office/powerpoint/2010/main" val="1038529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88C3230-D933-4240-89A8-B7E228E46FD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Basic Region: One Single-Qubit Gate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Basic Region: One Two-Qubit Gate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6A741A7-D853-47C9-8909-2B75C17BA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Pulse Optimization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02E21DF-D92A-4E2C-A3CC-42FED1E49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797" y="1514830"/>
            <a:ext cx="6074806" cy="139214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B17AE94-A72A-4ED6-A569-038DE2C7AB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403" y="1668723"/>
            <a:ext cx="4572000" cy="123825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6CEE4E4-F3A9-48D5-8B8B-F9227498F8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101" y="4088306"/>
            <a:ext cx="5938198" cy="235737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497C1D4-272E-496B-893B-2106F33C65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4603" y="4236287"/>
            <a:ext cx="5862993" cy="116548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06F4889-7802-4699-BC20-E0258D1D313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" r="-2193" b="13117"/>
          <a:stretch/>
        </p:blipFill>
        <p:spPr>
          <a:xfrm>
            <a:off x="6480829" y="5475493"/>
            <a:ext cx="4777324" cy="399527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6D03DB72-E8EE-479F-8D81-A0DA8DE06714}"/>
              </a:ext>
            </a:extLst>
          </p:cNvPr>
          <p:cNvSpPr/>
          <p:nvPr/>
        </p:nvSpPr>
        <p:spPr>
          <a:xfrm>
            <a:off x="6427489" y="5401768"/>
            <a:ext cx="4941096" cy="55370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3254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1906BAB-89EB-4164-80BE-27D9D55BA7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629435"/>
          </a:xfrm>
        </p:spPr>
        <p:txBody>
          <a:bodyPr/>
          <a:lstStyle/>
          <a:p>
            <a:r>
              <a:rPr lang="en-US" altLang="zh-CN" dirty="0"/>
              <a:t>General Regions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417D233-80CD-4882-99FA-CC925EBC6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Pulse Optimization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4726331-5D59-4263-B186-2CBC24587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28" y="1531961"/>
            <a:ext cx="6399806" cy="260331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037D1DF-F8FC-4A7D-B954-C936E7D6F209}"/>
              </a:ext>
            </a:extLst>
          </p:cNvPr>
          <p:cNvSpPr txBox="1"/>
          <p:nvPr/>
        </p:nvSpPr>
        <p:spPr>
          <a:xfrm>
            <a:off x="1139588" y="4633415"/>
            <a:ext cx="42946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考虑每个门在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basic region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中生成的脉冲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直接将这些脉冲作用于相应的门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A2D0256-C6BC-4649-88CC-1CE582EEBB9D}"/>
              </a:ext>
            </a:extLst>
          </p:cNvPr>
          <p:cNvSpPr txBox="1"/>
          <p:nvPr/>
        </p:nvSpPr>
        <p:spPr>
          <a:xfrm>
            <a:off x="7710985" y="1624084"/>
            <a:ext cx="205697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抑制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a-1, a-2</a:t>
            </a: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抑制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b-3, b-5</a:t>
            </a: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抑制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c-4, c-5</a:t>
            </a: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a-b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a-c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不被抑制</a:t>
            </a:r>
          </a:p>
        </p:txBody>
      </p:sp>
    </p:spTree>
    <p:extLst>
      <p:ext uri="{BB962C8B-B14F-4D97-AF65-F5344CB8AC3E}">
        <p14:creationId xmlns:p14="http://schemas.microsoft.com/office/powerpoint/2010/main" val="4001456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F0E7024-9D05-41CC-8560-A740C54B91F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6613404" cy="596809"/>
          </a:xfrm>
        </p:spPr>
        <p:txBody>
          <a:bodyPr/>
          <a:lstStyle/>
          <a:p>
            <a:r>
              <a:rPr lang="en-US" altLang="zh-CN" dirty="0"/>
              <a:t>Layers contain no gate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AF66D69-F1FF-44B9-8C71-152EB9730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Optimal Suppression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E5E8700-175A-4D46-887C-2C704D978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88" y="4777476"/>
            <a:ext cx="6103819" cy="177138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71B489C-FD64-4739-A2A6-8602B6CBA5AD}"/>
                  </a:ext>
                </a:extLst>
              </p:cNvPr>
              <p:cNvSpPr txBox="1"/>
              <p:nvPr/>
            </p:nvSpPr>
            <p:spPr>
              <a:xfrm>
                <a:off x="556288" y="4351565"/>
                <a:ext cx="3755067" cy="4233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Tradeoff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𝑸</m:t>
                        </m:r>
                      </m:sub>
                    </m:sSub>
                  </m:oMath>
                </a14:m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sub>
                    </m:sSub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71B489C-FD64-4739-A2A6-8602B6CBA5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88" y="4351565"/>
                <a:ext cx="3755067" cy="423321"/>
              </a:xfrm>
              <a:prstGeom prst="rect">
                <a:avLst/>
              </a:prstGeom>
              <a:blipFill>
                <a:blip r:embed="rId4"/>
                <a:stretch>
                  <a:fillRect l="-1623" t="-8696" b="-202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83E3081E-B4D3-4099-8F25-8F9C2C2BA9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288" y="1851327"/>
            <a:ext cx="7821103" cy="249764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1E92131-90A1-48B1-BE89-DE112735A46F}"/>
              </a:ext>
            </a:extLst>
          </p:cNvPr>
          <p:cNvSpPr txBox="1"/>
          <p:nvPr/>
        </p:nvSpPr>
        <p:spPr>
          <a:xfrm>
            <a:off x="556288" y="1470881"/>
            <a:ext cx="23099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Steps to find cuts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BB89C55E-4DD1-4C67-9BD3-0F8A460299B9}"/>
                  </a:ext>
                </a:extLst>
              </p:cNvPr>
              <p:cNvSpPr txBox="1"/>
              <p:nvPr/>
            </p:nvSpPr>
            <p:spPr>
              <a:xfrm>
                <a:off x="7033561" y="4851898"/>
                <a:ext cx="4984506" cy="11619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28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𝛼</m:t>
                    </m:r>
                  </m:oMath>
                </a14:m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-optimal suppression :</a:t>
                </a: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2000" dirty="0"/>
                  <a:t>(1) top-</a:t>
                </a:r>
                <a:r>
                  <a:rPr lang="zh-CN" altLang="en-US" sz="2000" dirty="0"/>
                  <a:t>𝑘 </a:t>
                </a:r>
                <a:r>
                  <a:rPr lang="en-US" altLang="zh-CN" sz="2000" dirty="0"/>
                  <a:t>shortest paths</a:t>
                </a:r>
              </a:p>
              <a:p>
                <a:r>
                  <a:rPr lang="en-US" altLang="zh-CN" sz="2000" dirty="0"/>
                  <a:t>(2) select the one with minimum </a:t>
                </a:r>
                <a14:m>
                  <m:oMath xmlns:m="http://schemas.openxmlformats.org/officeDocument/2006/math">
                    <m:r>
                      <a:rPr lang="zh-CN" alt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𝜶</m:t>
                    </m:r>
                    <m:sSub>
                      <m:sSubPr>
                        <m:ctrlP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sub>
                    </m:sSub>
                    <m:r>
                      <m:rPr>
                        <m:nor/>
                      </m:rPr>
                      <a:rPr lang="zh-CN" altLang="en-US" sz="2000" b="1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m:t> </m:t>
                    </m:r>
                    <m:r>
                      <m:rPr>
                        <m:nor/>
                      </m:rPr>
                      <a:rPr lang="en-US" altLang="zh-CN" sz="2000" b="1" i="0" dirty="0" smtClean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m:t>+</m:t>
                    </m:r>
                    <m:r>
                      <m:rPr>
                        <m:nor/>
                      </m:rPr>
                      <a:rPr lang="en-US" altLang="zh-CN" sz="2000" b="1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m:t> </m:t>
                    </m:r>
                    <m:sSub>
                      <m:sSubPr>
                        <m:ctrlP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sub>
                    </m:sSub>
                  </m:oMath>
                </a14:m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BB89C55E-4DD1-4C67-9BD3-0F8A46029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3561" y="4851898"/>
                <a:ext cx="4984506" cy="1161985"/>
              </a:xfrm>
              <a:prstGeom prst="rect">
                <a:avLst/>
              </a:prstGeom>
              <a:blipFill>
                <a:blip r:embed="rId6"/>
                <a:stretch>
                  <a:fillRect l="-1346" t="-5759" b="-68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4605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298B73D-FA8E-40EE-98DD-854EE98EA49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Layers contain gates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DD03DB1-8938-434F-8701-0C90F3D56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Optimal Suppression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3C3EEFD-D34A-42D5-BAE9-F1F4C86B7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3584" y="1962150"/>
            <a:ext cx="9246798" cy="330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616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BDD5381-D2A6-4F88-93DD-DD34D75D355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An example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70E1D18-C9B8-483B-8B71-C0F214305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ZZ-Aware Scheduling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F7F50F-9D47-4899-8C5E-698B83BC87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750" y="1757362"/>
            <a:ext cx="7810500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011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F92FB49-AEDA-400E-9806-8F1A6B4C6AD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Schedulable gate</a:t>
            </a:r>
          </a:p>
          <a:p>
            <a:pPr lvl="1"/>
            <a:r>
              <a:rPr lang="en-US" altLang="zh-CN" dirty="0"/>
              <a:t>A gate is schedulable if all of its preceding gates have been scheduled</a:t>
            </a:r>
          </a:p>
          <a:p>
            <a:r>
              <a:rPr lang="en-US" altLang="zh-CN" dirty="0"/>
              <a:t>Case 1 : only single-qubit gates</a:t>
            </a:r>
          </a:p>
          <a:p>
            <a:pPr lvl="1"/>
            <a:r>
              <a:rPr lang="en-US" altLang="zh-CN" dirty="0"/>
              <a:t>Observation : Complete suppression can be achieved on bipartite topologies with single-qubit gates.</a:t>
            </a:r>
          </a:p>
          <a:p>
            <a:pPr lvl="1"/>
            <a:r>
              <a:rPr lang="en-US" altLang="zh-CN" dirty="0"/>
              <a:t>Near-term QC devices have bipartite</a:t>
            </a:r>
            <a:br>
              <a:rPr lang="en-US" altLang="zh-CN" dirty="0"/>
            </a:br>
            <a:r>
              <a:rPr lang="en-US" altLang="zh-CN" dirty="0"/>
              <a:t>topology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F8093E5-CC33-4849-A536-ED40236F6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ZZ-Aware Scheduling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30E9F5E-4F80-4A64-951C-C56E75ED8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6707" y="3245785"/>
            <a:ext cx="4099589" cy="117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746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2F92FB49-AEDA-400E-9806-8F1A6B4C6AD3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Case 2 : the schedulable gate set contain two-qubit gate</a:t>
                </a:r>
              </a:p>
              <a:p>
                <a:pPr lvl="1"/>
                <a:r>
                  <a:rPr lang="en-US" altLang="zh-CN" dirty="0"/>
                  <a:t>Observation : executing two-qubit gates with shorter distance usually worsens suppression</a:t>
                </a:r>
              </a:p>
              <a:p>
                <a:pPr lvl="1"/>
                <a:r>
                  <a:rPr lang="zh-CN" altLang="en-US" dirty="0"/>
                  <a:t>启发式调度</a:t>
                </a:r>
                <a:endParaRPr lang="en-US" altLang="zh-CN" dirty="0"/>
              </a:p>
              <a:p>
                <a:pPr lvl="2"/>
                <a14:m>
                  <m:oMath xmlns:m="http://schemas.openxmlformats.org/officeDocument/2006/math">
                    <m:r>
                      <a:rPr lang="zh-CN" alt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𝜶</m:t>
                    </m:r>
                    <m:sSub>
                      <m:sSubPr>
                        <m:ctrlP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sub>
                    </m:sSub>
                    <m:r>
                      <m:rPr>
                        <m:nor/>
                      </m:rPr>
                      <a:rPr lang="zh-CN" altLang="en-US" sz="2000" b="1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altLang="zh-CN" sz="2000" b="1" i="0" dirty="0" smtClean="0">
                        <a:solidFill>
                          <a:srgbClr val="FF0000"/>
                        </a:solidFill>
                      </a:rPr>
                      <m:t>+</m:t>
                    </m:r>
                    <m:r>
                      <m:rPr>
                        <m:nor/>
                      </m:rPr>
                      <a:rPr lang="en-US" altLang="zh-CN" sz="2000" b="1" dirty="0">
                        <a:solidFill>
                          <a:srgbClr val="FF0000"/>
                        </a:solidFill>
                      </a:rPr>
                      <m:t> </m:t>
                    </m:r>
                    <m:sSub>
                      <m:sSubPr>
                        <m:ctrlP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sub>
                    </m:sSub>
                    <m:r>
                      <a:rPr lang="en-US" altLang="zh-CN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CN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</m:oMath>
                </a14:m>
                <a:endParaRPr lang="en-US" altLang="zh-CN" b="1" dirty="0"/>
              </a:p>
              <a:p>
                <a:pPr lvl="2"/>
                <a:r>
                  <a:rPr lang="zh-CN" altLang="en-US" dirty="0"/>
                  <a:t>不断添加距离最远的门</a:t>
                </a:r>
                <a:br>
                  <a:rPr lang="en-US" altLang="zh-CN" dirty="0"/>
                </a:br>
                <a:r>
                  <a:rPr lang="zh-CN" altLang="en-US" dirty="0"/>
                  <a:t>直到上式不满足</a:t>
                </a:r>
              </a:p>
            </p:txBody>
          </p:sp>
        </mc:Choice>
        <mc:Fallback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2F92FB49-AEDA-400E-9806-8F1A6B4C6A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775" t="-6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4F8093E5-CC33-4849-A536-ED40236F6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ZZ-Aware Scheduling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65963D1-0E99-4ED5-9162-86F7557F4A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823" y="2165900"/>
            <a:ext cx="7163491" cy="263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767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64188AE-B27F-4D22-9903-33C3E55FDF9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3 pulse optimization methods</a:t>
            </a:r>
          </a:p>
          <a:p>
            <a:pPr lvl="1"/>
            <a:r>
              <a:rPr lang="en-US" altLang="zh-CN" dirty="0" err="1"/>
              <a:t>OptCtrl</a:t>
            </a:r>
            <a:endParaRPr lang="en-US" altLang="zh-CN" dirty="0"/>
          </a:p>
          <a:p>
            <a:pPr lvl="2"/>
            <a:r>
              <a:rPr lang="zh-CN" altLang="en-US" dirty="0"/>
              <a:t>常用的量子优化控制</a:t>
            </a:r>
            <a:endParaRPr lang="en-US" altLang="zh-CN" dirty="0"/>
          </a:p>
          <a:p>
            <a:pPr lvl="1"/>
            <a:r>
              <a:rPr lang="en-US" altLang="zh-CN" dirty="0"/>
              <a:t>Pert</a:t>
            </a:r>
          </a:p>
          <a:p>
            <a:pPr lvl="2"/>
            <a:r>
              <a:rPr lang="en-US" altLang="zh-CN" dirty="0" err="1"/>
              <a:t>OptCtrl</a:t>
            </a:r>
            <a:r>
              <a:rPr lang="zh-CN" altLang="en-US" dirty="0"/>
              <a:t>不能直接抑制串扰</a:t>
            </a:r>
            <a:endParaRPr lang="en-US" altLang="zh-CN" dirty="0"/>
          </a:p>
          <a:p>
            <a:pPr lvl="1"/>
            <a:r>
              <a:rPr lang="en-US" altLang="zh-CN" dirty="0"/>
              <a:t>DCG</a:t>
            </a:r>
          </a:p>
          <a:p>
            <a:pPr lvl="2"/>
            <a:r>
              <a:rPr lang="en-US" altLang="zh-CN" dirty="0"/>
              <a:t>Dynamic corrected gates</a:t>
            </a:r>
          </a:p>
          <a:p>
            <a:r>
              <a:rPr lang="en-US" altLang="zh-CN" dirty="0"/>
              <a:t>2 scheduling strategies</a:t>
            </a:r>
          </a:p>
          <a:p>
            <a:pPr lvl="1"/>
            <a:r>
              <a:rPr lang="en-US" altLang="zh-CN" dirty="0" err="1"/>
              <a:t>ZZXSched</a:t>
            </a:r>
            <a:endParaRPr lang="en-US" altLang="zh-CN" dirty="0"/>
          </a:p>
          <a:p>
            <a:pPr lvl="1"/>
            <a:r>
              <a:rPr lang="en-US" altLang="zh-CN" dirty="0" err="1"/>
              <a:t>ParSched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6BA68CA-BDA4-4ACD-86EA-0B263D287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2E333F3-32DF-4391-A09F-4F742469D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9555" y="1460737"/>
            <a:ext cx="6467475" cy="74295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32656A4-B88E-4C90-9D2C-976B9484E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9555" y="2519078"/>
            <a:ext cx="4819650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768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内容占位符 9">
            <a:extLst>
              <a:ext uri="{FF2B5EF4-FFF2-40B4-BE49-F238E27FC236}">
                <a16:creationId xmlns:a16="http://schemas.microsoft.com/office/drawing/2014/main" id="{CEF2D181-A614-466D-B2EA-7382B28E931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738893"/>
          </a:xfrm>
        </p:spPr>
        <p:txBody>
          <a:bodyPr/>
          <a:lstStyle/>
          <a:p>
            <a:r>
              <a:rPr lang="en-US" altLang="zh-CN" dirty="0"/>
              <a:t>Performance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8448893-09D4-4CFB-AD06-A49F3C6C9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D418645-A901-4603-8A19-215592C2C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46" y="2175610"/>
            <a:ext cx="5570904" cy="193236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C67E942-E1C9-486A-9D15-FED4A34EA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474" y="2175611"/>
            <a:ext cx="5693577" cy="2522633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6CF9FAA4-4BDD-4355-B76C-1D313C3181B0}"/>
              </a:ext>
            </a:extLst>
          </p:cNvPr>
          <p:cNvSpPr txBox="1"/>
          <p:nvPr/>
        </p:nvSpPr>
        <p:spPr>
          <a:xfrm>
            <a:off x="7745105" y="5161128"/>
            <a:ext cx="1878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Two-qubit gate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BFADA7A-79DC-46AA-8044-9D804A3EBCA5}"/>
              </a:ext>
            </a:extLst>
          </p:cNvPr>
          <p:cNvSpPr txBox="1"/>
          <p:nvPr/>
        </p:nvSpPr>
        <p:spPr>
          <a:xfrm>
            <a:off x="1353403" y="5161128"/>
            <a:ext cx="2106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Single-qubit gate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3654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6ABF80DC-F6AC-4D44-8040-518E4E81853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Performance 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A7FD6D8-3549-4F77-B65A-390E8BCDB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Performance On Circuits 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CFC9714-4255-4389-A6D4-0645BA641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0461"/>
            <a:ext cx="12192000" cy="587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307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77AA65B-1402-47E7-BBA8-A9FCC5A9507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Main ideal</a:t>
            </a:r>
          </a:p>
          <a:p>
            <a:pPr lvl="1"/>
            <a:r>
              <a:rPr lang="zh-CN" altLang="en-US" dirty="0"/>
              <a:t>只优化区域间的</a:t>
            </a:r>
            <a:r>
              <a:rPr lang="en-US" altLang="zh-CN" dirty="0"/>
              <a:t>ZZ</a:t>
            </a:r>
            <a:r>
              <a:rPr lang="zh-CN" altLang="en-US" dirty="0"/>
              <a:t>串扰</a:t>
            </a:r>
            <a:endParaRPr lang="en-US" altLang="zh-CN" dirty="0"/>
          </a:p>
          <a:p>
            <a:r>
              <a:rPr lang="en-US" altLang="zh-CN" dirty="0"/>
              <a:t>Problem &amp; Method</a:t>
            </a:r>
          </a:p>
          <a:p>
            <a:pPr lvl="1"/>
            <a:r>
              <a:rPr lang="zh-CN" altLang="en-US" dirty="0"/>
              <a:t>优化区域脉冲</a:t>
            </a:r>
            <a:endParaRPr lang="en-US" altLang="zh-CN" dirty="0"/>
          </a:p>
          <a:p>
            <a:pPr lvl="2"/>
            <a:r>
              <a:rPr lang="zh-CN" altLang="en-US" dirty="0"/>
              <a:t>约束求解</a:t>
            </a:r>
            <a:endParaRPr lang="en-US" altLang="zh-CN" dirty="0"/>
          </a:p>
          <a:p>
            <a:pPr lvl="1"/>
            <a:r>
              <a:rPr lang="zh-CN" altLang="en-US" dirty="0"/>
              <a:t>划分区域</a:t>
            </a:r>
            <a:endParaRPr lang="en-US" altLang="zh-CN" dirty="0"/>
          </a:p>
          <a:p>
            <a:pPr lvl="2"/>
            <a:r>
              <a:rPr lang="zh-CN" altLang="en-US" dirty="0"/>
              <a:t>平面图的</a:t>
            </a:r>
            <a:r>
              <a:rPr lang="en-US" altLang="zh-CN" dirty="0"/>
              <a:t>max cut</a:t>
            </a:r>
          </a:p>
          <a:p>
            <a:pPr lvl="1"/>
            <a:r>
              <a:rPr lang="zh-CN" altLang="en-US" dirty="0"/>
              <a:t>划分层</a:t>
            </a:r>
            <a:endParaRPr lang="en-US" altLang="zh-CN" dirty="0"/>
          </a:p>
          <a:p>
            <a:pPr lvl="2"/>
            <a:r>
              <a:rPr lang="zh-CN" altLang="en-US" dirty="0"/>
              <a:t>启发式调度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D6BA85C-4168-4234-874B-1A5308BC7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Conclusion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3264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D25616B-0768-42AA-9423-9F5EC2B803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谢谢！</a:t>
            </a:r>
          </a:p>
        </p:txBody>
      </p:sp>
    </p:spTree>
    <p:extLst>
      <p:ext uri="{BB962C8B-B14F-4D97-AF65-F5344CB8AC3E}">
        <p14:creationId xmlns:p14="http://schemas.microsoft.com/office/powerpoint/2010/main" val="3431778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>
          <a:defRPr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9135</TotalTime>
  <Words>450</Words>
  <Application>Microsoft Office PowerPoint</Application>
  <PresentationFormat>宽屏</PresentationFormat>
  <Paragraphs>117</Paragraphs>
  <Slides>17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3" baseType="lpstr">
      <vt:lpstr>等线</vt:lpstr>
      <vt:lpstr>微软雅黑</vt:lpstr>
      <vt:lpstr>Arial</vt:lpstr>
      <vt:lpstr>Cambria Math</vt:lpstr>
      <vt:lpstr>Wingdings</vt:lpstr>
      <vt:lpstr>Office 主题​​</vt:lpstr>
      <vt:lpstr>Suppressing ZZ Crosstalk of Quantum Computers through Pulse and Scheduling Co-Optimization </vt:lpstr>
      <vt:lpstr>Overview</vt:lpstr>
      <vt:lpstr>What is ZZ crosstalk</vt:lpstr>
      <vt:lpstr>Motivative Example</vt:lpstr>
      <vt:lpstr>Preliminary</vt:lpstr>
      <vt:lpstr>Pulse Optimization</vt:lpstr>
      <vt:lpstr>Pulse Optimization</vt:lpstr>
      <vt:lpstr>Optimal Suppression</vt:lpstr>
      <vt:lpstr>Optimal Suppression</vt:lpstr>
      <vt:lpstr>ZZ-Aware Scheduling</vt:lpstr>
      <vt:lpstr>ZZ-Aware Scheduling</vt:lpstr>
      <vt:lpstr>ZZ-Aware Scheduling</vt:lpstr>
      <vt:lpstr>Evaluation</vt:lpstr>
      <vt:lpstr>Evaluation</vt:lpstr>
      <vt:lpstr>Performance On Circuits </vt:lpstr>
      <vt:lpstr>Conclusion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lylys201469@gmail.com</cp:lastModifiedBy>
  <cp:revision>508</cp:revision>
  <dcterms:created xsi:type="dcterms:W3CDTF">2018-06-04T22:40:00Z</dcterms:created>
  <dcterms:modified xsi:type="dcterms:W3CDTF">2022-03-24T12:42:37Z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