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520" r:id="rId3"/>
    <p:sldId id="522" r:id="rId4"/>
    <p:sldId id="521" r:id="rId5"/>
    <p:sldId id="523" r:id="rId6"/>
    <p:sldId id="524" r:id="rId7"/>
    <p:sldId id="525" r:id="rId8"/>
    <p:sldId id="526" r:id="rId9"/>
    <p:sldId id="527" r:id="rId10"/>
    <p:sldId id="529" r:id="rId11"/>
    <p:sldId id="530" r:id="rId12"/>
    <p:sldId id="531" r:id="rId13"/>
    <p:sldId id="313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D2DEEF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6"/>
    <p:restoredTop sz="89859" autoAdjust="0"/>
  </p:normalViewPr>
  <p:slideViewPr>
    <p:cSldViewPr snapToGrid="0">
      <p:cViewPr varScale="1">
        <p:scale>
          <a:sx n="110" d="100"/>
          <a:sy n="110" d="100"/>
        </p:scale>
        <p:origin x="1512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14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50BD0-FD99-414F-8C23-CF49EF7D0948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4E7DA-77EF-4613-BDD2-E62984511C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861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FFFAA-FB4F-4000-A578-CD731E13CD5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61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882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408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6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36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33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88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014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81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454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926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65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CF893-DE60-47B5-8962-AB682F912A47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101E4-6E17-4E9E-82D2-FF13535C0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87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2723" y="1274763"/>
            <a:ext cx="8358554" cy="2387600"/>
          </a:xfrm>
        </p:spPr>
        <p:txBody>
          <a:bodyPr>
            <a:normAutofit/>
          </a:bodyPr>
          <a:lstStyle/>
          <a:p>
            <a:r>
              <a:rPr lang="en-US" altLang="zh-CN" dirty="0"/>
              <a:t>Safe and Principled Language Interoperation</a:t>
            </a:r>
            <a:endParaRPr lang="zh-CN" altLang="en-US" dirty="0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612531" y="4489939"/>
            <a:ext cx="7918939" cy="2022229"/>
          </a:xfrm>
        </p:spPr>
        <p:txBody>
          <a:bodyPr>
            <a:normAutofit/>
          </a:bodyPr>
          <a:lstStyle/>
          <a:p>
            <a:r>
              <a:rPr lang="en-US" altLang="zh-CN" sz="2600" dirty="0"/>
              <a:t>Valery </a:t>
            </a:r>
            <a:r>
              <a:rPr lang="en-US" altLang="zh-CN" sz="2600" dirty="0" err="1"/>
              <a:t>Trifonov</a:t>
            </a:r>
            <a:r>
              <a:rPr lang="en-US" altLang="zh-CN" sz="2600" dirty="0"/>
              <a:t>,  Zhong Shao</a:t>
            </a:r>
          </a:p>
          <a:p>
            <a:r>
              <a:rPr lang="en-US" altLang="zh-CN" sz="2600" dirty="0"/>
              <a:t>European Symposium on Programming (ESOP), 1999</a:t>
            </a:r>
          </a:p>
        </p:txBody>
      </p:sp>
    </p:spTree>
    <p:extLst>
      <p:ext uri="{BB962C8B-B14F-4D97-AF65-F5344CB8AC3E}">
        <p14:creationId xmlns:p14="http://schemas.microsoft.com/office/powerpoint/2010/main" val="212722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47"/>
    </mc:Choice>
    <mc:Fallback xmlns="">
      <p:transition spd="slow" advTm="964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语言互操作的安全性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440000"/>
          </a:xfrm>
        </p:spPr>
        <p:txBody>
          <a:bodyPr>
            <a:normAutofit lnSpcReduction="10000"/>
          </a:bodyPr>
          <a:lstStyle/>
          <a:p>
            <a:r>
              <a:rPr lang="en-US" altLang="zh-CN" sz="2400" dirty="0"/>
              <a:t>Accessing data structure of an unsafe language from a safe language is unsafe.</a:t>
            </a:r>
          </a:p>
          <a:p>
            <a:r>
              <a:rPr lang="en-US" altLang="zh-CN" sz="2400" dirty="0"/>
              <a:t>Accessing data structure of a safe language from an unsafe language is safe.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013AD3E-9D72-2D8A-F78C-7DC5DDA2049E}"/>
              </a:ext>
            </a:extLst>
          </p:cNvPr>
          <p:cNvSpPr txBox="1">
            <a:spLocks/>
          </p:cNvSpPr>
          <p:nvPr/>
        </p:nvSpPr>
        <p:spPr>
          <a:xfrm>
            <a:off x="628650" y="3949625"/>
            <a:ext cx="78867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Safety of interoperation of program fragments written in different safe languages may fail when the languages have different systems of computational effects.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0B196CC8-4F2A-D79A-B3B7-FC7C6ECFC7DA}"/>
              </a:ext>
            </a:extLst>
          </p:cNvPr>
          <p:cNvSpPr txBox="1">
            <a:spLocks/>
          </p:cNvSpPr>
          <p:nvPr/>
        </p:nvSpPr>
        <p:spPr>
          <a:xfrm>
            <a:off x="628650" y="5780963"/>
            <a:ext cx="7886700" cy="396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Can some operations of safe calling unsafe be safe?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AF3749F1-66D7-4064-7DC9-D785FD8FF44F}"/>
              </a:ext>
            </a:extLst>
          </p:cNvPr>
          <p:cNvSpPr txBox="1">
            <a:spLocks/>
          </p:cNvSpPr>
          <p:nvPr/>
        </p:nvSpPr>
        <p:spPr>
          <a:xfrm>
            <a:off x="628650" y="3265625"/>
            <a:ext cx="7886700" cy="684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[Grimmer et al. 2015]: Safe calling unsafe is unsafe. Unsafe calling safe is safe.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70A8978A-3293-7839-8B96-FBCA629A7BB8}"/>
              </a:ext>
            </a:extLst>
          </p:cNvPr>
          <p:cNvSpPr txBox="1">
            <a:spLocks/>
          </p:cNvSpPr>
          <p:nvPr/>
        </p:nvSpPr>
        <p:spPr>
          <a:xfrm>
            <a:off x="628650" y="5029289"/>
            <a:ext cx="7886700" cy="396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[</a:t>
            </a:r>
            <a:r>
              <a:rPr lang="en-US" altLang="zh-CN" sz="2400" dirty="0" err="1">
                <a:solidFill>
                  <a:srgbClr val="FF0000"/>
                </a:solidFill>
              </a:rPr>
              <a:t>Trifonov</a:t>
            </a:r>
            <a:r>
              <a:rPr lang="en-US" altLang="zh-CN" sz="2400" dirty="0">
                <a:solidFill>
                  <a:srgbClr val="FF0000"/>
                </a:solidFill>
              </a:rPr>
              <a:t> &amp; Shao 1999]: Safe calling safe can be unsafe.</a:t>
            </a:r>
            <a:endParaRPr lang="en-US" altLang="zh-CN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341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06"/>
    </mc:Choice>
    <mc:Fallback xmlns="">
      <p:transition spd="slow" advTm="31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B3ECCD-5402-C17A-3B76-5F03F4B71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FI’s tradeoff between </a:t>
            </a:r>
            <a:br>
              <a:rPr kumimoji="1" lang="en-US" altLang="zh-CN" dirty="0"/>
            </a:br>
            <a:r>
              <a:rPr kumimoji="1" lang="en-US" altLang="zh-CN" dirty="0"/>
              <a:t>safety and Efficiency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8F95FC-993D-EAAF-035F-0BB0DEB78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Separate address space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Safe</a:t>
            </a:r>
            <a:r>
              <a:rPr kumimoji="1" lang="en-US" altLang="zh-CN" dirty="0"/>
              <a:t>: delegating the responsibility for correctness of their interaction to the OS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Slow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Sharing address space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Fast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Unsafe</a:t>
            </a:r>
            <a:r>
              <a:rPr kumimoji="1" lang="en-US" altLang="zh-CN" dirty="0"/>
              <a:t>: fail to prevent possible errors due to inconsistency of the computational models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4299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B3ECCD-5402-C17A-3B76-5F03F4B71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FI’s tradeoff between </a:t>
            </a:r>
            <a:br>
              <a:rPr kumimoji="1" lang="en-US" altLang="zh-CN" dirty="0"/>
            </a:br>
            <a:r>
              <a:rPr kumimoji="1" lang="en-US" altLang="zh-CN" dirty="0"/>
              <a:t>safety and Efficiency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8F95FC-993D-EAAF-035F-0BB0DEB78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Separate address space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Safe</a:t>
            </a:r>
            <a:r>
              <a:rPr kumimoji="1" lang="en-US" altLang="zh-CN" dirty="0"/>
              <a:t>: “delegating the responsibility for correctness of their interaction to the OS”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Slow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Sharing address space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Fast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Unsafe</a:t>
            </a:r>
            <a:r>
              <a:rPr kumimoji="1" lang="en-US" altLang="zh-CN" dirty="0"/>
              <a:t>: “fail to prevent possible errors due to inconsistency of the computational models”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AB3FEBB-CEE2-1BF2-478A-2C8655802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25625"/>
            <a:ext cx="7439229" cy="445942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A8BBA9F-D34B-23EE-52B8-0B1CB3D2DC70}"/>
              </a:ext>
            </a:extLst>
          </p:cNvPr>
          <p:cNvSpPr/>
          <p:nvPr/>
        </p:nvSpPr>
        <p:spPr>
          <a:xfrm>
            <a:off x="7405518" y="2008526"/>
            <a:ext cx="66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175K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55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022080-030A-8769-AB5A-0B7C6E88A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目标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957BDF-C128-697B-0EBA-ACCE73AC4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interoperability scheme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Safe</a:t>
            </a:r>
            <a:r>
              <a:rPr kumimoji="1" lang="en-US" altLang="zh-CN" dirty="0"/>
              <a:t>: not possible to violate the runtime safety of a language by calling a foreign function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Efficient</a:t>
            </a:r>
            <a:r>
              <a:rPr kumimoji="1" lang="en-US" altLang="zh-CN" dirty="0"/>
              <a:t>: a language implementation should not be forced to use suboptimal methods for its own features in order to provide support for other languages’ </a:t>
            </a:r>
            <a:r>
              <a:rPr kumimoji="1" lang="en-US" altLang="zh-CN" dirty="0">
                <a:solidFill>
                  <a:srgbClr val="FF0000"/>
                </a:solidFill>
              </a:rPr>
              <a:t>features</a:t>
            </a:r>
          </a:p>
          <a:p>
            <a:r>
              <a:rPr kumimoji="1" lang="en-US" altLang="zh-CN" dirty="0"/>
              <a:t>Features</a:t>
            </a:r>
          </a:p>
          <a:p>
            <a:pPr lvl="1"/>
            <a:r>
              <a:rPr kumimoji="1" lang="en-US" altLang="zh-CN" dirty="0"/>
              <a:t>Mutable store</a:t>
            </a:r>
          </a:p>
          <a:p>
            <a:pPr lvl="1"/>
            <a:r>
              <a:rPr kumimoji="1" lang="en-US" altLang="zh-CN" dirty="0"/>
              <a:t>Exceptions</a:t>
            </a:r>
          </a:p>
          <a:p>
            <a:pPr lvl="1"/>
            <a:r>
              <a:rPr kumimoji="1" lang="en-US" altLang="zh-CN" dirty="0"/>
              <a:t>First-class continuation</a:t>
            </a:r>
          </a:p>
          <a:p>
            <a:pPr lvl="1"/>
            <a:r>
              <a:rPr kumimoji="1" lang="en-US" altLang="zh-CN" dirty="0"/>
              <a:t>Heap and stack allocation of activation records</a:t>
            </a:r>
          </a:p>
          <a:p>
            <a:r>
              <a:rPr kumimoji="1" lang="en-US" altLang="zh-CN" dirty="0"/>
              <a:t>FI</a:t>
            </a:r>
          </a:p>
          <a:p>
            <a:pPr lvl="1"/>
            <a:r>
              <a:rPr kumimoji="1" lang="en-US" altLang="zh-CN" dirty="0"/>
              <a:t>Marshall values between representations</a:t>
            </a:r>
          </a:p>
          <a:p>
            <a:pPr lvl="1"/>
            <a:r>
              <a:rPr kumimoji="1" lang="en-US" altLang="zh-CN" dirty="0"/>
              <a:t>Effect systems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1F6866D-FB13-AB9A-8C7F-965AAE2FA516}"/>
              </a:ext>
            </a:extLst>
          </p:cNvPr>
          <p:cNvSpPr/>
          <p:nvPr/>
        </p:nvSpPr>
        <p:spPr>
          <a:xfrm>
            <a:off x="6086004" y="5541411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[Jones et al. 1997]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41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F18485-5C68-580B-13EA-A3FF08C82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贡献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27392-3911-AE83-CFD3-62CBBA3C7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Formalize the notion of safe interoperability on </a:t>
            </a:r>
            <a:r>
              <a:rPr kumimoji="1" lang="en-US" altLang="zh-CN" dirty="0">
                <a:solidFill>
                  <a:srgbClr val="FF0000"/>
                </a:solidFill>
              </a:rPr>
              <a:t>effect system</a:t>
            </a:r>
            <a:r>
              <a:rPr kumimoji="1" lang="en-US" altLang="zh-CN" dirty="0"/>
              <a:t>s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Type system</a:t>
            </a:r>
            <a:r>
              <a:rPr kumimoji="1" lang="en-US" altLang="zh-CN" dirty="0"/>
              <a:t> which relates effects to the machine </a:t>
            </a:r>
            <a:r>
              <a:rPr kumimoji="1" lang="en-US" altLang="zh-CN" dirty="0">
                <a:solidFill>
                  <a:srgbClr val="FF0000"/>
                </a:solidFill>
              </a:rPr>
              <a:t>resources</a:t>
            </a:r>
            <a:r>
              <a:rPr kumimoji="1" lang="en-US" altLang="zh-CN" dirty="0"/>
              <a:t> they required</a:t>
            </a:r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3783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B84D3E-D2C5-C68E-BB4D-E28D27F67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Effect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485BAB-814C-D020-F3AA-35FF62905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Effects are static descriptions of the dynamic behavior of expressions.</a:t>
            </a:r>
          </a:p>
          <a:p>
            <a:endParaRPr kumimoji="1" lang="en-US" altLang="zh-CN" dirty="0"/>
          </a:p>
          <a:p>
            <a:r>
              <a:rPr kumimoji="1" lang="en-US" altLang="zh-CN" dirty="0">
                <a:solidFill>
                  <a:srgbClr val="FF0000"/>
                </a:solidFill>
              </a:rPr>
              <a:t>Type</a:t>
            </a:r>
            <a:r>
              <a:rPr kumimoji="1" lang="en-US" altLang="zh-CN" dirty="0"/>
              <a:t> describes </a:t>
            </a:r>
            <a:r>
              <a:rPr kumimoji="1" lang="en-US" altLang="zh-CN" dirty="0">
                <a:solidFill>
                  <a:srgbClr val="FF0000"/>
                </a:solidFill>
              </a:rPr>
              <a:t>what</a:t>
            </a:r>
            <a:r>
              <a:rPr kumimoji="1" lang="en-US" altLang="zh-CN" dirty="0"/>
              <a:t> an expression computes.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Effect</a:t>
            </a:r>
            <a:r>
              <a:rPr kumimoji="1" lang="en-US" altLang="zh-CN" dirty="0"/>
              <a:t> describes </a:t>
            </a:r>
            <a:r>
              <a:rPr kumimoji="1" lang="en-US" altLang="zh-CN" dirty="0">
                <a:solidFill>
                  <a:srgbClr val="FF0000"/>
                </a:solidFill>
              </a:rPr>
              <a:t>how</a:t>
            </a:r>
            <a:r>
              <a:rPr kumimoji="1" lang="en-US" altLang="zh-CN" dirty="0"/>
              <a:t> an expression computes.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C3C796F-B3FE-8191-1D97-4FA8114A95E9}"/>
              </a:ext>
            </a:extLst>
          </p:cNvPr>
          <p:cNvSpPr/>
          <p:nvPr/>
        </p:nvSpPr>
        <p:spPr>
          <a:xfrm>
            <a:off x="4572000" y="2242627"/>
            <a:ext cx="2549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[</a:t>
            </a:r>
            <a:r>
              <a:rPr lang="en-US" altLang="zh-CN" dirty="0" err="1">
                <a:solidFill>
                  <a:srgbClr val="FF0000"/>
                </a:solidFill>
              </a:rPr>
              <a:t>Jouvelot</a:t>
            </a:r>
            <a:r>
              <a:rPr lang="en-US" altLang="zh-CN" dirty="0">
                <a:solidFill>
                  <a:srgbClr val="FF0000"/>
                </a:solidFill>
              </a:rPr>
              <a:t> &amp; Gifford 1991]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764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C84E537-AFB6-72E8-AF16-2844B9CB2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130" y="593264"/>
            <a:ext cx="5769739" cy="567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08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C0ED19-DB8D-9295-39FF-A2617C2D1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511" y="0"/>
            <a:ext cx="6664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6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901E0B0-D927-9F4E-C03A-73BFDF912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2300776"/>
            <a:ext cx="3943350" cy="38761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ECCA0E0-B3C1-EE49-CA3C-23839767A22A}"/>
                  </a:ext>
                </a:extLst>
              </p:cNvPr>
              <p:cNvSpPr/>
              <p:nvPr/>
            </p:nvSpPr>
            <p:spPr>
              <a:xfrm>
                <a:off x="628649" y="1825624"/>
                <a:ext cx="3040384" cy="560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=&lt;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,{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}&gt;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ECCA0E0-B3C1-EE49-CA3C-23839767A2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1825624"/>
                <a:ext cx="3040384" cy="560218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2256132F-6294-CB07-4AAE-0A9A657E46D5}"/>
                  </a:ext>
                </a:extLst>
              </p:cNvPr>
              <p:cNvSpPr/>
              <p:nvPr/>
            </p:nvSpPr>
            <p:spPr>
              <a:xfrm>
                <a:off x="628649" y="2385842"/>
                <a:ext cx="3637021" cy="560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=&lt;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,{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}&gt;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2256132F-6294-CB07-4AAE-0A9A657E46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2385842"/>
                <a:ext cx="3637021" cy="560218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C48D16C8-391B-69BB-7B71-C7CB3D7E34B1}"/>
                  </a:ext>
                </a:extLst>
              </p:cNvPr>
              <p:cNvSpPr/>
              <p:nvPr/>
            </p:nvSpPr>
            <p:spPr>
              <a:xfrm>
                <a:off x="628648" y="2946060"/>
                <a:ext cx="3115725" cy="562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=&lt;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,{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}&gt;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C48D16C8-391B-69BB-7B71-C7CB3D7E34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8" y="2946060"/>
                <a:ext cx="3115725" cy="562205"/>
              </a:xfrm>
              <a:prstGeom prst="rect">
                <a:avLst/>
              </a:prstGeom>
              <a:blipFill>
                <a:blip r:embed="rId5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9715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ECCA0E0-B3C1-EE49-CA3C-23839767A22A}"/>
                  </a:ext>
                </a:extLst>
              </p:cNvPr>
              <p:cNvSpPr/>
              <p:nvPr/>
            </p:nvSpPr>
            <p:spPr>
              <a:xfrm>
                <a:off x="628648" y="1862622"/>
                <a:ext cx="141340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l-GR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ECCA0E0-B3C1-EE49-CA3C-23839767A2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8" y="1862622"/>
                <a:ext cx="1413400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DF5DE562-910F-D324-5773-B91893F3686C}"/>
                  </a:ext>
                </a:extLst>
              </p:cNvPr>
              <p:cNvSpPr/>
              <p:nvPr/>
            </p:nvSpPr>
            <p:spPr>
              <a:xfrm>
                <a:off x="628648" y="2385842"/>
                <a:ext cx="177131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l-GR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l-GR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DF5DE562-910F-D324-5773-B91893F368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8" y="2385842"/>
                <a:ext cx="1771319" cy="523220"/>
              </a:xfrm>
              <a:prstGeom prst="rect">
                <a:avLst/>
              </a:prstGeom>
              <a:blipFill>
                <a:blip r:embed="rId3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7B0C8ECA-2A3F-BFAF-5AD4-B36A1F39A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62622"/>
            <a:ext cx="3371504" cy="119634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1F5320E-89A0-3C61-830F-3F19F65C2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723" y="3406810"/>
            <a:ext cx="4401781" cy="9601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F4FAF89-91F5-915E-87DE-A553AAF0AF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48" y="4714778"/>
            <a:ext cx="7314856" cy="9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28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B5DDA57-6807-1779-50B1-EBA9F02F0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980592"/>
            <a:ext cx="7772400" cy="89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92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635" y="2598479"/>
            <a:ext cx="6304165" cy="1325563"/>
          </a:xfrm>
        </p:spPr>
        <p:txBody>
          <a:bodyPr/>
          <a:lstStyle/>
          <a:p>
            <a:pPr algn="ctr"/>
            <a:r>
              <a:rPr lang="en-US" altLang="zh-CN" dirty="0"/>
              <a:t>Thank you!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569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4"/>
    </mc:Choice>
    <mc:Fallback xmlns="">
      <p:transition spd="slow" advTm="2974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3.3|4.9|3.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31421</TotalTime>
  <Words>374</Words>
  <Application>Microsoft Macintosh PowerPoint</Application>
  <PresentationFormat>全屏显示(4:3)</PresentationFormat>
  <Paragraphs>54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主题</vt:lpstr>
      <vt:lpstr>Safe and Principled Language Interoperation</vt:lpstr>
      <vt:lpstr>语言互操作的安全性</vt:lpstr>
      <vt:lpstr>FI’s tradeoff between  safety and Efficiency</vt:lpstr>
      <vt:lpstr>FI’s tradeoff between  safety and Efficiency</vt:lpstr>
      <vt:lpstr>目标</vt:lpstr>
      <vt:lpstr>贡献</vt:lpstr>
      <vt:lpstr>Effect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you!</vt:lpstr>
    </vt:vector>
  </TitlesOfParts>
  <Company>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of  Concurrent Objects with Partial Methods</dc:title>
  <dc:creator>Hongjin</dc:creator>
  <cp:lastModifiedBy>胡明哲</cp:lastModifiedBy>
  <cp:revision>1134</cp:revision>
  <dcterms:created xsi:type="dcterms:W3CDTF">2017-11-13T02:56:33Z</dcterms:created>
  <dcterms:modified xsi:type="dcterms:W3CDTF">2022-11-24T11:29:15Z</dcterms:modified>
</cp:coreProperties>
</file>