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</p:sldMasterIdLst>
  <p:notesMasterIdLst>
    <p:notesMasterId r:id="rId29"/>
  </p:notesMasterIdLst>
  <p:sldIdLst>
    <p:sldId id="256" r:id="rId2"/>
    <p:sldId id="268" r:id="rId3"/>
    <p:sldId id="269" r:id="rId4"/>
    <p:sldId id="270" r:id="rId5"/>
    <p:sldId id="258" r:id="rId6"/>
    <p:sldId id="260" r:id="rId7"/>
    <p:sldId id="261" r:id="rId8"/>
    <p:sldId id="262" r:id="rId9"/>
    <p:sldId id="263" r:id="rId10"/>
    <p:sldId id="257" r:id="rId11"/>
    <p:sldId id="267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1" r:id="rId21"/>
    <p:sldId id="280" r:id="rId22"/>
    <p:sldId id="282" r:id="rId23"/>
    <p:sldId id="283" r:id="rId24"/>
    <p:sldId id="284" r:id="rId25"/>
    <p:sldId id="285" r:id="rId26"/>
    <p:sldId id="286" r:id="rId27"/>
    <p:sldId id="278" r:id="rId2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Yuanti SC Bold"/>
        <a:ea typeface="Yuanti SC Bold"/>
        <a:cs typeface="Yuanti SC Bold"/>
        <a:sym typeface="Yuanti SC Bol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3B"/>
    <a:srgbClr val="9B0013"/>
    <a:srgbClr val="282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3"/>
    <p:restoredTop sz="76176"/>
  </p:normalViewPr>
  <p:slideViewPr>
    <p:cSldViewPr snapToGrid="0" snapToObjects="1">
      <p:cViewPr>
        <p:scale>
          <a:sx n="159" d="100"/>
          <a:sy n="159" d="100"/>
        </p:scale>
        <p:origin x="-1232" y="-1104"/>
      </p:cViewPr>
      <p:guideLst/>
    </p:cSldViewPr>
  </p:slideViewPr>
  <p:notesTextViewPr>
    <p:cViewPr>
      <p:scale>
        <a:sx n="110" d="100"/>
        <a:sy n="11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825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770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8013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3002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9333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283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8961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1405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1199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709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088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0555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337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544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0406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879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8242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5268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261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6493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51385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98005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756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5" name="Picture 9" descr="Picture 9"/>
          <p:cNvPicPr>
            <a:picLocks noChangeAspect="1"/>
          </p:cNvPicPr>
          <p:nvPr/>
        </p:nvPicPr>
        <p:blipFill>
          <a:blip r:embed="rId2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8" descr="图片 8"/>
          <p:cNvPicPr>
            <a:picLocks noChangeAspect="1"/>
          </p:cNvPicPr>
          <p:nvPr/>
        </p:nvPicPr>
        <p:blipFill>
          <a:blip r:embed="rId3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标题文本"/>
          <p:cNvSpPr txBox="1">
            <a:spLocks noGrp="1"/>
          </p:cNvSpPr>
          <p:nvPr>
            <p:ph type="title"/>
          </p:nvPr>
        </p:nvSpPr>
        <p:spPr>
          <a:xfrm>
            <a:off x="1646752" y="1726880"/>
            <a:ext cx="8585849" cy="1783084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203864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1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646752" y="3705099"/>
            <a:ext cx="8585849" cy="15527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1pPr>
            <a:lvl2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2pPr>
            <a:lvl3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3pPr>
            <a:lvl4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4pPr>
            <a:lvl5pPr marL="0" indent="0" algn="ctr">
              <a:lnSpc>
                <a:spcPct val="90000"/>
              </a:lnSpc>
              <a:buClrTx/>
              <a:buSzTx/>
              <a:buFontTx/>
              <a:buNone/>
              <a:defRPr b="0">
                <a:solidFill>
                  <a:srgbClr val="4B649F"/>
                </a:solidFill>
              </a:defRPr>
            </a:lvl5pPr>
          </a:lstStyle>
          <a:p>
            <a:r>
              <a:rPr lang="zh-CN" altLang="en-US"/>
              <a:t>编辑母版文本样式
第二级
第三级
第四级
第五级</a:t>
            </a:r>
            <a:endParaRPr/>
          </a:p>
        </p:txBody>
      </p:sp>
      <p:pic>
        <p:nvPicPr>
          <p:cNvPr id="19" name="图片 6" descr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644" y="4757739"/>
            <a:ext cx="4399361" cy="1243015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矩形 19"/>
          <p:cNvSpPr/>
          <p:nvPr/>
        </p:nvSpPr>
        <p:spPr>
          <a:xfrm>
            <a:off x="1468753" y="1701661"/>
            <a:ext cx="8918628" cy="365089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23" name="Group 1"/>
          <p:cNvGrpSpPr/>
          <p:nvPr/>
        </p:nvGrpSpPr>
        <p:grpSpPr>
          <a:xfrm>
            <a:off x="10031384" y="4810118"/>
            <a:ext cx="558405" cy="528640"/>
            <a:chOff x="-1" y="-1"/>
            <a:chExt cx="558404" cy="528639"/>
          </a:xfrm>
        </p:grpSpPr>
        <p:sp>
          <p:nvSpPr>
            <p:cNvPr id="21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22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1354455" y="1612577"/>
            <a:ext cx="470298" cy="470301"/>
            <a:chOff x="0" y="-1"/>
            <a:chExt cx="470297" cy="470299"/>
          </a:xfrm>
        </p:grpSpPr>
        <p:sp>
          <p:nvSpPr>
            <p:cNvPr id="24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25" name="矩形 25"/>
            <p:cNvSpPr/>
            <p:nvPr/>
          </p:nvSpPr>
          <p:spPr>
            <a:xfrm>
              <a:off x="114299" y="114300"/>
              <a:ext cx="355999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06153284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5" name="Picture 9" descr="Picture 9"/>
          <p:cNvPicPr>
            <a:picLocks noChangeAspect="1"/>
          </p:cNvPicPr>
          <p:nvPr/>
        </p:nvPicPr>
        <p:blipFill>
          <a:blip r:embed="rId2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图片 8" descr="图片 8"/>
          <p:cNvPicPr>
            <a:picLocks noChangeAspect="1"/>
          </p:cNvPicPr>
          <p:nvPr/>
        </p:nvPicPr>
        <p:blipFill>
          <a:blip r:embed="rId3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图片 6" descr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42" y="4057650"/>
            <a:ext cx="4399361" cy="124301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矩形 19"/>
          <p:cNvSpPr/>
          <p:nvPr/>
        </p:nvSpPr>
        <p:spPr>
          <a:xfrm>
            <a:off x="1468753" y="2419350"/>
            <a:ext cx="8918628" cy="2076450"/>
          </a:xfrm>
          <a:prstGeom prst="rect">
            <a:avLst/>
          </a:prstGeom>
          <a:ln w="25400">
            <a:solidFill>
              <a:srgbClr val="4B649F"/>
            </a:solidFill>
            <a:miter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等线"/>
              </a:defRPr>
            </a:pPr>
            <a:endParaRPr/>
          </a:p>
        </p:txBody>
      </p:sp>
      <p:grpSp>
        <p:nvGrpSpPr>
          <p:cNvPr id="41" name="Group 1"/>
          <p:cNvGrpSpPr/>
          <p:nvPr/>
        </p:nvGrpSpPr>
        <p:grpSpPr>
          <a:xfrm>
            <a:off x="9993284" y="4295768"/>
            <a:ext cx="558405" cy="528640"/>
            <a:chOff x="-1" y="-1"/>
            <a:chExt cx="558404" cy="528639"/>
          </a:xfrm>
        </p:grpSpPr>
        <p:sp>
          <p:nvSpPr>
            <p:cNvPr id="39" name="矩形 21"/>
            <p:cNvSpPr/>
            <p:nvPr/>
          </p:nvSpPr>
          <p:spPr>
            <a:xfrm>
              <a:off x="201215" y="171450"/>
              <a:ext cx="357189" cy="357189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0" name="矩形 22"/>
            <p:cNvSpPr/>
            <p:nvPr/>
          </p:nvSpPr>
          <p:spPr>
            <a:xfrm>
              <a:off x="-2" y="-2"/>
              <a:ext cx="355998" cy="356000"/>
            </a:xfrm>
            <a:prstGeom prst="rect">
              <a:avLst/>
            </a:prstGeom>
            <a:solidFill>
              <a:srgbClr val="A9D18E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1411602" y="2184199"/>
            <a:ext cx="470300" cy="470300"/>
            <a:chOff x="0" y="-1"/>
            <a:chExt cx="470298" cy="470299"/>
          </a:xfrm>
        </p:grpSpPr>
        <p:sp>
          <p:nvSpPr>
            <p:cNvPr id="42" name="矩形 24"/>
            <p:cNvSpPr/>
            <p:nvPr/>
          </p:nvSpPr>
          <p:spPr>
            <a:xfrm>
              <a:off x="-1" y="-2"/>
              <a:ext cx="356000" cy="35599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  <p:sp>
          <p:nvSpPr>
            <p:cNvPr id="43" name="矩形 25"/>
            <p:cNvSpPr/>
            <p:nvPr/>
          </p:nvSpPr>
          <p:spPr>
            <a:xfrm>
              <a:off x="114299" y="114300"/>
              <a:ext cx="356000" cy="355999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等线"/>
                </a:defRPr>
              </a:pPr>
              <a:endParaRPr/>
            </a:p>
          </p:txBody>
        </p:sp>
      </p:grpSp>
      <p:sp>
        <p:nvSpPr>
          <p:cNvPr id="45" name="标题文本"/>
          <p:cNvSpPr txBox="1">
            <a:spLocks noGrp="1"/>
          </p:cNvSpPr>
          <p:nvPr>
            <p:ph type="title"/>
          </p:nvPr>
        </p:nvSpPr>
        <p:spPr>
          <a:xfrm>
            <a:off x="1646752" y="2546030"/>
            <a:ext cx="8585849" cy="178308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203864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8384413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编辑母版文本样式
第二级
第三级
第四级
第五级</a:t>
            </a:r>
            <a:endParaRPr dirty="0"/>
          </a:p>
        </p:txBody>
      </p:sp>
      <p:sp>
        <p:nvSpPr>
          <p:cNvPr id="54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90B3B8F-FC60-294B-850F-FF8B9F349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9" name="幻灯片编号">
            <a:extLst>
              <a:ext uri="{FF2B5EF4-FFF2-40B4-BE49-F238E27FC236}">
                <a16:creationId xmlns:a16="http://schemas.microsoft.com/office/drawing/2014/main" id="{85EB358B-DCDC-4140-AF68-AEC24CF8E6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1pPr>
          </a:lstStyle>
          <a:p>
            <a:fld id="{C5C32242-5F63-064B-A832-FB877934C041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950352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9136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0DA9C2C-FD10-C904-1405-87CD5BDB28B7}"/>
              </a:ext>
            </a:extLst>
          </p:cNvPr>
          <p:cNvCxnSpPr>
            <a:cxnSpLocks/>
          </p:cNvCxnSpPr>
          <p:nvPr userDrawn="1"/>
        </p:nvCxnSpPr>
        <p:spPr>
          <a:xfrm>
            <a:off x="0" y="762614"/>
            <a:ext cx="4126727" cy="0"/>
          </a:xfrm>
          <a:prstGeom prst="line">
            <a:avLst/>
          </a:prstGeom>
          <a:noFill/>
          <a:ln w="25400" cap="flat">
            <a:solidFill>
              <a:schemeClr val="accent1">
                <a:alpha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943737073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6"/>
          <p:cNvSpPr/>
          <p:nvPr/>
        </p:nvSpPr>
        <p:spPr>
          <a:xfrm>
            <a:off x="-1" y="785812"/>
            <a:ext cx="11176001" cy="1"/>
          </a:xfrm>
          <a:prstGeom prst="line">
            <a:avLst/>
          </a:prstGeom>
          <a:ln w="25400">
            <a:solidFill>
              <a:srgbClr val="648BB6">
                <a:alpha val="5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7"/>
          <a:srcRect l="22509" t="24631" r="20228" b="20396"/>
          <a:stretch>
            <a:fillRect/>
          </a:stretch>
        </p:blipFill>
        <p:spPr>
          <a:xfrm>
            <a:off x="10480123" y="38031"/>
            <a:ext cx="1531842" cy="7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8" descr="图片 8"/>
          <p:cNvPicPr>
            <a:picLocks noChangeAspect="1"/>
          </p:cNvPicPr>
          <p:nvPr/>
        </p:nvPicPr>
        <p:blipFill>
          <a:blip r:embed="rId8"/>
          <a:srcRect r="80281"/>
          <a:stretch>
            <a:fillRect/>
          </a:stretch>
        </p:blipFill>
        <p:spPr>
          <a:xfrm>
            <a:off x="9777714" y="70119"/>
            <a:ext cx="702410" cy="67293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正文级别 1…"/>
          <p:cNvSpPr txBox="1">
            <a:spLocks noGrp="1"/>
          </p:cNvSpPr>
          <p:nvPr>
            <p:ph type="body" idx="1"/>
          </p:nvPr>
        </p:nvSpPr>
        <p:spPr>
          <a:xfrm>
            <a:off x="190004" y="902526"/>
            <a:ext cx="11792201" cy="5379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  <p:sp>
        <p:nvSpPr>
          <p:cNvPr id="6" name="标题文本"/>
          <p:cNvSpPr txBox="1"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625FE7-DE34-FC41-BF82-543176513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 dirty="0"/>
          </a:p>
        </p:txBody>
      </p:sp>
      <p:sp>
        <p:nvSpPr>
          <p:cNvPr id="9" name="椭圆 40">
            <a:extLst>
              <a:ext uri="{FF2B5EF4-FFF2-40B4-BE49-F238E27FC236}">
                <a16:creationId xmlns:a16="http://schemas.microsoft.com/office/drawing/2014/main" id="{DC96E92C-3BA5-3B44-9DAC-88C3AB02362F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0070C0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26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ransition>
    <p:cover dir="r"/>
  </p:transition>
  <p:hf sldNum="0" hd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4B649F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3556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❑"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Microsoft YaHei" panose="020B0503020204020204" pitchFamily="34" charset="-122"/>
          <a:cs typeface="Microsoft YaHei" panose="020B0503020204020204" pitchFamily="34" charset="-122"/>
          <a:sym typeface="微软雅黑"/>
        </a:defRPr>
      </a:lvl1pPr>
      <a:lvl2pPr marL="724957" marR="0" indent="-274107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90000"/>
        <a:buFont typeface="Helvetica"/>
        <a:buChar char="■"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SimHei" panose="02010609060101010101" pitchFamily="49" charset="-122"/>
          <a:cs typeface="SimHei" panose="02010609060101010101" pitchFamily="49" charset="-122"/>
          <a:sym typeface="微软雅黑"/>
        </a:defRPr>
      </a:lvl2pPr>
      <a:lvl3pPr marL="1095375" marR="0" indent="-382269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❖"/>
        <a:tabLst/>
        <a:defRPr sz="2000" b="1" i="0" u="none" strike="noStrike" cap="none" spc="0" baseline="0">
          <a:solidFill>
            <a:srgbClr val="000000"/>
          </a:solidFill>
          <a:uFillTx/>
          <a:latin typeface="+mj-lt"/>
          <a:ea typeface="Kaiti SC Black" panose="02010600040101010101" pitchFamily="2" charset="-122"/>
          <a:cs typeface="Arial" panose="020B0604020202020204" pitchFamily="34" charset="0"/>
          <a:sym typeface="微软雅黑"/>
        </a:defRPr>
      </a:lvl3pPr>
      <a:lvl4pPr marL="138938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✓"/>
        <a:tabLst/>
        <a:defRPr sz="24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1651000" marR="0" indent="-355600" algn="l" defTabSz="91440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Helvetica"/>
        <a:buChar char="▪"/>
        <a:tabLst/>
        <a:defRPr sz="24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26416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30988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35560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4013200" marR="0" indent="-355600" algn="l" defTabSz="91440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Helvetica"/>
        <a:buChar char="•"/>
        <a:tabLst/>
        <a:defRPr sz="2800" b="1" i="0" u="none" strike="noStrike" cap="none" spc="0" baseline="0">
          <a:solidFill>
            <a:srgbClr val="000000"/>
          </a:solidFill>
          <a:uFillTx/>
          <a:latin typeface="微软雅黑"/>
          <a:ea typeface="微软雅黑"/>
          <a:cs typeface="微软雅黑"/>
          <a:sym typeface="微软雅黑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138665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k.intel.com/content/www/us/en/ark/products/199354/intel-xeon-gold-5220r-processor-35-75m-cache-2-20-ghz.html" TargetMode="External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0.png"/><Relationship Id="rId5" Type="http://schemas.openxmlformats.org/officeDocument/2006/relationships/hyperlink" Target="https://uops.info/html-instr/VFMADD213PS_YMM_YMM_YMM.html#ADL-P" TargetMode="External"/><Relationship Id="rId4" Type="http://schemas.openxmlformats.org/officeDocument/2006/relationships/hyperlink" Target="https://www.intel.com/content/www/us/en/developer/articles/technical/intel-avx-512-instructions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8A5C8-3CFB-634B-BFA5-709963488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de-DE" altLang="zh-CN" dirty="0"/>
              <a:t>Analytical Modeling </a:t>
            </a:r>
            <a:r>
              <a:rPr kumimoji="1" lang="de-DE" altLang="zh-CN" dirty="0" err="1"/>
              <a:t>Is</a:t>
            </a:r>
            <a:r>
              <a:rPr kumimoji="1" lang="de-DE" altLang="zh-CN" dirty="0"/>
              <a:t> </a:t>
            </a:r>
            <a:r>
              <a:rPr kumimoji="1" lang="de-DE" altLang="zh-CN" dirty="0" err="1"/>
              <a:t>Enough</a:t>
            </a:r>
            <a:r>
              <a:rPr kumimoji="1" lang="de-DE" altLang="zh-CN" dirty="0"/>
              <a:t> </a:t>
            </a:r>
            <a:r>
              <a:rPr kumimoji="1" lang="de-DE" altLang="zh-CN" dirty="0" err="1"/>
              <a:t>for</a:t>
            </a:r>
            <a:r>
              <a:rPr kumimoji="1" lang="de-DE" altLang="zh-CN" dirty="0"/>
              <a:t> High-Performance BLIS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8CE452-7E5B-2446-9695-E03D4EC23C7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b="1" dirty="0" err="1">
                <a:latin typeface="Calibri" panose="020F0502020204030204" pitchFamily="34" charset="0"/>
                <a:cs typeface="Calibri" panose="020F0502020204030204" pitchFamily="34" charset="0"/>
              </a:rPr>
              <a:t>Tze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Meng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kumimoji="1" lang="en-US" altLang="zh-CN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Francisco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D.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Igual</a:t>
            </a:r>
            <a:r>
              <a:rPr kumimoji="1" lang="en-US" altLang="zh-CN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Tyler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M.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Smith</a:t>
            </a:r>
            <a:r>
              <a:rPr kumimoji="1" lang="en-US" altLang="zh-CN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Enrique</a:t>
            </a:r>
            <a:r>
              <a:rPr kumimoji="1" lang="zh-CN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b="1" dirty="0" err="1">
                <a:latin typeface="Calibri" panose="020F0502020204030204" pitchFamily="34" charset="0"/>
                <a:cs typeface="Calibri" panose="020F0502020204030204" pitchFamily="34" charset="0"/>
              </a:rPr>
              <a:t>S.Quintana-Orti</a:t>
            </a:r>
            <a:endParaRPr kumimoji="1" lang="en-US" altLang="zh-CN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zh-CN" sz="2000" baseline="30000" dirty="0">
                <a:cs typeface="Calibri" panose="020F0502020204030204" pitchFamily="34" charset="0"/>
              </a:rPr>
              <a:t>1</a:t>
            </a:r>
            <a:r>
              <a:rPr kumimoji="1" lang="en-US" altLang="zh-CN" sz="2000" dirty="0">
                <a:cs typeface="Calibri" panose="020F0502020204030204" pitchFamily="34" charset="0"/>
              </a:rPr>
              <a:t>The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University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of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Texas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at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Austin</a:t>
            </a:r>
          </a:p>
          <a:p>
            <a:r>
              <a:rPr kumimoji="1" lang="en-US" altLang="zh-CN" sz="2000" baseline="30000" dirty="0">
                <a:cs typeface="Calibri" panose="020F0502020204030204" pitchFamily="34" charset="0"/>
              </a:rPr>
              <a:t>2</a:t>
            </a:r>
            <a:r>
              <a:rPr kumimoji="1" lang="en-US" altLang="zh-CN" sz="2000" dirty="0">
                <a:cs typeface="Calibri" panose="020F0502020204030204" pitchFamily="34" charset="0"/>
              </a:rPr>
              <a:t>Unversidad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 err="1">
                <a:cs typeface="Calibri" panose="020F0502020204030204" pitchFamily="34" charset="0"/>
              </a:rPr>
              <a:t>Complutense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de</a:t>
            </a:r>
            <a:r>
              <a:rPr kumimoji="1" lang="zh-CN" altLang="en-US" sz="2000" dirty="0"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cs typeface="Calibri" panose="020F0502020204030204" pitchFamily="34" charset="0"/>
              </a:rPr>
              <a:t>Madrid</a:t>
            </a:r>
            <a:endParaRPr kumimoji="1" lang="zh-CN" altLang="en-US" sz="2000" dirty="0">
              <a:cs typeface="Calibri" panose="020F050202020403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F67158-4C93-D172-68E3-4DE33184AD29}"/>
              </a:ext>
            </a:extLst>
          </p:cNvPr>
          <p:cNvSpPr txBox="1"/>
          <p:nvPr/>
        </p:nvSpPr>
        <p:spPr>
          <a:xfrm>
            <a:off x="168740" y="470263"/>
            <a:ext cx="592726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ACM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Transactions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on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Mathematical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Software</a:t>
            </a:r>
            <a:r>
              <a:rPr lang="en-US" altLang="zh-CN" dirty="0">
                <a:latin typeface="+mj-lt"/>
                <a:ea typeface="+mj-ea"/>
                <a:cs typeface="+mj-cs"/>
                <a:sym typeface="Helvetica"/>
              </a:rPr>
              <a:t>,</a:t>
            </a:r>
            <a:r>
              <a:rPr lang="zh-CN" altLang="en-US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dirty="0">
                <a:latin typeface="+mj-lt"/>
                <a:ea typeface="+mj-ea"/>
                <a:cs typeface="+mj-cs"/>
                <a:sym typeface="Helvetica"/>
              </a:rPr>
              <a:t>June</a:t>
            </a:r>
            <a:r>
              <a:rPr lang="zh-CN" altLang="en-US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dirty="0">
                <a:latin typeface="+mj-lt"/>
                <a:ea typeface="+mj-ea"/>
                <a:cs typeface="+mj-cs"/>
                <a:sym typeface="Helvetica"/>
              </a:rPr>
              <a:t>2017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1002457"/>
      </p:ext>
    </p:extLst>
  </p:cSld>
  <p:clrMapOvr>
    <a:masterClrMapping/>
  </p:clrMapOvr>
  <p:transition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80C5026-A8DE-78AD-8C60-854460413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DLA(Dense</a:t>
            </a:r>
            <a:r>
              <a:rPr lang="zh-CN" altLang="en-US" b="1" dirty="0"/>
              <a:t> </a:t>
            </a:r>
            <a:r>
              <a:rPr lang="en-US" altLang="zh-CN" b="1" dirty="0"/>
              <a:t>Linear</a:t>
            </a:r>
            <a:r>
              <a:rPr lang="zh-CN" altLang="en-US" b="1" dirty="0"/>
              <a:t> </a:t>
            </a:r>
            <a:r>
              <a:rPr lang="en-US" altLang="zh-CN" b="1" dirty="0"/>
              <a:t>Algebra)</a:t>
            </a:r>
          </a:p>
          <a:p>
            <a:pPr lvl="1"/>
            <a:r>
              <a:rPr lang="en-US" altLang="zh-CN" b="1" dirty="0">
                <a:latin typeface="+mj-lt"/>
              </a:rPr>
              <a:t>BLAS(Basic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Linear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/>
              <a:t>Algebra</a:t>
            </a:r>
            <a:r>
              <a:rPr lang="zh-CN" altLang="en-US" b="1" dirty="0"/>
              <a:t> </a:t>
            </a:r>
            <a:r>
              <a:rPr lang="en-US" altLang="zh-CN" b="1" dirty="0"/>
              <a:t>Subprograms)</a:t>
            </a:r>
            <a:endParaRPr lang="en-US" altLang="zh-CN" b="1" dirty="0">
              <a:latin typeface="+mj-lt"/>
            </a:endParaRPr>
          </a:p>
          <a:p>
            <a:pPr lvl="1"/>
            <a:r>
              <a:rPr lang="en-US" altLang="zh-CN" b="1" dirty="0">
                <a:latin typeface="+mj-lt"/>
              </a:rPr>
              <a:t>Distributed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by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vendors: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Intel’s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MKL,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AMD’s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ACML,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IBM’s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ESSL</a:t>
            </a:r>
          </a:p>
          <a:p>
            <a:pPr lvl="1"/>
            <a:r>
              <a:rPr lang="en-US" altLang="zh-CN" b="1" dirty="0">
                <a:latin typeface="+mj-lt"/>
              </a:rPr>
              <a:t>Open-source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solutions: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 err="1">
                <a:latin typeface="+mj-lt"/>
              </a:rPr>
              <a:t>GotoBLAS</a:t>
            </a:r>
            <a:r>
              <a:rPr lang="en-US" altLang="zh-CN" b="1" dirty="0">
                <a:latin typeface="+mj-lt"/>
              </a:rPr>
              <a:t>,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 err="1">
                <a:latin typeface="+mj-lt"/>
              </a:rPr>
              <a:t>OpenBLAS</a:t>
            </a:r>
            <a:r>
              <a:rPr lang="en-US" altLang="zh-CN" b="1" dirty="0">
                <a:latin typeface="+mj-lt"/>
              </a:rPr>
              <a:t>,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ATLAS</a:t>
            </a:r>
          </a:p>
          <a:p>
            <a:pPr lvl="1"/>
            <a:r>
              <a:rPr lang="en-US" altLang="zh-CN" b="1" dirty="0">
                <a:latin typeface="+mj-lt"/>
              </a:rPr>
              <a:t>Nevertheless,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these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solutions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all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require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considerable</a:t>
            </a:r>
            <a:r>
              <a:rPr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effort</a:t>
            </a:r>
            <a:r>
              <a:rPr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in</a:t>
            </a:r>
            <a:r>
              <a:rPr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time</a:t>
            </a:r>
            <a:r>
              <a:rPr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and</a:t>
            </a:r>
            <a:r>
              <a:rPr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+mj-lt"/>
              </a:rPr>
              <a:t>labor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for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each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supported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target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architecture</a:t>
            </a:r>
          </a:p>
          <a:p>
            <a:r>
              <a:rPr lang="en-US" altLang="zh-CN" b="1" dirty="0"/>
              <a:t>Auto-tunning</a:t>
            </a:r>
          </a:p>
          <a:p>
            <a:pPr lvl="1"/>
            <a:r>
              <a:rPr lang="en-US" altLang="zh-CN" b="1" dirty="0">
                <a:latin typeface="+mj-lt"/>
              </a:rPr>
              <a:t>ATLAS</a:t>
            </a:r>
            <a:r>
              <a:rPr lang="en-US" altLang="zh-CN" b="1" baseline="30000" dirty="0">
                <a:latin typeface="+mj-lt"/>
              </a:rPr>
              <a:t>[1]</a:t>
            </a:r>
            <a:r>
              <a:rPr lang="zh-CN" altLang="en-US" b="1" baseline="30000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and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its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>
                <a:latin typeface="+mj-lt"/>
              </a:rPr>
              <a:t>predecessor</a:t>
            </a:r>
            <a:r>
              <a:rPr lang="zh-CN" altLang="en-US" b="1" dirty="0">
                <a:latin typeface="+mj-lt"/>
              </a:rPr>
              <a:t> </a:t>
            </a:r>
            <a:r>
              <a:rPr lang="en-US" altLang="zh-CN" b="1" dirty="0" err="1">
                <a:latin typeface="+mj-lt"/>
              </a:rPr>
              <a:t>PHiPAC</a:t>
            </a:r>
            <a:endParaRPr lang="en-US" altLang="zh-CN" b="1" dirty="0">
              <a:latin typeface="+mj-lt"/>
            </a:endParaRPr>
          </a:p>
          <a:p>
            <a:pPr lvl="1"/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problem</a:t>
            </a:r>
            <a:r>
              <a:rPr lang="zh-CN" altLang="en-US" b="1" dirty="0"/>
              <a:t> </a:t>
            </a:r>
            <a:r>
              <a:rPr lang="en-US" altLang="zh-CN" b="1" dirty="0"/>
              <a:t>with</a:t>
            </a:r>
            <a:r>
              <a:rPr lang="zh-CN" altLang="en-US" b="1" dirty="0"/>
              <a:t> </a:t>
            </a:r>
            <a:r>
              <a:rPr lang="en-US" altLang="zh-CN" b="1" dirty="0"/>
              <a:t>ATLAS</a:t>
            </a:r>
            <a:r>
              <a:rPr lang="zh-CN" altLang="en-US" b="1" dirty="0"/>
              <a:t> </a:t>
            </a:r>
            <a:r>
              <a:rPr lang="en-US" altLang="zh-CN" b="1" dirty="0"/>
              <a:t>is</a:t>
            </a:r>
            <a:r>
              <a:rPr lang="zh-CN" altLang="en-US" b="1" dirty="0"/>
              <a:t> </a:t>
            </a:r>
            <a:r>
              <a:rPr lang="en-US" altLang="zh-CN" b="1" dirty="0"/>
              <a:t>that</a:t>
            </a:r>
            <a:r>
              <a:rPr lang="zh-CN" altLang="en-US" b="1" dirty="0"/>
              <a:t> </a:t>
            </a:r>
            <a:r>
              <a:rPr lang="en-US" altLang="zh-CN" b="1" dirty="0"/>
              <a:t>it</a:t>
            </a:r>
            <a:r>
              <a:rPr lang="zh-CN" altLang="en-US" b="1" dirty="0"/>
              <a:t> </a:t>
            </a:r>
            <a:r>
              <a:rPr lang="en-US" altLang="zh-CN" b="1" dirty="0"/>
              <a:t>leverages</a:t>
            </a:r>
            <a:r>
              <a:rPr lang="zh-CN" altLang="en-US" b="1" dirty="0"/>
              <a:t> </a:t>
            </a:r>
            <a:r>
              <a:rPr lang="en-US" altLang="zh-CN" b="1" dirty="0"/>
              <a:t>an</a:t>
            </a:r>
            <a:r>
              <a:rPr lang="zh-CN" altLang="en-US" b="1" dirty="0"/>
              <a:t> </a:t>
            </a:r>
            <a:r>
              <a:rPr lang="en-US" altLang="zh-CN" b="1" dirty="0"/>
              <a:t>inner</a:t>
            </a:r>
            <a:r>
              <a:rPr lang="zh-CN" altLang="en-US" b="1" dirty="0"/>
              <a:t> </a:t>
            </a:r>
            <a:r>
              <a:rPr lang="en-US" altLang="zh-CN" b="1" dirty="0"/>
              <a:t>kernel,</a:t>
            </a:r>
            <a:r>
              <a:rPr lang="zh-CN" altLang="en-US" b="1" dirty="0"/>
              <a:t> </a:t>
            </a:r>
            <a:r>
              <a:rPr lang="en-US" altLang="zh-CN" b="1" dirty="0"/>
              <a:t>optimized</a:t>
            </a:r>
            <a:r>
              <a:rPr lang="zh-CN" altLang="en-US" b="1" dirty="0"/>
              <a:t> </a:t>
            </a:r>
            <a:r>
              <a:rPr lang="en-US" altLang="zh-CN" b="1" dirty="0"/>
              <a:t>by</a:t>
            </a:r>
            <a:r>
              <a:rPr lang="zh-CN" altLang="en-US" b="1" dirty="0"/>
              <a:t> </a:t>
            </a:r>
            <a:r>
              <a:rPr lang="en-US" altLang="zh-CN" b="1" dirty="0"/>
              <a:t>a</a:t>
            </a:r>
            <a:r>
              <a:rPr lang="zh-CN" altLang="en-US" b="1" dirty="0"/>
              <a:t> </a:t>
            </a:r>
            <a:r>
              <a:rPr lang="en-US" altLang="zh-CN" b="1" dirty="0"/>
              <a:t>human</a:t>
            </a:r>
            <a:r>
              <a:rPr lang="zh-CN" altLang="en-US" b="1" dirty="0"/>
              <a:t> </a:t>
            </a:r>
            <a:r>
              <a:rPr lang="en-US" altLang="zh-CN" b="1" dirty="0"/>
              <a:t>expert,</a:t>
            </a:r>
            <a:r>
              <a:rPr lang="zh-CN" altLang="en-US" b="1" dirty="0"/>
              <a:t> </a:t>
            </a:r>
            <a:r>
              <a:rPr lang="en-US" altLang="zh-CN" b="1" dirty="0"/>
              <a:t>which</a:t>
            </a:r>
            <a:r>
              <a:rPr lang="zh-CN" altLang="en-US" b="1" dirty="0"/>
              <a:t> </a:t>
            </a:r>
            <a:r>
              <a:rPr lang="en-US" altLang="zh-CN" b="1" dirty="0"/>
              <a:t>still</a:t>
            </a:r>
            <a:r>
              <a:rPr lang="zh-CN" altLang="en-US" b="1" dirty="0"/>
              <a:t> </a:t>
            </a:r>
            <a:r>
              <a:rPr lang="en-US" altLang="zh-CN" b="1" dirty="0"/>
              <a:t>involves</a:t>
            </a:r>
            <a:r>
              <a:rPr lang="zh-CN" altLang="en-US" b="1" dirty="0"/>
              <a:t> </a:t>
            </a:r>
            <a:r>
              <a:rPr lang="en-US" altLang="zh-CN" b="1" dirty="0"/>
              <a:t>substantial</a:t>
            </a:r>
            <a:r>
              <a:rPr lang="zh-CN" altLang="en-US" b="1" dirty="0"/>
              <a:t> </a:t>
            </a:r>
            <a:r>
              <a:rPr lang="en-US" altLang="zh-CN" b="1" dirty="0"/>
              <a:t>manual</a:t>
            </a:r>
            <a:r>
              <a:rPr lang="zh-CN" altLang="en-US" b="1" dirty="0"/>
              <a:t> </a:t>
            </a:r>
            <a:r>
              <a:rPr lang="en-US" altLang="zh-CN" b="1" dirty="0"/>
              <a:t>encoding.</a:t>
            </a:r>
            <a:endParaRPr lang="en-US" altLang="zh-CN" b="1" dirty="0">
              <a:latin typeface="+mj-lt"/>
            </a:endParaRPr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5D07F9C-45D4-7748-0D2F-9055D5A9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5CD0DD-9EA7-7B19-81A4-1B962AE8ACE6}"/>
              </a:ext>
            </a:extLst>
          </p:cNvPr>
          <p:cNvSpPr txBox="1"/>
          <p:nvPr/>
        </p:nvSpPr>
        <p:spPr>
          <a:xfrm>
            <a:off x="209795" y="6147666"/>
            <a:ext cx="8043454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zh-CN" sz="1100" i="0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Search </a:t>
            </a:r>
            <a:r>
              <a:rPr lang="de-DE" altLang="zh-CN" sz="1100" i="0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Really</a:t>
            </a:r>
            <a:r>
              <a:rPr lang="de-DE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zh-CN" sz="1100" i="0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Necessary</a:t>
            </a:r>
            <a:r>
              <a:rPr lang="de-DE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zh-CN" sz="1100" i="0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Generate High-Performance BLAS?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K.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100" i="0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Yotov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zh-CN" altLang="en-US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zh-CN" sz="110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https://ieeexplore.ieee.org/document/1386657</a:t>
            </a:r>
            <a:endParaRPr lang="en-US" altLang="zh-CN" sz="1100" i="0" u="none" strike="noStrike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712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807032E-929D-7A2D-698B-60DFDB948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8693" indent="-457200"/>
            <a:r>
              <a:rPr kumimoji="1" lang="en-US" altLang="zh-CN" b="1" dirty="0"/>
              <a:t>BLIS(BLAS-like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Library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Instantiation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Software)</a:t>
            </a:r>
          </a:p>
          <a:p>
            <a:pPr marL="908050" lvl="1" indent="-457200"/>
            <a:r>
              <a:rPr kumimoji="1" lang="en-US" altLang="zh-CN" b="1" dirty="0">
                <a:latin typeface="+mj-lt"/>
              </a:rPr>
              <a:t>Key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benefit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–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productivity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multiplier</a:t>
            </a:r>
          </a:p>
          <a:p>
            <a:pPr marL="1278468" lvl="2" indent="-457200"/>
            <a:r>
              <a:rPr kumimoji="1" lang="en-US" altLang="zh-CN" b="1" dirty="0">
                <a:latin typeface="+mj-lt"/>
              </a:rPr>
              <a:t>Allow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developers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to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+mj-lt"/>
              </a:rPr>
              <a:t>rapidly</a:t>
            </a:r>
            <a:r>
              <a:rPr kumimoji="1" lang="zh-CN" alt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+mj-lt"/>
              </a:rPr>
              <a:t>unfold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new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high-performance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implementation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of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BLAS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and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BLAS</a:t>
            </a:r>
            <a:r>
              <a:rPr kumimoji="1" lang="en-US" altLang="zh-CN" dirty="0">
                <a:latin typeface="+mj-lt"/>
              </a:rPr>
              <a:t>-like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operations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current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and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future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architectures</a:t>
            </a:r>
          </a:p>
          <a:p>
            <a:pPr marL="908050" lvl="1" indent="-457200"/>
            <a:r>
              <a:rPr kumimoji="1" lang="en-US" altLang="zh-CN" b="1" dirty="0">
                <a:latin typeface="+mj-lt"/>
              </a:rPr>
              <a:t>Featuring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a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layering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that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naturally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exposes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the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parameters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that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need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to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be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tuned</a:t>
            </a:r>
          </a:p>
          <a:p>
            <a:pPr marL="538693" indent="-457200"/>
            <a:r>
              <a:rPr kumimoji="1" lang="en-US" altLang="zh-CN" b="1" dirty="0"/>
              <a:t>My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Reading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Motivation</a:t>
            </a:r>
          </a:p>
          <a:p>
            <a:pPr marL="908050" lvl="1" indent="-457200"/>
            <a:r>
              <a:rPr kumimoji="1" lang="en-US" altLang="zh-CN" b="1" dirty="0"/>
              <a:t>Get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familiar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with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CPU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model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and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high-performance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programming</a:t>
            </a:r>
            <a:endParaRPr kumimoji="1" lang="zh-CN" altLang="en-US" b="1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6C035C1-B418-3A8C-7448-BBCC937A8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2152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0F0582B-A270-50CD-2566-C76D3676A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8693" indent="-457200"/>
            <a:r>
              <a:rPr kumimoji="1" lang="en-US" altLang="zh-CN" b="1" dirty="0"/>
              <a:t>Contributions</a:t>
            </a:r>
          </a:p>
          <a:p>
            <a:pPr marL="908050" lvl="1" indent="-457200"/>
            <a:r>
              <a:rPr kumimoji="1" lang="en-US" altLang="zh-CN" b="1" dirty="0">
                <a:latin typeface="+mj-lt"/>
              </a:rPr>
              <a:t>An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analysis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of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the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best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known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algorithm</a:t>
            </a:r>
          </a:p>
          <a:p>
            <a:pPr marL="1278468" lvl="2" indent="-457200"/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underlying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BLIS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ATLAS</a:t>
            </a:r>
            <a:endParaRPr kumimoji="1" lang="en-US" altLang="zh-CN" b="1" dirty="0">
              <a:latin typeface="+mj-lt"/>
            </a:endParaRPr>
          </a:p>
          <a:p>
            <a:pPr marL="908050" lvl="1" indent="-457200"/>
            <a:r>
              <a:rPr kumimoji="1" lang="en-US" altLang="zh-CN" b="1" dirty="0">
                <a:latin typeface="+mj-lt"/>
              </a:rPr>
              <a:t>Model</a:t>
            </a:r>
          </a:p>
          <a:p>
            <a:pPr marL="1278468" lvl="2" indent="-457200"/>
            <a:r>
              <a:rPr kumimoji="1" lang="en-US" altLang="zh-CN" b="1" dirty="0">
                <a:latin typeface="+mj-lt"/>
              </a:rPr>
              <a:t>More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modern</a:t>
            </a:r>
            <a:r>
              <a:rPr kumimoji="1" lang="zh-CN" altLang="en-US" b="1" dirty="0">
                <a:latin typeface="+mj-lt"/>
              </a:rPr>
              <a:t>： </a:t>
            </a:r>
            <a:r>
              <a:rPr kumimoji="1" lang="zh-CN" altLang="en-US" dirty="0"/>
              <a:t>我们的模型相较于之前的模型更加通用，其允许现代硬件特征，例如向量寄存器文件和一个包含多级组相连数据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的内存层次结构</a:t>
            </a:r>
            <a:endParaRPr kumimoji="1" lang="en-US" altLang="zh-CN" b="1" dirty="0">
              <a:latin typeface="+mj-lt"/>
            </a:endParaRPr>
          </a:p>
          <a:p>
            <a:pPr marL="1278468" lvl="2" indent="-457200"/>
            <a:r>
              <a:rPr kumimoji="1" lang="en-US" altLang="zh-CN" dirty="0">
                <a:latin typeface="+mj-lt"/>
              </a:rPr>
              <a:t>More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comprehensive</a:t>
            </a:r>
            <a:r>
              <a:rPr kumimoji="1" lang="zh-CN" altLang="en-US" dirty="0">
                <a:latin typeface="+mj-lt"/>
              </a:rPr>
              <a:t>：我们的分析模型更加全面，因为它包含了能够特征化</a:t>
            </a:r>
            <a:r>
              <a:rPr kumimoji="1" lang="en-US" altLang="zh-CN" dirty="0">
                <a:latin typeface="+mj-lt"/>
              </a:rPr>
              <a:t>microkernel</a:t>
            </a:r>
            <a:r>
              <a:rPr kumimoji="1" lang="zh-CN" altLang="en-US" dirty="0">
                <a:latin typeface="+mj-lt"/>
              </a:rPr>
              <a:t>的参数值</a:t>
            </a:r>
            <a:endParaRPr kumimoji="1" lang="en-US" altLang="zh-CN" dirty="0">
              <a:latin typeface="+mj-lt"/>
            </a:endParaRPr>
          </a:p>
          <a:p>
            <a:pPr marL="1278468" lvl="2" indent="-457200"/>
            <a:r>
              <a:rPr kumimoji="1" lang="en-US" altLang="zh-CN" b="1" dirty="0">
                <a:latin typeface="+mj-lt"/>
              </a:rPr>
              <a:t>More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actiona</a:t>
            </a:r>
            <a:r>
              <a:rPr kumimoji="1" lang="en-US" altLang="zh-CN" dirty="0">
                <a:latin typeface="+mj-lt"/>
              </a:rPr>
              <a:t>ble</a:t>
            </a:r>
            <a:r>
              <a:rPr kumimoji="1" lang="zh-CN" altLang="en-US" dirty="0">
                <a:latin typeface="+mj-lt"/>
              </a:rPr>
              <a:t>：我们的分析模型旨在能够提供给开发者用于为特定架构定制</a:t>
            </a:r>
            <a:r>
              <a:rPr kumimoji="1" lang="en-US" altLang="zh-CN" dirty="0">
                <a:latin typeface="+mj-lt"/>
              </a:rPr>
              <a:t>BLIS</a:t>
            </a:r>
            <a:r>
              <a:rPr kumimoji="1" lang="zh-CN" altLang="en-US" dirty="0">
                <a:latin typeface="+mj-lt"/>
              </a:rPr>
              <a:t>框架的实际值</a:t>
            </a:r>
            <a:endParaRPr kumimoji="1" lang="en-US" altLang="zh-CN" dirty="0">
              <a:latin typeface="+mj-lt"/>
            </a:endParaRPr>
          </a:p>
          <a:p>
            <a:pPr marL="908050" lvl="1" indent="-457200"/>
            <a:r>
              <a:rPr kumimoji="1" lang="en-US" altLang="zh-CN" b="1" dirty="0">
                <a:latin typeface="+mj-lt"/>
              </a:rPr>
              <a:t>Competitive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with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manually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tunned</a:t>
            </a:r>
            <a:r>
              <a:rPr kumimoji="1" lang="zh-CN" altLang="en-US" b="1" dirty="0">
                <a:latin typeface="+mj-lt"/>
              </a:rPr>
              <a:t> </a:t>
            </a:r>
            <a:r>
              <a:rPr kumimoji="1" lang="en-US" altLang="zh-CN" b="1" dirty="0">
                <a:latin typeface="+mj-lt"/>
              </a:rPr>
              <a:t>implementations</a:t>
            </a:r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679264A-3C7C-CA2C-FAAC-7E10E87F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9381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E76FC3C-37B4-E27E-5BD5-D4F3D03436F4}"/>
              </a:ext>
            </a:extLst>
          </p:cNvPr>
          <p:cNvSpPr/>
          <p:nvPr/>
        </p:nvSpPr>
        <p:spPr>
          <a:xfrm>
            <a:off x="1089542" y="820692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CC8C18-9476-78F1-CCBE-595A8A3EA2C0}"/>
              </a:ext>
            </a:extLst>
          </p:cNvPr>
          <p:cNvSpPr txBox="1"/>
          <p:nvPr/>
        </p:nvSpPr>
        <p:spPr>
          <a:xfrm>
            <a:off x="1927372" y="980639"/>
            <a:ext cx="35115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BLIS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Implementation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Of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GEMM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04259C-2C74-6F51-56DB-2D6F9B01E929}"/>
              </a:ext>
            </a:extLst>
          </p:cNvPr>
          <p:cNvSpPr txBox="1"/>
          <p:nvPr/>
        </p:nvSpPr>
        <p:spPr>
          <a:xfrm>
            <a:off x="2186940" y="1325250"/>
            <a:ext cx="4196016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A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High-Performance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Implementation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GEMM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mportance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Packing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Usage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Pattern(Data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Reuse)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87104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AFA04F-C1A3-CA1C-473D-AC9080E38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5" y="1609698"/>
            <a:ext cx="6333565" cy="214339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0D815D-79F1-9434-C6D9-FDF3AD7F4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009" y="3816630"/>
            <a:ext cx="6471062" cy="261643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498954D-6054-D7FF-92B2-04BB322DA192}"/>
              </a:ext>
            </a:extLst>
          </p:cNvPr>
          <p:cNvSpPr/>
          <p:nvPr/>
        </p:nvSpPr>
        <p:spPr>
          <a:xfrm>
            <a:off x="7850318" y="1884218"/>
            <a:ext cx="1882724" cy="10771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D66BCF1-1FB0-102B-ACEB-1553B8A33C6C}"/>
              </a:ext>
            </a:extLst>
          </p:cNvPr>
          <p:cNvCxnSpPr/>
          <p:nvPr/>
        </p:nvCxnSpPr>
        <p:spPr>
          <a:xfrm>
            <a:off x="7907796" y="1783453"/>
            <a:ext cx="427550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38F17E8-0085-ED86-6B20-4F2BAACB1E55}"/>
                  </a:ext>
                </a:extLst>
              </p:cNvPr>
              <p:cNvSpPr txBox="1"/>
              <p:nvPr/>
            </p:nvSpPr>
            <p:spPr>
              <a:xfrm>
                <a:off x="7972012" y="1471200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38F17E8-0085-ED86-6B20-4F2BAACB1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1471200"/>
                <a:ext cx="299117" cy="276995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6141BA37-6DFA-8C02-F135-363D4707FE03}"/>
              </a:ext>
            </a:extLst>
          </p:cNvPr>
          <p:cNvSpPr txBox="1"/>
          <p:nvPr/>
        </p:nvSpPr>
        <p:spPr>
          <a:xfrm>
            <a:off x="1080655" y="1151315"/>
            <a:ext cx="935508" cy="307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1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2,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3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DCC1BD-3A42-FF66-F09A-1ECEE38D88FB}"/>
                  </a:ext>
                </a:extLst>
              </p:cNvPr>
              <p:cNvSpPr txBox="1"/>
              <p:nvPr/>
            </p:nvSpPr>
            <p:spPr>
              <a:xfrm>
                <a:off x="9364929" y="1884218"/>
                <a:ext cx="368113" cy="3077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𝑨</m:t>
                          </m:r>
                        </m:e>
                        <m:sub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DCC1BD-3A42-FF66-F09A-1ECEE38D8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929" y="1884218"/>
                <a:ext cx="368113" cy="307777"/>
              </a:xfrm>
              <a:prstGeom prst="rect">
                <a:avLst/>
              </a:prstGeom>
              <a:blipFill>
                <a:blip r:embed="rId6"/>
                <a:stretch>
                  <a:fillRect l="-13333" r="-3333" b="-16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18AA0E-D5B9-2257-A45F-2FFDD6923963}"/>
                  </a:ext>
                </a:extLst>
              </p:cNvPr>
              <p:cNvSpPr txBox="1"/>
              <p:nvPr/>
            </p:nvSpPr>
            <p:spPr>
              <a:xfrm>
                <a:off x="7447877" y="1899608"/>
                <a:ext cx="260644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18AA0E-D5B9-2257-A45F-2FFDD6923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877" y="1899608"/>
                <a:ext cx="260644" cy="276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4FDFB837-109B-4884-6F43-D71FBAE3E3E7}"/>
              </a:ext>
            </a:extLst>
          </p:cNvPr>
          <p:cNvCxnSpPr>
            <a:cxnSpLocks/>
          </p:cNvCxnSpPr>
          <p:nvPr/>
        </p:nvCxnSpPr>
        <p:spPr>
          <a:xfrm>
            <a:off x="7708521" y="1884218"/>
            <a:ext cx="0" cy="307777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B2CBA71-63B0-FCD6-C6BF-391E3254334A}"/>
              </a:ext>
            </a:extLst>
          </p:cNvPr>
          <p:cNvCxnSpPr>
            <a:cxnSpLocks/>
          </p:cNvCxnSpPr>
          <p:nvPr/>
        </p:nvCxnSpPr>
        <p:spPr>
          <a:xfrm>
            <a:off x="7447877" y="1274618"/>
            <a:ext cx="0" cy="2396067"/>
          </a:xfrm>
          <a:prstGeom prst="line">
            <a:avLst/>
          </a:prstGeom>
          <a:noFill/>
          <a:ln w="25400" cap="flat">
            <a:solidFill>
              <a:schemeClr val="accent1">
                <a:alpha val="1765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DB921D3-74E6-9072-6BFD-49E612C24765}"/>
              </a:ext>
            </a:extLst>
          </p:cNvPr>
          <p:cNvCxnSpPr>
            <a:cxnSpLocks/>
          </p:cNvCxnSpPr>
          <p:nvPr/>
        </p:nvCxnSpPr>
        <p:spPr>
          <a:xfrm>
            <a:off x="7708521" y="2258892"/>
            <a:ext cx="2024519" cy="12030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68E72C10-98D3-6810-79F4-7BD5CAB43CFC}"/>
              </a:ext>
            </a:extLst>
          </p:cNvPr>
          <p:cNvCxnSpPr>
            <a:cxnSpLocks/>
          </p:cNvCxnSpPr>
          <p:nvPr/>
        </p:nvCxnSpPr>
        <p:spPr>
          <a:xfrm>
            <a:off x="7972012" y="1884218"/>
            <a:ext cx="0" cy="1077169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5A674BEA-8290-DA7F-3F8F-8BBF2BF8C91A}"/>
              </a:ext>
            </a:extLst>
          </p:cNvPr>
          <p:cNvSpPr/>
          <p:nvPr/>
        </p:nvSpPr>
        <p:spPr>
          <a:xfrm>
            <a:off x="7850318" y="2258892"/>
            <a:ext cx="1882722" cy="288000"/>
          </a:xfrm>
          <a:prstGeom prst="rect">
            <a:avLst/>
          </a:prstGeom>
          <a:solidFill>
            <a:srgbClr val="9B001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7BD1D776-9AB4-3AF7-D71C-E47D251E88A9}"/>
              </a:ext>
            </a:extLst>
          </p:cNvPr>
          <p:cNvCxnSpPr>
            <a:cxnSpLocks/>
          </p:cNvCxnSpPr>
          <p:nvPr/>
        </p:nvCxnSpPr>
        <p:spPr>
          <a:xfrm>
            <a:off x="7708521" y="2542286"/>
            <a:ext cx="2024519" cy="4606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4EA9DD6-8DF7-2130-D1AC-0C55969393AC}"/>
                  </a:ext>
                </a:extLst>
              </p:cNvPr>
              <p:cNvSpPr txBox="1"/>
              <p:nvPr/>
            </p:nvSpPr>
            <p:spPr>
              <a:xfrm>
                <a:off x="7517990" y="2255530"/>
                <a:ext cx="34400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4EA9DD6-8DF7-2130-D1AC-0C5596939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990" y="2255530"/>
                <a:ext cx="344000" cy="2769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DC78E159-EC4A-645C-056A-A08A28D5490B}"/>
              </a:ext>
            </a:extLst>
          </p:cNvPr>
          <p:cNvSpPr txBox="1"/>
          <p:nvPr/>
        </p:nvSpPr>
        <p:spPr>
          <a:xfrm>
            <a:off x="159076" y="388277"/>
            <a:ext cx="529684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High-Performance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Implementation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of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GEMM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46DF583-596D-DE34-7BF1-9557A3A3D8DA}"/>
              </a:ext>
            </a:extLst>
          </p:cNvPr>
          <p:cNvSpPr/>
          <p:nvPr/>
        </p:nvSpPr>
        <p:spPr>
          <a:xfrm>
            <a:off x="10297086" y="1875753"/>
            <a:ext cx="1440000" cy="188280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8618DF1-8D54-9CE9-151A-C4889A8F94CD}"/>
              </a:ext>
            </a:extLst>
          </p:cNvPr>
          <p:cNvCxnSpPr>
            <a:cxnSpLocks/>
          </p:cNvCxnSpPr>
          <p:nvPr/>
        </p:nvCxnSpPr>
        <p:spPr>
          <a:xfrm>
            <a:off x="11840409" y="1884218"/>
            <a:ext cx="0" cy="338552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AD216A-67BF-DE84-9D3A-D646AFE710E5}"/>
                  </a:ext>
                </a:extLst>
              </p:cNvPr>
              <p:cNvSpPr txBox="1"/>
              <p:nvPr/>
            </p:nvSpPr>
            <p:spPr>
              <a:xfrm>
                <a:off x="11840409" y="1875753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AD216A-67BF-DE84-9D3A-D646AFE71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0409" y="1875753"/>
                <a:ext cx="299117" cy="276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EC43CFE-A5F4-1F9F-26E4-7F62B48C3C74}"/>
              </a:ext>
            </a:extLst>
          </p:cNvPr>
          <p:cNvCxnSpPr>
            <a:cxnSpLocks/>
          </p:cNvCxnSpPr>
          <p:nvPr/>
        </p:nvCxnSpPr>
        <p:spPr>
          <a:xfrm>
            <a:off x="7864853" y="1882800"/>
            <a:ext cx="2023200" cy="4606"/>
          </a:xfrm>
          <a:prstGeom prst="line">
            <a:avLst/>
          </a:prstGeom>
          <a:noFill/>
          <a:ln w="12700" cap="flat">
            <a:solidFill>
              <a:schemeClr val="tx1">
                <a:alpha val="32664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7F43041-7DDE-41E8-0F55-6D0FB7B24181}"/>
              </a:ext>
            </a:extLst>
          </p:cNvPr>
          <p:cNvCxnSpPr>
            <a:cxnSpLocks/>
          </p:cNvCxnSpPr>
          <p:nvPr/>
        </p:nvCxnSpPr>
        <p:spPr>
          <a:xfrm>
            <a:off x="7953681" y="2961612"/>
            <a:ext cx="1932748" cy="0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89D1953-3BBB-41C1-8CBC-81631A22DDAC}"/>
              </a:ext>
            </a:extLst>
          </p:cNvPr>
          <p:cNvCxnSpPr>
            <a:cxnSpLocks/>
          </p:cNvCxnSpPr>
          <p:nvPr/>
        </p:nvCxnSpPr>
        <p:spPr>
          <a:xfrm>
            <a:off x="9808263" y="1899608"/>
            <a:ext cx="0" cy="1061779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round/>
            <a:headEnd type="arrow" w="sm" len="med"/>
            <a:tailEnd type="arrow" w="sm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FF94525-A0E1-0889-04B2-DA8DEDB9121E}"/>
                  </a:ext>
                </a:extLst>
              </p:cNvPr>
              <p:cNvSpPr txBox="1"/>
              <p:nvPr/>
            </p:nvSpPr>
            <p:spPr>
              <a:xfrm>
                <a:off x="9798073" y="2255529"/>
                <a:ext cx="340794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FF94525-A0E1-0889-04B2-DA8DEDB91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073" y="2255529"/>
                <a:ext cx="340794" cy="276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CE850E-E989-3607-CEFA-41ACE1382EE8}"/>
                  </a:ext>
                </a:extLst>
              </p:cNvPr>
              <p:cNvSpPr txBox="1"/>
              <p:nvPr/>
            </p:nvSpPr>
            <p:spPr>
              <a:xfrm>
                <a:off x="11352943" y="1882800"/>
                <a:ext cx="384143" cy="3077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𝑩</m:t>
                          </m:r>
                        </m:e>
                        <m:sub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CE850E-E989-3607-CEFA-41ACE1382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2943" y="1882800"/>
                <a:ext cx="384143" cy="307777"/>
              </a:xfrm>
              <a:prstGeom prst="rect">
                <a:avLst/>
              </a:prstGeom>
              <a:blipFill>
                <a:blip r:embed="rId11"/>
                <a:stretch>
                  <a:fillRect l="-12500" r="-3125" b="-16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6180363-1F4E-CE2C-A46C-AEF08CA98610}"/>
              </a:ext>
            </a:extLst>
          </p:cNvPr>
          <p:cNvCxnSpPr>
            <a:cxnSpLocks/>
          </p:cNvCxnSpPr>
          <p:nvPr/>
        </p:nvCxnSpPr>
        <p:spPr>
          <a:xfrm>
            <a:off x="10297086" y="1783453"/>
            <a:ext cx="406773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22D0721-3A45-DDD8-E42F-3986F36957C4}"/>
                  </a:ext>
                </a:extLst>
              </p:cNvPr>
              <p:cNvSpPr txBox="1"/>
              <p:nvPr/>
            </p:nvSpPr>
            <p:spPr>
              <a:xfrm>
                <a:off x="10370150" y="1506458"/>
                <a:ext cx="26224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𝒋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22D0721-3A45-DDD8-E42F-3986F3695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0150" y="1506458"/>
                <a:ext cx="262247" cy="276995"/>
              </a:xfrm>
              <a:prstGeom prst="rect">
                <a:avLst/>
              </a:prstGeom>
              <a:blipFill>
                <a:blip r:embed="rId12"/>
                <a:stretch>
                  <a:fillRect b="-869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5BE75DFB-7A60-A4A6-D943-A0079448631C}"/>
              </a:ext>
            </a:extLst>
          </p:cNvPr>
          <p:cNvSpPr txBox="1"/>
          <p:nvPr/>
        </p:nvSpPr>
        <p:spPr>
          <a:xfrm>
            <a:off x="7575372" y="1151315"/>
            <a:ext cx="759178" cy="307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4,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5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7B6BD59-4511-28EF-B997-1DBE3D5D099D}"/>
              </a:ext>
            </a:extLst>
          </p:cNvPr>
          <p:cNvSpPr/>
          <p:nvPr/>
        </p:nvSpPr>
        <p:spPr>
          <a:xfrm>
            <a:off x="10685559" y="1882800"/>
            <a:ext cx="425786" cy="1877342"/>
          </a:xfrm>
          <a:prstGeom prst="rect">
            <a:avLst/>
          </a:prstGeom>
          <a:solidFill>
            <a:srgbClr val="282F8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FDFEDC88-B65B-7C7E-F305-35B2E9237132}"/>
              </a:ext>
            </a:extLst>
          </p:cNvPr>
          <p:cNvCxnSpPr>
            <a:cxnSpLocks/>
          </p:cNvCxnSpPr>
          <p:nvPr/>
        </p:nvCxnSpPr>
        <p:spPr>
          <a:xfrm>
            <a:off x="10685558" y="1875753"/>
            <a:ext cx="17353" cy="2028745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358CF69C-D38E-12AC-0310-F0381310F0A5}"/>
              </a:ext>
            </a:extLst>
          </p:cNvPr>
          <p:cNvCxnSpPr>
            <a:cxnSpLocks/>
          </p:cNvCxnSpPr>
          <p:nvPr/>
        </p:nvCxnSpPr>
        <p:spPr>
          <a:xfrm>
            <a:off x="11102668" y="1875752"/>
            <a:ext cx="17353" cy="2028745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0026220-E97D-F1CE-8125-868EAC2B5DEC}"/>
                  </a:ext>
                </a:extLst>
              </p:cNvPr>
              <p:cNvSpPr txBox="1"/>
              <p:nvPr/>
            </p:nvSpPr>
            <p:spPr>
              <a:xfrm>
                <a:off x="10757960" y="3712354"/>
                <a:ext cx="302322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𝒏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0026220-E97D-F1CE-8125-868EAC2B5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7960" y="3712354"/>
                <a:ext cx="302322" cy="2769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09FEC791-3907-2F34-C0BB-8AFCBCF3175E}"/>
              </a:ext>
            </a:extLst>
          </p:cNvPr>
          <p:cNvSpPr txBox="1"/>
          <p:nvPr/>
        </p:nvSpPr>
        <p:spPr>
          <a:xfrm>
            <a:off x="8809659" y="2503136"/>
            <a:ext cx="91627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micropanel</a:t>
            </a:r>
            <a:endParaRPr kumimoji="0" lang="zh-CN" altLang="en-US" sz="1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5E6F822-5021-028F-D093-DEC3EC6CAE2F}"/>
                  </a:ext>
                </a:extLst>
              </p:cNvPr>
              <p:cNvSpPr txBox="1"/>
              <p:nvPr/>
            </p:nvSpPr>
            <p:spPr>
              <a:xfrm>
                <a:off x="906791" y="3989349"/>
                <a:ext cx="128323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𝐶</m:t>
                      </m:r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≔</m:t>
                      </m:r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𝐴𝐵</m:t>
                      </m:r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+</m:t>
                      </m:r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𝐶</m:t>
                      </m:r>
                    </m:oMath>
                  </m:oMathPara>
                </a14:m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5E6F822-5021-028F-D093-DEC3EC6CA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91" y="3989349"/>
                <a:ext cx="1283236" cy="276999"/>
              </a:xfrm>
              <a:prstGeom prst="rect">
                <a:avLst/>
              </a:prstGeom>
              <a:blipFill>
                <a:blip r:embed="rId14"/>
                <a:stretch>
                  <a:fillRect l="-2941" r="-1961" b="-869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标注 18">
            <a:extLst>
              <a:ext uri="{FF2B5EF4-FFF2-40B4-BE49-F238E27FC236}">
                <a16:creationId xmlns:a16="http://schemas.microsoft.com/office/drawing/2014/main" id="{189292DB-C970-DD5D-D9FE-C16567CC722E}"/>
              </a:ext>
            </a:extLst>
          </p:cNvPr>
          <p:cNvSpPr/>
          <p:nvPr/>
        </p:nvSpPr>
        <p:spPr>
          <a:xfrm>
            <a:off x="9377653" y="5074547"/>
            <a:ext cx="2615809" cy="461661"/>
          </a:xfrm>
          <a:prstGeom prst="wedgeRectCallout">
            <a:avLst>
              <a:gd name="adj1" fmla="val -46445"/>
              <a:gd name="adj2" fmla="val -101751"/>
            </a:avLst>
          </a:prstGeom>
          <a:solidFill>
            <a:srgbClr val="FFFFFF"/>
          </a:solidFill>
          <a:ln w="1905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microkernel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is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also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known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as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inner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kernel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</a:t>
            </a:r>
            <a:r>
              <a:rPr lang="zh-CN" altLang="en-US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GotoBLAS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标注 24">
                <a:extLst>
                  <a:ext uri="{FF2B5EF4-FFF2-40B4-BE49-F238E27FC236}">
                    <a16:creationId xmlns:a16="http://schemas.microsoft.com/office/drawing/2014/main" id="{2DBBAA8B-24FD-8887-99D8-230079BE58C1}"/>
                  </a:ext>
                </a:extLst>
              </p:cNvPr>
              <p:cNvSpPr/>
              <p:nvPr/>
            </p:nvSpPr>
            <p:spPr>
              <a:xfrm>
                <a:off x="1828018" y="5369039"/>
                <a:ext cx="2808637" cy="261606"/>
              </a:xfrm>
              <a:prstGeom prst="wedgeRectCallout">
                <a:avLst>
                  <a:gd name="adj1" fmla="val 74139"/>
                  <a:gd name="adj2" fmla="val -109636"/>
                </a:avLst>
              </a:prstGeom>
              <a:solidFill>
                <a:srgbClr val="FFFFFF"/>
              </a:solidFill>
              <a:ln w="1905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CN" sz="1100" dirty="0"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Define</a:t>
                </a:r>
                <a:r>
                  <a:rPr lang="zh-CN" altLang="en-US" sz="1100" dirty="0"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𝐶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=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𝐶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(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𝑖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: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𝑖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𝐶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+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𝑚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−1,</m:t>
                    </m:r>
                    <m:r>
                      <a:rPr lang="zh-CN" altLang="en-US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 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𝑗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: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𝑗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+</m:t>
                    </m:r>
                    <m:sSub>
                      <m:sSubPr>
                        <m:ctrlP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𝑛</m:t>
                        </m:r>
                      </m:e>
                      <m:sub>
                        <m:r>
                          <a:rPr lang="en-US" altLang="zh-CN" sz="1100" b="0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−1)</m:t>
                    </m:r>
                  </m:oMath>
                </a14:m>
                <a:endParaRPr kumimoji="0" lang="zh-CN" altLang="en-US" sz="11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ea typeface="+mj-ea"/>
                  <a:cs typeface="Calibri" panose="020F0502020204030204" pitchFamily="34" charset="0"/>
                  <a:sym typeface="Helvetica"/>
                </a:endParaRPr>
              </a:p>
            </p:txBody>
          </p:sp>
        </mc:Choice>
        <mc:Fallback xmlns="">
          <p:sp>
            <p:nvSpPr>
              <p:cNvPr id="25" name="矩形标注 24">
                <a:extLst>
                  <a:ext uri="{FF2B5EF4-FFF2-40B4-BE49-F238E27FC236}">
                    <a16:creationId xmlns:a16="http://schemas.microsoft.com/office/drawing/2014/main" id="{2DBBAA8B-24FD-8887-99D8-230079BE58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018" y="5369039"/>
                <a:ext cx="2808637" cy="261606"/>
              </a:xfrm>
              <a:prstGeom prst="wedgeRectCallout">
                <a:avLst>
                  <a:gd name="adj1" fmla="val 74139"/>
                  <a:gd name="adj2" fmla="val -109636"/>
                </a:avLst>
              </a:prstGeom>
              <a:blipFill>
                <a:blip r:embed="rId15"/>
                <a:stretch>
                  <a:fillRect l="-360" b="-2778"/>
                </a:stretch>
              </a:blipFill>
              <a:ln w="19050" cap="flat">
                <a:solidFill>
                  <a:schemeClr val="tx1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018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AFA04F-C1A3-CA1C-473D-AC9080E38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5" y="1609698"/>
            <a:ext cx="6333565" cy="214339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0D815D-79F1-9434-C6D9-FDF3AD7F4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009" y="3816630"/>
            <a:ext cx="6471062" cy="261643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498954D-6054-D7FF-92B2-04BB322DA192}"/>
              </a:ext>
            </a:extLst>
          </p:cNvPr>
          <p:cNvSpPr/>
          <p:nvPr/>
        </p:nvSpPr>
        <p:spPr>
          <a:xfrm>
            <a:off x="7850318" y="1884218"/>
            <a:ext cx="1882724" cy="107716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D66BCF1-1FB0-102B-ACEB-1553B8A33C6C}"/>
              </a:ext>
            </a:extLst>
          </p:cNvPr>
          <p:cNvCxnSpPr/>
          <p:nvPr/>
        </p:nvCxnSpPr>
        <p:spPr>
          <a:xfrm>
            <a:off x="7907796" y="1783453"/>
            <a:ext cx="427550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38F17E8-0085-ED86-6B20-4F2BAACB1E55}"/>
                  </a:ext>
                </a:extLst>
              </p:cNvPr>
              <p:cNvSpPr txBox="1"/>
              <p:nvPr/>
            </p:nvSpPr>
            <p:spPr>
              <a:xfrm>
                <a:off x="7972012" y="1471200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38F17E8-0085-ED86-6B20-4F2BAACB1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1471200"/>
                <a:ext cx="299117" cy="276995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6141BA37-6DFA-8C02-F135-363D4707FE03}"/>
              </a:ext>
            </a:extLst>
          </p:cNvPr>
          <p:cNvSpPr txBox="1"/>
          <p:nvPr/>
        </p:nvSpPr>
        <p:spPr>
          <a:xfrm>
            <a:off x="1080655" y="1151315"/>
            <a:ext cx="935508" cy="307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1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2,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3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DCC1BD-3A42-FF66-F09A-1ECEE38D88FB}"/>
                  </a:ext>
                </a:extLst>
              </p:cNvPr>
              <p:cNvSpPr txBox="1"/>
              <p:nvPr/>
            </p:nvSpPr>
            <p:spPr>
              <a:xfrm>
                <a:off x="9364929" y="1884218"/>
                <a:ext cx="368113" cy="3077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𝑨</m:t>
                          </m:r>
                        </m:e>
                        <m:sub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DCC1BD-3A42-FF66-F09A-1ECEE38D8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929" y="1884218"/>
                <a:ext cx="368113" cy="307777"/>
              </a:xfrm>
              <a:prstGeom prst="rect">
                <a:avLst/>
              </a:prstGeom>
              <a:blipFill>
                <a:blip r:embed="rId6"/>
                <a:stretch>
                  <a:fillRect l="-13333" r="-3333" b="-16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18AA0E-D5B9-2257-A45F-2FFDD6923963}"/>
                  </a:ext>
                </a:extLst>
              </p:cNvPr>
              <p:cNvSpPr txBox="1"/>
              <p:nvPr/>
            </p:nvSpPr>
            <p:spPr>
              <a:xfrm>
                <a:off x="7447877" y="1899608"/>
                <a:ext cx="260644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18AA0E-D5B9-2257-A45F-2FFDD6923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877" y="1899608"/>
                <a:ext cx="260644" cy="276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4FDFB837-109B-4884-6F43-D71FBAE3E3E7}"/>
              </a:ext>
            </a:extLst>
          </p:cNvPr>
          <p:cNvCxnSpPr>
            <a:cxnSpLocks/>
          </p:cNvCxnSpPr>
          <p:nvPr/>
        </p:nvCxnSpPr>
        <p:spPr>
          <a:xfrm>
            <a:off x="7708521" y="1884218"/>
            <a:ext cx="0" cy="307777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B2CBA71-63B0-FCD6-C6BF-391E3254334A}"/>
              </a:ext>
            </a:extLst>
          </p:cNvPr>
          <p:cNvCxnSpPr>
            <a:cxnSpLocks/>
          </p:cNvCxnSpPr>
          <p:nvPr/>
        </p:nvCxnSpPr>
        <p:spPr>
          <a:xfrm>
            <a:off x="7447877" y="1274618"/>
            <a:ext cx="0" cy="2396067"/>
          </a:xfrm>
          <a:prstGeom prst="line">
            <a:avLst/>
          </a:prstGeom>
          <a:noFill/>
          <a:ln w="25400" cap="flat">
            <a:solidFill>
              <a:schemeClr val="accent1">
                <a:alpha val="1765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DB921D3-74E6-9072-6BFD-49E612C24765}"/>
              </a:ext>
            </a:extLst>
          </p:cNvPr>
          <p:cNvCxnSpPr>
            <a:cxnSpLocks/>
          </p:cNvCxnSpPr>
          <p:nvPr/>
        </p:nvCxnSpPr>
        <p:spPr>
          <a:xfrm>
            <a:off x="7708521" y="2258892"/>
            <a:ext cx="2024519" cy="12030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68E72C10-98D3-6810-79F4-7BD5CAB43CFC}"/>
              </a:ext>
            </a:extLst>
          </p:cNvPr>
          <p:cNvCxnSpPr>
            <a:cxnSpLocks/>
          </p:cNvCxnSpPr>
          <p:nvPr/>
        </p:nvCxnSpPr>
        <p:spPr>
          <a:xfrm>
            <a:off x="7972012" y="1884218"/>
            <a:ext cx="0" cy="1077169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5A674BEA-8290-DA7F-3F8F-8BBF2BF8C91A}"/>
              </a:ext>
            </a:extLst>
          </p:cNvPr>
          <p:cNvSpPr/>
          <p:nvPr/>
        </p:nvSpPr>
        <p:spPr>
          <a:xfrm>
            <a:off x="7850318" y="2258892"/>
            <a:ext cx="1882722" cy="288000"/>
          </a:xfrm>
          <a:prstGeom prst="rect">
            <a:avLst/>
          </a:prstGeom>
          <a:solidFill>
            <a:srgbClr val="9B001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7BD1D776-9AB4-3AF7-D71C-E47D251E88A9}"/>
              </a:ext>
            </a:extLst>
          </p:cNvPr>
          <p:cNvCxnSpPr>
            <a:cxnSpLocks/>
          </p:cNvCxnSpPr>
          <p:nvPr/>
        </p:nvCxnSpPr>
        <p:spPr>
          <a:xfrm>
            <a:off x="7708521" y="2542286"/>
            <a:ext cx="2024519" cy="4606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4EA9DD6-8DF7-2130-D1AC-0C55969393AC}"/>
                  </a:ext>
                </a:extLst>
              </p:cNvPr>
              <p:cNvSpPr txBox="1"/>
              <p:nvPr/>
            </p:nvSpPr>
            <p:spPr>
              <a:xfrm>
                <a:off x="7517990" y="2255530"/>
                <a:ext cx="34400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4EA9DD6-8DF7-2130-D1AC-0C5596939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990" y="2255530"/>
                <a:ext cx="344000" cy="2769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DC78E159-EC4A-645C-056A-A08A28D5490B}"/>
              </a:ext>
            </a:extLst>
          </p:cNvPr>
          <p:cNvSpPr txBox="1"/>
          <p:nvPr/>
        </p:nvSpPr>
        <p:spPr>
          <a:xfrm>
            <a:off x="159076" y="388277"/>
            <a:ext cx="302144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The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Importance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b="1" dirty="0">
                <a:latin typeface="+mj-lt"/>
                <a:ea typeface="+mj-ea"/>
                <a:cs typeface="+mj-cs"/>
                <a:sym typeface="Helvetica"/>
              </a:rPr>
              <a:t>of</a:t>
            </a:r>
            <a:r>
              <a:rPr lang="zh-CN" altLang="en-US" b="1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b="1" dirty="0">
                <a:latin typeface="+mj-lt"/>
                <a:ea typeface="+mj-ea"/>
                <a:cs typeface="+mj-cs"/>
                <a:sym typeface="Helvetica"/>
              </a:rPr>
              <a:t>Packing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46DF583-596D-DE34-7BF1-9557A3A3D8DA}"/>
              </a:ext>
            </a:extLst>
          </p:cNvPr>
          <p:cNvSpPr/>
          <p:nvPr/>
        </p:nvSpPr>
        <p:spPr>
          <a:xfrm>
            <a:off x="10297086" y="1875753"/>
            <a:ext cx="1440000" cy="188280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8618DF1-8D54-9CE9-151A-C4889A8F94CD}"/>
              </a:ext>
            </a:extLst>
          </p:cNvPr>
          <p:cNvCxnSpPr>
            <a:cxnSpLocks/>
          </p:cNvCxnSpPr>
          <p:nvPr/>
        </p:nvCxnSpPr>
        <p:spPr>
          <a:xfrm>
            <a:off x="11840409" y="1884218"/>
            <a:ext cx="0" cy="338552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AD216A-67BF-DE84-9D3A-D646AFE710E5}"/>
                  </a:ext>
                </a:extLst>
              </p:cNvPr>
              <p:cNvSpPr txBox="1"/>
              <p:nvPr/>
            </p:nvSpPr>
            <p:spPr>
              <a:xfrm>
                <a:off x="11840409" y="1875753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AD216A-67BF-DE84-9D3A-D646AFE71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0409" y="1875753"/>
                <a:ext cx="299117" cy="276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EC43CFE-A5F4-1F9F-26E4-7F62B48C3C74}"/>
              </a:ext>
            </a:extLst>
          </p:cNvPr>
          <p:cNvCxnSpPr>
            <a:cxnSpLocks/>
          </p:cNvCxnSpPr>
          <p:nvPr/>
        </p:nvCxnSpPr>
        <p:spPr>
          <a:xfrm>
            <a:off x="7864853" y="1882800"/>
            <a:ext cx="2023200" cy="4606"/>
          </a:xfrm>
          <a:prstGeom prst="line">
            <a:avLst/>
          </a:prstGeom>
          <a:noFill/>
          <a:ln w="12700" cap="flat">
            <a:solidFill>
              <a:schemeClr val="tx1">
                <a:alpha val="32664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7F43041-7DDE-41E8-0F55-6D0FB7B24181}"/>
              </a:ext>
            </a:extLst>
          </p:cNvPr>
          <p:cNvCxnSpPr>
            <a:cxnSpLocks/>
          </p:cNvCxnSpPr>
          <p:nvPr/>
        </p:nvCxnSpPr>
        <p:spPr>
          <a:xfrm>
            <a:off x="7953681" y="2961612"/>
            <a:ext cx="1932748" cy="0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89D1953-3BBB-41C1-8CBC-81631A22DDAC}"/>
              </a:ext>
            </a:extLst>
          </p:cNvPr>
          <p:cNvCxnSpPr>
            <a:cxnSpLocks/>
          </p:cNvCxnSpPr>
          <p:nvPr/>
        </p:nvCxnSpPr>
        <p:spPr>
          <a:xfrm>
            <a:off x="9808263" y="1899608"/>
            <a:ext cx="0" cy="1061779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arrow" w="sm" len="med"/>
            <a:tailEnd type="arrow" w="sm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FF94525-A0E1-0889-04B2-DA8DEDB9121E}"/>
                  </a:ext>
                </a:extLst>
              </p:cNvPr>
              <p:cNvSpPr txBox="1"/>
              <p:nvPr/>
            </p:nvSpPr>
            <p:spPr>
              <a:xfrm>
                <a:off x="9798073" y="2255529"/>
                <a:ext cx="340794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FF94525-A0E1-0889-04B2-DA8DEDB91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073" y="2255529"/>
                <a:ext cx="340794" cy="276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CE850E-E989-3607-CEFA-41ACE1382EE8}"/>
                  </a:ext>
                </a:extLst>
              </p:cNvPr>
              <p:cNvSpPr txBox="1"/>
              <p:nvPr/>
            </p:nvSpPr>
            <p:spPr>
              <a:xfrm>
                <a:off x="11352943" y="1882800"/>
                <a:ext cx="384143" cy="3077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𝑩</m:t>
                          </m:r>
                        </m:e>
                        <m:sub>
                          <m:r>
                            <a:rPr kumimoji="0" lang="en-US" altLang="zh-CN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kumimoji="0" lang="zh-CN" altLang="en-US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CE850E-E989-3607-CEFA-41ACE1382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2943" y="1882800"/>
                <a:ext cx="384143" cy="307777"/>
              </a:xfrm>
              <a:prstGeom prst="rect">
                <a:avLst/>
              </a:prstGeom>
              <a:blipFill>
                <a:blip r:embed="rId11"/>
                <a:stretch>
                  <a:fillRect l="-12500" r="-3125" b="-16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6180363-1F4E-CE2C-A46C-AEF08CA98610}"/>
              </a:ext>
            </a:extLst>
          </p:cNvPr>
          <p:cNvCxnSpPr>
            <a:cxnSpLocks/>
          </p:cNvCxnSpPr>
          <p:nvPr/>
        </p:nvCxnSpPr>
        <p:spPr>
          <a:xfrm>
            <a:off x="10297086" y="1783453"/>
            <a:ext cx="406773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22D0721-3A45-DDD8-E42F-3986F36957C4}"/>
                  </a:ext>
                </a:extLst>
              </p:cNvPr>
              <p:cNvSpPr txBox="1"/>
              <p:nvPr/>
            </p:nvSpPr>
            <p:spPr>
              <a:xfrm>
                <a:off x="10370150" y="1506458"/>
                <a:ext cx="26224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𝒋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22D0721-3A45-DDD8-E42F-3986F3695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0150" y="1506458"/>
                <a:ext cx="262247" cy="276995"/>
              </a:xfrm>
              <a:prstGeom prst="rect">
                <a:avLst/>
              </a:prstGeom>
              <a:blipFill>
                <a:blip r:embed="rId12"/>
                <a:stretch>
                  <a:fillRect b="-869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5BE75DFB-7A60-A4A6-D943-A0079448631C}"/>
              </a:ext>
            </a:extLst>
          </p:cNvPr>
          <p:cNvSpPr txBox="1"/>
          <p:nvPr/>
        </p:nvSpPr>
        <p:spPr>
          <a:xfrm>
            <a:off x="7575372" y="1151315"/>
            <a:ext cx="759178" cy="307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4,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5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7B6BD59-4511-28EF-B997-1DBE3D5D099D}"/>
              </a:ext>
            </a:extLst>
          </p:cNvPr>
          <p:cNvSpPr/>
          <p:nvPr/>
        </p:nvSpPr>
        <p:spPr>
          <a:xfrm>
            <a:off x="10685559" y="1882800"/>
            <a:ext cx="425786" cy="1877342"/>
          </a:xfrm>
          <a:prstGeom prst="rect">
            <a:avLst/>
          </a:prstGeom>
          <a:solidFill>
            <a:srgbClr val="282F8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FDFEDC88-B65B-7C7E-F305-35B2E9237132}"/>
              </a:ext>
            </a:extLst>
          </p:cNvPr>
          <p:cNvCxnSpPr>
            <a:cxnSpLocks/>
          </p:cNvCxnSpPr>
          <p:nvPr/>
        </p:nvCxnSpPr>
        <p:spPr>
          <a:xfrm>
            <a:off x="10685558" y="1875753"/>
            <a:ext cx="17353" cy="2028745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358CF69C-D38E-12AC-0310-F0381310F0A5}"/>
              </a:ext>
            </a:extLst>
          </p:cNvPr>
          <p:cNvCxnSpPr>
            <a:cxnSpLocks/>
          </p:cNvCxnSpPr>
          <p:nvPr/>
        </p:nvCxnSpPr>
        <p:spPr>
          <a:xfrm>
            <a:off x="11102668" y="1875752"/>
            <a:ext cx="17353" cy="2028745"/>
          </a:xfrm>
          <a:prstGeom prst="line">
            <a:avLst/>
          </a:prstGeom>
          <a:noFill/>
          <a:ln w="12700" cap="flat">
            <a:solidFill>
              <a:schemeClr val="tx1">
                <a:alpha val="5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0026220-E97D-F1CE-8125-868EAC2B5DEC}"/>
                  </a:ext>
                </a:extLst>
              </p:cNvPr>
              <p:cNvSpPr txBox="1"/>
              <p:nvPr/>
            </p:nvSpPr>
            <p:spPr>
              <a:xfrm>
                <a:off x="10757960" y="3712354"/>
                <a:ext cx="302322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𝒏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0026220-E97D-F1CE-8125-868EAC2B5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7960" y="3712354"/>
                <a:ext cx="302322" cy="2769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E9046243-96DB-E5B7-2A14-91B036D531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06" y="1140755"/>
            <a:ext cx="4772346" cy="28244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07D45DA-E066-4223-94CB-3A12E5853C16}"/>
              </a:ext>
            </a:extLst>
          </p:cNvPr>
          <p:cNvSpPr txBox="1"/>
          <p:nvPr/>
        </p:nvSpPr>
        <p:spPr>
          <a:xfrm>
            <a:off x="286219" y="5248302"/>
            <a:ext cx="368047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1.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The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elements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of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Ac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and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Bc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are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accessed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with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unit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stride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when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used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to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update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microtile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of</a:t>
            </a:r>
            <a:r>
              <a:rPr kumimoji="0" lang="zh-CN" alt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2.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Align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data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from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Ac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and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 err="1">
                <a:latin typeface="+mj-lt"/>
                <a:ea typeface="+mj-ea"/>
                <a:cs typeface="+mj-cs"/>
                <a:sym typeface="Helvetica"/>
              </a:rPr>
              <a:t>Bc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to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cache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lines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boundaries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and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page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boundaries;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3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.</a:t>
            </a:r>
            <a:r>
              <a:rPr lang="zh-CN" altLang="en-US" sz="12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Preload</a:t>
            </a:r>
            <a:r>
              <a:rPr lang="zh-CN" altLang="en-US" sz="12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data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from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Ac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and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 err="1">
                <a:latin typeface="+mj-lt"/>
                <a:ea typeface="+mj-ea"/>
                <a:cs typeface="+mj-cs"/>
                <a:sym typeface="Helvetica"/>
              </a:rPr>
              <a:t>Bc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into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certain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cache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levels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of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the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memory</a:t>
            </a:r>
            <a:r>
              <a:rPr lang="zh-CN" altLang="en-US" sz="12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200" dirty="0">
                <a:latin typeface="+mj-lt"/>
                <a:ea typeface="+mj-ea"/>
                <a:cs typeface="+mj-cs"/>
                <a:sym typeface="Helvetica"/>
              </a:rPr>
              <a:t>hierarchy.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16FC26-5A0F-CED9-7C22-AA548CAF0C49}"/>
              </a:ext>
            </a:extLst>
          </p:cNvPr>
          <p:cNvSpPr txBox="1"/>
          <p:nvPr/>
        </p:nvSpPr>
        <p:spPr>
          <a:xfrm>
            <a:off x="8886896" y="2201064"/>
            <a:ext cx="916272" cy="307773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micropanel</a:t>
            </a:r>
            <a:endParaRPr kumimoji="0" lang="zh-CN" altLang="en-US" sz="1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4104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DC78E159-EC4A-645C-056A-A08A28D5490B}"/>
              </a:ext>
            </a:extLst>
          </p:cNvPr>
          <p:cNvSpPr txBox="1"/>
          <p:nvPr/>
        </p:nvSpPr>
        <p:spPr>
          <a:xfrm>
            <a:off x="159076" y="388277"/>
            <a:ext cx="227061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Data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b="1" dirty="0">
                <a:latin typeface="+mj-lt"/>
                <a:ea typeface="+mj-ea"/>
                <a:cs typeface="+mj-cs"/>
                <a:sym typeface="Helvetica"/>
              </a:rPr>
              <a:t>Usage</a:t>
            </a:r>
            <a:r>
              <a:rPr lang="zh-CN" altLang="en-US" b="1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b="1" dirty="0">
                <a:latin typeface="+mj-lt"/>
                <a:ea typeface="+mj-ea"/>
                <a:cs typeface="+mj-cs"/>
                <a:sym typeface="Helvetica"/>
              </a:rPr>
              <a:t>Pattern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DF8C0D63-EA33-5668-5C51-DF12EA425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76" y="886597"/>
            <a:ext cx="5669146" cy="1486989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1EF62A3E-33D5-25E8-CDB5-7121ABBE0875}"/>
              </a:ext>
            </a:extLst>
          </p:cNvPr>
          <p:cNvSpPr/>
          <p:nvPr/>
        </p:nvSpPr>
        <p:spPr>
          <a:xfrm>
            <a:off x="2119884" y="3216487"/>
            <a:ext cx="2160000" cy="36000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5208299-F2F0-A42A-08F5-11B14EAA6321}"/>
              </a:ext>
            </a:extLst>
          </p:cNvPr>
          <p:cNvSpPr/>
          <p:nvPr/>
        </p:nvSpPr>
        <p:spPr>
          <a:xfrm>
            <a:off x="2119884" y="3216487"/>
            <a:ext cx="182310" cy="360000"/>
          </a:xfrm>
          <a:prstGeom prst="rect">
            <a:avLst/>
          </a:prstGeom>
          <a:solidFill>
            <a:srgbClr val="9B001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800CC99-0640-07C9-7321-B18380FA61CD}"/>
                  </a:ext>
                </a:extLst>
              </p:cNvPr>
              <p:cNvSpPr txBox="1"/>
              <p:nvPr/>
            </p:nvSpPr>
            <p:spPr>
              <a:xfrm>
                <a:off x="3982816" y="3216487"/>
                <a:ext cx="282641" cy="246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𝑨</m:t>
                          </m:r>
                        </m:e>
                        <m:sub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6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800CC99-0640-07C9-7321-B18380FA6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816" y="3216487"/>
                <a:ext cx="282641" cy="246221"/>
              </a:xfrm>
              <a:prstGeom prst="rect">
                <a:avLst/>
              </a:prstGeom>
              <a:blipFill>
                <a:blip r:embed="rId4"/>
                <a:stretch>
                  <a:fillRect l="-13043" b="-10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7216791-8FFC-EA26-830A-FCC5EBA4054D}"/>
              </a:ext>
            </a:extLst>
          </p:cNvPr>
          <p:cNvCxnSpPr>
            <a:cxnSpLocks/>
          </p:cNvCxnSpPr>
          <p:nvPr/>
        </p:nvCxnSpPr>
        <p:spPr>
          <a:xfrm>
            <a:off x="2419889" y="3216487"/>
            <a:ext cx="2027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1A2B167C-5D26-8DD6-9C62-817BEAB7C75A}"/>
              </a:ext>
            </a:extLst>
          </p:cNvPr>
          <p:cNvCxnSpPr>
            <a:cxnSpLocks/>
          </p:cNvCxnSpPr>
          <p:nvPr/>
        </p:nvCxnSpPr>
        <p:spPr>
          <a:xfrm>
            <a:off x="4265457" y="3576487"/>
            <a:ext cx="197667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2D0938D2-CA08-FB80-05AD-050F0C800E4B}"/>
              </a:ext>
            </a:extLst>
          </p:cNvPr>
          <p:cNvCxnSpPr>
            <a:cxnSpLocks/>
          </p:cNvCxnSpPr>
          <p:nvPr/>
        </p:nvCxnSpPr>
        <p:spPr>
          <a:xfrm>
            <a:off x="4348277" y="3216487"/>
            <a:ext cx="0" cy="36000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round/>
            <a:headEnd type="arrow" w="med" len="sm"/>
            <a:tailEnd type="arrow" w="med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ACC2224-AFA9-5434-9989-FB2F344874B4}"/>
                  </a:ext>
                </a:extLst>
              </p:cNvPr>
              <p:cNvSpPr txBox="1"/>
              <p:nvPr/>
            </p:nvSpPr>
            <p:spPr>
              <a:xfrm>
                <a:off x="4348277" y="3242602"/>
                <a:ext cx="34400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ACC2224-AFA9-5434-9989-FB2F34487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277" y="3242602"/>
                <a:ext cx="344000" cy="2769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矩形 42">
            <a:extLst>
              <a:ext uri="{FF2B5EF4-FFF2-40B4-BE49-F238E27FC236}">
                <a16:creationId xmlns:a16="http://schemas.microsoft.com/office/drawing/2014/main" id="{A0511FB5-CEDC-55E6-0C14-E99E96855F76}"/>
              </a:ext>
            </a:extLst>
          </p:cNvPr>
          <p:cNvSpPr/>
          <p:nvPr/>
        </p:nvSpPr>
        <p:spPr>
          <a:xfrm>
            <a:off x="2574685" y="4005218"/>
            <a:ext cx="432000" cy="216000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9B3D3E0-33F4-42A8-4335-F8CEBE6704CA}"/>
              </a:ext>
            </a:extLst>
          </p:cNvPr>
          <p:cNvSpPr/>
          <p:nvPr/>
        </p:nvSpPr>
        <p:spPr>
          <a:xfrm>
            <a:off x="2572700" y="4005218"/>
            <a:ext cx="431985" cy="187200"/>
          </a:xfrm>
          <a:prstGeom prst="rect">
            <a:avLst/>
          </a:prstGeom>
          <a:solidFill>
            <a:srgbClr val="282F8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A5AFF94-F237-8223-E687-25226FA6D484}"/>
              </a:ext>
            </a:extLst>
          </p:cNvPr>
          <p:cNvSpPr txBox="1"/>
          <p:nvPr/>
        </p:nvSpPr>
        <p:spPr>
          <a:xfrm>
            <a:off x="156774" y="2724050"/>
            <a:ext cx="1568695" cy="307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6(micro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kernel)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C3D90E0-F235-9C6F-C45B-2D5730A45E68}"/>
                  </a:ext>
                </a:extLst>
              </p:cNvPr>
              <p:cNvSpPr txBox="1"/>
              <p:nvPr/>
            </p:nvSpPr>
            <p:spPr>
              <a:xfrm>
                <a:off x="2709219" y="5409683"/>
                <a:ext cx="295466" cy="246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𝑩</m:t>
                          </m:r>
                        </m:e>
                        <m:sub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6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C3D90E0-F235-9C6F-C45B-2D5730A45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219" y="5409683"/>
                <a:ext cx="295466" cy="246221"/>
              </a:xfrm>
              <a:prstGeom prst="rect">
                <a:avLst/>
              </a:prstGeom>
              <a:blipFill>
                <a:blip r:embed="rId6"/>
                <a:stretch>
                  <a:fillRect l="-16667" b="-952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FC747B53-EB80-8F22-A0DA-8D7256A58FA0}"/>
              </a:ext>
            </a:extLst>
          </p:cNvPr>
          <p:cNvCxnSpPr/>
          <p:nvPr/>
        </p:nvCxnSpPr>
        <p:spPr>
          <a:xfrm>
            <a:off x="2147135" y="3126306"/>
            <a:ext cx="427550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A31982E7-E030-15C9-36B7-EB4F67F30F0B}"/>
                  </a:ext>
                </a:extLst>
              </p:cNvPr>
              <p:cNvSpPr txBox="1"/>
              <p:nvPr/>
            </p:nvSpPr>
            <p:spPr>
              <a:xfrm>
                <a:off x="2211351" y="2814053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A31982E7-E030-15C9-36B7-EB4F67F30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351" y="2814053"/>
                <a:ext cx="299117" cy="276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C8163A85-9C5F-FB12-EAE4-6BFB079E9D50}"/>
              </a:ext>
            </a:extLst>
          </p:cNvPr>
          <p:cNvCxnSpPr>
            <a:cxnSpLocks/>
          </p:cNvCxnSpPr>
          <p:nvPr/>
        </p:nvCxnSpPr>
        <p:spPr>
          <a:xfrm>
            <a:off x="3115757" y="4004177"/>
            <a:ext cx="0" cy="338552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681BE946-6DF5-8842-3981-C3B93F44DAED}"/>
                  </a:ext>
                </a:extLst>
              </p:cNvPr>
              <p:cNvSpPr txBox="1"/>
              <p:nvPr/>
            </p:nvSpPr>
            <p:spPr>
              <a:xfrm>
                <a:off x="3115757" y="3995712"/>
                <a:ext cx="299117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𝒑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681BE946-6DF5-8842-3981-C3B93F44D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757" y="3995712"/>
                <a:ext cx="299117" cy="2769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矩形 54">
            <a:extLst>
              <a:ext uri="{FF2B5EF4-FFF2-40B4-BE49-F238E27FC236}">
                <a16:creationId xmlns:a16="http://schemas.microsoft.com/office/drawing/2014/main" id="{957791C8-9143-79E5-433F-D9336DC43190}"/>
              </a:ext>
            </a:extLst>
          </p:cNvPr>
          <p:cNvSpPr/>
          <p:nvPr/>
        </p:nvSpPr>
        <p:spPr>
          <a:xfrm>
            <a:off x="2284899" y="3215446"/>
            <a:ext cx="182310" cy="360000"/>
          </a:xfrm>
          <a:prstGeom prst="rect">
            <a:avLst/>
          </a:prstGeom>
          <a:noFill/>
          <a:ln w="12700" cap="flat">
            <a:solidFill>
              <a:srgbClr val="9B0013">
                <a:alpha val="49000"/>
              </a:srgb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D9B7801F-6894-0E84-6EEA-70BDF8146692}"/>
              </a:ext>
            </a:extLst>
          </p:cNvPr>
          <p:cNvSpPr/>
          <p:nvPr/>
        </p:nvSpPr>
        <p:spPr>
          <a:xfrm>
            <a:off x="841653" y="3936487"/>
            <a:ext cx="431985" cy="360000"/>
          </a:xfrm>
          <a:prstGeom prst="rect">
            <a:avLst/>
          </a:prstGeom>
          <a:solidFill>
            <a:srgbClr val="00933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45A5552-B237-4A2C-B5B7-C7D6A2BB67AB}"/>
                  </a:ext>
                </a:extLst>
              </p:cNvPr>
              <p:cNvSpPr txBox="1"/>
              <p:nvPr/>
            </p:nvSpPr>
            <p:spPr>
              <a:xfrm>
                <a:off x="543085" y="4374731"/>
                <a:ext cx="274627" cy="246221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𝑪</m:t>
                          </m:r>
                        </m:e>
                        <m:sub>
                          <m:r>
                            <a:rPr kumimoji="0" lang="en-US" altLang="zh-CN" sz="16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6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45A5552-B237-4A2C-B5B7-C7D6A2BB6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85" y="4374731"/>
                <a:ext cx="274627" cy="246221"/>
              </a:xfrm>
              <a:prstGeom prst="rect">
                <a:avLst/>
              </a:prstGeom>
              <a:blipFill>
                <a:blip r:embed="rId9"/>
                <a:stretch>
                  <a:fillRect l="-13043" b="-10000"/>
                </a:stretch>
              </a:blipFill>
              <a:ln w="635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485D0AA-668B-BEF4-0297-C778AD595CDC}"/>
                  </a:ext>
                </a:extLst>
              </p:cNvPr>
              <p:cNvSpPr txBox="1"/>
              <p:nvPr/>
            </p:nvSpPr>
            <p:spPr>
              <a:xfrm>
                <a:off x="1273638" y="3950475"/>
                <a:ext cx="34400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𝒎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485D0AA-668B-BEF4-0297-C778AD595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638" y="3950475"/>
                <a:ext cx="344000" cy="276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257F8786-DAA2-FF8A-9635-125BD430F446}"/>
              </a:ext>
            </a:extLst>
          </p:cNvPr>
          <p:cNvCxnSpPr>
            <a:cxnSpLocks/>
          </p:cNvCxnSpPr>
          <p:nvPr/>
        </p:nvCxnSpPr>
        <p:spPr>
          <a:xfrm>
            <a:off x="2574675" y="3864314"/>
            <a:ext cx="0" cy="2140851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3D7DA9D-05C5-BAB2-6868-422CD6395BB0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3004685" y="3864314"/>
            <a:ext cx="0" cy="23450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87092768-4831-CAD1-CA1B-223AAFED4865}"/>
              </a:ext>
            </a:extLst>
          </p:cNvPr>
          <p:cNvCxnSpPr>
            <a:cxnSpLocks/>
          </p:cNvCxnSpPr>
          <p:nvPr/>
        </p:nvCxnSpPr>
        <p:spPr>
          <a:xfrm>
            <a:off x="2566716" y="3915037"/>
            <a:ext cx="437969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round/>
            <a:headEnd type="arrow" w="med" len="sm"/>
            <a:tailEnd type="arrow" w="med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BEE6FB19-9E9B-175B-6486-C144CBF3BE97}"/>
                  </a:ext>
                </a:extLst>
              </p:cNvPr>
              <p:cNvSpPr txBox="1"/>
              <p:nvPr/>
            </p:nvSpPr>
            <p:spPr>
              <a:xfrm>
                <a:off x="2634917" y="3666667"/>
                <a:ext cx="302322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𝒏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BEE6FB19-9E9B-175B-6486-C144CBF3B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917" y="3666667"/>
                <a:ext cx="302322" cy="2769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BDA22018-6913-5ADB-4A0E-DAE5E7B91328}"/>
                  </a:ext>
                </a:extLst>
              </p:cNvPr>
              <p:cNvSpPr txBox="1"/>
              <p:nvPr/>
            </p:nvSpPr>
            <p:spPr>
              <a:xfrm>
                <a:off x="895296" y="4236233"/>
                <a:ext cx="302322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𝒏</m:t>
                          </m:r>
                        </m:e>
                        <m:sub>
                          <m:r>
                            <a:rPr kumimoji="0" lang="en-US" altLang="zh-CN" sz="1200" b="1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kumimoji="0" lang="zh-CN" altLang="en-US" sz="1200" b="1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BDA22018-6913-5ADB-4A0E-DAE5E7B91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96" y="4236233"/>
                <a:ext cx="302322" cy="2769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" name="图片 75">
            <a:extLst>
              <a:ext uri="{FF2B5EF4-FFF2-40B4-BE49-F238E27FC236}">
                <a16:creationId xmlns:a16="http://schemas.microsoft.com/office/drawing/2014/main" id="{FD6134B6-062B-1517-FC8D-F59A9A310C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522" y="525158"/>
            <a:ext cx="5236757" cy="5839943"/>
          </a:xfrm>
          <a:prstGeom prst="rect">
            <a:avLst/>
          </a:prstGeom>
        </p:spPr>
      </p:pic>
      <p:sp>
        <p:nvSpPr>
          <p:cNvPr id="79" name="矩形 78">
            <a:extLst>
              <a:ext uri="{FF2B5EF4-FFF2-40B4-BE49-F238E27FC236}">
                <a16:creationId xmlns:a16="http://schemas.microsoft.com/office/drawing/2014/main" id="{F483B439-FB69-FF36-F1DE-5210CCDB063B}"/>
              </a:ext>
            </a:extLst>
          </p:cNvPr>
          <p:cNvSpPr/>
          <p:nvPr/>
        </p:nvSpPr>
        <p:spPr>
          <a:xfrm>
            <a:off x="7899009" y="583809"/>
            <a:ext cx="1167619" cy="506437"/>
          </a:xfrm>
          <a:prstGeom prst="rect">
            <a:avLst/>
          </a:prstGeom>
          <a:noFill/>
          <a:ln w="25400" cap="flat">
            <a:solidFill>
              <a:schemeClr val="accent5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D34D719-8EAC-3C91-FD87-46A409F90352}"/>
              </a:ext>
            </a:extLst>
          </p:cNvPr>
          <p:cNvSpPr txBox="1"/>
          <p:nvPr/>
        </p:nvSpPr>
        <p:spPr>
          <a:xfrm>
            <a:off x="7540283" y="362096"/>
            <a:ext cx="1379541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Reuse</a:t>
            </a:r>
            <a:r>
              <a:rPr lang="en-US" altLang="zh-CN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</a:t>
            </a:r>
            <a:r>
              <a:rPr lang="zh-CN" altLang="en-US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</a:t>
            </a:r>
            <a:r>
              <a:rPr lang="zh-CN" altLang="en-US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lang="zh-CN" altLang="en-US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6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AF04C432-92BB-B990-4045-7FA9122624B2}"/>
              </a:ext>
            </a:extLst>
          </p:cNvPr>
          <p:cNvSpPr/>
          <p:nvPr/>
        </p:nvSpPr>
        <p:spPr>
          <a:xfrm>
            <a:off x="10685585" y="1177692"/>
            <a:ext cx="509953" cy="1061416"/>
          </a:xfrm>
          <a:prstGeom prst="rect">
            <a:avLst/>
          </a:prstGeom>
          <a:noFill/>
          <a:ln w="25400" cap="flat">
            <a:solidFill>
              <a:schemeClr val="accent5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23D07D4D-6B66-701F-51D2-47C04B82E7D5}"/>
              </a:ext>
            </a:extLst>
          </p:cNvPr>
          <p:cNvSpPr txBox="1"/>
          <p:nvPr/>
        </p:nvSpPr>
        <p:spPr>
          <a:xfrm>
            <a:off x="10803492" y="923780"/>
            <a:ext cx="1350746" cy="2539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5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Reuse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5</a:t>
            </a:r>
            <a:endParaRPr kumimoji="0" lang="zh-CN" altLang="en-US" sz="105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A76FC5FE-314A-148B-4B11-6B54A539962A}"/>
              </a:ext>
            </a:extLst>
          </p:cNvPr>
          <p:cNvSpPr txBox="1"/>
          <p:nvPr/>
        </p:nvSpPr>
        <p:spPr>
          <a:xfrm>
            <a:off x="9162262" y="2249293"/>
            <a:ext cx="1350746" cy="2539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5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Reuse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Loop</a:t>
            </a:r>
            <a:r>
              <a:rPr lang="zh-CN" altLang="en-US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</a:t>
            </a:r>
            <a:endParaRPr kumimoji="0" lang="zh-CN" altLang="en-US" sz="105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A739734E-FAED-5E10-7F5E-EFC1B7C0D3CC}"/>
              </a:ext>
            </a:extLst>
          </p:cNvPr>
          <p:cNvSpPr txBox="1"/>
          <p:nvPr/>
        </p:nvSpPr>
        <p:spPr>
          <a:xfrm>
            <a:off x="7293428" y="6311150"/>
            <a:ext cx="4327463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Fig.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Movement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BLIS</a:t>
            </a:r>
            <a:r>
              <a:rPr kumimoji="0" lang="zh-CN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and</a:t>
            </a:r>
            <a:r>
              <a:rPr lang="zh-CN" altLang="en-US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GotoBLAS</a:t>
            </a:r>
            <a:r>
              <a:rPr lang="zh-CN" altLang="en-US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implementation</a:t>
            </a:r>
            <a:r>
              <a:rPr lang="zh-CN" altLang="en-US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lang="zh-CN" altLang="en-US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1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GEMM</a:t>
            </a:r>
            <a:endParaRPr kumimoji="0" lang="zh-CN" alt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86" name="圆角矩形 85">
            <a:extLst>
              <a:ext uri="{FF2B5EF4-FFF2-40B4-BE49-F238E27FC236}">
                <a16:creationId xmlns:a16="http://schemas.microsoft.com/office/drawing/2014/main" id="{EE7CF629-A07E-AEE5-A4DE-BAFE33DBA700}"/>
              </a:ext>
            </a:extLst>
          </p:cNvPr>
          <p:cNvSpPr/>
          <p:nvPr/>
        </p:nvSpPr>
        <p:spPr>
          <a:xfrm>
            <a:off x="4036184" y="2555328"/>
            <a:ext cx="3256167" cy="553721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 anchorCtr="1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lantagenet Cherokee" panose="02020000000000000000" pitchFamily="18" charset="-79"/>
                <a:ea typeface="+mj-ea"/>
                <a:cs typeface="Plantagenet Cherokee" panose="02020000000000000000" pitchFamily="18" charset="-79"/>
                <a:sym typeface="Helvetica"/>
              </a:rPr>
              <a:t>GEMM</a:t>
            </a:r>
            <a:r>
              <a:rPr kumimoji="0" lang="zh-CN" altLang="en-US" sz="11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1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maps</a:t>
            </a:r>
            <a:r>
              <a:rPr kumimoji="0" lang="zh-CN" altLang="en-US" sz="11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smaller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reused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data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to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faster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layers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in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the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memory</a:t>
            </a:r>
            <a:r>
              <a:rPr lang="zh-CN" altLang="en-US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en-US" altLang="zh-CN" sz="1100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hierarchy.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4D999E84-8C9D-6B53-C8B2-CC8EC5C3FFDA}"/>
              </a:ext>
            </a:extLst>
          </p:cNvPr>
          <p:cNvSpPr/>
          <p:nvPr/>
        </p:nvSpPr>
        <p:spPr>
          <a:xfrm>
            <a:off x="8759078" y="2442688"/>
            <a:ext cx="1718938" cy="553721"/>
          </a:xfrm>
          <a:prstGeom prst="rect">
            <a:avLst/>
          </a:prstGeom>
          <a:noFill/>
          <a:ln w="25400" cap="flat">
            <a:solidFill>
              <a:schemeClr val="accent5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11F4E8A-B11C-556E-2274-727E4BFD1E8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t="32616" r="19063" b="28737"/>
          <a:stretch/>
        </p:blipFill>
        <p:spPr>
          <a:xfrm>
            <a:off x="3199884" y="4723128"/>
            <a:ext cx="4309905" cy="8321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B383540-F53A-EB5F-638F-EFE0699937AA}"/>
              </a:ext>
            </a:extLst>
          </p:cNvPr>
          <p:cNvSpPr txBox="1"/>
          <p:nvPr/>
        </p:nvSpPr>
        <p:spPr>
          <a:xfrm>
            <a:off x="387155" y="3640519"/>
            <a:ext cx="73353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microtile</a:t>
            </a:r>
            <a:endParaRPr kumimoji="0" lang="zh-CN" altLang="en-US" sz="1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3919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E76FC3C-37B4-E27E-5BD5-D4F3D03436F4}"/>
              </a:ext>
            </a:extLst>
          </p:cNvPr>
          <p:cNvSpPr/>
          <p:nvPr/>
        </p:nvSpPr>
        <p:spPr>
          <a:xfrm>
            <a:off x="1089542" y="820692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CC8C18-9476-78F1-CCBE-595A8A3EA2C0}"/>
              </a:ext>
            </a:extLst>
          </p:cNvPr>
          <p:cNvSpPr txBox="1"/>
          <p:nvPr/>
        </p:nvSpPr>
        <p:spPr>
          <a:xfrm>
            <a:off x="1927372" y="980639"/>
            <a:ext cx="35115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BLIS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Implementation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Of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GEMM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04259C-2C74-6F51-56DB-2D6F9B01E929}"/>
              </a:ext>
            </a:extLst>
          </p:cNvPr>
          <p:cNvSpPr txBox="1"/>
          <p:nvPr/>
        </p:nvSpPr>
        <p:spPr>
          <a:xfrm>
            <a:off x="2186940" y="1325250"/>
            <a:ext cx="4196016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A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High-Performance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Implementation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GEMM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mportance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Packing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Usage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Pattern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ABFA3BF-F15E-6619-F811-EC7F65FEC3A7}"/>
              </a:ext>
            </a:extLst>
          </p:cNvPr>
          <p:cNvSpPr/>
          <p:nvPr/>
        </p:nvSpPr>
        <p:spPr>
          <a:xfrm>
            <a:off x="1089542" y="2293551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5C8746-D62D-10C0-1E35-37C33E9AD719}"/>
              </a:ext>
            </a:extLst>
          </p:cNvPr>
          <p:cNvSpPr txBox="1"/>
          <p:nvPr/>
        </p:nvSpPr>
        <p:spPr>
          <a:xfrm>
            <a:off x="1927372" y="2453498"/>
            <a:ext cx="3881828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Mapping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Algorithm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to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Architecture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16C112-9D43-3818-1975-554584E36409}"/>
                  </a:ext>
                </a:extLst>
              </p:cNvPr>
              <p:cNvSpPr txBox="1"/>
              <p:nvPr/>
            </p:nvSpPr>
            <p:spPr>
              <a:xfrm>
                <a:off x="2186786" y="2853603"/>
                <a:ext cx="5246432" cy="7386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Architectural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Model</a:t>
                </a: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Parameters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for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Body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of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Innermost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Loop: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𝒎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and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𝒓</m:t>
                        </m:r>
                      </m:sub>
                    </m:sSub>
                  </m:oMath>
                </a14:m>
                <a:endParaRPr kumimoji="0" lang="en-US" altLang="zh-CN" sz="14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 pitchFamily="2" charset="0"/>
                  <a:ea typeface="+mj-ea"/>
                  <a:cs typeface="Calibri" panose="020F0502020204030204" pitchFamily="34" charset="0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Parameters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for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Remaining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Loops: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𝒄</m:t>
                        </m:r>
                      </m:sub>
                    </m:sSub>
                    <m:r>
                      <a:rPr lang="en-US" altLang="zh-CN" sz="1400" b="1" i="0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,</m:t>
                    </m:r>
                    <m:r>
                      <a:rPr lang="zh-CN" altLang="en-US" sz="1400" b="1" i="0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 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0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𝐜</m:t>
                        </m:r>
                      </m:sub>
                    </m:sSub>
                  </m:oMath>
                </a14:m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and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𝒄</m:t>
                        </m:r>
                      </m:sub>
                    </m:sSub>
                  </m:oMath>
                </a14:m>
                <a:endParaRPr kumimoji="0" lang="zh-CN" altLang="en-US" sz="14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 pitchFamily="2" charset="0"/>
                  <a:ea typeface="+mj-ea"/>
                  <a:cs typeface="Calibri" panose="020F0502020204030204" pitchFamily="34" charset="0"/>
                  <a:sym typeface="Helvetica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16C112-9D43-3818-1975-554584E36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786" y="2853603"/>
                <a:ext cx="5246432" cy="738660"/>
              </a:xfrm>
              <a:prstGeom prst="rect">
                <a:avLst/>
              </a:prstGeom>
              <a:blipFill>
                <a:blip r:embed="rId3"/>
                <a:stretch>
                  <a:fillRect l="-1208" t="-1695" b="-84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6607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E62339A-2C34-8B7D-7023-0DDB1E14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Algorithm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E71DD9-1759-9CD0-B92E-4035C5855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Faithfully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adhere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aforementioned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loop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structures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zh-CN" dirty="0">
                <a:latin typeface="Helvetica" pitchFamily="2" charset="0"/>
              </a:rPr>
              <a:t>The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order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for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the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loops(except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Loop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6)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is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hard-coded</a:t>
            </a:r>
          </a:p>
          <a:p>
            <a:pPr lvl="1"/>
            <a:r>
              <a:rPr lang="en-US" altLang="zh-CN" dirty="0">
                <a:latin typeface="Helvetica" pitchFamily="2" charset="0"/>
              </a:rPr>
              <a:t>Traditional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loop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transformations,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such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as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loop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permutation/exchange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and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unroll-and-jam,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are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out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of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considerations</a:t>
            </a:r>
          </a:p>
          <a:p>
            <a:endParaRPr lang="zh-CN" alt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985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占位符 3">
                <a:extLst>
                  <a:ext uri="{FF2B5EF4-FFF2-40B4-BE49-F238E27FC236}">
                    <a16:creationId xmlns:a16="http://schemas.microsoft.com/office/drawing/2014/main" id="{20C69652-147D-36DA-CDAB-59BFF9510E3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90004" y="902525"/>
                <a:ext cx="11403281" cy="5745017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Load/store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architecture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vector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registers</a:t>
                </a:r>
              </a:p>
              <a:p>
                <a:pPr lvl="1"/>
                <a:r>
                  <a:rPr lang="zh-CN" altLang="en-US" dirty="0"/>
                  <a:t>向量寄存器总数</a:t>
                </a:r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𝑅𝐸𝐺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每个向量寄存器能够包含大小为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𝐷𝐴𝑇𝐴</m:t>
                        </m:r>
                      </m:sub>
                    </m:sSub>
                  </m:oMath>
                </a14:m>
                <a:r>
                  <a:rPr lang="zh-CN" altLang="en-US" dirty="0"/>
                  <a:t>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𝑉𝐸𝐶</m:t>
                        </m:r>
                      </m:sub>
                    </m:sSub>
                  </m:oMath>
                </a14:m>
                <a:r>
                  <a:rPr lang="zh-CN" altLang="en-US" dirty="0"/>
                  <a:t>个元素</a:t>
                </a:r>
                <a:endParaRPr lang="en-US" altLang="zh-CN" dirty="0"/>
              </a:p>
              <a:p>
                <a:r>
                  <a:rPr lang="en-US" altLang="zh-CN" dirty="0"/>
                  <a:t>Vector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instructions</a:t>
                </a:r>
              </a:p>
              <a:p>
                <a:pPr lvl="1"/>
                <a:r>
                  <a:rPr lang="zh-CN" altLang="en-US" dirty="0"/>
                  <a:t>浮点计算单位每个时钟周期具有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</m:oMath>
                </a14:m>
                <a:r>
                  <a:rPr lang="zh-CN" altLang="en-US" dirty="0"/>
                  <a:t>个向量混合乘加指令</a:t>
                </a:r>
                <a:r>
                  <a:rPr lang="en-US" altLang="zh-CN" dirty="0"/>
                  <a:t>(VFMA)</a:t>
                </a:r>
                <a:r>
                  <a:rPr lang="zh-CN" altLang="en-US" dirty="0"/>
                  <a:t>的通量</a:t>
                </a:r>
                <a:endParaRPr lang="en-US" altLang="zh-CN" dirty="0"/>
              </a:p>
              <a:p>
                <a:pPr lvl="2"/>
                <a:r>
                  <a:rPr lang="zh-CN" altLang="en-US" dirty="0">
                    <a:latin typeface="+mj-lt"/>
                  </a:rPr>
                  <a:t>即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𝑽𝑬𝑪</m:t>
                        </m:r>
                      </m:sub>
                    </m:sSub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𝑽𝑭𝑴𝑨</m:t>
                        </m:r>
                      </m:sub>
                    </m:sSub>
                  </m:oMath>
                </a14:m>
                <a:r>
                  <a:rPr lang="zh-CN" altLang="en-US" dirty="0">
                    <a:latin typeface="+mj-lt"/>
                  </a:rPr>
                  <a:t> </a:t>
                </a:r>
                <a:r>
                  <a:rPr lang="en-US" altLang="zh-CN" dirty="0">
                    <a:latin typeface="+mj-lt"/>
                  </a:rPr>
                  <a:t>flops</a:t>
                </a:r>
              </a:p>
              <a:p>
                <a:pPr lvl="1"/>
                <a:r>
                  <a:rPr lang="zh-CN" altLang="en-US" dirty="0"/>
                  <a:t>相互依赖的</a:t>
                </a:r>
                <a:r>
                  <a:rPr lang="en-US" altLang="zh-CN" dirty="0"/>
                  <a:t>VMFA</a:t>
                </a:r>
                <a:r>
                  <a:rPr lang="zh-CN" altLang="en-US" dirty="0"/>
                  <a:t>指令之间需要至少间隔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</m:oMath>
                </a14:m>
                <a:r>
                  <a:rPr lang="zh-CN" altLang="en-US" dirty="0"/>
                  <a:t>个时钟周期</a:t>
                </a:r>
                <a:endParaRPr lang="en-US" altLang="zh-CN" dirty="0"/>
              </a:p>
              <a:p>
                <a:r>
                  <a:rPr lang="en-US" altLang="zh-CN" dirty="0"/>
                  <a:t>Caches</a:t>
                </a:r>
              </a:p>
              <a:p>
                <a:pPr lvl="1"/>
                <a:r>
                  <a:rPr lang="zh-CN" altLang="en-US" dirty="0"/>
                  <a:t>所有的数据缓冲都是组相连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每层</a:t>
                </a:r>
                <a:r>
                  <a:rPr lang="en-US" altLang="zh-CN" dirty="0"/>
                  <a:t>Cache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dirty="0"/>
                  <a:t> 由四个参数描述特性</a:t>
                </a:r>
                <a:endParaRPr lang="en-US" altLang="zh-CN" dirty="0"/>
              </a:p>
              <a:p>
                <a:r>
                  <a:rPr lang="en-US" altLang="zh-CN" dirty="0"/>
                  <a:t>Bandwidth</a:t>
                </a:r>
              </a:p>
              <a:p>
                <a:pPr lvl="1"/>
                <a:r>
                  <a:rPr lang="zh-CN" altLang="en-US" dirty="0"/>
                  <a:t>假设寄存器和高速缓存之间的带宽不是计算瓶颈</a:t>
                </a: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4" name="文本占位符 3">
                <a:extLst>
                  <a:ext uri="{FF2B5EF4-FFF2-40B4-BE49-F238E27FC236}">
                    <a16:creationId xmlns:a16="http://schemas.microsoft.com/office/drawing/2014/main" id="{20C69652-147D-36DA-CDAB-59BFF9510E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0004" y="902525"/>
                <a:ext cx="11403281" cy="5745017"/>
              </a:xfrm>
              <a:blipFill>
                <a:blip r:embed="rId3"/>
                <a:stretch>
                  <a:fillRect l="-1446" t="-15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48B399B-0DEC-B291-B3D2-1CCDE4DE3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Architecture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D3BEF5A-B2B6-2BA1-500D-9CD4F8FBF1C3}"/>
                  </a:ext>
                </a:extLst>
              </p:cNvPr>
              <p:cNvSpPr txBox="1"/>
              <p:nvPr/>
            </p:nvSpPr>
            <p:spPr>
              <a:xfrm>
                <a:off x="5891644" y="4627652"/>
                <a:ext cx="2894547" cy="11613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C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lang="zh-CN" altLang="en-US" sz="1600" dirty="0">
                    <a:latin typeface="+mj-lt"/>
                    <a:ea typeface="+mj-ea"/>
                    <a:cs typeface="+mj-cs"/>
                    <a:sym typeface="Helvetica"/>
                  </a:rPr>
                  <a:t> 高速缓存行的大小</a:t>
                </a:r>
                <a:endParaRPr lang="en-US" altLang="zh-CN" sz="1600" dirty="0"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i="1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相连度（路数）</a:t>
                </a:r>
                <a:endParaRPr kumimoji="0" lang="en-US" altLang="zh-CN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S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zh-CN" altLang="en-US" sz="1600" dirty="0">
                    <a:latin typeface="+mj-lt"/>
                    <a:ea typeface="+mj-ea"/>
                    <a:cs typeface="+mj-cs"/>
                    <a:sym typeface="Helvetica"/>
                  </a:rPr>
                  <a:t>缓冲大小</a:t>
                </a:r>
                <a:endParaRPr kumimoji="0" lang="en-US" altLang="zh-CN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组数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D3BEF5A-B2B6-2BA1-500D-9CD4F8FBF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644" y="4627652"/>
                <a:ext cx="2894547" cy="1161340"/>
              </a:xfrm>
              <a:prstGeom prst="rect">
                <a:avLst/>
              </a:prstGeom>
              <a:blipFill>
                <a:blip r:embed="rId4"/>
                <a:stretch>
                  <a:fillRect l="-2183" t="-3226" b="-322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F33BEDF1-B208-5946-A9B1-45C4E50DC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902" y="4002755"/>
            <a:ext cx="3127672" cy="210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10EB34B-DB0F-A3E8-CE87-2A17A55401E1}"/>
              </a:ext>
            </a:extLst>
          </p:cNvPr>
          <p:cNvSpPr txBox="1"/>
          <p:nvPr/>
        </p:nvSpPr>
        <p:spPr>
          <a:xfrm>
            <a:off x="8898202" y="6128163"/>
            <a:ext cx="296166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Fig.</a:t>
            </a:r>
            <a:r>
              <a:rPr kumimoji="0" lang="zh-CN" alt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Two-way</a:t>
            </a:r>
            <a:r>
              <a:rPr kumimoji="0" lang="zh-CN" alt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set</a:t>
            </a:r>
            <a:r>
              <a:rPr kumimoji="0" lang="zh-CN" alt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associative</a:t>
            </a:r>
            <a:r>
              <a:rPr kumimoji="0" lang="zh-CN" alt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cache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915519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CBE518CD-58E2-5FC3-87D1-EFBACB8CB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84493"/>
              </p:ext>
            </p:extLst>
          </p:nvPr>
        </p:nvGraphicFramePr>
        <p:xfrm>
          <a:off x="437038" y="1339924"/>
          <a:ext cx="5316270" cy="4600320"/>
        </p:xfrm>
        <a:graphic>
          <a:graphicData uri="http://schemas.openxmlformats.org/drawingml/2006/table">
            <a:tbl>
              <a:tblPr firstCol="1" bandRow="1">
                <a:tableStyleId>{C7B018BB-80A7-4F77-B60F-C8B233D01FF8}</a:tableStyleId>
              </a:tblPr>
              <a:tblGrid>
                <a:gridCol w="2658135">
                  <a:extLst>
                    <a:ext uri="{9D8B030D-6E8A-4147-A177-3AD203B41FA5}">
                      <a16:colId xmlns:a16="http://schemas.microsoft.com/office/drawing/2014/main" val="880696712"/>
                    </a:ext>
                  </a:extLst>
                </a:gridCol>
                <a:gridCol w="2658135">
                  <a:extLst>
                    <a:ext uri="{9D8B030D-6E8A-4147-A177-3AD203B41FA5}">
                      <a16:colId xmlns:a16="http://schemas.microsoft.com/office/drawing/2014/main" val="323420849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Architecture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x86_64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6027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CPU(s)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688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Thread(s)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6329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Core(s)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socket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93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Socket(s)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61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NUMA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node(s)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3371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zh-CN" sz="14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等线"/>
                        </a:rPr>
                        <a:t>Intel(R) Xeon(R) Gold 5220R CPU @ 2.20GHz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01295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MHz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等线"/>
                        </a:rPr>
                        <a:t>1000.000</a:t>
                      </a:r>
                      <a:endParaRPr lang="de-DE" altLang="zh-CN" sz="14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等线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650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L1d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cache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1.5MiB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65488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L1i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cache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MiB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9868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L2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cache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MiB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73889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L3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cache</a:t>
                      </a:r>
                      <a:r>
                        <a:rPr lang="zh-CN" alt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71.5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MiB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963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Flags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sse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sse2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avx512f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avx512dq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avx512cd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avx512bw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avx512vl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29211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F3BFD4A-CF73-FC40-9808-28B0361FCB77}"/>
              </a:ext>
            </a:extLst>
          </p:cNvPr>
          <p:cNvSpPr txBox="1"/>
          <p:nvPr/>
        </p:nvSpPr>
        <p:spPr>
          <a:xfrm>
            <a:off x="437038" y="724375"/>
            <a:ext cx="5316270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Table.1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`</a:t>
            </a:r>
            <a:r>
              <a:rPr kumimoji="0" lang="en-US" altLang="zh-CN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lscpu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`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on</a:t>
            </a:r>
            <a:r>
              <a:rPr lang="zh-CN" altLang="en-US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lang="zh-CN" altLang="en-US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48-core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de-DE" altLang="zh-CN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Intel(R) Xeon(R) Gold 5220R CPU</a:t>
            </a:r>
            <a:r>
              <a:rPr lang="zh-CN" alt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server</a:t>
            </a:r>
            <a:r>
              <a:rPr lang="zh-CN" alt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zh-CN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222.195.92.204:2022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7B1C3AE4-94FC-67F4-BCA2-025583E6E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93841"/>
              </p:ext>
            </p:extLst>
          </p:nvPr>
        </p:nvGraphicFramePr>
        <p:xfrm>
          <a:off x="5948516" y="468714"/>
          <a:ext cx="5937514" cy="1490160"/>
        </p:xfrm>
        <a:graphic>
          <a:graphicData uri="http://schemas.openxmlformats.org/drawingml/2006/table">
            <a:tbl>
              <a:tblPr firstCol="1" bandRow="1">
                <a:tableStyleId>{C7B018BB-80A7-4F77-B60F-C8B233D01FF8}</a:tableStyleId>
              </a:tblPr>
              <a:tblGrid>
                <a:gridCol w="2968757">
                  <a:extLst>
                    <a:ext uri="{9D8B030D-6E8A-4147-A177-3AD203B41FA5}">
                      <a16:colId xmlns:a16="http://schemas.microsoft.com/office/drawing/2014/main" val="880696712"/>
                    </a:ext>
                  </a:extLst>
                </a:gridCol>
                <a:gridCol w="2968757">
                  <a:extLst>
                    <a:ext uri="{9D8B030D-6E8A-4147-A177-3AD203B41FA5}">
                      <a16:colId xmlns:a16="http://schemas.microsoft.com/office/drawing/2014/main" val="323420849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endParaRPr lang="zh-CN" altLang="en-US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Products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formerly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Cascade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99407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Instruction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Extensions</a:t>
                      </a:r>
                      <a:endParaRPr lang="zh-CN" altLang="en-US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Intel®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SSE4.2,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Intel®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AVX,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Intel®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AVX2,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Intel®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AVX-512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6027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AVX-512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FMA</a:t>
                      </a:r>
                      <a:r>
                        <a:rPr lang="zh-CN" alt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Units</a:t>
                      </a:r>
                      <a:endParaRPr lang="zh-CN" altLang="en-US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688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Cache</a:t>
                      </a:r>
                      <a:endParaRPr lang="zh-CN" altLang="en-US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35.75</a:t>
                      </a:r>
                      <a:r>
                        <a:rPr lang="zh-CN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71037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8E2A530B-310E-7D35-6336-942EA45110EC}"/>
              </a:ext>
            </a:extLst>
          </p:cNvPr>
          <p:cNvSpPr txBox="1"/>
          <p:nvPr/>
        </p:nvSpPr>
        <p:spPr>
          <a:xfrm>
            <a:off x="5948516" y="99386"/>
            <a:ext cx="579895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Table.2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Intel® Xeon® Gold 5220R Processor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Specification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at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[1]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2B76BC-F5E2-81B1-622F-9EA15117B112}"/>
              </a:ext>
            </a:extLst>
          </p:cNvPr>
          <p:cNvSpPr txBox="1"/>
          <p:nvPr/>
        </p:nvSpPr>
        <p:spPr>
          <a:xfrm>
            <a:off x="6029099" y="5194760"/>
            <a:ext cx="602147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[1]</a:t>
            </a: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de-DE" altLang="zh-CN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  <a:hlinkClick r:id="rId3"/>
              </a:rPr>
              <a:t>https://ark.intel.com/content/www/us/en/ark/products/199354/intel-xeon-gold-5220r-processor-35-75m-cache-2-20-ghz.html</a:t>
            </a:r>
            <a:endParaRPr kumimoji="0" lang="de-DE" altLang="zh-CN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000" dirty="0">
                <a:latin typeface="+mj-lt"/>
                <a:ea typeface="+mj-ea"/>
                <a:cs typeface="+mj-cs"/>
                <a:sym typeface="Helvetica"/>
              </a:rPr>
              <a:t>[2]</a:t>
            </a:r>
            <a:r>
              <a:rPr lang="zh-CN" altLang="en-US" sz="10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de-DE" altLang="zh-CN" sz="1000" dirty="0">
                <a:latin typeface="+mj-lt"/>
                <a:ea typeface="+mj-ea"/>
                <a:cs typeface="+mj-cs"/>
                <a:sym typeface="Helvetica"/>
                <a:hlinkClick r:id="rId4"/>
              </a:rPr>
              <a:t>https://www.intel.com/content/www/us/en/developer/articles/technical/intel-avx-512-instructions.html</a:t>
            </a:r>
            <a:endParaRPr lang="de-DE" altLang="zh-CN" sz="1000" dirty="0">
              <a:latin typeface="+mj-lt"/>
              <a:ea typeface="+mj-ea"/>
              <a:cs typeface="+mj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000" dirty="0">
                <a:latin typeface="+mj-lt"/>
                <a:ea typeface="+mj-ea"/>
                <a:cs typeface="+mj-cs"/>
                <a:sym typeface="Helvetica"/>
              </a:rPr>
              <a:t>[3]</a:t>
            </a:r>
            <a:r>
              <a:rPr lang="zh-CN" altLang="en-US" sz="1000"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de-DE" altLang="zh-CN" sz="1000" dirty="0">
                <a:latin typeface="+mj-lt"/>
                <a:ea typeface="+mj-ea"/>
                <a:cs typeface="+mj-cs"/>
                <a:sym typeface="Helvetica"/>
                <a:hlinkClick r:id="rId5"/>
              </a:rPr>
              <a:t>https://uops.info/html-instr/VFMADD213PS_YMM_YMM_YMM.html#ADL-P</a:t>
            </a:r>
            <a:endParaRPr lang="de-DE" altLang="zh-CN" sz="1000" dirty="0"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97F43C2-7BDD-9AF5-570A-ADF94187CBEA}"/>
              </a:ext>
            </a:extLst>
          </p:cNvPr>
          <p:cNvSpPr txBox="1"/>
          <p:nvPr/>
        </p:nvSpPr>
        <p:spPr>
          <a:xfrm>
            <a:off x="6883110" y="1888547"/>
            <a:ext cx="417926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Table.3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`</a:t>
            </a:r>
            <a:r>
              <a:rPr kumimoji="0" lang="en-US" altLang="zh-CN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lscpu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-C`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on</a:t>
            </a:r>
            <a:r>
              <a:rPr lang="zh-CN" altLang="en-US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lang="zh-CN" altLang="en-US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6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48-core</a:t>
            </a:r>
            <a:r>
              <a:rPr kumimoji="0" lang="zh-CN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server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表格 6">
                <a:extLst>
                  <a:ext uri="{FF2B5EF4-FFF2-40B4-BE49-F238E27FC236}">
                    <a16:creationId xmlns:a16="http://schemas.microsoft.com/office/drawing/2014/main" id="{8CC72A3D-1485-970E-43A5-7CE8973FDF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9995771"/>
                  </p:ext>
                </p:extLst>
              </p:nvPr>
            </p:nvGraphicFramePr>
            <p:xfrm>
              <a:off x="6003987" y="2257875"/>
              <a:ext cx="5658960" cy="1620000"/>
            </p:xfrm>
            <a:graphic>
              <a:graphicData uri="http://schemas.openxmlformats.org/drawingml/2006/table">
                <a:tbl>
                  <a:tblPr firstRow="1" firstCol="1" bandRow="1">
                    <a:tableStyleId>{C7B018BB-80A7-4F77-B60F-C8B233D01FF8}</a:tableStyleId>
                  </a:tblPr>
                  <a:tblGrid>
                    <a:gridCol w="618699">
                      <a:extLst>
                        <a:ext uri="{9D8B030D-6E8A-4147-A177-3AD203B41FA5}">
                          <a16:colId xmlns:a16="http://schemas.microsoft.com/office/drawing/2014/main" val="880696712"/>
                        </a:ext>
                      </a:extLst>
                    </a:gridCol>
                    <a:gridCol w="887104">
                      <a:extLst>
                        <a:ext uri="{9D8B030D-6E8A-4147-A177-3AD203B41FA5}">
                          <a16:colId xmlns:a16="http://schemas.microsoft.com/office/drawing/2014/main" val="3234208492"/>
                        </a:ext>
                      </a:extLst>
                    </a:gridCol>
                    <a:gridCol w="775281">
                      <a:extLst>
                        <a:ext uri="{9D8B030D-6E8A-4147-A177-3AD203B41FA5}">
                          <a16:colId xmlns:a16="http://schemas.microsoft.com/office/drawing/2014/main" val="3965910985"/>
                        </a:ext>
                      </a:extLst>
                    </a:gridCol>
                    <a:gridCol w="1176349">
                      <a:extLst>
                        <a:ext uri="{9D8B030D-6E8A-4147-A177-3AD203B41FA5}">
                          <a16:colId xmlns:a16="http://schemas.microsoft.com/office/drawing/2014/main" val="3227023180"/>
                        </a:ext>
                      </a:extLst>
                    </a:gridCol>
                    <a:gridCol w="1258367">
                      <a:extLst>
                        <a:ext uri="{9D8B030D-6E8A-4147-A177-3AD203B41FA5}">
                          <a16:colId xmlns:a16="http://schemas.microsoft.com/office/drawing/2014/main" val="32245784"/>
                        </a:ext>
                      </a:extLst>
                    </a:gridCol>
                    <a:gridCol w="943160">
                      <a:extLst>
                        <a:ext uri="{9D8B030D-6E8A-4147-A177-3AD203B41FA5}">
                          <a16:colId xmlns:a16="http://schemas.microsoft.com/office/drawing/2014/main" val="1795863742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Name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One-Size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All-Size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Ways(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𝑾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altLang="zh-CN" sz="1400" b="1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</m:t>
                                  </m:r>
                                  <m:r>
                                    <a:rPr lang="en-US" altLang="zh-CN" sz="1400" b="1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oMath>
                          </a14:m>
                          <a:endParaRPr lang="en-US" altLang="zh-CN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Level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37602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L1d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32K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Data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70688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L1i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32K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Instruction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977103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L2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48M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16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Unified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2523251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L3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35.8M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Unified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8575868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表格 6">
                <a:extLst>
                  <a:ext uri="{FF2B5EF4-FFF2-40B4-BE49-F238E27FC236}">
                    <a16:creationId xmlns:a16="http://schemas.microsoft.com/office/drawing/2014/main" id="{8CC72A3D-1485-970E-43A5-7CE8973FDF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9995771"/>
                  </p:ext>
                </p:extLst>
              </p:nvPr>
            </p:nvGraphicFramePr>
            <p:xfrm>
              <a:off x="6003987" y="2257875"/>
              <a:ext cx="5658960" cy="1620000"/>
            </p:xfrm>
            <a:graphic>
              <a:graphicData uri="http://schemas.openxmlformats.org/drawingml/2006/table">
                <a:tbl>
                  <a:tblPr firstRow="1" firstCol="1" bandRow="1">
                    <a:tableStyleId>{C7B018BB-80A7-4F77-B60F-C8B233D01FF8}</a:tableStyleId>
                  </a:tblPr>
                  <a:tblGrid>
                    <a:gridCol w="618699">
                      <a:extLst>
                        <a:ext uri="{9D8B030D-6E8A-4147-A177-3AD203B41FA5}">
                          <a16:colId xmlns:a16="http://schemas.microsoft.com/office/drawing/2014/main" val="880696712"/>
                        </a:ext>
                      </a:extLst>
                    </a:gridCol>
                    <a:gridCol w="887104">
                      <a:extLst>
                        <a:ext uri="{9D8B030D-6E8A-4147-A177-3AD203B41FA5}">
                          <a16:colId xmlns:a16="http://schemas.microsoft.com/office/drawing/2014/main" val="3234208492"/>
                        </a:ext>
                      </a:extLst>
                    </a:gridCol>
                    <a:gridCol w="775281">
                      <a:extLst>
                        <a:ext uri="{9D8B030D-6E8A-4147-A177-3AD203B41FA5}">
                          <a16:colId xmlns:a16="http://schemas.microsoft.com/office/drawing/2014/main" val="3965910985"/>
                        </a:ext>
                      </a:extLst>
                    </a:gridCol>
                    <a:gridCol w="1176349">
                      <a:extLst>
                        <a:ext uri="{9D8B030D-6E8A-4147-A177-3AD203B41FA5}">
                          <a16:colId xmlns:a16="http://schemas.microsoft.com/office/drawing/2014/main" val="3227023180"/>
                        </a:ext>
                      </a:extLst>
                    </a:gridCol>
                    <a:gridCol w="1258367">
                      <a:extLst>
                        <a:ext uri="{9D8B030D-6E8A-4147-A177-3AD203B41FA5}">
                          <a16:colId xmlns:a16="http://schemas.microsoft.com/office/drawing/2014/main" val="32245784"/>
                        </a:ext>
                      </a:extLst>
                    </a:gridCol>
                    <a:gridCol w="943160">
                      <a:extLst>
                        <a:ext uri="{9D8B030D-6E8A-4147-A177-3AD203B41FA5}">
                          <a16:colId xmlns:a16="http://schemas.microsoft.com/office/drawing/2014/main" val="1795863742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Name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One-Size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All-Size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194624" r="-189247" b="-4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Level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37602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L1d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32K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Data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706884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L1i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32K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Instruction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977103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L2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48M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16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Unified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2523251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L3</a:t>
                          </a:r>
                          <a:endParaRPr lang="zh-CN" altLang="en-US" sz="14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35.8M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71.5M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11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Unified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sz="14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</a:t>
                          </a:r>
                          <a:endParaRPr lang="zh-CN" altLang="en-US" sz="14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8575868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6DBEEC72-1927-F4A9-6C3C-4A4CC16585E7}"/>
              </a:ext>
            </a:extLst>
          </p:cNvPr>
          <p:cNvSpPr txBox="1"/>
          <p:nvPr/>
        </p:nvSpPr>
        <p:spPr>
          <a:xfrm>
            <a:off x="9193062" y="1271646"/>
            <a:ext cx="2163409" cy="25391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How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many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FMA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operations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per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cycle?</a:t>
            </a:r>
            <a:endParaRPr kumimoji="0" lang="zh-CN" altLang="en-US" sz="10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AC99E3C4-70C5-04AC-77E0-10CF1C2B2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103248"/>
              </p:ext>
            </p:extLst>
          </p:nvPr>
        </p:nvGraphicFramePr>
        <p:xfrm>
          <a:off x="6119861" y="4182738"/>
          <a:ext cx="5316270" cy="972000"/>
        </p:xfrm>
        <a:graphic>
          <a:graphicData uri="http://schemas.openxmlformats.org/drawingml/2006/table">
            <a:tbl>
              <a:tblPr firstCol="1" bandRow="1">
                <a:tableStyleId>{C7B018BB-80A7-4F77-B60F-C8B233D01FF8}</a:tableStyleId>
              </a:tblPr>
              <a:tblGrid>
                <a:gridCol w="2658135">
                  <a:extLst>
                    <a:ext uri="{9D8B030D-6E8A-4147-A177-3AD203B41FA5}">
                      <a16:colId xmlns:a16="http://schemas.microsoft.com/office/drawing/2014/main" val="880696712"/>
                    </a:ext>
                  </a:extLst>
                </a:gridCol>
                <a:gridCol w="2658135">
                  <a:extLst>
                    <a:ext uri="{9D8B030D-6E8A-4147-A177-3AD203B41FA5}">
                      <a16:colId xmlns:a16="http://schemas.microsoft.com/office/drawing/2014/main" val="323420849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LEVEL1_DCACHE_LINESIZE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6027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LEVEL2_CACHE_LINESIZE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688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LEVEL3_CACHE_LINESIZE</a:t>
                      </a:r>
                      <a:endParaRPr lang="zh-CN" altLang="en-US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zh-CN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2563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509EDF5-F6E0-9BDC-79E8-3796BE3FFCC7}"/>
              </a:ext>
            </a:extLst>
          </p:cNvPr>
          <p:cNvSpPr txBox="1"/>
          <p:nvPr/>
        </p:nvSpPr>
        <p:spPr>
          <a:xfrm>
            <a:off x="6688364" y="3813410"/>
            <a:ext cx="417926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Table.4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Get</a:t>
            </a:r>
            <a:r>
              <a:rPr kumimoji="0" lang="zh-CN" altLang="en-US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environment</a:t>
            </a:r>
            <a:r>
              <a:rPr kumimoji="0" lang="zh-CN" altLang="en-US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variable</a:t>
            </a:r>
            <a:r>
              <a:rPr kumimoji="0" lang="zh-CN" altLang="en-US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by</a:t>
            </a:r>
            <a:r>
              <a:rPr kumimoji="0" lang="zh-CN" altLang="en-US" sz="1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`</a:t>
            </a:r>
            <a:r>
              <a:rPr kumimoji="0" lang="en-US" altLang="zh-CN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getconf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`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6421B98-892D-08DB-059A-65FE3EF4B5C7}"/>
                  </a:ext>
                </a:extLst>
              </p:cNvPr>
              <p:cNvSpPr txBox="1"/>
              <p:nvPr/>
            </p:nvSpPr>
            <p:spPr>
              <a:xfrm>
                <a:off x="9521102" y="5825057"/>
                <a:ext cx="1956301" cy="8938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C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200" dirty="0"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lang="zh-CN" altLang="en-US" sz="12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200" dirty="0">
                    <a:latin typeface="+mj-lt"/>
                    <a:ea typeface="+mj-ea"/>
                    <a:cs typeface="+mj-cs"/>
                    <a:sym typeface="Helvetica"/>
                  </a:rPr>
                  <a:t>size</a:t>
                </a:r>
                <a:r>
                  <a:rPr lang="zh-CN" altLang="en-US" sz="12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200" dirty="0">
                    <a:latin typeface="+mj-lt"/>
                    <a:ea typeface="+mj-ea"/>
                    <a:cs typeface="+mj-cs"/>
                    <a:sym typeface="Helvetica"/>
                  </a:rPr>
                  <a:t>of</a:t>
                </a:r>
                <a:r>
                  <a:rPr lang="zh-CN" altLang="en-US" sz="12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200" dirty="0">
                    <a:latin typeface="+mj-lt"/>
                    <a:ea typeface="+mj-ea"/>
                    <a:cs typeface="+mj-cs"/>
                    <a:sym typeface="Helvetica"/>
                  </a:rPr>
                  <a:t>cache</a:t>
                </a:r>
                <a:r>
                  <a:rPr lang="zh-CN" altLang="en-US" sz="12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200" dirty="0">
                    <a:latin typeface="+mj-lt"/>
                    <a:ea typeface="+mj-ea"/>
                    <a:cs typeface="+mj-cs"/>
                    <a:sym typeface="Helvetica"/>
                  </a:rPr>
                  <a:t>line</a:t>
                </a: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associativity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degree</a:t>
                </a: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S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size,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and</a:t>
                </a: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kumimoji="0" lang="en-US" altLang="zh-CN" sz="12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+mj-lt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: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number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of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sets</a:t>
                </a:r>
                <a:endParaRPr kumimoji="0" lang="zh-CN" alt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6421B98-892D-08DB-059A-65FE3EF4B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1102" y="5825057"/>
                <a:ext cx="1956301" cy="893830"/>
              </a:xfrm>
              <a:prstGeom prst="rect">
                <a:avLst/>
              </a:prstGeom>
              <a:blipFill>
                <a:blip r:embed="rId7"/>
                <a:stretch>
                  <a:fillRect l="-1935" r="-1290" b="-28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81B676A-6A28-3F9B-A039-F822591EDB9B}"/>
              </a:ext>
            </a:extLst>
          </p:cNvPr>
          <p:cNvSpPr txBox="1"/>
          <p:nvPr/>
        </p:nvSpPr>
        <p:spPr>
          <a:xfrm>
            <a:off x="186359" y="5902642"/>
            <a:ext cx="8730912" cy="73866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From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[2]: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endParaRPr lang="en-US" altLang="zh-CN" sz="1400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Programs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can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pack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eight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double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precision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or</a:t>
            </a:r>
            <a:r>
              <a:rPr lang="zh-CN" altLang="en-US" sz="14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sixteen</a:t>
            </a:r>
            <a:r>
              <a:rPr lang="zh-CN" altLang="en-US" sz="14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single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precision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floating-point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numbers,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or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eight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64-bit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integers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…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…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Intel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A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VX-512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features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include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32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vector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registers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each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512bits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wide,</a:t>
            </a:r>
            <a:r>
              <a:rPr lang="zh-CN" altLang="en-US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…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9C7514D-1968-ED7D-1E1A-0D78438FDBDA}"/>
              </a:ext>
            </a:extLst>
          </p:cNvPr>
          <p:cNvSpPr txBox="1"/>
          <p:nvPr/>
        </p:nvSpPr>
        <p:spPr>
          <a:xfrm>
            <a:off x="159076" y="388277"/>
            <a:ext cx="529684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Architecture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Model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–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Local</a:t>
            </a:r>
            <a:r>
              <a:rPr kumimoji="0" lang="zh-CN" alt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kumimoji="0" lang="en-US" altLang="zh-CN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Setting</a:t>
            </a:r>
            <a:endParaRPr kumimoji="0" lang="zh-CN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936733B-976C-397B-60FF-AA76102AD172}"/>
              </a:ext>
            </a:extLst>
          </p:cNvPr>
          <p:cNvSpPr txBox="1"/>
          <p:nvPr/>
        </p:nvSpPr>
        <p:spPr>
          <a:xfrm>
            <a:off x="10451191" y="715199"/>
            <a:ext cx="1581733" cy="25391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Latency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for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VMFA</a:t>
            </a:r>
            <a:r>
              <a:rPr kumimoji="0" lang="zh-CN" altLang="en-US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is</a:t>
            </a:r>
            <a:r>
              <a:rPr lang="zh-CN" altLang="en-US" sz="105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050" dirty="0"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4[3]</a:t>
            </a:r>
            <a:endParaRPr kumimoji="0" lang="zh-CN" altLang="en-US" sz="10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5009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5">
                <a:extLst>
                  <a:ext uri="{FF2B5EF4-FFF2-40B4-BE49-F238E27FC236}">
                    <a16:creationId xmlns:a16="http://schemas.microsoft.com/office/drawing/2014/main" id="{92386ECC-6405-E033-3C7E-C53F6E775F5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Characteristic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Parameters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that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Drive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Performance</a:t>
                </a:r>
              </a:p>
              <a:p>
                <a:endParaRPr lang="en-US" altLang="zh-CN" dirty="0"/>
              </a:p>
              <a:p>
                <a:pPr lvl="1"/>
                <a:r>
                  <a:rPr lang="zh-CN" altLang="en-US" dirty="0"/>
                  <a:t>对应于每层循环中的块大小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决定了每层循环的重复利用数据</a:t>
                </a:r>
                <a:br>
                  <a:rPr lang="en-US" altLang="zh-CN" dirty="0"/>
                </a:br>
                <a:r>
                  <a:rPr lang="zh-CN" altLang="en-US" dirty="0"/>
                  <a:t>和重用因子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Loop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6</a:t>
                </a:r>
                <a:r>
                  <a:rPr lang="zh-CN" altLang="en-US" dirty="0"/>
                  <a:t>由参数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 dirty="0"/>
                  <a:t>定义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Loop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3,4,5</a:t>
                </a:r>
                <a:r>
                  <a:rPr lang="zh-CN" altLang="en-US" dirty="0"/>
                  <a:t> 由四个参数确定</a:t>
                </a:r>
                <a:endParaRPr lang="en-US" altLang="zh-CN" dirty="0"/>
              </a:p>
              <a:p>
                <a:pPr marL="450850" lvl="1" indent="0">
                  <a:buNone/>
                </a:pPr>
                <a:r>
                  <a:rPr lang="en-US" altLang="zh-CN" dirty="0">
                    <a:sym typeface="Wingdings" pitchFamily="2" charset="2"/>
                  </a:rPr>
                  <a:t></a:t>
                </a:r>
                <a:r>
                  <a:rPr lang="zh-CN" altLang="en-US" dirty="0">
                    <a:sym typeface="Wingdings" pitchFamily="2" charset="2"/>
                  </a:rPr>
                  <a:t>表明参数的确定过程应该从内向外</a:t>
                </a: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6" name="文本占位符 5">
                <a:extLst>
                  <a:ext uri="{FF2B5EF4-FFF2-40B4-BE49-F238E27FC236}">
                    <a16:creationId xmlns:a16="http://schemas.microsoft.com/office/drawing/2014/main" id="{92386ECC-6405-E033-3C7E-C53F6E775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>
            <a:extLst>
              <a:ext uri="{FF2B5EF4-FFF2-40B4-BE49-F238E27FC236}">
                <a16:creationId xmlns:a16="http://schemas.microsoft.com/office/drawing/2014/main" id="{A2D639E8-F6FA-BDD8-CB54-65650DCB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Parameters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957287-BA28-4F78-33AE-41D4ACDCD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60C3D18-2242-7403-3AF9-E3DC343D0629}"/>
                  </a:ext>
                </a:extLst>
              </p:cNvPr>
              <p:cNvSpPr txBox="1"/>
              <p:nvPr/>
            </p:nvSpPr>
            <p:spPr>
              <a:xfrm>
                <a:off x="4957590" y="1465406"/>
                <a:ext cx="2257028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𝑛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𝑐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,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𝑘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𝑐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,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𝑐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,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𝑛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,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60C3D18-2242-7403-3AF9-E3DC343D0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590" y="1465406"/>
                <a:ext cx="2257028" cy="369332"/>
              </a:xfrm>
              <a:prstGeom prst="rect">
                <a:avLst/>
              </a:prstGeom>
              <a:blipFill>
                <a:blip r:embed="rId4"/>
                <a:stretch>
                  <a:fillRect l="-111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17BC1D78-38C3-815A-53A9-172FEA76A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38" y="3917311"/>
            <a:ext cx="5470567" cy="22119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35A828-1B5D-C1B6-3D55-4057CF71DA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48" y="2393172"/>
            <a:ext cx="5669146" cy="14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3599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CE54F25E-E054-0769-D3EA-30556882300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Parameters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Body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Innermost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Loop: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b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Determine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size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 err="1"/>
                  <a:t>microtile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</a:t>
                </a:r>
                <a:r>
                  <a:rPr kumimoji="1" lang="zh-CN" altLang="en-US" dirty="0"/>
                  <a:t> </a:t>
                </a:r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Define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number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elements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involved</a:t>
                </a:r>
              </a:p>
              <a:p>
                <a:r>
                  <a:rPr kumimoji="1" lang="en-US" altLang="zh-CN" dirty="0"/>
                  <a:t>Finding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“Large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enough”: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otherwise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introducing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stalls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CE54F25E-E054-0769-D3EA-3055688230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DDF6B9AB-03DE-40D3-A92E-AE618CCE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2DD9F7-9807-AA86-F751-19B79023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B44CC3E-3B2B-2394-A477-1E3AA7134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77" y="3743570"/>
            <a:ext cx="5470567" cy="2211904"/>
          </a:xfrm>
          <a:prstGeom prst="rect">
            <a:avLst/>
          </a:prstGeom>
        </p:spPr>
      </p:pic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0B3FC776-5FF9-E0D1-6D51-7F15CF0E4F89}"/>
              </a:ext>
            </a:extLst>
          </p:cNvPr>
          <p:cNvCxnSpPr>
            <a:cxnSpLocks/>
          </p:cNvCxnSpPr>
          <p:nvPr/>
        </p:nvCxnSpPr>
        <p:spPr>
          <a:xfrm>
            <a:off x="6600691" y="5955474"/>
            <a:ext cx="5381514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86C4ECD-7CB3-2A12-7145-FFAB4D71C7FD}"/>
              </a:ext>
            </a:extLst>
          </p:cNvPr>
          <p:cNvCxnSpPr/>
          <p:nvPr/>
        </p:nvCxnSpPr>
        <p:spPr>
          <a:xfrm>
            <a:off x="7402968" y="4004753"/>
            <a:ext cx="0" cy="2107475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25E4A47-5419-00A2-5698-800361D22C80}"/>
                  </a:ext>
                </a:extLst>
              </p:cNvPr>
              <p:cNvSpPr/>
              <p:nvPr/>
            </p:nvSpPr>
            <p:spPr>
              <a:xfrm>
                <a:off x="7402968" y="4175177"/>
                <a:ext cx="1501958" cy="54570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1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VFMA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400" dirty="0" err="1">
                    <a:latin typeface="+mj-lt"/>
                    <a:ea typeface="+mj-ea"/>
                    <a:cs typeface="+mj-cs"/>
                    <a:sym typeface="Helvetica"/>
                  </a:rPr>
                  <a:t>instr</a:t>
                </a:r>
                <a:endParaRPr lang="en-US" altLang="zh-CN" sz="1400" dirty="0"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e>
                    </m:d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[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𝑗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]</m:t>
                    </m:r>
                  </m:oMath>
                </a14:m>
                <a:r>
                  <a:rPr lang="zh-CN" altLang="en-US" sz="14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25E4A47-5419-00A2-5698-800361D22C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968" y="4175177"/>
                <a:ext cx="1501958" cy="545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FA7E347-1FF8-E3C3-E9B1-B222FA3E2C59}"/>
              </a:ext>
            </a:extLst>
          </p:cNvPr>
          <p:cNvCxnSpPr/>
          <p:nvPr/>
        </p:nvCxnSpPr>
        <p:spPr>
          <a:xfrm>
            <a:off x="9845722" y="4004753"/>
            <a:ext cx="0" cy="2107475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62C08416-B3CD-6CBA-B064-C98561F0D5C2}"/>
              </a:ext>
            </a:extLst>
          </p:cNvPr>
          <p:cNvCxnSpPr>
            <a:cxnSpLocks/>
          </p:cNvCxnSpPr>
          <p:nvPr/>
        </p:nvCxnSpPr>
        <p:spPr>
          <a:xfrm flipH="1">
            <a:off x="7402968" y="4083131"/>
            <a:ext cx="2442754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round/>
            <a:headEnd type="arrow" w="sm" len="med"/>
            <a:tailEnd type="arrow" w="sm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B6D79FA-D626-10A6-70B0-4A902448496B}"/>
                  </a:ext>
                </a:extLst>
              </p:cNvPr>
              <p:cNvSpPr txBox="1"/>
              <p:nvPr/>
            </p:nvSpPr>
            <p:spPr>
              <a:xfrm>
                <a:off x="8140016" y="3823882"/>
                <a:ext cx="968659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𝐿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𝑉𝐹𝑀𝐴</m:t>
                        </m:r>
                      </m:sub>
                    </m:sSub>
                  </m:oMath>
                </a14:m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cycles</a:t>
                </a:r>
                <a:endParaRPr kumimoji="0" lang="zh-CN" alt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B6D79FA-D626-10A6-70B0-4A9024484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016" y="3823882"/>
                <a:ext cx="968659" cy="276995"/>
              </a:xfrm>
              <a:prstGeom prst="rect">
                <a:avLst/>
              </a:prstGeom>
              <a:blipFill>
                <a:blip r:embed="rId5"/>
                <a:stretch>
                  <a:fillRect r="-2564" b="-8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F9CEC0B-15C4-3E3A-A619-E259A1DB2736}"/>
                  </a:ext>
                </a:extLst>
              </p:cNvPr>
              <p:cNvSpPr/>
              <p:nvPr/>
            </p:nvSpPr>
            <p:spPr>
              <a:xfrm>
                <a:off x="9628055" y="5174072"/>
                <a:ext cx="1501958" cy="54570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1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VFMA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400" dirty="0" err="1">
                    <a:latin typeface="+mj-lt"/>
                    <a:ea typeface="+mj-ea"/>
                    <a:cs typeface="+mj-cs"/>
                    <a:sym typeface="Helvetica"/>
                  </a:rPr>
                  <a:t>instr</a:t>
                </a:r>
                <a:endParaRPr lang="en-US" altLang="zh-CN" sz="1400" dirty="0"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e>
                    </m:d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[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𝑗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]</m:t>
                    </m:r>
                  </m:oMath>
                </a14:m>
                <a:r>
                  <a:rPr lang="zh-CN" altLang="en-US" sz="14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F9CEC0B-15C4-3E3A-A619-E259A1DB27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055" y="5174072"/>
                <a:ext cx="1501958" cy="545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937BF2F-AEDA-321C-0C61-EC743C0FD819}"/>
              </a:ext>
            </a:extLst>
          </p:cNvPr>
          <p:cNvCxnSpPr/>
          <p:nvPr/>
        </p:nvCxnSpPr>
        <p:spPr>
          <a:xfrm>
            <a:off x="9630697" y="5174072"/>
            <a:ext cx="21502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79606DBE-0AF5-9AE8-1F79-BD33ABA41E10}"/>
              </a:ext>
            </a:extLst>
          </p:cNvPr>
          <p:cNvCxnSpPr>
            <a:cxnSpLocks/>
          </p:cNvCxnSpPr>
          <p:nvPr/>
        </p:nvCxnSpPr>
        <p:spPr>
          <a:xfrm>
            <a:off x="9628055" y="5174072"/>
            <a:ext cx="0" cy="545702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D6D6CD0E-3A98-F48E-952E-049D75452F40}"/>
              </a:ext>
            </a:extLst>
          </p:cNvPr>
          <p:cNvCxnSpPr/>
          <p:nvPr/>
        </p:nvCxnSpPr>
        <p:spPr>
          <a:xfrm>
            <a:off x="9619964" y="5719774"/>
            <a:ext cx="21502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336898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04AE7BA8-137D-92C6-91DE-00B4AF4CF89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Finding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“Large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enough”: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otherwise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introducing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stalls</a:t>
                </a:r>
              </a:p>
              <a:p>
                <a:pPr lvl="1"/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smallest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values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satisfy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above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condition</a:t>
                </a:r>
              </a:p>
              <a:p>
                <a:pPr lvl="2"/>
                <a:r>
                  <a:rPr kumimoji="1" lang="en-US" altLang="zh-CN" dirty="0"/>
                  <a:t>Make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occupy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minimum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number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registers</a:t>
                </a:r>
              </a:p>
              <a:p>
                <a:pPr lvl="2"/>
                <a:r>
                  <a:rPr kumimoji="1" lang="en-US" altLang="zh-CN" dirty="0"/>
                  <a:t>Release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more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registers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entries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2"/>
                <a:r>
                  <a:rPr kumimoji="1" lang="en-US" altLang="zh-CN" dirty="0"/>
                  <a:t>Enable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loop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unrolling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Loop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6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more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aggressive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data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preloading</a:t>
                </a:r>
                <a:r>
                  <a:rPr kumimoji="1" lang="en-US" altLang="zh-CN" baseline="30000" dirty="0"/>
                  <a:t>[1]</a:t>
                </a:r>
              </a:p>
              <a:p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Latency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Instructions</a:t>
                </a:r>
              </a:p>
              <a:p>
                <a:pPr lvl="1"/>
                <a:r>
                  <a:rPr kumimoji="1" lang="en-US" altLang="zh-CN" sz="2000" dirty="0"/>
                  <a:t>A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latency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of</a:t>
                </a:r>
                <a:r>
                  <a:rPr kumimoji="1"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</m:oMath>
                </a14:m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cycles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between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two</a:t>
                </a:r>
                <a:r>
                  <a:rPr kumimoji="1" lang="zh-CN" altLang="en-US" sz="2000" dirty="0"/>
                  <a:t> </a:t>
                </a:r>
                <a:br>
                  <a:rPr kumimoji="1" lang="en-US" altLang="zh-CN" sz="2000" dirty="0"/>
                </a:br>
                <a:r>
                  <a:rPr kumimoji="1" lang="en-US" altLang="zh-CN" sz="2000" dirty="0"/>
                  <a:t>dependent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VFMA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instruction</a:t>
                </a:r>
              </a:p>
              <a:p>
                <a:pPr lvl="1"/>
                <a:r>
                  <a:rPr kumimoji="1" lang="en-US" altLang="zh-CN" sz="2000" dirty="0"/>
                  <a:t>Minimum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required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VFMA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instructions:</a:t>
                </a:r>
                <a:r>
                  <a:rPr kumimoji="1"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</m:oMath>
                </a14:m>
                <a:endParaRPr kumimoji="1" lang="en-US" altLang="zh-CN" sz="2000" dirty="0"/>
              </a:p>
              <a:p>
                <a:pPr lvl="1"/>
                <a:r>
                  <a:rPr kumimoji="1" lang="en-US" altLang="zh-CN" sz="2000" dirty="0"/>
                  <a:t>Minimum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output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computed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elements:</a:t>
                </a:r>
                <a:r>
                  <a:rPr kumimoji="1"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𝑉𝐹𝑀𝐴</m:t>
                        </m:r>
                      </m:sub>
                    </m:sSub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𝑉𝐸𝐶</m:t>
                        </m:r>
                      </m:sub>
                    </m:sSub>
                  </m:oMath>
                </a14:m>
                <a:endParaRPr kumimoji="1" lang="en-US" altLang="zh-CN" sz="2000" dirty="0"/>
              </a:p>
              <a:p>
                <a:pPr marL="450850" lvl="1" indent="0">
                  <a:buNone/>
                </a:pP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04AE7BA8-137D-92C6-91DE-00B4AF4CF8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8D8DE130-97F5-65BD-047F-69E5BF681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A9A795-8138-00B2-622E-1069B44D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E9821C7-9BE2-0FF7-9FF5-789EB052E70E}"/>
              </a:ext>
            </a:extLst>
          </p:cNvPr>
          <p:cNvSpPr txBox="1"/>
          <p:nvPr/>
        </p:nvSpPr>
        <p:spPr>
          <a:xfrm>
            <a:off x="351922" y="6102434"/>
            <a:ext cx="8190497" cy="253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﻿</a:t>
            </a:r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lang="zh-CN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John L. Hennessy and David A. Patterson. 2003. Computer Architecture: A Quantitative Approach. Morgan Kaufmann Pub., San Francisco.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845EA7D-2BA3-2EF4-25FE-36BB3D4D95DD}"/>
              </a:ext>
            </a:extLst>
          </p:cNvPr>
          <p:cNvCxnSpPr>
            <a:cxnSpLocks/>
          </p:cNvCxnSpPr>
          <p:nvPr/>
        </p:nvCxnSpPr>
        <p:spPr>
          <a:xfrm>
            <a:off x="6600691" y="5955474"/>
            <a:ext cx="5381514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575EB0D3-58CF-C37A-14E6-F30D2A8CA9CB}"/>
              </a:ext>
            </a:extLst>
          </p:cNvPr>
          <p:cNvCxnSpPr/>
          <p:nvPr/>
        </p:nvCxnSpPr>
        <p:spPr>
          <a:xfrm>
            <a:off x="7402968" y="4004753"/>
            <a:ext cx="0" cy="2107475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D32F5623-8ED1-54FE-3964-0F737F3F80EE}"/>
                  </a:ext>
                </a:extLst>
              </p:cNvPr>
              <p:cNvSpPr/>
              <p:nvPr/>
            </p:nvSpPr>
            <p:spPr>
              <a:xfrm>
                <a:off x="7402968" y="4175177"/>
                <a:ext cx="1501958" cy="54570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1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VFMA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400" dirty="0" err="1">
                    <a:latin typeface="+mj-lt"/>
                    <a:ea typeface="+mj-ea"/>
                    <a:cs typeface="+mj-cs"/>
                    <a:sym typeface="Helvetica"/>
                  </a:rPr>
                  <a:t>instr</a:t>
                </a:r>
                <a:endParaRPr lang="en-US" altLang="zh-CN" sz="1400" dirty="0"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e>
                    </m:d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[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𝑗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]</m:t>
                    </m:r>
                  </m:oMath>
                </a14:m>
                <a:r>
                  <a:rPr lang="zh-CN" altLang="en-US" sz="14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D32F5623-8ED1-54FE-3964-0F737F3F80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968" y="4175177"/>
                <a:ext cx="1501958" cy="545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00AA0A7-AC98-438E-3D14-4252841B86BA}"/>
              </a:ext>
            </a:extLst>
          </p:cNvPr>
          <p:cNvCxnSpPr/>
          <p:nvPr/>
        </p:nvCxnSpPr>
        <p:spPr>
          <a:xfrm>
            <a:off x="9845722" y="4004753"/>
            <a:ext cx="0" cy="2107475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BC66FEB5-5221-F03E-E6E2-785A3CA2FF48}"/>
              </a:ext>
            </a:extLst>
          </p:cNvPr>
          <p:cNvCxnSpPr>
            <a:cxnSpLocks/>
          </p:cNvCxnSpPr>
          <p:nvPr/>
        </p:nvCxnSpPr>
        <p:spPr>
          <a:xfrm flipH="1">
            <a:off x="7402968" y="4083131"/>
            <a:ext cx="2442754" cy="0"/>
          </a:xfrm>
          <a:prstGeom prst="straightConnector1">
            <a:avLst/>
          </a:prstGeom>
          <a:noFill/>
          <a:ln w="12700" cap="flat">
            <a:solidFill>
              <a:schemeClr val="tx1"/>
            </a:solidFill>
            <a:prstDash val="dash"/>
            <a:round/>
            <a:headEnd type="arrow" w="sm" len="med"/>
            <a:tailEnd type="arrow" w="sm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87E868B-4CDA-B68E-3E47-8650AE8B4647}"/>
                  </a:ext>
                </a:extLst>
              </p:cNvPr>
              <p:cNvSpPr txBox="1"/>
              <p:nvPr/>
            </p:nvSpPr>
            <p:spPr>
              <a:xfrm>
                <a:off x="8140016" y="3823882"/>
                <a:ext cx="968659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𝐿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𝑉𝐹𝑀𝐴</m:t>
                        </m:r>
                      </m:sub>
                    </m:sSub>
                  </m:oMath>
                </a14:m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cycles</a:t>
                </a:r>
                <a:endParaRPr kumimoji="0" lang="zh-CN" alt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87E868B-4CDA-B68E-3E47-8650AE8B4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016" y="3823882"/>
                <a:ext cx="968659" cy="276995"/>
              </a:xfrm>
              <a:prstGeom prst="rect">
                <a:avLst/>
              </a:prstGeom>
              <a:blipFill>
                <a:blip r:embed="rId5"/>
                <a:stretch>
                  <a:fillRect r="-2564" b="-8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7C03559E-B029-E83F-066C-0AB8A7E7EFF4}"/>
                  </a:ext>
                </a:extLst>
              </p:cNvPr>
              <p:cNvSpPr/>
              <p:nvPr/>
            </p:nvSpPr>
            <p:spPr>
              <a:xfrm>
                <a:off x="9628055" y="5174072"/>
                <a:ext cx="1501958" cy="54570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1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VFMA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lang="en-US" altLang="zh-CN" sz="1400" dirty="0" err="1">
                    <a:latin typeface="+mj-lt"/>
                    <a:ea typeface="+mj-ea"/>
                    <a:cs typeface="+mj-cs"/>
                    <a:sym typeface="Helvetica"/>
                  </a:rPr>
                  <a:t>instr</a:t>
                </a:r>
                <a:endParaRPr lang="en-US" altLang="zh-CN" sz="1400" dirty="0">
                  <a:latin typeface="+mj-lt"/>
                  <a:ea typeface="+mj-ea"/>
                  <a:cs typeface="+mj-cs"/>
                  <a:sym typeface="Helvetica"/>
                </a:endParaRP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𝑖</m:t>
                        </m:r>
                      </m:e>
                    </m:d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[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𝑗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]</m:t>
                    </m:r>
                  </m:oMath>
                </a14:m>
                <a:r>
                  <a:rPr lang="zh-CN" altLang="en-US" sz="1400" dirty="0"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7C03559E-B029-E83F-066C-0AB8A7E7E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055" y="5174072"/>
                <a:ext cx="1501958" cy="545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cap="flat">
                <a:solidFill>
                  <a:schemeClr val="tx1"/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66E6366-FE48-E56B-0397-0F4211433C26}"/>
                  </a:ext>
                </a:extLst>
              </p:cNvPr>
              <p:cNvSpPr txBox="1"/>
              <p:nvPr/>
            </p:nvSpPr>
            <p:spPr>
              <a:xfrm>
                <a:off x="2659338" y="5466626"/>
                <a:ext cx="2727986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𝑛</m:t>
                          </m:r>
                        </m:e>
                        <m:sub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r>
                        <a:rPr kumimoji="0" lang="en-US" altLang="zh-CN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≥</m:t>
                      </m:r>
                      <m:sSub>
                        <m:sSubPr>
                          <m:ctrlP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𝑉𝐸𝐶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</m:e>
                        <m:sub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𝑉𝐹𝑀𝐴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𝑉𝐹𝑀𝐴</m:t>
                          </m:r>
                        </m:sub>
                      </m:sSub>
                    </m:oMath>
                  </m:oMathPara>
                </a14:m>
                <a:endParaRPr kumimoji="0" lang="zh-CN" alt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66E6366-FE48-E56B-0397-0F4211433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338" y="5466626"/>
                <a:ext cx="2727986" cy="3693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AFAFEBC-CEFA-CF00-E4CD-CB89F3F6C480}"/>
              </a:ext>
            </a:extLst>
          </p:cNvPr>
          <p:cNvCxnSpPr/>
          <p:nvPr/>
        </p:nvCxnSpPr>
        <p:spPr>
          <a:xfrm>
            <a:off x="9630697" y="5174072"/>
            <a:ext cx="21502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1C6FD064-A093-CB3A-A9A3-6C4EC80805A7}"/>
              </a:ext>
            </a:extLst>
          </p:cNvPr>
          <p:cNvCxnSpPr>
            <a:cxnSpLocks/>
          </p:cNvCxnSpPr>
          <p:nvPr/>
        </p:nvCxnSpPr>
        <p:spPr>
          <a:xfrm>
            <a:off x="9628055" y="5174072"/>
            <a:ext cx="0" cy="545702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CDCB2B06-2A8A-80A0-0FAB-4C62746C7F3F}"/>
              </a:ext>
            </a:extLst>
          </p:cNvPr>
          <p:cNvCxnSpPr>
            <a:cxnSpLocks/>
          </p:cNvCxnSpPr>
          <p:nvPr/>
        </p:nvCxnSpPr>
        <p:spPr>
          <a:xfrm>
            <a:off x="9619964" y="5719774"/>
            <a:ext cx="225758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31167349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7AF6EA5E-2D94-1AE8-9624-56F98F8860B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kumimoji="1" lang="en-US" altLang="zh-CN" dirty="0"/>
                  <a:t>Finding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r>
                  <a:rPr kumimoji="1" lang="en-US" altLang="zh-CN" dirty="0"/>
                  <a:t>Latency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Instructions(Lower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bound)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Maximizing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Register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Usage</a:t>
                </a:r>
              </a:p>
              <a:p>
                <a:pPr lvl="1"/>
                <a:r>
                  <a:rPr kumimoji="1" lang="en-US" altLang="zh-CN" dirty="0"/>
                  <a:t>Ideally,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should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equal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maximize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ratio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computation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data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movement(=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en-US" altLang="zh-CN" dirty="0"/>
                  <a:t>)</a:t>
                </a:r>
              </a:p>
              <a:p>
                <a:pPr lvl="1"/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reasons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why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not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always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practical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have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integer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values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have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integer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multiples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𝑽𝑬𝑪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Therefore</a:t>
                </a:r>
              </a:p>
              <a:p>
                <a:pPr marL="4508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⌈"/>
                          <m:endChr m:val="⌉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𝑉𝐸𝐶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𝑉𝐹𝑀𝐴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𝑉𝐹𝑀𝐴</m:t>
                                      </m:r>
                                    </m:sub>
                                  </m:sSub>
                                </m:e>
                              </m:rad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𝑉𝐸𝐶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𝑉𝐸𝐶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zh-CN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⌈"/>
                          <m:endChr m:val="⌉"/>
                          <m:ctrlPr>
                            <a:rPr kumimoji="1" lang="zh-CN" alt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𝑉𝐸𝐶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𝑉𝐹𝑀𝐴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𝑉𝐹𝑀𝐴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kumimoji="1" lang="en-US" altLang="zh-CN" dirty="0"/>
              </a:p>
              <a:p>
                <a:pPr lvl="2"/>
                <a:endParaRPr kumimoji="1" lang="en-US" altLang="zh-CN" dirty="0"/>
              </a:p>
              <a:p>
                <a:pPr lvl="2"/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7AF6EA5E-2D94-1AE8-9624-56F98F886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23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B9ECD5F8-D522-FEFF-6F51-F83CB34A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AD97EE-D01E-D1AA-15F7-9A83917C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F586678-FB1B-C65E-9FFE-AF012FFBE1D6}"/>
                  </a:ext>
                </a:extLst>
              </p:cNvPr>
              <p:cNvSpPr txBox="1"/>
              <p:nvPr/>
            </p:nvSpPr>
            <p:spPr>
              <a:xfrm>
                <a:off x="2940973" y="2000937"/>
                <a:ext cx="3600277" cy="4616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𝑛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≥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𝑉𝐸𝐶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𝑉𝐹𝑀𝐴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𝑉𝐹𝑀𝐴</m:t>
                          </m:r>
                        </m:sub>
                      </m:sSub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F586678-FB1B-C65E-9FFE-AF012FFBE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973" y="2000937"/>
                <a:ext cx="3600277" cy="4616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93388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12B50E3B-C486-DF88-EF59-8C197F18A72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90004" y="902525"/>
                <a:ext cx="11792201" cy="562890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kumimoji="1" lang="en-US" altLang="zh-CN" dirty="0"/>
                  <a:t>Parameters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Remaining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Loops: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r>
                  <a:rPr kumimoji="1" lang="en-US" altLang="zh-CN" dirty="0"/>
                  <a:t>Identifying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Upper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bound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on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zh-CN" alt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zh-CN" alt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imposed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sizes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caches</a:t>
                </a:r>
              </a:p>
              <a:p>
                <a:pPr lvl="1"/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reused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data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should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ideally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kept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between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iterations</a:t>
                </a:r>
              </a:p>
              <a:p>
                <a:r>
                  <a:rPr kumimoji="1" lang="en-US" altLang="zh-CN" dirty="0"/>
                  <a:t>Keeping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L1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</a:p>
              <a:p>
                <a:pPr lvl="1"/>
                <a:r>
                  <a:rPr kumimoji="1" lang="en-US" altLang="zh-CN" dirty="0"/>
                  <a:t>L1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2"/>
                <a:r>
                  <a:rPr kumimoji="1" lang="en-US" altLang="zh-CN" dirty="0"/>
                  <a:t>Two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en-US" altLang="zh-CN" dirty="0"/>
                  <a:t>(</a:t>
                </a:r>
                <a:r>
                  <a:rPr kumimoji="1" lang="en-US" altLang="zh-CN" dirty="0" err="1"/>
                  <a:t>micropanels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en-US" altLang="zh-CN" dirty="0"/>
                  <a:t>)</a:t>
                </a:r>
              </a:p>
              <a:p>
                <a:pPr lvl="2"/>
                <a:r>
                  <a:rPr kumimoji="1" lang="en-US" altLang="zh-CN" dirty="0"/>
                  <a:t>Two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en-US" altLang="zh-CN" dirty="0"/>
                  <a:t>(</a:t>
                </a:r>
                <a:r>
                  <a:rPr kumimoji="1" lang="en-US" altLang="zh-CN" dirty="0" err="1"/>
                  <a:t>microtiles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en-US" altLang="zh-CN" dirty="0"/>
                  <a:t>)</a:t>
                </a:r>
              </a:p>
              <a:p>
                <a:pPr lvl="1"/>
                <a:r>
                  <a:rPr kumimoji="1" lang="en-US" altLang="zh-CN" dirty="0"/>
                  <a:t>Two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observations</a:t>
                </a:r>
              </a:p>
              <a:p>
                <a:pPr lvl="2"/>
                <a:r>
                  <a:rPr kumimoji="1" lang="en-US" altLang="zh-CN" dirty="0"/>
                  <a:t>LRU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as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loaded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after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entries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will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evicted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before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those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2"/>
                <a:r>
                  <a:rPr kumimoji="1" lang="en-US" altLang="zh-CN" dirty="0"/>
                  <a:t>Overwriting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entries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 err="1"/>
                  <a:t>micropanel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𝒑𝒓𝒆𝒗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was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used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previous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iteration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corresponding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entries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new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𝒏𝒆𝒙𝒕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beneficial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increase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amount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data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reused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12B50E3B-C486-DF88-EF59-8C197F18A7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0004" y="902525"/>
                <a:ext cx="11792201" cy="5628903"/>
              </a:xfrm>
              <a:blipFill>
                <a:blip r:embed="rId3"/>
                <a:stretch>
                  <a:fillRect l="-1290" t="-2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9B780BA8-0C8A-D82C-E86D-700DBA64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D5421C-71C2-9D05-5B5B-D9956420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618567-30F7-9759-AEEC-5848B827C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05" y="2848793"/>
            <a:ext cx="5669146" cy="14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8802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右大括号 28">
            <a:extLst>
              <a:ext uri="{FF2B5EF4-FFF2-40B4-BE49-F238E27FC236}">
                <a16:creationId xmlns:a16="http://schemas.microsoft.com/office/drawing/2014/main" id="{D783081B-EBCA-3040-9374-64A71FC4C1F3}"/>
              </a:ext>
            </a:extLst>
          </p:cNvPr>
          <p:cNvSpPr/>
          <p:nvPr/>
        </p:nvSpPr>
        <p:spPr>
          <a:xfrm rot="16200000">
            <a:off x="7536897" y="3758319"/>
            <a:ext cx="119417" cy="1958560"/>
          </a:xfrm>
          <a:prstGeom prst="rightBrace">
            <a:avLst/>
          </a:prstGeom>
          <a:noFill/>
          <a:ln w="25400" cap="flat">
            <a:solidFill>
              <a:schemeClr val="tx1">
                <a:alpha val="2793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B783170D-159F-C0A3-E5B4-A85D6B470E9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90004" y="902526"/>
                <a:ext cx="11796050" cy="4336739"/>
              </a:xfrm>
            </p:spPr>
            <p:txBody>
              <a:bodyPr/>
              <a:lstStyle/>
              <a:p>
                <a:r>
                  <a:rPr kumimoji="1" lang="en-US" altLang="zh-CN" dirty="0"/>
                  <a:t>Identifying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kumimoji="1" lang="en-US" altLang="zh-CN" b="1" dirty="0"/>
              </a:p>
              <a:p>
                <a:r>
                  <a:rPr kumimoji="1" lang="en-US" altLang="zh-CN" dirty="0"/>
                  <a:t>Keeping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L1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</a:p>
              <a:p>
                <a:r>
                  <a:rPr kumimoji="1" lang="en-US" altLang="zh-CN" dirty="0"/>
                  <a:t>Evicting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𝒑𝒓𝒆𝒗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</a:p>
              <a:p>
                <a:pPr lvl="1"/>
                <a:r>
                  <a:rPr kumimoji="1" lang="en-US" altLang="zh-CN" sz="2000" dirty="0"/>
                  <a:t>Ensure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replacing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old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 err="1"/>
                  <a:t>micropanel</a:t>
                </a:r>
                <a:r>
                  <a:rPr kumimoji="1" lang="zh-CN" alt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𝒑𝒓𝒆𝒗</m:t>
                        </m:r>
                      </m:sup>
                    </m:sSubSup>
                  </m:oMath>
                </a14:m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with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new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 err="1"/>
                  <a:t>micropanel</a:t>
                </a:r>
                <a:r>
                  <a:rPr kumimoji="1" lang="zh-CN" altLang="en-US" sz="2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𝒏𝒆𝒙𝒕</m:t>
                        </m:r>
                      </m:sup>
                    </m:sSubSup>
                  </m:oMath>
                </a14:m>
                <a:endParaRPr kumimoji="1" lang="en-US" altLang="zh-CN" sz="2000" dirty="0"/>
              </a:p>
              <a:p>
                <a:pPr marL="450850" lvl="1" indent="0">
                  <a:buNone/>
                </a:pPr>
                <a:r>
                  <a:rPr kumimoji="1" lang="en-US" altLang="zh-CN" sz="2000" dirty="0">
                    <a:sym typeface="Wingdings" pitchFamily="2" charset="2"/>
                  </a:rPr>
                  <a:t>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Enforce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the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same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entries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of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all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 err="1">
                    <a:sym typeface="Wingdings" pitchFamily="2" charset="2"/>
                  </a:rPr>
                  <a:t>micropanels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:r>
                  <a:rPr kumimoji="1" lang="en-US" altLang="zh-CN" sz="2000" dirty="0">
                    <a:sym typeface="Wingdings" pitchFamily="2" charset="2"/>
                  </a:rPr>
                  <a:t>of</a:t>
                </a:r>
                <a:r>
                  <a:rPr kumimoji="1" lang="zh-CN" altLang="en-US" sz="200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are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mapped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to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the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same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cache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sets</a:t>
                </a:r>
              </a:p>
              <a:p>
                <a:pPr lvl="1"/>
                <a:r>
                  <a:rPr kumimoji="1" lang="zh-CN" altLang="en-US" sz="2000" dirty="0"/>
                  <a:t> </a:t>
                </a:r>
                <a:r>
                  <a:rPr kumimoji="1" lang="en-US" altLang="zh-CN" sz="2000" dirty="0" err="1"/>
                  <a:t>A</a:t>
                </a:r>
                <a:r>
                  <a:rPr kumimoji="1" lang="en-US" altLang="zh-CN" sz="2000" baseline="-25000" dirty="0" err="1"/>
                  <a:t>r</a:t>
                </a:r>
                <a:r>
                  <a:rPr kumimoji="1" lang="zh-CN" altLang="en-US" sz="2000" dirty="0"/>
                  <a:t>的对应元素必须在内存中须以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zh-CN" altLang="en-US" sz="2000" dirty="0"/>
                  <a:t>字节的整数倍分开，这里倍数选取</a:t>
                </a:r>
                <a:r>
                  <a:rPr kumimoji="1" lang="en-US" altLang="zh-CN" sz="2000" dirty="0" err="1"/>
                  <a:t>C</a:t>
                </a:r>
                <a:r>
                  <a:rPr kumimoji="1" lang="en-US" altLang="zh-CN" sz="2000" baseline="-25000" dirty="0" err="1"/>
                  <a:t>Ar</a:t>
                </a:r>
                <a:endParaRPr kumimoji="1" lang="en-US" altLang="zh-CN" sz="2000" baseline="-25000" dirty="0"/>
              </a:p>
              <a:p>
                <a:pPr lvl="1"/>
                <a:r>
                  <a:rPr kumimoji="1" lang="zh-CN" altLang="en-US" sz="2000" dirty="0"/>
                  <a:t>另一方面，注意到</a:t>
                </a:r>
                <a:r>
                  <a:rPr kumimoji="1" lang="en-US" altLang="zh-CN" sz="2000" dirty="0"/>
                  <a:t>A</a:t>
                </a:r>
                <a:r>
                  <a:rPr kumimoji="1" lang="en-US" altLang="zh-CN" sz="2000" baseline="-25000" dirty="0"/>
                  <a:t>c</a:t>
                </a:r>
                <a:r>
                  <a:rPr kumimoji="1" lang="zh-CN" altLang="en-US" sz="2000" dirty="0"/>
                  <a:t>中微板会被打包，并且</a:t>
                </a:r>
                <a:r>
                  <a:rPr kumimoji="1" lang="en-US" altLang="zh-CN" sz="2000" dirty="0" err="1"/>
                  <a:t>A</a:t>
                </a:r>
                <a:r>
                  <a:rPr kumimoji="1" lang="en-US" altLang="zh-CN" sz="2000" baseline="-25000" dirty="0" err="1"/>
                  <a:t>r</a:t>
                </a:r>
                <a:r>
                  <a:rPr kumimoji="1" lang="zh-CN" altLang="en-US" sz="2000" dirty="0"/>
                  <a:t>中包含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zh-CN" altLang="en-US" sz="2000" dirty="0"/>
                  <a:t>个元素</a:t>
                </a:r>
                <a:endParaRPr kumimoji="1" lang="en-US" altLang="zh-CN" sz="2000" dirty="0"/>
              </a:p>
              <a:p>
                <a:pPr lvl="1"/>
                <a:r>
                  <a:rPr kumimoji="1" lang="zh-CN" altLang="en-US" sz="2000" dirty="0"/>
                  <a:t>因此要使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000" b="1" i="1" smtClean="0">
                            <a:latin typeface="Cambria Math" panose="02040503050406030204" pitchFamily="18" charset="0"/>
                          </a:rPr>
                          <m:t>𝒑𝒓𝒆𝒗</m:t>
                        </m:r>
                      </m:sup>
                    </m:sSubSup>
                  </m:oMath>
                </a14:m>
                <a:r>
                  <a:rPr kumimoji="1" lang="zh-CN" altLang="en-US" sz="2000" dirty="0"/>
                  <a:t>被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000" b="1" i="1">
                            <a:latin typeface="Cambria Math" panose="02040503050406030204" pitchFamily="18" charset="0"/>
                          </a:rPr>
                          <m:t>𝒏𝒆𝒙𝒕</m:t>
                        </m:r>
                      </m:sup>
                    </m:sSubSup>
                  </m:oMath>
                </a14:m>
                <a:r>
                  <a:rPr kumimoji="1" lang="zh-CN" altLang="en-US" sz="2000" dirty="0"/>
                  <a:t>替代，应满足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B783170D-159F-C0A3-E5B4-A85D6B470E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0004" y="902526"/>
                <a:ext cx="11796050" cy="4336739"/>
              </a:xfrm>
              <a:blipFill>
                <a:blip r:embed="rId3"/>
                <a:stretch>
                  <a:fillRect l="-1398" t="-20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D0D165D-DA1F-A7CD-11DC-0828C4A7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515E944-FF4F-7E40-E1B5-0182F515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1B147D-4600-1257-D792-3C0097DDE21B}"/>
              </a:ext>
            </a:extLst>
          </p:cNvPr>
          <p:cNvSpPr/>
          <p:nvPr/>
        </p:nvSpPr>
        <p:spPr>
          <a:xfrm>
            <a:off x="9585718" y="4014094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4853591-7221-3C98-D4E8-866748D35C1E}"/>
              </a:ext>
            </a:extLst>
          </p:cNvPr>
          <p:cNvSpPr/>
          <p:nvPr/>
        </p:nvSpPr>
        <p:spPr>
          <a:xfrm>
            <a:off x="9585718" y="4310308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A1970C4-2E20-BD0D-CDC2-356FC706E69C}"/>
              </a:ext>
            </a:extLst>
          </p:cNvPr>
          <p:cNvSpPr/>
          <p:nvPr/>
        </p:nvSpPr>
        <p:spPr>
          <a:xfrm>
            <a:off x="9585718" y="4606522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7AB5F71-2078-DC9E-217F-1A12DEF69F2F}"/>
              </a:ext>
            </a:extLst>
          </p:cNvPr>
          <p:cNvSpPr/>
          <p:nvPr/>
        </p:nvSpPr>
        <p:spPr>
          <a:xfrm>
            <a:off x="9585718" y="4902736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1CDCFC-17AA-9CAB-C104-520BE0550784}"/>
              </a:ext>
            </a:extLst>
          </p:cNvPr>
          <p:cNvSpPr/>
          <p:nvPr/>
        </p:nvSpPr>
        <p:spPr>
          <a:xfrm>
            <a:off x="9585718" y="5198950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695301-5607-BE8C-FD51-AFCA19BAF52F}"/>
              </a:ext>
            </a:extLst>
          </p:cNvPr>
          <p:cNvSpPr/>
          <p:nvPr/>
        </p:nvSpPr>
        <p:spPr>
          <a:xfrm>
            <a:off x="9585718" y="5487305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9F67CA0-DB00-0BD7-9D3C-ECEF210B1585}"/>
              </a:ext>
            </a:extLst>
          </p:cNvPr>
          <p:cNvSpPr/>
          <p:nvPr/>
        </p:nvSpPr>
        <p:spPr>
          <a:xfrm>
            <a:off x="9585718" y="5775660"/>
            <a:ext cx="1865371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B4AB35-8286-9F31-BB17-A73252FB4C3B}"/>
              </a:ext>
            </a:extLst>
          </p:cNvPr>
          <p:cNvSpPr/>
          <p:nvPr/>
        </p:nvSpPr>
        <p:spPr>
          <a:xfrm>
            <a:off x="4609192" y="4810470"/>
            <a:ext cx="1983346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FC2609-0627-14E6-575B-8CA2290EAEEC}"/>
              </a:ext>
            </a:extLst>
          </p:cNvPr>
          <p:cNvSpPr/>
          <p:nvPr/>
        </p:nvSpPr>
        <p:spPr>
          <a:xfrm>
            <a:off x="6592538" y="4810470"/>
            <a:ext cx="1983346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F52ABD4-B76E-8699-49B5-6A8896F03AB9}"/>
              </a:ext>
            </a:extLst>
          </p:cNvPr>
          <p:cNvSpPr/>
          <p:nvPr/>
        </p:nvSpPr>
        <p:spPr>
          <a:xfrm>
            <a:off x="4609192" y="5106684"/>
            <a:ext cx="1983346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F2C90A-9176-B1B7-DD1B-0E148E40B6DD}"/>
              </a:ext>
            </a:extLst>
          </p:cNvPr>
          <p:cNvSpPr/>
          <p:nvPr/>
        </p:nvSpPr>
        <p:spPr>
          <a:xfrm>
            <a:off x="6592538" y="5106684"/>
            <a:ext cx="1983346" cy="29621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05EF21B-BA82-AB0A-0EED-6CD1ED9FCCA3}"/>
              </a:ext>
            </a:extLst>
          </p:cNvPr>
          <p:cNvSpPr txBox="1"/>
          <p:nvPr/>
        </p:nvSpPr>
        <p:spPr>
          <a:xfrm>
            <a:off x="4038600" y="4793614"/>
            <a:ext cx="45621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Set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0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AB408FC-D973-A9FE-CA11-BC50233A71ED}"/>
              </a:ext>
            </a:extLst>
          </p:cNvPr>
          <p:cNvSpPr txBox="1"/>
          <p:nvPr/>
        </p:nvSpPr>
        <p:spPr>
          <a:xfrm>
            <a:off x="4038600" y="5126385"/>
            <a:ext cx="45621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Set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1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CF44D00-B45E-EB09-017C-D4D8964603CB}"/>
              </a:ext>
            </a:extLst>
          </p:cNvPr>
          <p:cNvSpPr txBox="1"/>
          <p:nvPr/>
        </p:nvSpPr>
        <p:spPr>
          <a:xfrm>
            <a:off x="10163872" y="6239680"/>
            <a:ext cx="71750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Memory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26" name="弧 25">
            <a:extLst>
              <a:ext uri="{FF2B5EF4-FFF2-40B4-BE49-F238E27FC236}">
                <a16:creationId xmlns:a16="http://schemas.microsoft.com/office/drawing/2014/main" id="{E16AACD2-C08A-487D-FD10-00F923018EA4}"/>
              </a:ext>
            </a:extLst>
          </p:cNvPr>
          <p:cNvSpPr/>
          <p:nvPr/>
        </p:nvSpPr>
        <p:spPr>
          <a:xfrm>
            <a:off x="8186409" y="4169672"/>
            <a:ext cx="3044588" cy="1325492"/>
          </a:xfrm>
          <a:prstGeom prst="arc">
            <a:avLst>
              <a:gd name="adj1" fmla="val 10849964"/>
              <a:gd name="adj2" fmla="val 15549350"/>
            </a:avLst>
          </a:prstGeom>
          <a:noFill/>
          <a:ln w="19050" cap="flat">
            <a:solidFill>
              <a:schemeClr val="tx1"/>
            </a:solidFill>
            <a:prstDash val="solid"/>
            <a:round/>
            <a:headEnd type="triangle" w="med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7" name="弧 26">
            <a:extLst>
              <a:ext uri="{FF2B5EF4-FFF2-40B4-BE49-F238E27FC236}">
                <a16:creationId xmlns:a16="http://schemas.microsoft.com/office/drawing/2014/main" id="{0CB921DD-9310-370A-C1B2-5B6EDE01BA80}"/>
              </a:ext>
            </a:extLst>
          </p:cNvPr>
          <p:cNvSpPr/>
          <p:nvPr/>
        </p:nvSpPr>
        <p:spPr>
          <a:xfrm>
            <a:off x="8302755" y="4740080"/>
            <a:ext cx="2788022" cy="698074"/>
          </a:xfrm>
          <a:prstGeom prst="arc">
            <a:avLst>
              <a:gd name="adj1" fmla="val 11453792"/>
              <a:gd name="adj2" fmla="val 15191165"/>
            </a:avLst>
          </a:prstGeom>
          <a:noFill/>
          <a:ln w="19050" cap="flat">
            <a:solidFill>
              <a:schemeClr val="tx1"/>
            </a:solidFill>
            <a:prstDash val="solid"/>
            <a:round/>
            <a:headEnd type="triangle" w="med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00F8B268-003C-FA53-1835-B7F52A3CC9A9}"/>
                  </a:ext>
                </a:extLst>
              </p:cNvPr>
              <p:cNvSpPr txBox="1"/>
              <p:nvPr/>
            </p:nvSpPr>
            <p:spPr>
              <a:xfrm>
                <a:off x="448135" y="4493379"/>
                <a:ext cx="3364122" cy="493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𝑘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𝑆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𝐷𝐴𝑇𝐴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00F8B268-003C-FA53-1835-B7F52A3CC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35" y="4493379"/>
                <a:ext cx="3364122" cy="493401"/>
              </a:xfrm>
              <a:prstGeom prst="rect">
                <a:avLst/>
              </a:prstGeom>
              <a:blipFill>
                <a:blip r:embed="rId4"/>
                <a:stretch>
                  <a:fillRect b="-25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D94701F-0C4F-C914-AD5D-D2BA230EA8AA}"/>
                  </a:ext>
                </a:extLst>
              </p:cNvPr>
              <p:cNvSpPr txBox="1"/>
              <p:nvPr/>
            </p:nvSpPr>
            <p:spPr>
              <a:xfrm>
                <a:off x="7413170" y="4401939"/>
                <a:ext cx="384204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400" b="0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Calibri" panose="020F0502020204030204" pitchFamily="34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1400" b="0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Calibri" panose="020F0502020204030204" pitchFamily="34" charset="0"/>
                              <a:sym typeface="Helvetica"/>
                            </a:rPr>
                            <m:t>𝐶</m:t>
                          </m:r>
                        </m:e>
                        <m:sub>
                          <m:r>
                            <a:rPr kumimoji="0" lang="en-US" altLang="zh-CN" sz="1400" b="0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Calibri" panose="020F0502020204030204" pitchFamily="34" charset="0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1400" b="0" i="1" u="none" strike="noStrike" cap="none" spc="0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Calibri" panose="020F0502020204030204" pitchFamily="34" charset="0"/>
                              <a:sym typeface="Helvetic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ea typeface="+mj-ea"/>
                  <a:cs typeface="Calibri" panose="020F0502020204030204" pitchFamily="34" charset="0"/>
                  <a:sym typeface="Helvetica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D94701F-0C4F-C914-AD5D-D2BA230EA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170" y="4401939"/>
                <a:ext cx="384204" cy="3077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A881899C-33C9-DD44-0080-BE7E588BEEE1}"/>
              </a:ext>
            </a:extLst>
          </p:cNvPr>
          <p:cNvSpPr txBox="1"/>
          <p:nvPr/>
        </p:nvSpPr>
        <p:spPr>
          <a:xfrm>
            <a:off x="6139211" y="5442987"/>
            <a:ext cx="90665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L1</a:t>
            </a: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"/>
              </a:rPr>
              <a:t>D-Cache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3130104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1BE7EC38-D54E-5AED-78D1-1B03DFCA977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kumimoji="1" lang="en-US" altLang="zh-CN" dirty="0"/>
                  <a:t>Identifying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kumimoji="1" lang="en-US" altLang="zh-CN" b="1" dirty="0"/>
              </a:p>
              <a:p>
                <a:r>
                  <a:rPr kumimoji="1" lang="en-US" altLang="zh-CN" dirty="0"/>
                  <a:t>Evicting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  <m:sup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𝒑𝒓𝒆𝒗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Cache</a:t>
                </a:r>
              </a:p>
              <a:p>
                <a:pPr marL="0" indent="0">
                  <a:buNone/>
                </a:pPr>
                <a:endParaRPr kumimoji="1" lang="en-US" altLang="zh-CN" dirty="0"/>
              </a:p>
              <a:p>
                <a:r>
                  <a:rPr kumimoji="1" lang="en-US" altLang="zh-CN" dirty="0"/>
                  <a:t>Finding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kumimoji="1" lang="en-US" altLang="zh-CN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sub>
                        </m:sSub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zh-CN" altLang="en-US" sz="2200" dirty="0"/>
                  <a:t>实际上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2200" dirty="0"/>
                  <a:t>就是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2200" dirty="0"/>
                  <a:t>在</a:t>
                </a:r>
                <a:r>
                  <a:rPr kumimoji="1" lang="en-US" altLang="zh-CN" sz="2200" dirty="0"/>
                  <a:t>L1</a:t>
                </a:r>
                <a:r>
                  <a:rPr kumimoji="1" lang="zh-CN" altLang="en-US" sz="2200" dirty="0"/>
                  <a:t> </a:t>
                </a:r>
                <a:r>
                  <a:rPr kumimoji="1" lang="en-US" altLang="zh-CN" sz="2200" dirty="0"/>
                  <a:t>cache</a:t>
                </a:r>
                <a:r>
                  <a:rPr kumimoji="1" lang="zh-CN" altLang="en-US" sz="2200" dirty="0"/>
                  <a:t>的每组中占据的</a:t>
                </a:r>
                <a:r>
                  <a:rPr kumimoji="1" lang="en-US" altLang="zh-CN" sz="2200" dirty="0"/>
                  <a:t>cache</a:t>
                </a:r>
                <a:r>
                  <a:rPr kumimoji="1" lang="zh-CN" altLang="en-US" sz="2200" dirty="0"/>
                  <a:t> </a:t>
                </a:r>
                <a:r>
                  <a:rPr kumimoji="1" lang="en-US" altLang="zh-CN" sz="2200" dirty="0"/>
                  <a:t>line</a:t>
                </a:r>
                <a:r>
                  <a:rPr kumimoji="1" lang="zh-CN" altLang="en-US" sz="2200" dirty="0"/>
                  <a:t>数</a:t>
                </a:r>
                <a:endParaRPr kumimoji="1" lang="en-US" altLang="zh-CN" sz="2200" dirty="0"/>
              </a:p>
              <a:p>
                <a:pPr lvl="1"/>
                <a:r>
                  <a:rPr kumimoji="1" lang="zh-CN" altLang="en-US" sz="2200" dirty="0"/>
                  <a:t>类似地，可以定义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kumimoji="1" lang="en-US" altLang="zh-CN" sz="22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2200" dirty="0"/>
                  <a:t>，为了使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2200" dirty="0"/>
                  <a:t>保存在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zh-CN" sz="2200" dirty="0"/>
                  <a:t>-</a:t>
                </a:r>
                <a:r>
                  <a:rPr kumimoji="1" lang="zh-CN" altLang="en-US" sz="2200" dirty="0"/>
                  <a:t>组相连的</a:t>
                </a:r>
                <a:r>
                  <a:rPr kumimoji="1" lang="en-US" altLang="zh-CN" sz="2200" dirty="0"/>
                  <a:t>cache</a:t>
                </a:r>
                <a:r>
                  <a:rPr kumimoji="1" lang="zh-CN" altLang="en-US" sz="2200" dirty="0"/>
                  <a:t>中，因此</a:t>
                </a:r>
                <a:endParaRPr kumimoji="1" lang="en-US" altLang="zh-CN" sz="2200" dirty="0"/>
              </a:p>
              <a:p>
                <a:pPr lvl="1"/>
                <a:endParaRPr kumimoji="1" lang="en-US" altLang="zh-CN" sz="2200" dirty="0"/>
              </a:p>
              <a:p>
                <a:pPr lvl="1"/>
                <a:r>
                  <a:rPr kumimoji="1" lang="zh-CN" altLang="en-US" sz="2200" dirty="0"/>
                  <a:t>实际上，由于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2200" dirty="0"/>
                  <a:t>要被读入寄存器中，且没被打包，它可能落入与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zh-CN" sz="22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2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  <m:r>
                      <a:rPr kumimoji="1" lang="en-US" altLang="zh-CN" sz="22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2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2200" dirty="0"/>
                  <a:t>相同的组中，所以</a:t>
                </a:r>
                <a:endParaRPr kumimoji="1" lang="en-US" altLang="zh-CN" sz="2200" dirty="0"/>
              </a:p>
              <a:p>
                <a:pPr lvl="1"/>
                <a:endParaRPr kumimoji="1" lang="en-US" altLang="zh-CN" sz="22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2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kumimoji="0" lang="en-US" altLang="zh-CN" sz="2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</m:ctrlPr>
                          </m:sSubPr>
                          <m:e>
                            <m:r>
                              <a:rPr kumimoji="0" lang="en-US" altLang="zh-CN" sz="2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  <m:t>𝐵</m:t>
                            </m:r>
                          </m:e>
                          <m:sub>
                            <m:r>
                              <a:rPr kumimoji="0" lang="en-US" altLang="zh-CN" sz="2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  <m:t>𝑟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2200" dirty="0"/>
                  <a:t>可表示如下</a:t>
                </a:r>
                <a:endParaRPr kumimoji="1" lang="en-US" altLang="zh-CN" sz="2200" dirty="0"/>
              </a:p>
              <a:p>
                <a:pPr marL="450850" lvl="1" indent="0">
                  <a:buNone/>
                </a:pPr>
                <a:endParaRPr kumimoji="1" lang="en-US" altLang="zh-CN" sz="2200" dirty="0"/>
              </a:p>
              <a:p>
                <a:pPr lvl="1"/>
                <a:r>
                  <a:rPr kumimoji="1" lang="zh-CN" altLang="en-US" sz="2200" dirty="0"/>
                  <a:t>尽可能选择较大的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2200" dirty="0"/>
                  <a:t>以求解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kumimoji="1" lang="en-US" altLang="zh-CN" sz="2200" dirty="0"/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1BE7EC38-D54E-5AED-78D1-1B03DFCA97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23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DD6F502-FA46-A92F-3674-19C0F0A7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Parameters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3CEB72-06EF-15EA-33AF-2D921DC0E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0B7A4A8-FED2-B7D8-50E9-BFD455854B19}"/>
                  </a:ext>
                </a:extLst>
              </p:cNvPr>
              <p:cNvSpPr txBox="1"/>
              <p:nvPr/>
            </p:nvSpPr>
            <p:spPr>
              <a:xfrm>
                <a:off x="3507021" y="1935236"/>
                <a:ext cx="3364122" cy="493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𝑘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𝑆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𝐷𝐴𝑇𝐴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𝑁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0B7A4A8-FED2-B7D8-50E9-BFD455854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021" y="1935236"/>
                <a:ext cx="3364122" cy="4934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7595A5B-CD2F-A0D6-418D-F57BDAECEBE9}"/>
                  </a:ext>
                </a:extLst>
              </p:cNvPr>
              <p:cNvSpPr txBox="1"/>
              <p:nvPr/>
            </p:nvSpPr>
            <p:spPr>
              <a:xfrm>
                <a:off x="4038600" y="3497222"/>
                <a:ext cx="2320118" cy="493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𝐵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≤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𝑊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7595A5B-CD2F-A0D6-418D-F57BDAEC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497222"/>
                <a:ext cx="2320118" cy="493401"/>
              </a:xfrm>
              <a:prstGeom prst="rect">
                <a:avLst/>
              </a:prstGeom>
              <a:blipFill>
                <a:blip r:embed="rId5"/>
                <a:stretch>
                  <a:fillRect l="-54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FCB3683-8F70-F750-43A5-FC6491A3F047}"/>
                  </a:ext>
                </a:extLst>
              </p:cNvPr>
              <p:cNvSpPr txBox="1"/>
              <p:nvPr/>
            </p:nvSpPr>
            <p:spPr>
              <a:xfrm>
                <a:off x="3761032" y="4262601"/>
                <a:ext cx="2856099" cy="493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𝐵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≤</m:t>
                      </m:r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𝑊</m:t>
                          </m:r>
                        </m:e>
                        <m:sub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𝐿</m:t>
                          </m:r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1</m:t>
                          </m:r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−1</m:t>
                      </m:r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FCB3683-8F70-F750-43A5-FC6491A3F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032" y="4262601"/>
                <a:ext cx="2856099" cy="493401"/>
              </a:xfrm>
              <a:prstGeom prst="rect">
                <a:avLst/>
              </a:prstGeom>
              <a:blipFill>
                <a:blip r:embed="rId6"/>
                <a:stretch>
                  <a:fillRect l="-444" r="-44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2C96F08-CB8A-BD81-B9F0-360B9E6D06AC}"/>
                  </a:ext>
                </a:extLst>
              </p:cNvPr>
              <p:cNvSpPr txBox="1"/>
              <p:nvPr/>
            </p:nvSpPr>
            <p:spPr>
              <a:xfrm>
                <a:off x="2247934" y="4840702"/>
                <a:ext cx="3750253" cy="6783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kumimoji="0" lang="en-US" altLang="zh-CN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  <m:t>𝐵</m:t>
                            </m:r>
                          </m:e>
                          <m:sub>
                            <m:r>
                              <a:rPr kumimoji="0" lang="en-US" altLang="zh-CN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  <m:t>𝑟</m:t>
                            </m:r>
                          </m:sub>
                        </m:sSub>
                      </m:sub>
                    </m:sSub>
                    <m:r>
                      <a:rPr kumimoji="0" lang="en-US" altLang="zh-CN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=</m:t>
                    </m:r>
                    <m:d>
                      <m:dPr>
                        <m:begChr m:val="⌈"/>
                        <m:endChr m:val=""/>
                        <m:ctrlPr>
                          <a:rPr kumimoji="0" lang="en-US" altLang="zh-CN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⌉"/>
                            <m:ctrlPr>
                              <a:rPr kumimoji="0" lang="en-US" altLang="zh-CN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+mj-ea"/>
                                <a:cs typeface="+mj-cs"/>
                                <a:sym typeface="Helvetica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en-US" altLang="zh-CN" sz="24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  <a:sym typeface="Helvetica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𝑟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𝐷𝐴𝑇𝐴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𝐿</m:t>
                                    </m:r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𝐿</m:t>
                                    </m:r>
                                    <m:r>
                                      <a:rPr kumimoji="0" lang="en-US" altLang="zh-CN" sz="24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+mj-ea"/>
                                        <a:cs typeface="+mj-cs"/>
                                        <a:sym typeface="Helvetica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kumimoji="0" lang="en-US" altLang="zh-CN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=</m:t>
                    </m:r>
                  </m:oMath>
                </a14:m>
                <a:r>
                  <a:rPr lang="en-US" altLang="zh-CN" sz="2400" dirty="0">
                    <a:sym typeface="Helvetica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"/>
                        <m:ctrlPr>
                          <a:rPr lang="en-US" altLang="zh-CN" sz="2400" i="1">
                            <a:latin typeface="Cambria Math" panose="02040503050406030204" pitchFamily="18" charset="0"/>
                            <a:sym typeface="Helvetica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⌉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sym typeface="Helvetica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sym typeface="Helvetica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𝑟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𝑟</m:t>
                                    </m:r>
                                  </m:sub>
                                </m:sSub>
                              </m:den>
                            </m:f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sym typeface="Helvetica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sym typeface="Helvetica"/>
                                  </a:rPr>
                                  <m:t>𝐶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sym typeface="Helvetica"/>
                                      </a:rPr>
                                      <m:t>𝑟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2C96F08-CB8A-BD81-B9F0-360B9E6D0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34" y="4840702"/>
                <a:ext cx="3750253" cy="678323"/>
              </a:xfrm>
              <a:prstGeom prst="rect">
                <a:avLst/>
              </a:prstGeom>
              <a:blipFill>
                <a:blip r:embed="rId7"/>
                <a:stretch>
                  <a:fillRect l="-3378" t="-168519" r="-21284" b="-23888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占位符 1">
            <a:extLst>
              <a:ext uri="{FF2B5EF4-FFF2-40B4-BE49-F238E27FC236}">
                <a16:creationId xmlns:a16="http://schemas.microsoft.com/office/drawing/2014/main" id="{A03206D4-1E46-82DB-335A-BE03DAFFC030}"/>
              </a:ext>
            </a:extLst>
          </p:cNvPr>
          <p:cNvSpPr txBox="1">
            <a:spLocks/>
          </p:cNvSpPr>
          <p:nvPr/>
        </p:nvSpPr>
        <p:spPr>
          <a:xfrm>
            <a:off x="6242559" y="4666164"/>
            <a:ext cx="5739646" cy="1254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355600" marR="0" indent="-355600" algn="l" defTabSz="91440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Helvetica"/>
              <a:buChar char="❑"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Microsoft YaHei" panose="020B0503020204020204" pitchFamily="34" charset="-122"/>
                <a:cs typeface="Microsoft YaHei" panose="020B0503020204020204" pitchFamily="34" charset="-122"/>
                <a:sym typeface="微软雅黑"/>
              </a:defRPr>
            </a:lvl1pPr>
            <a:lvl2pPr marL="724957" marR="0" indent="-274107" algn="l" defTabSz="91440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Helvetica"/>
              <a:buChar char="■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SimHei" panose="02010609060101010101" pitchFamily="49" charset="-122"/>
                <a:cs typeface="SimHei" panose="02010609060101010101" pitchFamily="49" charset="-122"/>
                <a:sym typeface="微软雅黑"/>
              </a:defRPr>
            </a:lvl2pPr>
            <a:lvl3pPr marL="1095375" marR="0" indent="-382269" algn="l" defTabSz="91440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❖"/>
              <a:tabLst/>
              <a:defRPr sz="2000" b="1" i="0" u="none" strike="noStrike" cap="none" spc="0" baseline="0">
                <a:solidFill>
                  <a:srgbClr val="000000"/>
                </a:solidFill>
                <a:uFillTx/>
                <a:latin typeface="+mj-lt"/>
                <a:ea typeface="Kaiti SC Black" panose="02010600040101010101" pitchFamily="2" charset="-122"/>
                <a:cs typeface="Arial" panose="020B0604020202020204" pitchFamily="34" charset="0"/>
                <a:sym typeface="微软雅黑"/>
              </a:defRPr>
            </a:lvl3pPr>
            <a:lvl4pPr marL="1389380" marR="0" indent="-355600" algn="l" defTabSz="91440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✓"/>
              <a:tabLst/>
              <a:defRPr sz="24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1651000" marR="0" indent="-355600" algn="l" defTabSz="91440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▪"/>
              <a:tabLst/>
              <a:defRPr sz="24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641600" marR="0" indent="-355600" algn="l" defTabSz="91440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•"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98800" marR="0" indent="-355600" algn="l" defTabSz="91440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•"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556000" marR="0" indent="-355600" algn="l" defTabSz="91440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•"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4013200" marR="0" indent="-355600" algn="l" defTabSz="91440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Helvetica"/>
              <a:buChar char="•"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lvl="1"/>
            <a:r>
              <a:rPr kumimoji="1" lang="zh-CN" altLang="en-US" dirty="0"/>
              <a:t>因此</a:t>
            </a:r>
            <a:endParaRPr kumimoji="1"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2CB3DFC-E339-7ACF-F395-CE8AC443FEBE}"/>
                  </a:ext>
                </a:extLst>
              </p:cNvPr>
              <p:cNvSpPr txBox="1"/>
              <p:nvPr/>
            </p:nvSpPr>
            <p:spPr>
              <a:xfrm>
                <a:off x="7939851" y="4751385"/>
                <a:ext cx="2345062" cy="10836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𝑟</m:t>
                              </m:r>
                            </m:sub>
                          </m:sSub>
                        </m:sub>
                      </m:sSub>
                      <m:r>
                        <a:rPr kumimoji="0" lang="en-US" altLang="zh-CN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  <a:sym typeface="Helvetica"/>
                        </a:rPr>
                        <m:t>≤</m:t>
                      </m:r>
                      <m:d>
                        <m:dPr>
                          <m:begChr m:val="⌊"/>
                          <m:endChr m:val="⌋"/>
                          <m:ctrlPr>
                            <a:rPr kumimoji="0" lang="en-US" altLang="zh-CN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  <a:sym typeface="Helvetica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0" lang="en-US" altLang="zh-CN" sz="24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+mj-ea"/>
                                      <a:cs typeface="+mj-cs"/>
                                      <a:sym typeface="Helvetica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24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+mj-ea"/>
                                      <a:cs typeface="+mj-cs"/>
                                      <a:sym typeface="Helvetica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n-US" altLang="zh-CN" sz="24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+mj-ea"/>
                                      <a:cs typeface="+mj-cs"/>
                                      <a:sym typeface="Helvetica"/>
                                    </a:rPr>
                                    <m:t>𝐿</m:t>
                                  </m:r>
                                  <m:r>
                                    <a:rPr kumimoji="0" lang="en-US" altLang="zh-CN" sz="24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+mj-ea"/>
                                      <a:cs typeface="+mj-cs"/>
                                      <a:sym typeface="Helvetica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−1</m:t>
                              </m:r>
                            </m:num>
                            <m:den>
                              <m:r>
                                <a:rPr kumimoji="0" lang="en-US" altLang="zh-CN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1+</m:t>
                              </m:r>
                              <m:r>
                                <a:rPr kumimoji="0" lang="zh-CN" alt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+mj-ea"/>
                                  <a:cs typeface="+mj-cs"/>
                                  <a:sym typeface="Helvetica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kumimoji="0" lang="en-US" altLang="zh-CN" sz="24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+mj-ea"/>
                                      <a:cs typeface="+mj-cs"/>
                                      <a:sym typeface="Helvetica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altLang="zh-CN" sz="2400" b="0" i="1" u="none" strike="noStrike" cap="none" spc="0" normalizeH="0" baseline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+mj-ea"/>
                                          <a:cs typeface="+mj-cs"/>
                                          <a:sym typeface="Helvetica"/>
                                        </a:rPr>
                                        <m:t>𝑟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kumimoji="0" lang="zh-CN" alt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2CB3DFC-E339-7ACF-F395-CE8AC443F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851" y="4751385"/>
                <a:ext cx="2345062" cy="10836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标注 10">
                <a:extLst>
                  <a:ext uri="{FF2B5EF4-FFF2-40B4-BE49-F238E27FC236}">
                    <a16:creationId xmlns:a16="http://schemas.microsoft.com/office/drawing/2014/main" id="{25466F4F-9A63-C0DF-1493-FD2D16A07734}"/>
                  </a:ext>
                </a:extLst>
              </p:cNvPr>
              <p:cNvSpPr/>
              <p:nvPr/>
            </p:nvSpPr>
            <p:spPr>
              <a:xfrm>
                <a:off x="6871143" y="2452239"/>
                <a:ext cx="2857928" cy="379961"/>
              </a:xfrm>
              <a:prstGeom prst="wedgeRectCallout">
                <a:avLst>
                  <a:gd name="adj1" fmla="val -71513"/>
                  <a:gd name="adj2" fmla="val 159643"/>
                </a:avLst>
              </a:prstGeom>
              <a:noFill/>
              <a:ln w="25400" cap="flat">
                <a:solidFill>
                  <a:schemeClr val="tx1">
                    <a:alpha val="38560"/>
                  </a:schemeClr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1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每组中包含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dirty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400" dirty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400" i="1" dirty="0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L</m:t>
                        </m:r>
                        <m:r>
                          <a:rPr lang="en-US" altLang="zh-CN" sz="1400" b="0" i="1" dirty="0" smtClean="0"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cache</a:t>
                </a:r>
                <a:r>
                  <a:rPr kumimoji="0" lang="zh-CN" altLang="en-US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 </a:t>
                </a:r>
                <a:r>
                  <a:rPr kumimoji="0" lang="en-US" altLang="zh-CN" sz="1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line</a:t>
                </a:r>
                <a:endParaRPr kumimoji="0" lang="zh-CN" alt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</mc:Choice>
        <mc:Fallback xmlns="">
          <p:sp>
            <p:nvSpPr>
              <p:cNvPr id="11" name="矩形标注 10">
                <a:extLst>
                  <a:ext uri="{FF2B5EF4-FFF2-40B4-BE49-F238E27FC236}">
                    <a16:creationId xmlns:a16="http://schemas.microsoft.com/office/drawing/2014/main" id="{25466F4F-9A63-C0DF-1493-FD2D16A077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143" y="2452239"/>
                <a:ext cx="2857928" cy="379961"/>
              </a:xfrm>
              <a:prstGeom prst="wedgeRectCallout">
                <a:avLst>
                  <a:gd name="adj1" fmla="val -71513"/>
                  <a:gd name="adj2" fmla="val 159643"/>
                </a:avLst>
              </a:prstGeom>
              <a:blipFill>
                <a:blip r:embed="rId9"/>
                <a:stretch>
                  <a:fillRect/>
                </a:stretch>
              </a:blipFill>
              <a:ln w="25400" cap="flat">
                <a:solidFill>
                  <a:schemeClr val="tx1">
                    <a:alpha val="38560"/>
                  </a:schemeClr>
                </a:solidFill>
                <a:prstDash val="solid"/>
                <a:round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58188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E76FC3C-37B4-E27E-5BD5-D4F3D03436F4}"/>
              </a:ext>
            </a:extLst>
          </p:cNvPr>
          <p:cNvSpPr/>
          <p:nvPr/>
        </p:nvSpPr>
        <p:spPr>
          <a:xfrm>
            <a:off x="1089542" y="820692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CC8C18-9476-78F1-CCBE-595A8A3EA2C0}"/>
              </a:ext>
            </a:extLst>
          </p:cNvPr>
          <p:cNvSpPr txBox="1"/>
          <p:nvPr/>
        </p:nvSpPr>
        <p:spPr>
          <a:xfrm>
            <a:off x="1927372" y="980639"/>
            <a:ext cx="35115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BLIS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Implementation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Of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GEMM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04259C-2C74-6F51-56DB-2D6F9B01E929}"/>
              </a:ext>
            </a:extLst>
          </p:cNvPr>
          <p:cNvSpPr txBox="1"/>
          <p:nvPr/>
        </p:nvSpPr>
        <p:spPr>
          <a:xfrm>
            <a:off x="2186940" y="1325250"/>
            <a:ext cx="4196016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A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High-Performance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Implementation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GEMM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I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mportance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of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Packing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Data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Usage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Pattern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ABFA3BF-F15E-6619-F811-EC7F65FEC3A7}"/>
              </a:ext>
            </a:extLst>
          </p:cNvPr>
          <p:cNvSpPr/>
          <p:nvPr/>
        </p:nvSpPr>
        <p:spPr>
          <a:xfrm>
            <a:off x="1089542" y="2293551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5C8746-D62D-10C0-1E35-37C33E9AD719}"/>
              </a:ext>
            </a:extLst>
          </p:cNvPr>
          <p:cNvSpPr txBox="1"/>
          <p:nvPr/>
        </p:nvSpPr>
        <p:spPr>
          <a:xfrm>
            <a:off x="1927372" y="2453498"/>
            <a:ext cx="3881828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Mapping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Algorithm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to</a:t>
            </a:r>
            <a:r>
              <a:rPr kumimoji="0" lang="zh-CN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Architecture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16C112-9D43-3818-1975-554584E36409}"/>
                  </a:ext>
                </a:extLst>
              </p:cNvPr>
              <p:cNvSpPr txBox="1"/>
              <p:nvPr/>
            </p:nvSpPr>
            <p:spPr>
              <a:xfrm>
                <a:off x="2186786" y="2853603"/>
                <a:ext cx="5246432" cy="7386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Architectural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Model</a:t>
                </a: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Parameters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for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Body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of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Innermost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Loop: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𝒎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and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𝒓</m:t>
                        </m:r>
                      </m:sub>
                    </m:sSub>
                  </m:oMath>
                </a14:m>
                <a:endParaRPr kumimoji="0" lang="en-US" altLang="zh-CN" sz="14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 pitchFamily="2" charset="0"/>
                  <a:ea typeface="+mj-ea"/>
                  <a:cs typeface="Calibri" panose="020F0502020204030204" pitchFamily="34" charset="0"/>
                  <a:sym typeface="Helvetica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60000"/>
                      <a:lumOff val="40000"/>
                    </a:schemeClr>
                  </a:buClr>
                  <a:buSzTx/>
                  <a:buFont typeface="Wingdings" pitchFamily="2" charset="2"/>
                  <a:buChar char="n"/>
                  <a:tabLst/>
                </a:pP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Parameters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for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the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Remaining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lang="en-US" altLang="zh-CN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Loops:</a:t>
                </a:r>
                <a:r>
                  <a:rPr lang="zh-CN" altLang="en-US" sz="1400" b="1" dirty="0"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𝒄</m:t>
                        </m:r>
                      </m:sub>
                    </m:sSub>
                    <m:r>
                      <a:rPr lang="en-US" altLang="zh-CN" sz="1400" b="1" i="0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,</m:t>
                    </m:r>
                    <m:r>
                      <a:rPr lang="zh-CN" altLang="en-US" sz="1400" b="1" i="0" smtClean="0">
                        <a:latin typeface="Cambria Math" panose="02040503050406030204" pitchFamily="18" charset="0"/>
                        <a:ea typeface="+mj-ea"/>
                        <a:cs typeface="Calibri" panose="020F0502020204030204" pitchFamily="34" charset="0"/>
                        <a:sym typeface="Helvetica"/>
                      </a:rPr>
                      <m:t> 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0" smtClean="0"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𝐜</m:t>
                        </m:r>
                      </m:sub>
                    </m:sSub>
                  </m:oMath>
                </a14:m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:r>
                  <a:rPr kumimoji="0" lang="en-US" altLang="zh-CN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and</a:t>
                </a:r>
                <a:r>
                  <a:rPr kumimoji="0" lang="zh-CN" altLang="en-US" sz="1400" b="1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 pitchFamily="2" charset="0"/>
                    <a:ea typeface="+mj-ea"/>
                    <a:cs typeface="Calibri" panose="020F0502020204030204" pitchFamily="34" charset="0"/>
                    <a:sym typeface="Helvetic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14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Calibri" panose="020F0502020204030204" pitchFamily="34" charset="0"/>
                            <a:sym typeface="Helvetica"/>
                          </a:rPr>
                          <m:t>𝒄</m:t>
                        </m:r>
                      </m:sub>
                    </m:sSub>
                  </m:oMath>
                </a14:m>
                <a:endParaRPr kumimoji="0" lang="zh-CN" altLang="en-US" sz="14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 pitchFamily="2" charset="0"/>
                  <a:ea typeface="+mj-ea"/>
                  <a:cs typeface="Calibri" panose="020F0502020204030204" pitchFamily="34" charset="0"/>
                  <a:sym typeface="Helvetica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16C112-9D43-3818-1975-554584E36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786" y="2853603"/>
                <a:ext cx="5246432" cy="738660"/>
              </a:xfrm>
              <a:prstGeom prst="rect">
                <a:avLst/>
              </a:prstGeom>
              <a:blipFill>
                <a:blip r:embed="rId3"/>
                <a:stretch>
                  <a:fillRect l="-1208" t="-1695" b="-84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140DA842-3173-F2A7-14E4-8B32A7AF14C6}"/>
              </a:ext>
            </a:extLst>
          </p:cNvPr>
          <p:cNvSpPr/>
          <p:nvPr/>
        </p:nvSpPr>
        <p:spPr>
          <a:xfrm>
            <a:off x="1089542" y="4004398"/>
            <a:ext cx="720000" cy="720000"/>
          </a:xfrm>
          <a:prstGeom prst="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E3EE788-096A-8128-D533-2A6C51EBB5F4}"/>
              </a:ext>
            </a:extLst>
          </p:cNvPr>
          <p:cNvSpPr txBox="1"/>
          <p:nvPr/>
        </p:nvSpPr>
        <p:spPr>
          <a:xfrm>
            <a:off x="1927372" y="4164345"/>
            <a:ext cx="119519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Medium" panose="020B0603020102020204" pitchFamily="34" charset="0"/>
                <a:cs typeface="Times New Roman" panose="02020603050405020304" pitchFamily="18" charset="0"/>
                <a:sym typeface="Helvetica"/>
              </a:rPr>
              <a:t>Validation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Medium" panose="020B0603020102020204" pitchFamily="34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18910D2-8FB3-DF8F-9C62-FDC10ABFC7DB}"/>
              </a:ext>
            </a:extLst>
          </p:cNvPr>
          <p:cNvSpPr txBox="1"/>
          <p:nvPr/>
        </p:nvSpPr>
        <p:spPr>
          <a:xfrm>
            <a:off x="2186786" y="4564450"/>
            <a:ext cx="229485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Evaluating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the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Model</a:t>
            </a:r>
          </a:p>
          <a:p>
            <a:pPr marL="171450" marR="0" indent="-1714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Tx/>
              <a:buFont typeface="Wingdings" pitchFamily="2" charset="2"/>
              <a:buChar char="n"/>
              <a:tabLst/>
            </a:pP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Experimental</a:t>
            </a:r>
            <a:r>
              <a:rPr lang="zh-CN" altLang="en-US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 </a:t>
            </a:r>
            <a:r>
              <a:rPr lang="en-US" altLang="zh-CN" sz="1400" b="1" dirty="0">
                <a:latin typeface="Helvetica" pitchFamily="2" charset="0"/>
                <a:ea typeface="+mj-ea"/>
                <a:cs typeface="Calibri" panose="020F0502020204030204" pitchFamily="34" charset="0"/>
                <a:sym typeface="Helvetica"/>
              </a:rPr>
              <a:t>Validation</a:t>
            </a:r>
            <a:endParaRPr kumimoji="0" lang="zh-CN" altLang="en-US" sz="14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ea typeface="+mj-ea"/>
              <a:cs typeface="Calibri" panose="020F050202020403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9958004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223A209C-8ABF-2B2D-2B61-DE1554F3864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Setting</a:t>
                </a:r>
              </a:p>
              <a:p>
                <a:pPr lvl="1"/>
                <a:r>
                  <a:rPr kumimoji="1" lang="zh-CN" altLang="en-US" dirty="0"/>
                  <a:t>将模型的分析结果和那些专家手动调优或者经验调优的值比较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选取传统架构</a:t>
                </a:r>
                <a:r>
                  <a:rPr kumimoji="1" lang="en-US" altLang="zh-CN" dirty="0"/>
                  <a:t>(x86)</a:t>
                </a:r>
                <a:r>
                  <a:rPr kumimoji="1" lang="zh-CN" altLang="en-US" dirty="0"/>
                  <a:t>和低功耗处理器</a:t>
                </a:r>
                <a:endParaRPr kumimoji="1" lang="en-US" altLang="zh-CN" dirty="0"/>
              </a:p>
              <a:p>
                <a:pPr lvl="2"/>
                <a:r>
                  <a:rPr kumimoji="1" lang="en-US" altLang="zh-CN" dirty="0"/>
                  <a:t>Intel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 err="1"/>
                  <a:t>Dunnington</a:t>
                </a:r>
                <a:r>
                  <a:rPr kumimoji="1" lang="en-US" altLang="zh-CN" dirty="0"/>
                  <a:t>(X7660)</a:t>
                </a:r>
              </a:p>
              <a:p>
                <a:pPr lvl="2"/>
                <a:r>
                  <a:rPr kumimoji="1" lang="en-US" altLang="zh-CN" dirty="0"/>
                  <a:t>Intel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 err="1"/>
                  <a:t>SandyBridge</a:t>
                </a:r>
                <a:r>
                  <a:rPr kumimoji="1" lang="en-US" altLang="zh-CN" dirty="0"/>
                  <a:t>(E3-1220)</a:t>
                </a:r>
              </a:p>
              <a:p>
                <a:pPr lvl="2"/>
                <a:r>
                  <a:rPr kumimoji="1" lang="en-US" altLang="zh-CN" dirty="0"/>
                  <a:t>ADM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Kaveri(A10-7850K)</a:t>
                </a:r>
              </a:p>
              <a:p>
                <a:pPr lvl="2"/>
                <a:r>
                  <a:rPr kumimoji="1" lang="en-US" altLang="zh-CN" dirty="0"/>
                  <a:t>Texas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Instruments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C6678</a:t>
                </a:r>
              </a:p>
              <a:p>
                <a:r>
                  <a:rPr kumimoji="1" lang="en-US" altLang="zh-CN" dirty="0"/>
                  <a:t>Evaluating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Model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除了</a:t>
                </a:r>
                <a:r>
                  <a:rPr kumimoji="1" lang="en-US" altLang="zh-CN" dirty="0"/>
                  <a:t>AMD</a:t>
                </a:r>
                <a:r>
                  <a:rPr kumimoji="1" lang="zh-CN" altLang="en-US" dirty="0"/>
                  <a:t>，模型的分析结果基本与专家靠经验选取的值相同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文章中提到，</a:t>
                </a:r>
                <a:r>
                  <a:rPr kumimoji="1" lang="en-US" altLang="zh-CN" dirty="0" err="1"/>
                  <a:t>OpenBLAS</a:t>
                </a:r>
                <a:r>
                  <a:rPr kumimoji="1" lang="zh-CN" altLang="en-US" dirty="0"/>
                  <a:t>作者提出的</a:t>
                </a:r>
                <a:r>
                  <a:rPr kumimoji="1" lang="en-US" altLang="zh-CN" dirty="0" err="1"/>
                  <a:t>AuGEM</a:t>
                </a:r>
                <a:r>
                  <a:rPr kumimoji="1" lang="zh-CN" altLang="en-US" dirty="0"/>
                  <a:t>，一种经验搜索工具</a:t>
                </a:r>
                <a:r>
                  <a:rPr kumimoji="1" lang="en-US" altLang="zh-CN" dirty="0"/>
                  <a:t>——</a:t>
                </a:r>
                <a:r>
                  <a:rPr kumimoji="1" lang="zh-CN" altLang="en-US" dirty="0"/>
                  <a:t>生成的</a:t>
                </a:r>
                <a:r>
                  <a:rPr kumimoji="1" lang="en-US" altLang="zh-CN" dirty="0"/>
                  <a:t>microkernel</a:t>
                </a:r>
                <a:r>
                  <a:rPr kumimoji="1" lang="zh-CN" altLang="en-US" dirty="0"/>
                  <a:t>是工作在</a:t>
                </a:r>
                <a:r>
                  <a:rPr kumimoji="1" lang="en-US" altLang="zh-CN" dirty="0"/>
                  <a:t>6x4</a:t>
                </a:r>
                <a:r>
                  <a:rPr kumimoji="1" lang="zh-CN" altLang="en-US" dirty="0"/>
                  <a:t>的</a:t>
                </a:r>
                <a:r>
                  <a:rPr kumimoji="1" lang="en-US" altLang="zh-CN" dirty="0" err="1"/>
                  <a:t>microtile</a:t>
                </a:r>
                <a:r>
                  <a:rPr kumimoji="1" lang="zh-CN" altLang="en-US" dirty="0"/>
                  <a:t>上。这表明表中</a:t>
                </a:r>
                <a:r>
                  <a:rPr kumimoji="1" lang="en-US" altLang="zh-CN" dirty="0" err="1"/>
                  <a:t>OpenBLAS</a:t>
                </a:r>
                <a:r>
                  <a:rPr kumimoji="1" lang="zh-CN" altLang="en-US" dirty="0"/>
                  <a:t>所采用的</a:t>
                </a:r>
                <a:r>
                  <a:rPr kumimoji="1" lang="en-US" altLang="zh-CN" dirty="0"/>
                  <a:t>8x2</a:t>
                </a:r>
                <a:r>
                  <a:rPr kumimoji="1" lang="zh-CN" altLang="en-US" dirty="0"/>
                  <a:t>可能不是最优的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223A209C-8ABF-2B2D-2B61-DE1554F38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B42C1ABF-979C-3E5C-7DF1-57F411F5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9A0E3ED-DA27-8B36-9DD8-E00FE3276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75A1324-9488-3905-F1E2-7A2C1B569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40" y="2163548"/>
            <a:ext cx="5943600" cy="13441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DD23325-3001-FCB0-1663-3AB828B24653}"/>
                  </a:ext>
                </a:extLst>
              </p:cNvPr>
              <p:cNvSpPr txBox="1"/>
              <p:nvPr/>
            </p:nvSpPr>
            <p:spPr>
              <a:xfrm>
                <a:off x="7113510" y="3479177"/>
                <a:ext cx="338246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Table.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 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𝑚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  <m:r>
                      <a:rPr kumimoji="0" lang="en-US" altLang="zh-CN" sz="1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,</m:t>
                    </m:r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𝑛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的分析值和专家选取的经验值比较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DD23325-3001-FCB0-1663-3AB828B24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3510" y="3479177"/>
                <a:ext cx="3382460" cy="276995"/>
              </a:xfrm>
              <a:prstGeom prst="rect">
                <a:avLst/>
              </a:prstGeom>
              <a:blipFill>
                <a:blip r:embed="rId5"/>
                <a:stretch>
                  <a:fillRect l="-1498" t="-9091" r="-375" b="-1363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5EE3EBB9-9054-00BF-83BD-AB6284D71830}"/>
              </a:ext>
            </a:extLst>
          </p:cNvPr>
          <p:cNvCxnSpPr/>
          <p:nvPr/>
        </p:nvCxnSpPr>
        <p:spPr>
          <a:xfrm>
            <a:off x="9082723" y="3252292"/>
            <a:ext cx="2462543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01715932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C4F3BF47-CD81-C7A9-04B6-D082F372E35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Evaluating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Model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不比较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zh-CN" altLang="en-US" dirty="0"/>
                  <a:t>的原因是大部分这些架构不包含</a:t>
                </a:r>
                <a:r>
                  <a:rPr kumimoji="1" lang="en-US" altLang="zh-CN" dirty="0"/>
                  <a:t>L3</a:t>
                </a:r>
                <a:r>
                  <a:rPr kumimoji="1" lang="zh-CN" altLang="en-US" dirty="0"/>
                  <a:t>高速缓存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除了</a:t>
                </a:r>
                <a:r>
                  <a:rPr kumimoji="1" lang="en-US" altLang="zh-CN" dirty="0"/>
                  <a:t>AMD</a:t>
                </a:r>
                <a:r>
                  <a:rPr kumimoji="1" lang="zh-CN" altLang="en-US" dirty="0"/>
                  <a:t>的例外，基本与专家选择的值相似或者相同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C4F3BF47-CD81-C7A9-04B6-D082F372E3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866E7019-0BA6-03F8-EE6B-30734FA7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6C1F5B-F8AC-D786-F59D-5AC639D7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7BF4C2-15A8-C373-B9DE-637FFBEA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41" y="3959680"/>
            <a:ext cx="5886205" cy="18866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23FF07B-3C19-FF98-41E4-53BCB592AB0E}"/>
                  </a:ext>
                </a:extLst>
              </p:cNvPr>
              <p:cNvSpPr txBox="1"/>
              <p:nvPr/>
            </p:nvSpPr>
            <p:spPr>
              <a:xfrm>
                <a:off x="6629757" y="5816976"/>
                <a:ext cx="4296172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Table.</a:t>
                </a:r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 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𝑘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sub>
                    </m:sSub>
                    <m:r>
                      <a:rPr kumimoji="0" lang="en-US" altLang="zh-CN" sz="1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  <a:sym typeface="Helvetica"/>
                      </a:rPr>
                      <m:t>,</m:t>
                    </m:r>
                    <m:sSub>
                      <m:sSubPr>
                        <m:ctrlP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𝑚</m:t>
                        </m:r>
                      </m:e>
                      <m:sub>
                        <m:r>
                          <a:rPr kumimoji="0" lang="en-US" altLang="zh-CN" sz="1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  <a:sym typeface="Helvetica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0" lang="zh-CN" alt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  <a:sym typeface="Helvetica"/>
                  </a:rPr>
                  <a:t>的分析值和专家经验选取或者手动优化的值比较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23FF07B-3C19-FF98-41E4-53BCB592A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757" y="5816976"/>
                <a:ext cx="4296172" cy="276995"/>
              </a:xfrm>
              <a:prstGeom prst="rect">
                <a:avLst/>
              </a:prstGeom>
              <a:blipFill>
                <a:blip r:embed="rId5"/>
                <a:stretch>
                  <a:fillRect l="-1180" t="-4167" b="-8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811021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97F99DB-9064-831B-58AA-85A3547DA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两个目标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在能够分析出最优值的架构上，从性能和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miss</a:t>
            </a:r>
            <a:r>
              <a:rPr kumimoji="1" lang="zh-CN" altLang="en-US" dirty="0"/>
              <a:t>率两个方面分析</a:t>
            </a:r>
            <a:r>
              <a:rPr kumimoji="1" lang="en-US" altLang="zh-CN" dirty="0"/>
              <a:t>BLIS</a:t>
            </a:r>
            <a:r>
              <a:rPr kumimoji="1" lang="zh-CN" altLang="en-US" dirty="0"/>
              <a:t>的行为</a:t>
            </a:r>
            <a:r>
              <a:rPr kumimoji="1" lang="en-US" altLang="zh-CN" dirty="0"/>
              <a:t>(Intel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SandyBridge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zh-CN" altLang="en-US" dirty="0"/>
              <a:t>在最优值不匹配的架构上，量化并解释性能的差异</a:t>
            </a:r>
            <a:r>
              <a:rPr kumimoji="1" lang="en-US" altLang="zh-CN" dirty="0"/>
              <a:t>(AMD</a:t>
            </a:r>
            <a:r>
              <a:rPr kumimoji="1" lang="zh-CN" altLang="en-US" dirty="0"/>
              <a:t> </a:t>
            </a:r>
            <a:r>
              <a:rPr kumimoji="1" lang="en-US" altLang="zh-CN" dirty="0"/>
              <a:t>Kaveri)</a:t>
            </a:r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9D084D-4867-4859-E6CF-EBFA1BB33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Validation</a:t>
            </a:r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4FA4D54-0815-94E0-35F8-C96022A3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779334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A2306AB1-2412-B087-79A9-93B15859BC0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sz="2400" dirty="0"/>
                  <a:t>取值</a:t>
                </a:r>
                <a:r>
                  <a:rPr kumimoji="1" lang="en-US" altLang="zh-CN" sz="2400" dirty="0"/>
                  <a:t>	</a:t>
                </a:r>
              </a:p>
              <a:p>
                <a:pPr lvl="1"/>
                <a:r>
                  <a:rPr kumimoji="1" lang="zh-CN" altLang="en-US" sz="2000" dirty="0"/>
                  <a:t>最优的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=96</m:t>
                    </m:r>
                  </m:oMath>
                </a14:m>
                <a:r>
                  <a:rPr kumimoji="1" lang="zh-CN" altLang="en-US" sz="2000" dirty="0"/>
                  <a:t>，高于最优和低于最优的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=32,</m:t>
                    </m:r>
                    <m:r>
                      <a:rPr kumimoji="1" lang="zh-CN" alt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=512</m:t>
                    </m:r>
                  </m:oMath>
                </a14:m>
                <a:endParaRPr kumimoji="1" lang="en-US" altLang="zh-CN" sz="2000" dirty="0"/>
              </a:p>
              <a:p>
                <a:r>
                  <a:rPr kumimoji="1" lang="zh-CN" altLang="en-US" sz="2400" dirty="0"/>
                  <a:t>最优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sz="2400" dirty="0"/>
                  <a:t>（绿线）</a:t>
                </a:r>
                <a:endParaRPr kumimoji="1" lang="en-US" altLang="zh-CN" sz="2400" dirty="0"/>
              </a:p>
              <a:p>
                <a:pPr lvl="1"/>
                <a:r>
                  <a:rPr kumimoji="1" lang="en-US" altLang="zh-CN" sz="2000" dirty="0"/>
                  <a:t>L1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cache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miss</a:t>
                </a:r>
                <a:r>
                  <a:rPr kumimoji="1" lang="zh-CN" altLang="en-US" sz="2000" dirty="0"/>
                  <a:t>中的三个区间</a:t>
                </a:r>
                <a:endParaRPr kumimoji="1" lang="en-US" altLang="zh-CN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&lt;48</m:t>
                    </m:r>
                  </m:oMath>
                </a14:m>
                <a:endParaRPr kumimoji="1" lang="en-US" altLang="zh-CN" sz="2000" b="0" dirty="0"/>
              </a:p>
              <a:p>
                <a:pPr lvl="2"/>
                <a:r>
                  <a:rPr kumimoji="1" lang="zh-CN" altLang="en-US" sz="1600" dirty="0"/>
                  <a:t>冲突</a:t>
                </a:r>
                <a:r>
                  <a:rPr kumimoji="1" lang="en-US" altLang="zh-CN" sz="1600" dirty="0"/>
                  <a:t>/</a:t>
                </a:r>
                <a:r>
                  <a:rPr kumimoji="1" lang="zh-CN" altLang="en-US" sz="1600" dirty="0"/>
                  <a:t>容量缺少可忽略不计，大部分</a:t>
                </a:r>
                <a:r>
                  <a:rPr kumimoji="1" lang="en-US" altLang="zh-CN" sz="1600" dirty="0"/>
                  <a:t>L1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cache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miss</a:t>
                </a:r>
                <a:r>
                  <a:rPr kumimoji="1" lang="zh-CN" altLang="en-US" sz="1600" dirty="0"/>
                  <a:t>都是强制</a:t>
                </a:r>
                <a:r>
                  <a:rPr kumimoji="1" lang="en-US" altLang="zh-CN" sz="1600" dirty="0"/>
                  <a:t>miss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sz="1600" dirty="0"/>
                  <a:t>过小导致计算访存比低，以致性能不高</a:t>
                </a:r>
                <a:endParaRPr kumimoji="1" lang="en-US" altLang="zh-CN" sz="16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&gt;256</m:t>
                    </m:r>
                  </m:oMath>
                </a14:m>
                <a:endParaRPr kumimoji="1" lang="en-US" altLang="zh-CN" sz="200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kumimoji="1" lang="en-US" altLang="zh-CN" sz="16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sz="1600" dirty="0"/>
                  <a:t>超过最优值，导致冲突</a:t>
                </a:r>
                <a:r>
                  <a:rPr kumimoji="1" lang="en-US" altLang="zh-CN" sz="1600" dirty="0"/>
                  <a:t>miss</a:t>
                </a:r>
                <a:r>
                  <a:rPr kumimoji="1" lang="zh-CN" altLang="en-US" sz="1600" dirty="0"/>
                  <a:t>和容量</a:t>
                </a:r>
                <a:r>
                  <a:rPr kumimoji="1" lang="en-US" altLang="zh-CN" sz="1600" dirty="0"/>
                  <a:t>miss</a:t>
                </a:r>
                <a:r>
                  <a:rPr kumimoji="1" lang="zh-CN" altLang="en-US" sz="1600" dirty="0"/>
                  <a:t>先后成为</a:t>
                </a:r>
                <a:br>
                  <a:rPr kumimoji="1" lang="en-US" altLang="zh-CN" sz="1600" dirty="0"/>
                </a:br>
                <a:r>
                  <a:rPr kumimoji="1" lang="en-US" altLang="zh-CN" sz="1600" dirty="0"/>
                  <a:t>L1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cache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miss</a:t>
                </a:r>
                <a:r>
                  <a:rPr kumimoji="1" lang="zh-CN" altLang="en-US" sz="1600" dirty="0"/>
                  <a:t>的主要原因，导致性能低下</a:t>
                </a:r>
                <a:endParaRPr kumimoji="1" lang="en-US" altLang="zh-CN" sz="1600" dirty="0"/>
              </a:p>
              <a:p>
                <a:pPr lvl="1"/>
                <a:endParaRPr kumimoji="1" lang="zh-CN" altLang="en-US" dirty="0"/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A2306AB1-2412-B087-79A9-93B15859BC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83" t="-9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C5FE65C8-8613-E7A2-515C-BA281B61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1"/>
            <a:ext cx="7987145" cy="575950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Empirical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Validation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of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Analytical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endParaRPr kumimoji="1" lang="zh-CN" altLang="en-US" sz="2800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FDC2AE-F4B3-479F-E6D3-C4274FDC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103ABE-01FE-A1B8-ADBF-7FD9D9AD1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300" y="3289281"/>
            <a:ext cx="5553695" cy="3319344"/>
          </a:xfrm>
          <a:prstGeom prst="rect">
            <a:avLst/>
          </a:prstGeom>
        </p:spPr>
      </p:pic>
      <p:sp>
        <p:nvSpPr>
          <p:cNvPr id="9" name="标题 2">
            <a:extLst>
              <a:ext uri="{FF2B5EF4-FFF2-40B4-BE49-F238E27FC236}">
                <a16:creationId xmlns:a16="http://schemas.microsoft.com/office/drawing/2014/main" id="{14CE558E-1AE1-960A-282E-41F060A6C106}"/>
              </a:ext>
            </a:extLst>
          </p:cNvPr>
          <p:cNvSpPr txBox="1">
            <a:spLocks/>
          </p:cNvSpPr>
          <p:nvPr/>
        </p:nvSpPr>
        <p:spPr>
          <a:xfrm>
            <a:off x="166255" y="448295"/>
            <a:ext cx="7987145" cy="441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r>
              <a:rPr kumimoji="1" lang="en-US" altLang="zh-CN" sz="2000" dirty="0"/>
              <a:t>-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Intel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SandyBridge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Case</a:t>
            </a:r>
            <a:endParaRPr kumimoji="1" lang="zh-CN" altLang="en-US" sz="20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91850CAD-8BC4-5B90-7859-874DA4685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5" y="4497848"/>
            <a:ext cx="3587290" cy="2223628"/>
          </a:xfrm>
          <a:prstGeom prst="rect">
            <a:avLst/>
          </a:prstGeom>
        </p:spPr>
      </p:pic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C86748CB-EBA9-FA91-E535-F1C85EDFBF87}"/>
              </a:ext>
            </a:extLst>
          </p:cNvPr>
          <p:cNvCxnSpPr>
            <a:cxnSpLocks/>
          </p:cNvCxnSpPr>
          <p:nvPr/>
        </p:nvCxnSpPr>
        <p:spPr>
          <a:xfrm flipV="1">
            <a:off x="7338951" y="3515096"/>
            <a:ext cx="0" cy="272840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73DB5BC5-B6F9-2677-02BA-8951FD9F5965}"/>
              </a:ext>
            </a:extLst>
          </p:cNvPr>
          <p:cNvCxnSpPr>
            <a:cxnSpLocks/>
          </p:cNvCxnSpPr>
          <p:nvPr/>
        </p:nvCxnSpPr>
        <p:spPr>
          <a:xfrm flipV="1">
            <a:off x="8928265" y="3513600"/>
            <a:ext cx="0" cy="2768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04627358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EAF91D5A-D8A7-3F92-015E-2879C3D2DD5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zh-CN" altLang="en-US" sz="2800" dirty="0"/>
                  <a:t>最优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kumimoji="1" lang="zh-CN" altLang="en-US" sz="2800" dirty="0"/>
                  <a:t>（绿线）</a:t>
                </a:r>
                <a:endParaRPr kumimoji="1" lang="en-US" altLang="zh-CN" sz="2000" b="0" dirty="0"/>
              </a:p>
              <a:p>
                <a:pPr lvl="1"/>
                <a14:m>
                  <m:oMath xmlns:m="http://schemas.openxmlformats.org/officeDocument/2006/math"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48≤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≤256</m:t>
                    </m:r>
                  </m:oMath>
                </a14:m>
                <a:endParaRPr kumimoji="1" lang="en-US" altLang="zh-CN" sz="2000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分别占据至多</a:t>
                </a:r>
                <a:r>
                  <a:rPr kumimoji="1" lang="en-US" altLang="zh-CN" sz="1600" b="0" dirty="0"/>
                  <a:t>16KB</a:t>
                </a:r>
                <a:r>
                  <a:rPr kumimoji="1" lang="zh-CN" altLang="en-US" sz="1600" b="0" dirty="0"/>
                  <a:t>和</a:t>
                </a:r>
                <a:r>
                  <a:rPr kumimoji="1" lang="en-US" altLang="zh-CN" sz="1600" b="0" dirty="0"/>
                  <a:t>8KB</a:t>
                </a:r>
                <a:r>
                  <a:rPr kumimoji="1" lang="zh-CN" altLang="en-US" sz="1600" b="0" dirty="0"/>
                  <a:t>，所以</a:t>
                </a:r>
                <a:r>
                  <a:rPr kumimoji="1" lang="en-US" altLang="zh-CN" sz="1600" b="0" dirty="0"/>
                  <a:t>L1</a:t>
                </a:r>
                <a:r>
                  <a:rPr kumimoji="1" lang="zh-CN" altLang="en-US" sz="1600" b="0" dirty="0"/>
                  <a:t> </a:t>
                </a:r>
                <a:r>
                  <a:rPr kumimoji="1" lang="en-US" altLang="zh-CN" sz="1600" b="0" dirty="0"/>
                  <a:t>cache</a:t>
                </a:r>
                <a:r>
                  <a:rPr kumimoji="1" lang="zh-CN" altLang="en-US" sz="1600" b="0" dirty="0"/>
                  <a:t>中不会发生容量缺失</a:t>
                </a:r>
                <a:endParaRPr kumimoji="1" lang="en-US" altLang="zh-CN" sz="1600" b="0" dirty="0"/>
              </a:p>
              <a:p>
                <a:pPr lvl="2"/>
                <a:r>
                  <a:rPr kumimoji="1" lang="zh-CN" altLang="en-US" sz="1600" b="0" dirty="0"/>
                  <a:t>由于</a:t>
                </a:r>
                <a:r>
                  <a:rPr kumimoji="1" lang="en-US" altLang="zh-CN" sz="1600" b="0" dirty="0"/>
                  <a:t>L1</a:t>
                </a:r>
                <a:r>
                  <a:rPr kumimoji="1" lang="zh-CN" altLang="en-US" sz="1600" b="0" dirty="0"/>
                  <a:t> </a:t>
                </a:r>
                <a:r>
                  <a:rPr kumimoji="1" lang="en-US" altLang="zh-CN" sz="1600" b="0" dirty="0"/>
                  <a:t>cache</a:t>
                </a:r>
                <a:r>
                  <a:rPr kumimoji="1" lang="zh-CN" altLang="en-US" sz="1600" b="0" dirty="0"/>
                  <a:t>是</a:t>
                </a:r>
                <a:r>
                  <a:rPr kumimoji="1" lang="en-US" altLang="zh-CN" sz="1600" b="0" dirty="0"/>
                  <a:t>8-</a:t>
                </a:r>
                <a:r>
                  <a:rPr kumimoji="1" lang="zh-CN" altLang="en-US" sz="1600" b="0" dirty="0"/>
                  <a:t>路组相连，而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至多使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1" lang="en-US" altLang="zh-CN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1600" b="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600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kumimoji="1" lang="en-US" altLang="zh-CN" sz="16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sz="1600" b="0" dirty="0"/>
                  <a:t>为</a:t>
                </a:r>
                <a:r>
                  <a:rPr kumimoji="1" lang="en-US" altLang="zh-CN" sz="1600" b="0" dirty="0"/>
                  <a:t>4</a:t>
                </a:r>
                <a:r>
                  <a:rPr kumimoji="1" lang="zh-CN" altLang="en-US" sz="1600" b="0" dirty="0"/>
                  <a:t>和</a:t>
                </a:r>
                <a:r>
                  <a:rPr kumimoji="1" lang="en-US" altLang="zh-CN" sz="1600" b="0" dirty="0"/>
                  <a:t>2</a:t>
                </a:r>
                <a:r>
                  <a:rPr kumimoji="1" lang="zh-CN" altLang="en-US" sz="1600" b="0" dirty="0"/>
                  <a:t>，所以也不会发生冲突缺失</a:t>
                </a:r>
                <a:endParaRPr kumimoji="1" lang="en-US" altLang="zh-CN" sz="1600" b="0" dirty="0"/>
              </a:p>
              <a:p>
                <a:pPr lvl="2"/>
                <a:r>
                  <a:rPr kumimoji="1" lang="en-US" altLang="zh-CN" sz="1600" b="0" dirty="0"/>
                  <a:t>L1</a:t>
                </a:r>
                <a:r>
                  <a:rPr kumimoji="1" lang="zh-CN" altLang="en-US" sz="1600" b="0" dirty="0"/>
                  <a:t> </a:t>
                </a:r>
                <a:r>
                  <a:rPr kumimoji="1" lang="en-US" altLang="zh-CN" sz="1600" b="0" dirty="0"/>
                  <a:t>cache</a:t>
                </a:r>
                <a:r>
                  <a:rPr kumimoji="1" lang="zh-CN" altLang="en-US" sz="1600" b="0" dirty="0"/>
                  <a:t> </a:t>
                </a:r>
                <a:r>
                  <a:rPr kumimoji="1" lang="en-US" altLang="zh-CN" sz="1600" b="0" dirty="0"/>
                  <a:t>miss</a:t>
                </a:r>
                <a:r>
                  <a:rPr kumimoji="1" lang="zh-CN" altLang="en-US" sz="1600" b="0" dirty="0"/>
                  <a:t>大部分都是强制</a:t>
                </a:r>
                <a:r>
                  <a:rPr kumimoji="1" lang="en-US" altLang="zh-CN" sz="1600" b="0" dirty="0"/>
                  <a:t>miss</a:t>
                </a:r>
                <a:r>
                  <a:rPr kumimoji="1" lang="zh-CN" altLang="en-US" sz="1600" b="0" dirty="0"/>
                  <a:t>，来源于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1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 dirty="0"/>
                  <a:t>的加载（大部分来源于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1600" b="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zh-CN" altLang="en-US" sz="1600" b="0"/>
                  <a:t>的加载）</a:t>
                </a:r>
                <a:endParaRPr kumimoji="1" lang="en-US" altLang="zh-CN" sz="1600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kumimoji="1" lang="en-US" altLang="zh-CN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1600" b="0" i="1" smtClean="0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kumimoji="1" lang="zh-CN" altLang="en-US" sz="1600" b="0" dirty="0"/>
                  <a:t>之所以性能最优，是因为它是满足条件中最大的，分摊了打包的开销并且使</a:t>
                </a:r>
                <a:r>
                  <a:rPr kumimoji="1" lang="en-US" altLang="zh-CN" sz="1600" b="0" dirty="0"/>
                  <a:t>L1/L2</a:t>
                </a:r>
                <a:r>
                  <a:rPr kumimoji="1" lang="zh-CN" altLang="en-US" sz="1600" b="0" dirty="0"/>
                  <a:t>的数据传输与计算重叠</a:t>
                </a:r>
                <a:endParaRPr kumimoji="1" lang="en-US" altLang="zh-CN" sz="1600" b="0" dirty="0"/>
              </a:p>
              <a:p>
                <a:pPr marL="450850" lvl="1" indent="0">
                  <a:buNone/>
                </a:pPr>
                <a:endParaRPr kumimoji="1" lang="en-US" altLang="zh-CN" sz="2000" dirty="0"/>
              </a:p>
              <a:p>
                <a:pPr marL="450850" lvl="1" indent="0">
                  <a:buNone/>
                </a:pPr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EAF91D5A-D8A7-3F92-015E-2879C3D2DD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98" t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2038965-E0E5-1ED5-4DE6-C64F992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标题 2">
            <a:extLst>
              <a:ext uri="{FF2B5EF4-FFF2-40B4-BE49-F238E27FC236}">
                <a16:creationId xmlns:a16="http://schemas.microsoft.com/office/drawing/2014/main" id="{2914AB95-E2C8-2D85-033F-AD33C27B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1"/>
            <a:ext cx="7987145" cy="575950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Empirical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Validation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of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Analytical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endParaRPr kumimoji="1" lang="zh-CN" altLang="en-US" sz="2800" dirty="0"/>
          </a:p>
        </p:txBody>
      </p:sp>
      <p:sp>
        <p:nvSpPr>
          <p:cNvPr id="6" name="标题 2">
            <a:extLst>
              <a:ext uri="{FF2B5EF4-FFF2-40B4-BE49-F238E27FC236}">
                <a16:creationId xmlns:a16="http://schemas.microsoft.com/office/drawing/2014/main" id="{98EB3504-D65C-61BB-83EA-484723846681}"/>
              </a:ext>
            </a:extLst>
          </p:cNvPr>
          <p:cNvSpPr txBox="1">
            <a:spLocks/>
          </p:cNvSpPr>
          <p:nvPr/>
        </p:nvSpPr>
        <p:spPr>
          <a:xfrm>
            <a:off x="166255" y="448295"/>
            <a:ext cx="7987145" cy="441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r>
              <a:rPr kumimoji="1" lang="en-US" altLang="zh-CN" sz="2000" dirty="0"/>
              <a:t>-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Intel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SandyBridge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Case</a:t>
            </a:r>
            <a:endParaRPr kumimoji="1"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1BD7E22-0C38-46A2-80AA-732F5A3B7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300" y="3289281"/>
            <a:ext cx="5553695" cy="33193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C6B3B3-DF1D-CBF7-3DF2-EE1CB42FB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5" y="3426686"/>
            <a:ext cx="5315351" cy="3294789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7AD96FBD-FF2A-03BD-1570-8ED70D4A83F0}"/>
              </a:ext>
            </a:extLst>
          </p:cNvPr>
          <p:cNvCxnSpPr>
            <a:cxnSpLocks/>
          </p:cNvCxnSpPr>
          <p:nvPr/>
        </p:nvCxnSpPr>
        <p:spPr>
          <a:xfrm flipV="1">
            <a:off x="7338951" y="3515096"/>
            <a:ext cx="0" cy="272840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F30F8C4-E517-B216-5E88-B06F5A72BAE5}"/>
              </a:ext>
            </a:extLst>
          </p:cNvPr>
          <p:cNvCxnSpPr>
            <a:cxnSpLocks/>
          </p:cNvCxnSpPr>
          <p:nvPr/>
        </p:nvCxnSpPr>
        <p:spPr>
          <a:xfrm flipV="1">
            <a:off x="8928265" y="3513600"/>
            <a:ext cx="0" cy="2768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dash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AE19E865-9793-693D-3B60-160A0BA667F8}"/>
              </a:ext>
            </a:extLst>
          </p:cNvPr>
          <p:cNvCxnSpPr>
            <a:cxnSpLocks/>
          </p:cNvCxnSpPr>
          <p:nvPr/>
        </p:nvCxnSpPr>
        <p:spPr>
          <a:xfrm flipV="1">
            <a:off x="2539188" y="3587900"/>
            <a:ext cx="0" cy="276845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dash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68442228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AED372F-5DFE-0C03-2B3A-ED1D8310F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8AB04E-ED62-8F29-39D7-910597F83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标题 2">
            <a:extLst>
              <a:ext uri="{FF2B5EF4-FFF2-40B4-BE49-F238E27FC236}">
                <a16:creationId xmlns:a16="http://schemas.microsoft.com/office/drawing/2014/main" id="{B11CFD21-6C07-9800-44EF-5FA39AA7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1"/>
            <a:ext cx="8091920" cy="575950"/>
          </a:xfrm>
        </p:spPr>
        <p:txBody>
          <a:bodyPr>
            <a:normAutofit fontScale="90000"/>
          </a:bodyPr>
          <a:lstStyle/>
          <a:p>
            <a:r>
              <a:rPr kumimoji="1" lang="en-US" altLang="zh-CN" sz="2800" dirty="0"/>
              <a:t>Qualification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of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Analytical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Deviations</a:t>
            </a:r>
            <a:endParaRPr kumimoji="1" lang="zh-CN" altLang="en-US" sz="2800" dirty="0"/>
          </a:p>
        </p:txBody>
      </p:sp>
      <p:sp>
        <p:nvSpPr>
          <p:cNvPr id="6" name="标题 2">
            <a:extLst>
              <a:ext uri="{FF2B5EF4-FFF2-40B4-BE49-F238E27FC236}">
                <a16:creationId xmlns:a16="http://schemas.microsoft.com/office/drawing/2014/main" id="{8C079585-ABB1-A131-9B3D-825C66DF6682}"/>
              </a:ext>
            </a:extLst>
          </p:cNvPr>
          <p:cNvSpPr txBox="1">
            <a:spLocks/>
          </p:cNvSpPr>
          <p:nvPr/>
        </p:nvSpPr>
        <p:spPr>
          <a:xfrm>
            <a:off x="166255" y="448295"/>
            <a:ext cx="7987145" cy="441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solidFill>
                  <a:srgbClr val="4B649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r>
              <a:rPr kumimoji="1" lang="en-US" altLang="zh-CN" sz="2000" dirty="0"/>
              <a:t>-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AMD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Kaveri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Case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1467555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7D8B61DE-6186-CE7F-F135-3ED6533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Thanks,</a:t>
            </a:r>
            <a:r>
              <a:rPr lang="zh-CN" altLang="en-US" dirty="0"/>
              <a:t> </a:t>
            </a:r>
            <a:r>
              <a:rPr lang="en-US" altLang="zh-CN" dirty="0"/>
              <a:t>Q&amp;A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02717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ustc-1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ustc-1" id="{13E5BAFF-FBD7-9240-BEC7-37BDB4335F97}" vid="{91FF955A-3BD9-6E45-BCC5-3FBB1428409C}"/>
    </a:ext>
  </a:extLst>
</a:theme>
</file>

<file path=ppt/theme/theme2.xml><?xml version="1.0" encoding="utf-8"?>
<a:theme xmlns:a="http://schemas.openxmlformats.org/drawingml/2006/main" name="ustc-1">
  <a:themeElements>
    <a:clrScheme name="ustc-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ustc-1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ustc-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Yuanti SC Bold"/>
            <a:ea typeface="Yuanti SC Bold"/>
            <a:cs typeface="Yuanti SC Bold"/>
            <a:sym typeface="Yuanti SC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14689</TotalTime>
  <Words>2360</Words>
  <Application>Microsoft Macintosh PowerPoint</Application>
  <PresentationFormat>宽屏</PresentationFormat>
  <Paragraphs>356</Paragraphs>
  <Slides>27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等线</vt:lpstr>
      <vt:lpstr>微软雅黑</vt:lpstr>
      <vt:lpstr>Yuanti SC Bold</vt:lpstr>
      <vt:lpstr>Arial</vt:lpstr>
      <vt:lpstr>Calibri</vt:lpstr>
      <vt:lpstr>Cambria Math</vt:lpstr>
      <vt:lpstr>Franklin Gothic Medium</vt:lpstr>
      <vt:lpstr>Helvetica</vt:lpstr>
      <vt:lpstr>Plantagenet Cherokee</vt:lpstr>
      <vt:lpstr>Wingdings</vt:lpstr>
      <vt:lpstr>1_ustc-1</vt:lpstr>
      <vt:lpstr>Analytical Modeling Is Enough for High-Performance BLIS</vt:lpstr>
      <vt:lpstr>Background</vt:lpstr>
      <vt:lpstr>Background</vt:lpstr>
      <vt:lpstr>Background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Mapping Algorithm to Architecture</vt:lpstr>
      <vt:lpstr>Architecture Model</vt:lpstr>
      <vt:lpstr>PowerPoint 演示文稿</vt:lpstr>
      <vt:lpstr>Parameters</vt:lpstr>
      <vt:lpstr>Parameters</vt:lpstr>
      <vt:lpstr>Parameters</vt:lpstr>
      <vt:lpstr>Parameters</vt:lpstr>
      <vt:lpstr>Parameters</vt:lpstr>
      <vt:lpstr>Parameters</vt:lpstr>
      <vt:lpstr>Parameters</vt:lpstr>
      <vt:lpstr>PowerPoint 演示文稿</vt:lpstr>
      <vt:lpstr>Evaluating the Model</vt:lpstr>
      <vt:lpstr>Evaluating Model</vt:lpstr>
      <vt:lpstr>Experimental Validation</vt:lpstr>
      <vt:lpstr>Empirical Validation of the Analytical Model</vt:lpstr>
      <vt:lpstr>Empirical Validation of the Analytical Model</vt:lpstr>
      <vt:lpstr>Qualification of the Analytical Model Deviations</vt:lpstr>
      <vt:lpstr>Thanks,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[Arxiv 2104.05755]Tensor Processing Primitives: A Programming Abstraction for Efficiency and Portability in Deep Learning Workloads</dc:title>
  <cp:lastModifiedBy>陈铭瑜</cp:lastModifiedBy>
  <cp:revision>105</cp:revision>
  <cp:lastPrinted>2022-02-23T13:25:28Z</cp:lastPrinted>
  <dcterms:modified xsi:type="dcterms:W3CDTF">2022-09-22T11:21:05Z</dcterms:modified>
</cp:coreProperties>
</file>