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515" r:id="rId2"/>
    <p:sldId id="516" r:id="rId3"/>
    <p:sldId id="517" r:id="rId4"/>
    <p:sldId id="518" r:id="rId5"/>
    <p:sldId id="519" r:id="rId6"/>
    <p:sldId id="520" r:id="rId7"/>
    <p:sldId id="521" r:id="rId8"/>
    <p:sldId id="523" r:id="rId9"/>
    <p:sldId id="522" r:id="rId10"/>
    <p:sldId id="524" r:id="rId11"/>
    <p:sldId id="525" r:id="rId12"/>
    <p:sldId id="526" r:id="rId13"/>
    <p:sldId id="527" r:id="rId14"/>
    <p:sldId id="528" r:id="rId15"/>
    <p:sldId id="529" r:id="rId16"/>
    <p:sldId id="530" r:id="rId17"/>
    <p:sldId id="39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 yt" initials="hy" lastIdx="3" clrIdx="0">
    <p:extLst>
      <p:ext uri="{19B8F6BF-5375-455C-9EA6-DF929625EA0E}">
        <p15:presenceInfo xmlns:p15="http://schemas.microsoft.com/office/powerpoint/2012/main" userId="4aac0e6a4956b7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9" autoAdjust="0"/>
    <p:restoredTop sz="80550" autoAdjust="0"/>
  </p:normalViewPr>
  <p:slideViewPr>
    <p:cSldViewPr snapToGrid="0">
      <p:cViewPr>
        <p:scale>
          <a:sx n="101" d="100"/>
          <a:sy n="101" d="100"/>
        </p:scale>
        <p:origin x="1168" y="8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09" d="100"/>
          <a:sy n="109" d="100"/>
        </p:scale>
        <p:origin x="406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77AFA3D-DAEA-A745-A613-8DF40EBFB9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DF13954F-DD9D-754E-B49F-C55877FA7E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58B150-55BE-5849-9442-5D034E27D81C}" type="datetimeFigureOut">
              <a:rPr kumimoji="1" lang="zh-CN" altLang="en-US" smtClean="0"/>
              <a:t>2022/4/7</a:t>
            </a:fld>
            <a:endParaRPr kumimoji="1" lang="zh-CN" altLang="en-US"/>
          </a:p>
        </p:txBody>
      </p:sp>
      <p:sp>
        <p:nvSpPr>
          <p:cNvPr id="4" name="页脚占位符 3">
            <a:extLst>
              <a:ext uri="{FF2B5EF4-FFF2-40B4-BE49-F238E27FC236}">
                <a16:creationId xmlns:a16="http://schemas.microsoft.com/office/drawing/2014/main" id="{C6FAF636-69A3-5E46-8418-C18AD0A1C3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AAC70FDD-C08A-E241-8B93-0ED80A877C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EC177B-0DBC-8944-AAB8-8AC886E8444F}" type="slidenum">
              <a:rPr kumimoji="1" lang="zh-CN" altLang="en-US" smtClean="0"/>
              <a:t>‹#›</a:t>
            </a:fld>
            <a:endParaRPr kumimoji="1" lang="zh-CN" altLang="en-US"/>
          </a:p>
        </p:txBody>
      </p:sp>
    </p:spTree>
    <p:extLst>
      <p:ext uri="{BB962C8B-B14F-4D97-AF65-F5344CB8AC3E}">
        <p14:creationId xmlns:p14="http://schemas.microsoft.com/office/powerpoint/2010/main" val="4279853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2022/4/7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2530852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以性能为导向的优化</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1095987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210258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循环平铺将输入代码转换为更复杂的代码，其中涉及复杂的循环边界、大量的嵌套和宏</a:t>
            </a:r>
            <a:r>
              <a:rPr kumimoji="1" lang="en-US" altLang="zh-CN" dirty="0"/>
              <a:t>/</a:t>
            </a:r>
            <a:r>
              <a:rPr kumimoji="1" lang="zh-CN" altLang="en-US" dirty="0"/>
              <a:t>函数调用（用于计算循环上限）。</a:t>
            </a:r>
            <a:endParaRPr kumimoji="1" lang="en-US" altLang="zh-CN" dirty="0"/>
          </a:p>
          <a:p>
            <a:r>
              <a:rPr kumimoji="1" lang="zh-CN" altLang="en-US" dirty="0"/>
              <a:t>导致生成的代码中有更多的分支指令和更多的比较操作，这反过来又会增加数据路径中的切换活动（和能耗）。</a:t>
            </a:r>
            <a:endParaRPr kumimoji="1" lang="en-US" altLang="zh-CN" dirty="0"/>
          </a:p>
          <a:p>
            <a:r>
              <a:rPr kumimoji="1" lang="zh-CN" altLang="en-US" dirty="0"/>
              <a:t>仅平铺 </a:t>
            </a:r>
            <a:r>
              <a:rPr kumimoji="1" lang="en" altLang="zh-CN" dirty="0" err="1"/>
              <a:t>i</a:t>
            </a:r>
            <a:r>
              <a:rPr kumimoji="1" lang="en" altLang="zh-CN" dirty="0"/>
              <a:t> </a:t>
            </a:r>
            <a:r>
              <a:rPr kumimoji="1" lang="zh-CN" altLang="en-US" dirty="0"/>
              <a:t>循环会使数据路径能耗增加约 </a:t>
            </a:r>
            <a:r>
              <a:rPr kumimoji="1" lang="en-US" altLang="zh-CN" dirty="0"/>
              <a:t>10%</a:t>
            </a:r>
            <a:r>
              <a:rPr kumimoji="1" lang="zh-CN" altLang="en-US" dirty="0"/>
              <a:t>。</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2433398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循环平铺将输入代码转换为更复杂的代码，其中涉及复杂的循环边界、大量的嵌套和宏</a:t>
            </a:r>
            <a:r>
              <a:rPr kumimoji="1" lang="en-US" altLang="zh-CN" dirty="0"/>
              <a:t>/</a:t>
            </a:r>
            <a:r>
              <a:rPr kumimoji="1" lang="zh-CN" altLang="en-US" dirty="0"/>
              <a:t>函数调用（用于计算循环上限）。</a:t>
            </a:r>
            <a:endParaRPr kumimoji="1" lang="en-US" altLang="zh-CN" dirty="0"/>
          </a:p>
          <a:p>
            <a:r>
              <a:rPr kumimoji="1" lang="zh-CN" altLang="en-US" dirty="0"/>
              <a:t>导致生成的代码中有更多的分支指令和更多的比较操作，这反过来又会增加数据路径中的切换活动（和能耗）。</a:t>
            </a:r>
            <a:endParaRPr kumimoji="1" lang="en-US" altLang="zh-CN" dirty="0"/>
          </a:p>
          <a:p>
            <a:r>
              <a:rPr kumimoji="1" lang="zh-CN" altLang="en-US" dirty="0"/>
              <a:t>仅平铺 </a:t>
            </a:r>
            <a:r>
              <a:rPr kumimoji="1" lang="en" altLang="zh-CN" dirty="0" err="1"/>
              <a:t>i</a:t>
            </a:r>
            <a:r>
              <a:rPr kumimoji="1" lang="en" altLang="zh-CN" dirty="0"/>
              <a:t> </a:t>
            </a:r>
            <a:r>
              <a:rPr kumimoji="1" lang="zh-CN" altLang="en-US" dirty="0"/>
              <a:t>循环会使数据路径能耗增加约 </a:t>
            </a:r>
            <a:r>
              <a:rPr kumimoji="1" lang="en-US" altLang="zh-CN" dirty="0"/>
              <a:t>10%</a:t>
            </a:r>
            <a:r>
              <a:rPr kumimoji="1" lang="zh-CN" altLang="en-US" dirty="0"/>
              <a:t>。</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15290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循环平铺将输入代码转换为更复杂的代码，其中涉及复杂的循环边界、大量的嵌套和宏</a:t>
            </a:r>
            <a:r>
              <a:rPr kumimoji="1" lang="en-US" altLang="zh-CN" dirty="0"/>
              <a:t>/</a:t>
            </a:r>
            <a:r>
              <a:rPr kumimoji="1" lang="zh-CN" altLang="en-US" dirty="0"/>
              <a:t>函数调用（用于计算循环上限）。</a:t>
            </a:r>
            <a:endParaRPr kumimoji="1" lang="en-US" altLang="zh-CN" dirty="0"/>
          </a:p>
          <a:p>
            <a:r>
              <a:rPr kumimoji="1" lang="zh-CN" altLang="en-US" dirty="0"/>
              <a:t>导致生成的代码中有更多的分支指令和更多的比较操作，这反过来又会增加数据路径中的切换活动（和能耗）。</a:t>
            </a:r>
            <a:endParaRPr kumimoji="1" lang="en-US" altLang="zh-CN" dirty="0"/>
          </a:p>
          <a:p>
            <a:r>
              <a:rPr kumimoji="1" lang="zh-CN" altLang="en-US" dirty="0"/>
              <a:t>仅平铺 </a:t>
            </a:r>
            <a:r>
              <a:rPr kumimoji="1" lang="en" altLang="zh-CN" dirty="0" err="1"/>
              <a:t>i</a:t>
            </a:r>
            <a:r>
              <a:rPr kumimoji="1" lang="en" altLang="zh-CN" dirty="0"/>
              <a:t> </a:t>
            </a:r>
            <a:r>
              <a:rPr kumimoji="1" lang="zh-CN" altLang="en-US" dirty="0"/>
              <a:t>循环会使数据路径能耗增加约 </a:t>
            </a:r>
            <a:r>
              <a:rPr kumimoji="1" lang="en-US" altLang="zh-CN" dirty="0"/>
              <a:t>10%</a:t>
            </a:r>
            <a:r>
              <a:rPr kumimoji="1" lang="zh-CN" altLang="en-US" dirty="0"/>
              <a:t>。</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2749786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13</a:t>
            </a:fld>
            <a:endParaRPr lang="zh-CN" altLang="en-US"/>
          </a:p>
        </p:txBody>
      </p:sp>
    </p:spTree>
    <p:extLst>
      <p:ext uri="{BB962C8B-B14F-4D97-AF65-F5344CB8AC3E}">
        <p14:creationId xmlns:p14="http://schemas.microsoft.com/office/powerpoint/2010/main" val="135958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14</a:t>
            </a:fld>
            <a:endParaRPr lang="zh-CN" altLang="en-US"/>
          </a:p>
        </p:txBody>
      </p:sp>
    </p:spTree>
    <p:extLst>
      <p:ext uri="{BB962C8B-B14F-4D97-AF65-F5344CB8AC3E}">
        <p14:creationId xmlns:p14="http://schemas.microsoft.com/office/powerpoint/2010/main" val="3741731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fld id="{382A3CAD-76BE-422E-B8F6-EDB512BFEC95}" type="datetime1">
              <a:rPr lang="zh-CN" altLang="en-US" smtClean="0"/>
              <a:t>2022/4/7</a:t>
            </a:fld>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315134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2022/4/7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hasCustomPrompt="1"/>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01841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2022/4/7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2022/4/7</a:t>
            </a:fld>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1" r:id="rId3"/>
    <p:sldLayoutId id="2147483660"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1289" y="5128443"/>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a:extLst>
              <a:ext uri="{FF2B5EF4-FFF2-40B4-BE49-F238E27FC236}">
                <a16:creationId xmlns:a16="http://schemas.microsoft.com/office/drawing/2014/main" id="{51B558E7-6A52-4601-8F7C-E681BBE7A442}"/>
              </a:ext>
            </a:extLst>
          </p:cNvPr>
          <p:cNvSpPr txBox="1">
            <a:spLocks noChangeArrowheads="1"/>
          </p:cNvSpPr>
          <p:nvPr/>
        </p:nvSpPr>
        <p:spPr bwMode="auto">
          <a:xfrm>
            <a:off x="1726225" y="1685659"/>
            <a:ext cx="8739549" cy="113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lnSpc>
                <a:spcPct val="150000"/>
              </a:lnSpc>
              <a:spcBef>
                <a:spcPts val="0"/>
              </a:spcBef>
              <a:spcAft>
                <a:spcPts val="0"/>
              </a:spcAft>
            </a:pPr>
            <a:r>
              <a:rPr lang="en-US" altLang="zh-CN" sz="2400" b="1" dirty="0">
                <a:solidFill>
                  <a:schemeClr val="tx2"/>
                </a:solidFill>
              </a:rPr>
              <a:t>Experimental Evaluation of Energy Behavior of Iteration Space Tiling</a:t>
            </a:r>
          </a:p>
        </p:txBody>
      </p:sp>
      <p:sp>
        <p:nvSpPr>
          <p:cNvPr id="20" name="矩形 19">
            <a:extLst>
              <a:ext uri="{FF2B5EF4-FFF2-40B4-BE49-F238E27FC236}">
                <a16:creationId xmlns:a16="http://schemas.microsoft.com/office/drawing/2014/main" id="{3093C588-C891-47DE-AB8C-7210B8F033B9}"/>
              </a:ext>
            </a:extLst>
          </p:cNvPr>
          <p:cNvSpPr/>
          <p:nvPr/>
        </p:nvSpPr>
        <p:spPr>
          <a:xfrm>
            <a:off x="1641399" y="1388496"/>
            <a:ext cx="8918627" cy="4334758"/>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204030" y="5180822"/>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528147" y="1277283"/>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3" name="文本框 2"/>
          <p:cNvSpPr txBox="1"/>
          <p:nvPr/>
        </p:nvSpPr>
        <p:spPr>
          <a:xfrm>
            <a:off x="-673988" y="466922"/>
            <a:ext cx="184666" cy="369332"/>
          </a:xfrm>
          <a:prstGeom prst="rect">
            <a:avLst/>
          </a:prstGeom>
          <a:noFill/>
        </p:spPr>
        <p:txBody>
          <a:bodyPr wrap="none" rtlCol="0">
            <a:spAutoFit/>
          </a:bodyPr>
          <a:lstStyle/>
          <a:p>
            <a:endParaRPr kumimoji="1" lang="zh-CN" altLang="en-US" dirty="0"/>
          </a:p>
        </p:txBody>
      </p:sp>
      <p:sp>
        <p:nvSpPr>
          <p:cNvPr id="8" name="文本框 7">
            <a:extLst>
              <a:ext uri="{FF2B5EF4-FFF2-40B4-BE49-F238E27FC236}">
                <a16:creationId xmlns:a16="http://schemas.microsoft.com/office/drawing/2014/main" id="{CCB3352C-EDD0-C24D-9B80-6FC46CE1651D}"/>
              </a:ext>
            </a:extLst>
          </p:cNvPr>
          <p:cNvSpPr txBox="1"/>
          <p:nvPr/>
        </p:nvSpPr>
        <p:spPr>
          <a:xfrm>
            <a:off x="5403784" y="4811651"/>
            <a:ext cx="1253869" cy="369332"/>
          </a:xfrm>
          <a:prstGeom prst="rect">
            <a:avLst/>
          </a:prstGeom>
          <a:noFill/>
        </p:spPr>
        <p:txBody>
          <a:bodyPr wrap="none" rtlCol="0">
            <a:spAutoFit/>
          </a:bodyPr>
          <a:lstStyle/>
          <a:p>
            <a:r>
              <a:rPr lang="en" altLang="zh-CN" dirty="0"/>
              <a:t>LCPC</a:t>
            </a:r>
            <a:r>
              <a:rPr lang="zh-CN" altLang="en-US" dirty="0"/>
              <a:t> </a:t>
            </a:r>
            <a:r>
              <a:rPr lang="en-US" altLang="zh-CN" dirty="0"/>
              <a:t>2000</a:t>
            </a:r>
            <a:endParaRPr kumimoji="1" lang="zh-CN" altLang="en-US" dirty="0"/>
          </a:p>
        </p:txBody>
      </p:sp>
      <p:pic>
        <p:nvPicPr>
          <p:cNvPr id="5" name="图片 4">
            <a:extLst>
              <a:ext uri="{FF2B5EF4-FFF2-40B4-BE49-F238E27FC236}">
                <a16:creationId xmlns:a16="http://schemas.microsoft.com/office/drawing/2014/main" id="{DD7D639D-A97D-E14B-9FB3-DBB463C0C95C}"/>
              </a:ext>
            </a:extLst>
          </p:cNvPr>
          <p:cNvPicPr>
            <a:picLocks noChangeAspect="1"/>
          </p:cNvPicPr>
          <p:nvPr/>
        </p:nvPicPr>
        <p:blipFill>
          <a:blip r:embed="rId4"/>
          <a:stretch>
            <a:fillRect/>
          </a:stretch>
        </p:blipFill>
        <p:spPr>
          <a:xfrm>
            <a:off x="2757049" y="2819235"/>
            <a:ext cx="6547337" cy="1850204"/>
          </a:xfrm>
          <a:prstGeom prst="rect">
            <a:avLst/>
          </a:prstGeom>
        </p:spPr>
      </p:pic>
    </p:spTree>
    <p:extLst>
      <p:ext uri="{BB962C8B-B14F-4D97-AF65-F5344CB8AC3E}">
        <p14:creationId xmlns:p14="http://schemas.microsoft.com/office/powerpoint/2010/main" val="337182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84926F4-7DE0-F74B-9DA6-F9D79545787B}"/>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612D8776-90D7-004E-80EC-D62D03127301}"/>
              </a:ext>
            </a:extLst>
          </p:cNvPr>
          <p:cNvSpPr>
            <a:spLocks noGrp="1"/>
          </p:cNvSpPr>
          <p:nvPr>
            <p:ph idx="1"/>
          </p:nvPr>
        </p:nvSpPr>
        <p:spPr/>
        <p:txBody>
          <a:bodyPr>
            <a:normAutofit fontScale="92500" lnSpcReduction="10000"/>
          </a:bodyPr>
          <a:lstStyle/>
          <a:p>
            <a:r>
              <a:rPr kumimoji="1" lang="en" altLang="zh-CN" b="0" dirty="0"/>
              <a:t>With the proliferation of embedded software, it is becoming important to identify the energy impact of these traditional performance-oriented optimizations and to develop new energy-aware schemes.</a:t>
            </a:r>
            <a:endParaRPr kumimoji="1" lang="en-US" altLang="zh-CN" b="0" dirty="0"/>
          </a:p>
          <a:p>
            <a:r>
              <a:rPr kumimoji="1" lang="en" altLang="zh-CN" b="0" dirty="0"/>
              <a:t>Towards this goal, this paper explores the energy consumption behavior of one of the widely-used loop-level compiler optimizations, iteration space tiling, by varying a set of software and hardware parameters.</a:t>
            </a:r>
            <a:endParaRPr kumimoji="1" lang="en-US" altLang="zh-CN" b="0" dirty="0"/>
          </a:p>
          <a:p>
            <a:r>
              <a:rPr kumimoji="1" lang="en" altLang="zh-CN" b="0" dirty="0"/>
              <a:t>Our results show that the choice of tile size and input size critically impacts the system energy consumption.</a:t>
            </a:r>
            <a:endParaRPr kumimoji="1" lang="en-US" altLang="zh-CN" b="0" dirty="0"/>
          </a:p>
          <a:p>
            <a:r>
              <a:rPr kumimoji="1" lang="en" altLang="zh-CN" b="0" dirty="0" err="1"/>
              <a:t>Specif</a:t>
            </a:r>
            <a:r>
              <a:rPr kumimoji="1" lang="en-US" altLang="zh-CN" b="0" dirty="0" err="1"/>
              <a:t>i</a:t>
            </a:r>
            <a:r>
              <a:rPr kumimoji="1" lang="en" altLang="zh-CN" b="0" dirty="0" err="1"/>
              <a:t>cally</a:t>
            </a:r>
            <a:r>
              <a:rPr kumimoji="1" lang="en" altLang="zh-CN" b="0" dirty="0"/>
              <a:t>, we </a:t>
            </a:r>
            <a:r>
              <a:rPr kumimoji="1" lang="en-US" altLang="zh-CN" b="0" dirty="0"/>
              <a:t>fi</a:t>
            </a:r>
            <a:r>
              <a:rPr kumimoji="1" lang="en" altLang="zh-CN" b="0" dirty="0" err="1"/>
              <a:t>nd</a:t>
            </a:r>
            <a:r>
              <a:rPr kumimoji="1" lang="en" altLang="zh-CN" b="0" dirty="0"/>
              <a:t> that the best tile size for the least energy consumed is diﬀerent from that for the best performance.</a:t>
            </a:r>
            <a:endParaRPr kumimoji="1" lang="zh-CN" altLang="en-US" b="0" dirty="0"/>
          </a:p>
        </p:txBody>
      </p:sp>
      <p:sp>
        <p:nvSpPr>
          <p:cNvPr id="4" name="标题 3">
            <a:extLst>
              <a:ext uri="{FF2B5EF4-FFF2-40B4-BE49-F238E27FC236}">
                <a16:creationId xmlns:a16="http://schemas.microsoft.com/office/drawing/2014/main" id="{79CC5BBA-DEBC-B842-B104-92A69BA5C05B}"/>
              </a:ext>
            </a:extLst>
          </p:cNvPr>
          <p:cNvSpPr>
            <a:spLocks noGrp="1"/>
          </p:cNvSpPr>
          <p:nvPr>
            <p:ph type="title"/>
          </p:nvPr>
        </p:nvSpPr>
        <p:spPr/>
        <p:txBody>
          <a:bodyPr/>
          <a:lstStyle/>
          <a:p>
            <a:r>
              <a:rPr kumimoji="1" lang="en-US" altLang="zh-CN" dirty="0"/>
              <a:t>Background</a:t>
            </a:r>
            <a:endParaRPr kumimoji="1" lang="zh-CN" altLang="en-US" dirty="0"/>
          </a:p>
        </p:txBody>
      </p:sp>
    </p:spTree>
    <p:extLst>
      <p:ext uri="{BB962C8B-B14F-4D97-AF65-F5344CB8AC3E}">
        <p14:creationId xmlns:p14="http://schemas.microsoft.com/office/powerpoint/2010/main" val="22220545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4DF2DE6-E617-474D-8F6F-1AC168B016D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E17F2F3-1939-494A-9B1C-8EBDD0C46574}"/>
              </a:ext>
            </a:extLst>
          </p:cNvPr>
          <p:cNvSpPr>
            <a:spLocks noGrp="1"/>
          </p:cNvSpPr>
          <p:nvPr>
            <p:ph idx="1"/>
          </p:nvPr>
        </p:nvSpPr>
        <p:spPr/>
        <p:txBody>
          <a:bodyPr>
            <a:normAutofit/>
          </a:bodyPr>
          <a:lstStyle/>
          <a:p>
            <a:r>
              <a:rPr kumimoji="1" lang="en" altLang="zh-CN" b="0" dirty="0"/>
              <a:t>We report the energy consumption caused by diﬀerent styles of tiling using a matrix-multiply code as a running example.</a:t>
            </a:r>
          </a:p>
          <a:p>
            <a:r>
              <a:rPr kumimoji="1" lang="en" altLang="zh-CN" b="0" dirty="0"/>
              <a:t>We investigate energy-sensitivity of tiling to tile size and input size.</a:t>
            </a:r>
          </a:p>
          <a:p>
            <a:r>
              <a:rPr kumimoji="1" lang="en" altLang="zh-CN" b="0" dirty="0"/>
              <a:t>We investigate its energy performance on several cache con</a:t>
            </a:r>
            <a:r>
              <a:rPr kumimoji="1" lang="en-US" altLang="zh-CN" b="0" dirty="0"/>
              <a:t>fi</a:t>
            </a:r>
            <a:r>
              <a:rPr kumimoji="1" lang="en" altLang="zh-CN" b="0" dirty="0" err="1"/>
              <a:t>gurations</a:t>
            </a:r>
            <a:r>
              <a:rPr kumimoji="1" lang="en" altLang="zh-CN" b="0" dirty="0"/>
              <a:t>.</a:t>
            </a:r>
          </a:p>
          <a:p>
            <a:r>
              <a:rPr kumimoji="1" lang="en" altLang="zh-CN" b="0" dirty="0"/>
              <a:t>We evaluate the energy consumption and discuss the results when tiling is accompanied by other code optimizations.</a:t>
            </a:r>
            <a:endParaRPr kumimoji="1" lang="zh-CN" altLang="en-US" b="0" dirty="0"/>
          </a:p>
        </p:txBody>
      </p:sp>
      <p:sp>
        <p:nvSpPr>
          <p:cNvPr id="4" name="标题 3">
            <a:extLst>
              <a:ext uri="{FF2B5EF4-FFF2-40B4-BE49-F238E27FC236}">
                <a16:creationId xmlns:a16="http://schemas.microsoft.com/office/drawing/2014/main" id="{3A996CD5-3F45-3147-BAEF-2F568834FED5}"/>
              </a:ext>
            </a:extLst>
          </p:cNvPr>
          <p:cNvSpPr>
            <a:spLocks noGrp="1"/>
          </p:cNvSpPr>
          <p:nvPr>
            <p:ph type="title"/>
          </p:nvPr>
        </p:nvSpPr>
        <p:spPr/>
        <p:txBody>
          <a:bodyPr/>
          <a:lstStyle/>
          <a:p>
            <a:r>
              <a:rPr kumimoji="1" lang="en" altLang="zh-CN" dirty="0"/>
              <a:t>Contributions</a:t>
            </a:r>
            <a:endParaRPr kumimoji="1" lang="zh-CN" altLang="en-US" dirty="0"/>
          </a:p>
        </p:txBody>
      </p:sp>
    </p:spTree>
    <p:extLst>
      <p:ext uri="{BB962C8B-B14F-4D97-AF65-F5344CB8AC3E}">
        <p14:creationId xmlns:p14="http://schemas.microsoft.com/office/powerpoint/2010/main" val="469692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FE635C1-8D7D-8948-9612-5548D398CD1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B2DEB2A-03BA-3246-BB50-E0D36B1C77E0}"/>
              </a:ext>
            </a:extLst>
          </p:cNvPr>
          <p:cNvSpPr>
            <a:spLocks noGrp="1"/>
          </p:cNvSpPr>
          <p:nvPr>
            <p:ph idx="1"/>
          </p:nvPr>
        </p:nvSpPr>
        <p:spPr/>
        <p:txBody>
          <a:bodyPr/>
          <a:lstStyle/>
          <a:p>
            <a:r>
              <a:rPr kumimoji="1" lang="en" altLang="zh-CN" b="0" dirty="0"/>
              <a:t>The experiments in this paper were carried out using the </a:t>
            </a:r>
            <a:r>
              <a:rPr kumimoji="1" lang="en" altLang="zh-CN" b="0" dirty="0" err="1"/>
              <a:t>SimplePower</a:t>
            </a:r>
            <a:r>
              <a:rPr kumimoji="1" lang="en" altLang="zh-CN" b="0" dirty="0"/>
              <a:t> energy estimation framework</a:t>
            </a:r>
            <a:r>
              <a:rPr kumimoji="1" lang="en-US" altLang="zh-CN" b="0" dirty="0"/>
              <a:t>.</a:t>
            </a:r>
          </a:p>
          <a:p>
            <a:pPr lvl="1"/>
            <a:r>
              <a:rPr kumimoji="1" lang="en-US" altLang="zh-CN" dirty="0"/>
              <a:t>This framework includes a transition-sensitive, cycle-accurate </a:t>
            </a:r>
            <a:r>
              <a:rPr kumimoji="1" lang="en-US" altLang="zh-CN" dirty="0" err="1"/>
              <a:t>datapath</a:t>
            </a:r>
            <a:r>
              <a:rPr kumimoji="1" lang="en-US" altLang="zh-CN" dirty="0"/>
              <a:t> energy model that interfaces with analytical and transition-sensitive energy models for the memory and bus sub-systems, respectively.</a:t>
            </a:r>
          </a:p>
          <a:p>
            <a:pPr lvl="1"/>
            <a:r>
              <a:rPr kumimoji="1" lang="en-US" altLang="zh-CN" dirty="0"/>
              <a:t>The memory system of </a:t>
            </a:r>
            <a:r>
              <a:rPr kumimoji="1" lang="en-US" altLang="zh-CN" dirty="0" err="1"/>
              <a:t>SimplePower</a:t>
            </a:r>
            <a:r>
              <a:rPr kumimoji="1" lang="en-US" altLang="zh-CN" dirty="0"/>
              <a:t> can be configured for diﬀerent cache sizes, block sizes, </a:t>
            </a:r>
            <a:r>
              <a:rPr kumimoji="1" lang="en-US" altLang="zh-CN" dirty="0" err="1"/>
              <a:t>associativities</a:t>
            </a:r>
            <a:r>
              <a:rPr kumimoji="1" lang="en-US" altLang="zh-CN" dirty="0"/>
              <a:t>, write and replacement policies, number of cache sub-banks, and cache block buﬀers.</a:t>
            </a:r>
          </a:p>
          <a:p>
            <a:r>
              <a:rPr kumimoji="1" lang="en-US" altLang="zh-CN" b="0" dirty="0"/>
              <a:t>We input our C codes into this framework to obtain the energy results.</a:t>
            </a:r>
          </a:p>
        </p:txBody>
      </p:sp>
      <p:sp>
        <p:nvSpPr>
          <p:cNvPr id="4" name="标题 3">
            <a:extLst>
              <a:ext uri="{FF2B5EF4-FFF2-40B4-BE49-F238E27FC236}">
                <a16:creationId xmlns:a16="http://schemas.microsoft.com/office/drawing/2014/main" id="{E6A3F2B3-B047-9D42-AEB9-31149288F7CC}"/>
              </a:ext>
            </a:extLst>
          </p:cNvPr>
          <p:cNvSpPr>
            <a:spLocks noGrp="1"/>
          </p:cNvSpPr>
          <p:nvPr>
            <p:ph type="title"/>
          </p:nvPr>
        </p:nvSpPr>
        <p:spPr/>
        <p:txBody>
          <a:bodyPr/>
          <a:lstStyle/>
          <a:p>
            <a:r>
              <a:rPr kumimoji="1" lang="en" altLang="zh-CN" dirty="0"/>
              <a:t>Platform and Methodology</a:t>
            </a:r>
            <a:endParaRPr kumimoji="1" lang="zh-CN" altLang="en-US" dirty="0"/>
          </a:p>
        </p:txBody>
      </p:sp>
    </p:spTree>
    <p:extLst>
      <p:ext uri="{BB962C8B-B14F-4D97-AF65-F5344CB8AC3E}">
        <p14:creationId xmlns:p14="http://schemas.microsoft.com/office/powerpoint/2010/main" val="22577768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E28003D-CD3E-BB41-AEC2-17C4666159B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1B1180A-381B-374B-840D-5460F999E41D}"/>
              </a:ext>
            </a:extLst>
          </p:cNvPr>
          <p:cNvSpPr>
            <a:spLocks noGrp="1"/>
          </p:cNvSpPr>
          <p:nvPr>
            <p:ph idx="1"/>
          </p:nvPr>
        </p:nvSpPr>
        <p:spPr>
          <a:xfrm>
            <a:off x="5960753" y="878774"/>
            <a:ext cx="6045199" cy="5839345"/>
          </a:xfrm>
        </p:spPr>
        <p:txBody>
          <a:bodyPr>
            <a:normAutofit lnSpcReduction="10000"/>
          </a:bodyPr>
          <a:lstStyle/>
          <a:p>
            <a:r>
              <a:rPr kumimoji="1" lang="en" altLang="zh-CN" b="0" dirty="0"/>
              <a:t>tiling a larger number of loops in general increases the </a:t>
            </a:r>
            <a:r>
              <a:rPr kumimoji="1" lang="en" altLang="zh-CN" b="0" dirty="0" err="1">
                <a:solidFill>
                  <a:srgbClr val="FF0000"/>
                </a:solidFill>
              </a:rPr>
              <a:t>datapath</a:t>
            </a:r>
            <a:r>
              <a:rPr kumimoji="1" lang="en" altLang="zh-CN" b="0" dirty="0"/>
              <a:t> energy consumption.</a:t>
            </a:r>
          </a:p>
          <a:p>
            <a:pPr lvl="1"/>
            <a:r>
              <a:rPr kumimoji="1" lang="en" altLang="zh-CN" dirty="0"/>
              <a:t>loop tiling converts the input code into a more complex code</a:t>
            </a:r>
          </a:p>
          <a:p>
            <a:pPr lvl="1"/>
            <a:r>
              <a:rPr kumimoji="1" lang="en" altLang="zh-CN" dirty="0"/>
              <a:t>cause more branch instructions in the resulting code and more comparison operations </a:t>
            </a:r>
          </a:p>
          <a:p>
            <a:r>
              <a:rPr kumimoji="1" lang="en" altLang="zh-CN" b="0" dirty="0"/>
              <a:t>tiling only the </a:t>
            </a:r>
            <a:r>
              <a:rPr kumimoji="1" lang="en" altLang="zh-CN" b="0" dirty="0" err="1"/>
              <a:t>i</a:t>
            </a:r>
            <a:r>
              <a:rPr kumimoji="1" lang="en" altLang="zh-CN" b="0" dirty="0"/>
              <a:t> loop increases the </a:t>
            </a:r>
            <a:r>
              <a:rPr kumimoji="1" lang="en" altLang="zh-CN" b="0" dirty="0" err="1"/>
              <a:t>datapath</a:t>
            </a:r>
            <a:r>
              <a:rPr kumimoji="1" lang="en" altLang="zh-CN" b="0" dirty="0"/>
              <a:t> energy consumption by approximately 10%.</a:t>
            </a:r>
            <a:endParaRPr kumimoji="1" lang="zh-CN" altLang="en-US" b="0" dirty="0"/>
          </a:p>
        </p:txBody>
      </p:sp>
      <p:sp>
        <p:nvSpPr>
          <p:cNvPr id="4" name="标题 3">
            <a:extLst>
              <a:ext uri="{FF2B5EF4-FFF2-40B4-BE49-F238E27FC236}">
                <a16:creationId xmlns:a16="http://schemas.microsoft.com/office/drawing/2014/main" id="{71149008-7989-D549-A2D3-2551560B6732}"/>
              </a:ext>
            </a:extLst>
          </p:cNvPr>
          <p:cNvSpPr>
            <a:spLocks noGrp="1"/>
          </p:cNvSpPr>
          <p:nvPr>
            <p:ph type="title"/>
          </p:nvPr>
        </p:nvSpPr>
        <p:spPr>
          <a:xfrm>
            <a:off x="166255" y="139881"/>
            <a:ext cx="10212779" cy="738893"/>
          </a:xfrm>
        </p:spPr>
        <p:txBody>
          <a:bodyPr>
            <a:normAutofit fontScale="90000"/>
          </a:bodyPr>
          <a:lstStyle/>
          <a:p>
            <a:r>
              <a:rPr kumimoji="1" lang="en" altLang="zh-CN" dirty="0"/>
              <a:t>Experimental Evaluation</a:t>
            </a:r>
            <a:r>
              <a:rPr kumimoji="1" lang="zh-CN" altLang="en-US" dirty="0"/>
              <a:t> </a:t>
            </a:r>
            <a:r>
              <a:rPr kumimoji="1" lang="en-US" altLang="zh-CN" dirty="0"/>
              <a:t>-</a:t>
            </a:r>
            <a:r>
              <a:rPr kumimoji="1" lang="zh-CN" altLang="en-US" dirty="0"/>
              <a:t> </a:t>
            </a:r>
            <a:r>
              <a:rPr kumimoji="1" lang="en" altLang="zh-CN" dirty="0"/>
              <a:t>Tiling Strategy</a:t>
            </a:r>
            <a:endParaRPr kumimoji="1" lang="zh-CN" altLang="en-US" dirty="0"/>
          </a:p>
        </p:txBody>
      </p:sp>
      <p:pic>
        <p:nvPicPr>
          <p:cNvPr id="5" name="图片 4">
            <a:extLst>
              <a:ext uri="{FF2B5EF4-FFF2-40B4-BE49-F238E27FC236}">
                <a16:creationId xmlns:a16="http://schemas.microsoft.com/office/drawing/2014/main" id="{EFAB4FDE-4759-D54F-B3F9-438A0C1E3408}"/>
              </a:ext>
            </a:extLst>
          </p:cNvPr>
          <p:cNvPicPr>
            <a:picLocks noChangeAspect="1"/>
          </p:cNvPicPr>
          <p:nvPr/>
        </p:nvPicPr>
        <p:blipFill>
          <a:blip r:embed="rId3"/>
          <a:stretch>
            <a:fillRect/>
          </a:stretch>
        </p:blipFill>
        <p:spPr>
          <a:xfrm>
            <a:off x="186048" y="1151792"/>
            <a:ext cx="5774705" cy="4554415"/>
          </a:xfrm>
          <a:prstGeom prst="rect">
            <a:avLst/>
          </a:prstGeom>
        </p:spPr>
      </p:pic>
    </p:spTree>
    <p:extLst>
      <p:ext uri="{BB962C8B-B14F-4D97-AF65-F5344CB8AC3E}">
        <p14:creationId xmlns:p14="http://schemas.microsoft.com/office/powerpoint/2010/main" val="36930451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E28003D-CD3E-BB41-AEC2-17C4666159B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1B1180A-381B-374B-840D-5460F999E41D}"/>
              </a:ext>
            </a:extLst>
          </p:cNvPr>
          <p:cNvSpPr>
            <a:spLocks noGrp="1"/>
          </p:cNvSpPr>
          <p:nvPr>
            <p:ph idx="1"/>
          </p:nvPr>
        </p:nvSpPr>
        <p:spPr>
          <a:xfrm>
            <a:off x="5960753" y="878774"/>
            <a:ext cx="6045199" cy="5839345"/>
          </a:xfrm>
        </p:spPr>
        <p:txBody>
          <a:bodyPr>
            <a:normAutofit/>
          </a:bodyPr>
          <a:lstStyle/>
          <a:p>
            <a:r>
              <a:rPr kumimoji="1" lang="en" altLang="zh-CN" b="0" dirty="0"/>
              <a:t>observe a higher energy consumption in the </a:t>
            </a:r>
            <a:r>
              <a:rPr kumimoji="1" lang="en" altLang="zh-CN" b="0" dirty="0">
                <a:solidFill>
                  <a:srgbClr val="FF0000"/>
                </a:solidFill>
              </a:rPr>
              <a:t>instruction cache</a:t>
            </a:r>
            <a:r>
              <a:rPr kumimoji="1" lang="en" altLang="zh-CN" b="0" dirty="0"/>
              <a:t>.</a:t>
            </a:r>
          </a:p>
          <a:p>
            <a:pPr lvl="1"/>
            <a:r>
              <a:rPr kumimoji="1" lang="en" altLang="zh-CN" dirty="0"/>
              <a:t>the increased number of instructions accessed from the cache due to the more complex loop structure and access pattern.</a:t>
            </a:r>
          </a:p>
          <a:p>
            <a:r>
              <a:rPr kumimoji="1" lang="en" altLang="zh-CN" b="0" dirty="0"/>
              <a:t>the energy consumption is not that sensitive to the tiling strategy</a:t>
            </a:r>
            <a:r>
              <a:rPr kumimoji="1" lang="en-US" altLang="zh-CN" b="0" dirty="0"/>
              <a:t>.</a:t>
            </a:r>
            <a:endParaRPr kumimoji="1" lang="zh-CN" altLang="en-US" b="0" dirty="0"/>
          </a:p>
        </p:txBody>
      </p:sp>
      <p:sp>
        <p:nvSpPr>
          <p:cNvPr id="4" name="标题 3">
            <a:extLst>
              <a:ext uri="{FF2B5EF4-FFF2-40B4-BE49-F238E27FC236}">
                <a16:creationId xmlns:a16="http://schemas.microsoft.com/office/drawing/2014/main" id="{71149008-7989-D549-A2D3-2551560B6732}"/>
              </a:ext>
            </a:extLst>
          </p:cNvPr>
          <p:cNvSpPr>
            <a:spLocks noGrp="1"/>
          </p:cNvSpPr>
          <p:nvPr>
            <p:ph type="title"/>
          </p:nvPr>
        </p:nvSpPr>
        <p:spPr>
          <a:xfrm>
            <a:off x="166255" y="139881"/>
            <a:ext cx="10212779" cy="738893"/>
          </a:xfrm>
        </p:spPr>
        <p:txBody>
          <a:bodyPr>
            <a:normAutofit fontScale="90000"/>
          </a:bodyPr>
          <a:lstStyle/>
          <a:p>
            <a:r>
              <a:rPr kumimoji="1" lang="en" altLang="zh-CN" dirty="0"/>
              <a:t>Experimental Evaluation</a:t>
            </a:r>
            <a:r>
              <a:rPr kumimoji="1" lang="zh-CN" altLang="en-US" dirty="0"/>
              <a:t> </a:t>
            </a:r>
            <a:r>
              <a:rPr kumimoji="1" lang="en-US" altLang="zh-CN" dirty="0"/>
              <a:t>-</a:t>
            </a:r>
            <a:r>
              <a:rPr kumimoji="1" lang="zh-CN" altLang="en-US" dirty="0"/>
              <a:t> </a:t>
            </a:r>
            <a:r>
              <a:rPr kumimoji="1" lang="en" altLang="zh-CN" dirty="0"/>
              <a:t>Tiling Strategy</a:t>
            </a:r>
            <a:endParaRPr kumimoji="1" lang="zh-CN" altLang="en-US" dirty="0"/>
          </a:p>
        </p:txBody>
      </p:sp>
      <p:pic>
        <p:nvPicPr>
          <p:cNvPr id="5" name="图片 4">
            <a:extLst>
              <a:ext uri="{FF2B5EF4-FFF2-40B4-BE49-F238E27FC236}">
                <a16:creationId xmlns:a16="http://schemas.microsoft.com/office/drawing/2014/main" id="{EFAB4FDE-4759-D54F-B3F9-438A0C1E3408}"/>
              </a:ext>
            </a:extLst>
          </p:cNvPr>
          <p:cNvPicPr>
            <a:picLocks noChangeAspect="1"/>
          </p:cNvPicPr>
          <p:nvPr/>
        </p:nvPicPr>
        <p:blipFill>
          <a:blip r:embed="rId3"/>
          <a:stretch>
            <a:fillRect/>
          </a:stretch>
        </p:blipFill>
        <p:spPr>
          <a:xfrm>
            <a:off x="186048" y="1151792"/>
            <a:ext cx="5774705" cy="4554415"/>
          </a:xfrm>
          <a:prstGeom prst="rect">
            <a:avLst/>
          </a:prstGeom>
        </p:spPr>
      </p:pic>
    </p:spTree>
    <p:extLst>
      <p:ext uri="{BB962C8B-B14F-4D97-AF65-F5344CB8AC3E}">
        <p14:creationId xmlns:p14="http://schemas.microsoft.com/office/powerpoint/2010/main" val="273781521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E28003D-CD3E-BB41-AEC2-17C4666159B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1B1180A-381B-374B-840D-5460F999E41D}"/>
              </a:ext>
            </a:extLst>
          </p:cNvPr>
          <p:cNvSpPr>
            <a:spLocks noGrp="1"/>
          </p:cNvSpPr>
          <p:nvPr>
            <p:ph idx="1"/>
          </p:nvPr>
        </p:nvSpPr>
        <p:spPr>
          <a:xfrm>
            <a:off x="5960753" y="878774"/>
            <a:ext cx="6045199" cy="5839345"/>
          </a:xfrm>
        </p:spPr>
        <p:txBody>
          <a:bodyPr>
            <a:normAutofit fontScale="92500"/>
          </a:bodyPr>
          <a:lstStyle/>
          <a:p>
            <a:r>
              <a:rPr kumimoji="1" lang="en" altLang="zh-CN" b="0" dirty="0"/>
              <a:t>the </a:t>
            </a:r>
            <a:r>
              <a:rPr kumimoji="1" lang="en" altLang="zh-CN" b="0" dirty="0">
                <a:solidFill>
                  <a:srgbClr val="FF0000"/>
                </a:solidFill>
              </a:rPr>
              <a:t>main memory </a:t>
            </a:r>
            <a:r>
              <a:rPr kumimoji="1" lang="en" altLang="zh-CN" b="0" dirty="0"/>
              <a:t>energy becomes 35.6% of the energy consumed by the untiled code.</a:t>
            </a:r>
          </a:p>
          <a:p>
            <a:pPr lvl="1"/>
            <a:r>
              <a:rPr kumimoji="1" lang="en" altLang="zh-CN" dirty="0"/>
              <a:t>due to reduced number of accesses to the main memory as a result of better data locality.</a:t>
            </a:r>
          </a:p>
          <a:p>
            <a:r>
              <a:rPr kumimoji="1" lang="en" altLang="zh-CN" b="0" dirty="0">
                <a:solidFill>
                  <a:srgbClr val="FF0000"/>
                </a:solidFill>
              </a:rPr>
              <a:t>To sum up</a:t>
            </a:r>
            <a:r>
              <a:rPr kumimoji="1" lang="en" altLang="zh-CN" b="0" dirty="0"/>
              <a:t>, we can conclude that loop tiling increases the energy consumption in </a:t>
            </a:r>
            <a:r>
              <a:rPr kumimoji="1" lang="en" altLang="zh-CN" b="0" dirty="0" err="1"/>
              <a:t>datapath</a:t>
            </a:r>
            <a:r>
              <a:rPr kumimoji="1" lang="en" altLang="zh-CN" b="0" dirty="0"/>
              <a:t>, instruction cache, and data cache, but </a:t>
            </a:r>
            <a:r>
              <a:rPr kumimoji="1" lang="en" altLang="zh-CN" b="0" dirty="0" err="1"/>
              <a:t>signi</a:t>
            </a:r>
            <a:r>
              <a:rPr kumimoji="1" lang="en-US" altLang="zh-CN" b="0" dirty="0"/>
              <a:t>fi</a:t>
            </a:r>
            <a:r>
              <a:rPr kumimoji="1" lang="en" altLang="zh-CN" b="0" dirty="0" err="1"/>
              <a:t>cantly</a:t>
            </a:r>
            <a:r>
              <a:rPr kumimoji="1" lang="en" altLang="zh-CN" b="0" dirty="0"/>
              <a:t> reduces the energy in main memory.</a:t>
            </a:r>
          </a:p>
        </p:txBody>
      </p:sp>
      <p:sp>
        <p:nvSpPr>
          <p:cNvPr id="4" name="标题 3">
            <a:extLst>
              <a:ext uri="{FF2B5EF4-FFF2-40B4-BE49-F238E27FC236}">
                <a16:creationId xmlns:a16="http://schemas.microsoft.com/office/drawing/2014/main" id="{71149008-7989-D549-A2D3-2551560B6732}"/>
              </a:ext>
            </a:extLst>
          </p:cNvPr>
          <p:cNvSpPr>
            <a:spLocks noGrp="1"/>
          </p:cNvSpPr>
          <p:nvPr>
            <p:ph type="title"/>
          </p:nvPr>
        </p:nvSpPr>
        <p:spPr>
          <a:xfrm>
            <a:off x="166255" y="139881"/>
            <a:ext cx="10212779" cy="738893"/>
          </a:xfrm>
        </p:spPr>
        <p:txBody>
          <a:bodyPr>
            <a:normAutofit fontScale="90000"/>
          </a:bodyPr>
          <a:lstStyle/>
          <a:p>
            <a:r>
              <a:rPr kumimoji="1" lang="en" altLang="zh-CN" dirty="0"/>
              <a:t>Experimental Evaluation</a:t>
            </a:r>
            <a:r>
              <a:rPr kumimoji="1" lang="zh-CN" altLang="en-US" dirty="0"/>
              <a:t> </a:t>
            </a:r>
            <a:r>
              <a:rPr kumimoji="1" lang="en-US" altLang="zh-CN" dirty="0"/>
              <a:t>-</a:t>
            </a:r>
            <a:r>
              <a:rPr kumimoji="1" lang="zh-CN" altLang="en-US" dirty="0"/>
              <a:t> </a:t>
            </a:r>
            <a:r>
              <a:rPr kumimoji="1" lang="en" altLang="zh-CN" dirty="0"/>
              <a:t>Tiling Strategy</a:t>
            </a:r>
            <a:endParaRPr kumimoji="1" lang="zh-CN" altLang="en-US" dirty="0"/>
          </a:p>
        </p:txBody>
      </p:sp>
      <p:pic>
        <p:nvPicPr>
          <p:cNvPr id="5" name="图片 4">
            <a:extLst>
              <a:ext uri="{FF2B5EF4-FFF2-40B4-BE49-F238E27FC236}">
                <a16:creationId xmlns:a16="http://schemas.microsoft.com/office/drawing/2014/main" id="{EFAB4FDE-4759-D54F-B3F9-438A0C1E3408}"/>
              </a:ext>
            </a:extLst>
          </p:cNvPr>
          <p:cNvPicPr>
            <a:picLocks noChangeAspect="1"/>
          </p:cNvPicPr>
          <p:nvPr/>
        </p:nvPicPr>
        <p:blipFill>
          <a:blip r:embed="rId3"/>
          <a:stretch>
            <a:fillRect/>
          </a:stretch>
        </p:blipFill>
        <p:spPr>
          <a:xfrm>
            <a:off x="186048" y="1151792"/>
            <a:ext cx="5774705" cy="4554415"/>
          </a:xfrm>
          <a:prstGeom prst="rect">
            <a:avLst/>
          </a:prstGeom>
        </p:spPr>
      </p:pic>
    </p:spTree>
    <p:extLst>
      <p:ext uri="{BB962C8B-B14F-4D97-AF65-F5344CB8AC3E}">
        <p14:creationId xmlns:p14="http://schemas.microsoft.com/office/powerpoint/2010/main" val="412062528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0BEE25F-BE93-C84F-BCBF-C0A29339E19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A0A6B20A-13D2-9543-AC08-5990C417AE18}"/>
              </a:ext>
            </a:extLst>
          </p:cNvPr>
          <p:cNvSpPr>
            <a:spLocks noGrp="1"/>
          </p:cNvSpPr>
          <p:nvPr>
            <p:ph idx="1"/>
          </p:nvPr>
        </p:nvSpPr>
        <p:spPr/>
        <p:txBody>
          <a:bodyPr/>
          <a:lstStyle/>
          <a:p>
            <a:r>
              <a:rPr kumimoji="1" lang="en" altLang="zh-CN" b="0" dirty="0"/>
              <a:t>Increasing the tile size reduces the </a:t>
            </a:r>
            <a:r>
              <a:rPr kumimoji="1" lang="en" altLang="zh-CN" b="0" dirty="0" err="1">
                <a:solidFill>
                  <a:srgbClr val="FF0000"/>
                </a:solidFill>
              </a:rPr>
              <a:t>datapath</a:t>
            </a:r>
            <a:r>
              <a:rPr kumimoji="1" lang="en" altLang="zh-CN" b="0" dirty="0"/>
              <a:t> energy and </a:t>
            </a:r>
            <a:r>
              <a:rPr kumimoji="1" lang="en" altLang="zh-CN" b="0" dirty="0">
                <a:solidFill>
                  <a:srgbClr val="FF0000"/>
                </a:solidFill>
              </a:rPr>
              <a:t>instruction cache </a:t>
            </a:r>
            <a:r>
              <a:rPr kumimoji="1" lang="en" altLang="zh-CN" b="0" dirty="0"/>
              <a:t>energy. This is because a large tile size (blocking factor) means smaller loop (code) overhead. However, as in the previous set of experiments, the overall energy behavior is largely determined by the energy spent in main memory. </a:t>
            </a:r>
          </a:p>
          <a:p>
            <a:r>
              <a:rPr kumimoji="1" lang="en" altLang="zh-CN" b="0" dirty="0"/>
              <a:t>There is little change in </a:t>
            </a:r>
            <a:r>
              <a:rPr kumimoji="1" lang="en" altLang="zh-CN" b="0" dirty="0">
                <a:solidFill>
                  <a:srgbClr val="FF0000"/>
                </a:solidFill>
              </a:rPr>
              <a:t>data cache </a:t>
            </a:r>
            <a:r>
              <a:rPr kumimoji="1" lang="en" altLang="zh-CN" b="0" dirty="0"/>
              <a:t>energy as we vary the tile size. This is because the number of accesses to the data cache is almost the same for all tile sizes (in a given tiling strategy).</a:t>
            </a:r>
          </a:p>
          <a:p>
            <a:endParaRPr kumimoji="1" lang="zh-CN" altLang="en-US" b="0" dirty="0"/>
          </a:p>
        </p:txBody>
      </p:sp>
      <p:sp>
        <p:nvSpPr>
          <p:cNvPr id="4" name="标题 3">
            <a:extLst>
              <a:ext uri="{FF2B5EF4-FFF2-40B4-BE49-F238E27FC236}">
                <a16:creationId xmlns:a16="http://schemas.microsoft.com/office/drawing/2014/main" id="{2D32A2FF-D597-A245-A707-28ED7B50372C}"/>
              </a:ext>
            </a:extLst>
          </p:cNvPr>
          <p:cNvSpPr>
            <a:spLocks noGrp="1"/>
          </p:cNvSpPr>
          <p:nvPr>
            <p:ph type="title"/>
          </p:nvPr>
        </p:nvSpPr>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Sensitivity to the </a:t>
            </a:r>
            <a:r>
              <a:rPr kumimoji="1" lang="en" altLang="zh-CN" sz="2800" dirty="0">
                <a:solidFill>
                  <a:srgbClr val="FF0000"/>
                </a:solidFill>
              </a:rPr>
              <a:t>Tile Size</a:t>
            </a:r>
            <a:r>
              <a:rPr kumimoji="1" lang="en" altLang="zh-CN" sz="2800" dirty="0"/>
              <a:t> and Input Size</a:t>
            </a:r>
            <a:endParaRPr kumimoji="1" lang="zh-CN" altLang="en-US" sz="2800" dirty="0"/>
          </a:p>
        </p:txBody>
      </p:sp>
    </p:spTree>
    <p:extLst>
      <p:ext uri="{BB962C8B-B14F-4D97-AF65-F5344CB8AC3E}">
        <p14:creationId xmlns:p14="http://schemas.microsoft.com/office/powerpoint/2010/main" val="52843679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0BEE25F-BE93-C84F-BCBF-C0A29339E19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9</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A0A6B20A-13D2-9543-AC08-5990C417AE18}"/>
              </a:ext>
            </a:extLst>
          </p:cNvPr>
          <p:cNvSpPr>
            <a:spLocks noGrp="1"/>
          </p:cNvSpPr>
          <p:nvPr>
            <p:ph idx="1"/>
          </p:nvPr>
        </p:nvSpPr>
        <p:spPr/>
        <p:txBody>
          <a:bodyPr>
            <a:normAutofit fontScale="92500"/>
          </a:bodyPr>
          <a:lstStyle/>
          <a:p>
            <a:r>
              <a:rPr kumimoji="1" lang="en" altLang="zh-CN" b="0" dirty="0"/>
              <a:t>The energy consumption of a given tiling strategy depends to </a:t>
            </a:r>
            <a:r>
              <a:rPr kumimoji="1" lang="en" altLang="zh-CN" b="0" dirty="0">
                <a:solidFill>
                  <a:srgbClr val="FF0000"/>
                </a:solidFill>
              </a:rPr>
              <a:t>a large extent on the tile size</a:t>
            </a:r>
            <a:r>
              <a:rPr kumimoji="1" lang="en" altLang="zh-CN" b="0" dirty="0"/>
              <a:t>. For instance, when N is 50 and both j and k loops are tiled, the overall energy consumption can be as small as 0.064J or as large as 0.128J depending on the tile size chosen. It was observed that, for each version of tiled code, there is a most suitable tile size beyond which the energy consumption starts to increase.</a:t>
            </a:r>
          </a:p>
          <a:p>
            <a:r>
              <a:rPr kumimoji="1" lang="en" altLang="zh-CN" b="0" dirty="0"/>
              <a:t>For a given version, </a:t>
            </a:r>
            <a:r>
              <a:rPr kumimoji="1" lang="en" altLang="zh-CN" b="0" dirty="0">
                <a:solidFill>
                  <a:srgbClr val="FF0000"/>
                </a:solidFill>
              </a:rPr>
              <a:t>the best tile size from energy point of view was diﬀerent from the best tile size from the performance </a:t>
            </a:r>
            <a:r>
              <a:rPr kumimoji="1" lang="en" altLang="zh-CN" b="0" dirty="0"/>
              <a:t>(execution cycles) point of view. For example, as far as the execution cycles are concerned, the best tile size for the </a:t>
            </a:r>
            <a:r>
              <a:rPr kumimoji="1" lang="en" altLang="zh-CN" b="0" dirty="0" err="1"/>
              <a:t>ik</a:t>
            </a:r>
            <a:r>
              <a:rPr kumimoji="1" lang="en" altLang="zh-CN" b="0" dirty="0"/>
              <a:t> version was 10 (instead of 5).</a:t>
            </a:r>
            <a:endParaRPr kumimoji="1" lang="zh-CN" altLang="en-US" b="0" dirty="0"/>
          </a:p>
        </p:txBody>
      </p:sp>
      <p:sp>
        <p:nvSpPr>
          <p:cNvPr id="4" name="标题 3">
            <a:extLst>
              <a:ext uri="{FF2B5EF4-FFF2-40B4-BE49-F238E27FC236}">
                <a16:creationId xmlns:a16="http://schemas.microsoft.com/office/drawing/2014/main" id="{2D32A2FF-D597-A245-A707-28ED7B50372C}"/>
              </a:ext>
            </a:extLst>
          </p:cNvPr>
          <p:cNvSpPr>
            <a:spLocks noGrp="1"/>
          </p:cNvSpPr>
          <p:nvPr>
            <p:ph type="title"/>
          </p:nvPr>
        </p:nvSpPr>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Sensitivity to the Tile Size and Input Size</a:t>
            </a:r>
            <a:endParaRPr kumimoji="1" lang="zh-CN" altLang="en-US" sz="2800" dirty="0"/>
          </a:p>
        </p:txBody>
      </p:sp>
    </p:spTree>
    <p:extLst>
      <p:ext uri="{BB962C8B-B14F-4D97-AF65-F5344CB8AC3E}">
        <p14:creationId xmlns:p14="http://schemas.microsoft.com/office/powerpoint/2010/main" val="19264443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A16898F-C739-084F-A2B2-35402A8764E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917BCFD7-C6F5-D24F-8D77-555C1C94A305}"/>
              </a:ext>
            </a:extLst>
          </p:cNvPr>
          <p:cNvSpPr>
            <a:spLocks noGrp="1"/>
          </p:cNvSpPr>
          <p:nvPr>
            <p:ph idx="1"/>
          </p:nvPr>
        </p:nvSpPr>
        <p:spPr>
          <a:xfrm>
            <a:off x="285007" y="4503174"/>
            <a:ext cx="11720945" cy="1755121"/>
          </a:xfrm>
        </p:spPr>
        <p:txBody>
          <a:bodyPr>
            <a:normAutofit/>
          </a:bodyPr>
          <a:lstStyle/>
          <a:p>
            <a:r>
              <a:rPr kumimoji="1" lang="en" altLang="zh-CN" b="0" dirty="0"/>
              <a:t>the data cache energy is not too sensitive to the associativity but, on the other hand, is very sensitive to the cache size. </a:t>
            </a:r>
          </a:p>
        </p:txBody>
      </p:sp>
      <p:sp>
        <p:nvSpPr>
          <p:cNvPr id="5" name="标题 3">
            <a:extLst>
              <a:ext uri="{FF2B5EF4-FFF2-40B4-BE49-F238E27FC236}">
                <a16:creationId xmlns:a16="http://schemas.microsoft.com/office/drawing/2014/main" id="{75528D13-3F7C-A34E-ACCC-3077682ED65F}"/>
              </a:ext>
            </a:extLst>
          </p:cNvPr>
          <p:cNvSpPr>
            <a:spLocks noGrp="1"/>
          </p:cNvSpPr>
          <p:nvPr>
            <p:ph type="title"/>
          </p:nvPr>
        </p:nvSpPr>
        <p:spPr>
          <a:xfrm>
            <a:off x="166255" y="0"/>
            <a:ext cx="10212779" cy="738893"/>
          </a:xfrm>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Sensitivity to the Cache Con</a:t>
            </a:r>
            <a:r>
              <a:rPr kumimoji="1" lang="en-US" altLang="zh-CN" sz="2800" dirty="0"/>
              <a:t>fi</a:t>
            </a:r>
            <a:r>
              <a:rPr kumimoji="1" lang="en" altLang="zh-CN" sz="2800" dirty="0" err="1"/>
              <a:t>guration</a:t>
            </a:r>
            <a:endParaRPr kumimoji="1" lang="zh-CN" altLang="en-US" sz="2800" dirty="0"/>
          </a:p>
        </p:txBody>
      </p:sp>
      <p:pic>
        <p:nvPicPr>
          <p:cNvPr id="6" name="图片 5">
            <a:extLst>
              <a:ext uri="{FF2B5EF4-FFF2-40B4-BE49-F238E27FC236}">
                <a16:creationId xmlns:a16="http://schemas.microsoft.com/office/drawing/2014/main" id="{A219448C-ECF0-C246-97AB-43C94042EE84}"/>
              </a:ext>
            </a:extLst>
          </p:cNvPr>
          <p:cNvPicPr>
            <a:picLocks noChangeAspect="1"/>
          </p:cNvPicPr>
          <p:nvPr/>
        </p:nvPicPr>
        <p:blipFill>
          <a:blip r:embed="rId2"/>
          <a:stretch>
            <a:fillRect/>
          </a:stretch>
        </p:blipFill>
        <p:spPr>
          <a:xfrm>
            <a:off x="436335" y="922715"/>
            <a:ext cx="7675278" cy="3428551"/>
          </a:xfrm>
          <a:prstGeom prst="rect">
            <a:avLst/>
          </a:prstGeom>
        </p:spPr>
      </p:pic>
      <p:sp>
        <p:nvSpPr>
          <p:cNvPr id="8" name="内容占位符 2">
            <a:extLst>
              <a:ext uri="{FF2B5EF4-FFF2-40B4-BE49-F238E27FC236}">
                <a16:creationId xmlns:a16="http://schemas.microsoft.com/office/drawing/2014/main" id="{8E933A34-98F2-2341-862A-C468FC2DCEF5}"/>
              </a:ext>
            </a:extLst>
          </p:cNvPr>
          <p:cNvSpPr txBox="1">
            <a:spLocks/>
          </p:cNvSpPr>
          <p:nvPr/>
        </p:nvSpPr>
        <p:spPr>
          <a:xfrm>
            <a:off x="7895624" y="976207"/>
            <a:ext cx="4110328" cy="3511236"/>
          </a:xfrm>
          <a:prstGeom prst="rect">
            <a:avLst/>
          </a:prstGeom>
        </p:spPr>
        <p:txBody>
          <a:bodyPr vert="horz" lIns="91440" tIns="45720" rIns="91440" bIns="45720" rtlCol="0">
            <a:normAutofit fontScale="70000" lnSpcReduction="20000"/>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 altLang="zh-CN" b="0" dirty="0"/>
              <a:t>As a result, embedded system designers need to determine minimum data cache size for the set of applications in question </a:t>
            </a:r>
            <a:r>
              <a:rPr kumimoji="1" lang="en-US" altLang="zh-CN" b="0" dirty="0"/>
              <a:t>.</a:t>
            </a:r>
          </a:p>
          <a:p>
            <a:r>
              <a:rPr kumimoji="1" lang="en" altLang="zh-CN" b="0" dirty="0"/>
              <a:t>for all cache sizes and </a:t>
            </a:r>
            <a:r>
              <a:rPr kumimoji="1" lang="en" altLang="zh-CN" b="0" dirty="0" err="1"/>
              <a:t>associativities</a:t>
            </a:r>
            <a:r>
              <a:rPr kumimoji="1" lang="en" altLang="zh-CN" b="0" dirty="0"/>
              <a:t> going from the untiled code to tiled code increases the data cache energy.</a:t>
            </a:r>
            <a:endParaRPr kumimoji="1" lang="zh-CN" altLang="en-US" b="0" dirty="0"/>
          </a:p>
        </p:txBody>
      </p:sp>
    </p:spTree>
    <p:extLst>
      <p:ext uri="{BB962C8B-B14F-4D97-AF65-F5344CB8AC3E}">
        <p14:creationId xmlns:p14="http://schemas.microsoft.com/office/powerpoint/2010/main" val="41539124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5D61DB7-FDCD-5F44-A8B0-EA71E04AED2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2029419-BA86-6F43-8A54-9583251985F8}"/>
              </a:ext>
            </a:extLst>
          </p:cNvPr>
          <p:cNvSpPr>
            <a:spLocks noGrp="1"/>
          </p:cNvSpPr>
          <p:nvPr>
            <p:ph idx="1"/>
          </p:nvPr>
        </p:nvSpPr>
        <p:spPr>
          <a:xfrm>
            <a:off x="285007" y="4552231"/>
            <a:ext cx="11720945" cy="2086920"/>
          </a:xfrm>
        </p:spPr>
        <p:txBody>
          <a:bodyPr>
            <a:normAutofit fontScale="77500" lnSpcReduction="20000"/>
          </a:bodyPr>
          <a:lstStyle/>
          <a:p>
            <a:r>
              <a:rPr kumimoji="1" lang="en" altLang="zh-CN" b="0" dirty="0"/>
              <a:t>The results reveal that for the best energy reduction </a:t>
            </a:r>
            <a:r>
              <a:rPr kumimoji="1" lang="en" altLang="zh-CN" b="0" dirty="0">
                <a:solidFill>
                  <a:srgbClr val="FF0000"/>
                </a:solidFill>
              </a:rPr>
              <a:t>block </a:t>
            </a:r>
            <a:r>
              <a:rPr kumimoji="1" lang="en" altLang="zh-CN" b="0" dirty="0" err="1">
                <a:solidFill>
                  <a:srgbClr val="FF0000"/>
                </a:solidFill>
              </a:rPr>
              <a:t>bu</a:t>
            </a:r>
            <a:r>
              <a:rPr kumimoji="1" lang="en-US" altLang="zh-CN" b="0" dirty="0">
                <a:solidFill>
                  <a:srgbClr val="FF0000"/>
                </a:solidFill>
              </a:rPr>
              <a:t>ff</a:t>
            </a:r>
            <a:r>
              <a:rPr kumimoji="1" lang="en" altLang="zh-CN" b="0" dirty="0" err="1">
                <a:solidFill>
                  <a:srgbClr val="FF0000"/>
                </a:solidFill>
              </a:rPr>
              <a:t>ering</a:t>
            </a:r>
            <a:r>
              <a:rPr kumimoji="1" lang="en" altLang="zh-CN" b="0" dirty="0"/>
              <a:t> and </a:t>
            </a:r>
            <a:r>
              <a:rPr kumimoji="1" lang="en" altLang="zh-CN" b="0" dirty="0">
                <a:solidFill>
                  <a:srgbClr val="FF0000"/>
                </a:solidFill>
              </a:rPr>
              <a:t>sub-banking</a:t>
            </a:r>
            <a:r>
              <a:rPr kumimoji="1" lang="en" altLang="zh-CN" b="0" dirty="0"/>
              <a:t> should be used together. </a:t>
            </a:r>
          </a:p>
          <a:p>
            <a:r>
              <a:rPr kumimoji="1" lang="en" altLang="zh-CN" b="0" dirty="0"/>
              <a:t>When used alone, neither sub-banking nor block buﬀering is much eﬀective.</a:t>
            </a:r>
          </a:p>
          <a:p>
            <a:r>
              <a:rPr kumimoji="1" lang="en" altLang="zh-CN" b="0" dirty="0"/>
              <a:t>The results also show that increasing the number of block buﬀers </a:t>
            </a:r>
            <a:r>
              <a:rPr kumimoji="1" lang="en" altLang="zh-CN" b="0" dirty="0">
                <a:solidFill>
                  <a:srgbClr val="FF0000"/>
                </a:solidFill>
              </a:rPr>
              <a:t>does not bring any bene</a:t>
            </a:r>
            <a:r>
              <a:rPr kumimoji="1" lang="en-US" altLang="zh-CN" b="0" dirty="0">
                <a:solidFill>
                  <a:srgbClr val="FF0000"/>
                </a:solidFill>
              </a:rPr>
              <a:t>fit.</a:t>
            </a:r>
            <a:endParaRPr kumimoji="1" lang="zh-CN" altLang="en-US" b="0" dirty="0">
              <a:solidFill>
                <a:srgbClr val="FF0000"/>
              </a:solidFill>
            </a:endParaRPr>
          </a:p>
        </p:txBody>
      </p:sp>
      <p:pic>
        <p:nvPicPr>
          <p:cNvPr id="5" name="图片 4">
            <a:extLst>
              <a:ext uri="{FF2B5EF4-FFF2-40B4-BE49-F238E27FC236}">
                <a16:creationId xmlns:a16="http://schemas.microsoft.com/office/drawing/2014/main" id="{99A166C4-5684-B249-885F-AFF5731B49F0}"/>
              </a:ext>
            </a:extLst>
          </p:cNvPr>
          <p:cNvPicPr>
            <a:picLocks noChangeAspect="1"/>
          </p:cNvPicPr>
          <p:nvPr/>
        </p:nvPicPr>
        <p:blipFill>
          <a:blip r:embed="rId2"/>
          <a:stretch>
            <a:fillRect/>
          </a:stretch>
        </p:blipFill>
        <p:spPr>
          <a:xfrm>
            <a:off x="2275461" y="922588"/>
            <a:ext cx="7641078" cy="3559174"/>
          </a:xfrm>
          <a:prstGeom prst="rect">
            <a:avLst/>
          </a:prstGeom>
        </p:spPr>
      </p:pic>
      <p:sp>
        <p:nvSpPr>
          <p:cNvPr id="6" name="标题 3">
            <a:extLst>
              <a:ext uri="{FF2B5EF4-FFF2-40B4-BE49-F238E27FC236}">
                <a16:creationId xmlns:a16="http://schemas.microsoft.com/office/drawing/2014/main" id="{E0237AF8-BFE5-E247-8CE7-AE466129CEA1}"/>
              </a:ext>
            </a:extLst>
          </p:cNvPr>
          <p:cNvSpPr>
            <a:spLocks noGrp="1"/>
          </p:cNvSpPr>
          <p:nvPr>
            <p:ph type="title"/>
          </p:nvPr>
        </p:nvSpPr>
        <p:spPr>
          <a:xfrm>
            <a:off x="166255" y="0"/>
            <a:ext cx="10212779" cy="738893"/>
          </a:xfrm>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Sensitivity to the Cache Con</a:t>
            </a:r>
            <a:r>
              <a:rPr kumimoji="1" lang="en-US" altLang="zh-CN" sz="2800" dirty="0"/>
              <a:t>fi</a:t>
            </a:r>
            <a:r>
              <a:rPr kumimoji="1" lang="en" altLang="zh-CN" sz="2800" dirty="0" err="1"/>
              <a:t>guration</a:t>
            </a:r>
            <a:endParaRPr kumimoji="1" lang="zh-CN" altLang="en-US" sz="2800" dirty="0"/>
          </a:p>
        </p:txBody>
      </p:sp>
    </p:spTree>
    <p:extLst>
      <p:ext uri="{BB962C8B-B14F-4D97-AF65-F5344CB8AC3E}">
        <p14:creationId xmlns:p14="http://schemas.microsoft.com/office/powerpoint/2010/main" val="26662595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DD68FFD-C062-ED44-BB35-6E5E5ABE465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12</a:t>
            </a:fld>
            <a:endParaRPr lang="zh-CN" altLang="en-US" dirty="0">
              <a:solidFill>
                <a:prstClr val="black">
                  <a:lumMod val="75000"/>
                  <a:lumOff val="25000"/>
                </a:prstClr>
              </a:solidFill>
            </a:endParaRPr>
          </a:p>
        </p:txBody>
      </p:sp>
      <p:pic>
        <p:nvPicPr>
          <p:cNvPr id="7" name="内容占位符 6">
            <a:extLst>
              <a:ext uri="{FF2B5EF4-FFF2-40B4-BE49-F238E27FC236}">
                <a16:creationId xmlns:a16="http://schemas.microsoft.com/office/drawing/2014/main" id="{F31E308F-69C7-9649-BEEC-EF5F3AA35D07}"/>
              </a:ext>
            </a:extLst>
          </p:cNvPr>
          <p:cNvPicPr>
            <a:picLocks noGrp="1" noChangeAspect="1"/>
          </p:cNvPicPr>
          <p:nvPr>
            <p:ph idx="1"/>
          </p:nvPr>
        </p:nvPicPr>
        <p:blipFill>
          <a:blip r:embed="rId2"/>
          <a:stretch>
            <a:fillRect/>
          </a:stretch>
        </p:blipFill>
        <p:spPr>
          <a:xfrm>
            <a:off x="166255" y="3806688"/>
            <a:ext cx="7764677" cy="1609345"/>
          </a:xfrm>
          <a:prstGeom prst="rect">
            <a:avLst/>
          </a:prstGeom>
        </p:spPr>
      </p:pic>
      <p:sp>
        <p:nvSpPr>
          <p:cNvPr id="5" name="标题 3">
            <a:extLst>
              <a:ext uri="{FF2B5EF4-FFF2-40B4-BE49-F238E27FC236}">
                <a16:creationId xmlns:a16="http://schemas.microsoft.com/office/drawing/2014/main" id="{08FCE493-70DD-D045-B947-3E69CB5D2E0B}"/>
              </a:ext>
            </a:extLst>
          </p:cNvPr>
          <p:cNvSpPr>
            <a:spLocks noGrp="1"/>
          </p:cNvSpPr>
          <p:nvPr>
            <p:ph type="title"/>
          </p:nvPr>
        </p:nvSpPr>
        <p:spPr>
          <a:xfrm>
            <a:off x="166255" y="0"/>
            <a:ext cx="10212779" cy="738893"/>
          </a:xfrm>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Cache Miss Rates Vs. Energy</a:t>
            </a:r>
            <a:endParaRPr kumimoji="1" lang="zh-CN" altLang="en-US" sz="2800" dirty="0"/>
          </a:p>
        </p:txBody>
      </p:sp>
      <p:pic>
        <p:nvPicPr>
          <p:cNvPr id="6" name="图片 5">
            <a:extLst>
              <a:ext uri="{FF2B5EF4-FFF2-40B4-BE49-F238E27FC236}">
                <a16:creationId xmlns:a16="http://schemas.microsoft.com/office/drawing/2014/main" id="{C8834155-EB5E-2E4C-853D-79A6733848D7}"/>
              </a:ext>
            </a:extLst>
          </p:cNvPr>
          <p:cNvPicPr>
            <a:picLocks noChangeAspect="1"/>
          </p:cNvPicPr>
          <p:nvPr/>
        </p:nvPicPr>
        <p:blipFill>
          <a:blip r:embed="rId3"/>
          <a:stretch>
            <a:fillRect/>
          </a:stretch>
        </p:blipFill>
        <p:spPr>
          <a:xfrm>
            <a:off x="584792" y="1196826"/>
            <a:ext cx="6321546" cy="1854487"/>
          </a:xfrm>
          <a:prstGeom prst="rect">
            <a:avLst/>
          </a:prstGeom>
        </p:spPr>
      </p:pic>
      <p:sp>
        <p:nvSpPr>
          <p:cNvPr id="9" name="内容占位符 2">
            <a:extLst>
              <a:ext uri="{FF2B5EF4-FFF2-40B4-BE49-F238E27FC236}">
                <a16:creationId xmlns:a16="http://schemas.microsoft.com/office/drawing/2014/main" id="{F9399AEB-D30D-CC49-83DF-646D311A24DE}"/>
              </a:ext>
            </a:extLst>
          </p:cNvPr>
          <p:cNvSpPr txBox="1">
            <a:spLocks/>
          </p:cNvSpPr>
          <p:nvPr/>
        </p:nvSpPr>
        <p:spPr>
          <a:xfrm>
            <a:off x="7930932" y="1027861"/>
            <a:ext cx="3995013" cy="5061469"/>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 altLang="zh-CN" b="0" dirty="0"/>
              <a:t>expect an overall energy reduction as a result of tiling, but not as much as the reduction in the miss rate.</a:t>
            </a:r>
            <a:endParaRPr kumimoji="1" lang="zh-CN" altLang="en-US" b="0" dirty="0"/>
          </a:p>
        </p:txBody>
      </p:sp>
    </p:spTree>
    <p:extLst>
      <p:ext uri="{BB962C8B-B14F-4D97-AF65-F5344CB8AC3E}">
        <p14:creationId xmlns:p14="http://schemas.microsoft.com/office/powerpoint/2010/main" val="32847880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B049339-5D8C-7A42-9DCF-67CA66BFDD77}"/>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F7B84C8-751F-0347-B28A-F9442E46EAE6}"/>
              </a:ext>
            </a:extLst>
          </p:cNvPr>
          <p:cNvSpPr>
            <a:spLocks noGrp="1"/>
          </p:cNvSpPr>
          <p:nvPr>
            <p:ph idx="1"/>
          </p:nvPr>
        </p:nvSpPr>
        <p:spPr>
          <a:xfrm>
            <a:off x="7285385" y="878774"/>
            <a:ext cx="4720568" cy="5379521"/>
          </a:xfrm>
        </p:spPr>
        <p:txBody>
          <a:bodyPr>
            <a:normAutofit fontScale="92500" lnSpcReduction="10000"/>
          </a:bodyPr>
          <a:lstStyle/>
          <a:p>
            <a:r>
              <a:rPr kumimoji="1" lang="en" altLang="zh-CN" b="0" dirty="0"/>
              <a:t>tiling should be applied in general after linear loop transformations for the best energy results</a:t>
            </a:r>
            <a:r>
              <a:rPr kumimoji="1" lang="en-US" altLang="zh-CN" b="0" dirty="0"/>
              <a:t>.</a:t>
            </a:r>
          </a:p>
          <a:p>
            <a:r>
              <a:rPr kumimoji="1" lang="en" altLang="zh-CN" b="0" dirty="0"/>
              <a:t>in circumstances where loop unrolling must be applied</a:t>
            </a:r>
            <a:r>
              <a:rPr kumimoji="1" lang="en-US" altLang="zh-CN" b="0" dirty="0"/>
              <a:t>,</a:t>
            </a:r>
            <a:r>
              <a:rPr kumimoji="1" lang="zh-CN" altLang="en-US" b="0" dirty="0"/>
              <a:t> </a:t>
            </a:r>
            <a:r>
              <a:rPr kumimoji="1" lang="en" altLang="zh-CN" b="0" dirty="0"/>
              <a:t>we suggest to apply tiling as well to keep the energy consumption under control.</a:t>
            </a:r>
            <a:endParaRPr kumimoji="1" lang="zh-CN" altLang="en-US" b="0" dirty="0"/>
          </a:p>
        </p:txBody>
      </p:sp>
      <p:sp>
        <p:nvSpPr>
          <p:cNvPr id="5" name="标题 3">
            <a:extLst>
              <a:ext uri="{FF2B5EF4-FFF2-40B4-BE49-F238E27FC236}">
                <a16:creationId xmlns:a16="http://schemas.microsoft.com/office/drawing/2014/main" id="{0D831476-109A-0A43-B58F-EF04C336291A}"/>
              </a:ext>
            </a:extLst>
          </p:cNvPr>
          <p:cNvSpPr>
            <a:spLocks noGrp="1"/>
          </p:cNvSpPr>
          <p:nvPr>
            <p:ph type="title"/>
          </p:nvPr>
        </p:nvSpPr>
        <p:spPr>
          <a:xfrm>
            <a:off x="166255" y="0"/>
            <a:ext cx="10212779" cy="738893"/>
          </a:xfrm>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Interaction with Other Optimizations</a:t>
            </a:r>
            <a:endParaRPr kumimoji="1" lang="zh-CN" altLang="en-US" sz="2800" dirty="0"/>
          </a:p>
        </p:txBody>
      </p:sp>
      <p:pic>
        <p:nvPicPr>
          <p:cNvPr id="6" name="图片 5">
            <a:extLst>
              <a:ext uri="{FF2B5EF4-FFF2-40B4-BE49-F238E27FC236}">
                <a16:creationId xmlns:a16="http://schemas.microsoft.com/office/drawing/2014/main" id="{6BB0C92D-43C1-8E42-A9D6-499ED808C549}"/>
              </a:ext>
            </a:extLst>
          </p:cNvPr>
          <p:cNvPicPr>
            <a:picLocks noChangeAspect="1"/>
          </p:cNvPicPr>
          <p:nvPr/>
        </p:nvPicPr>
        <p:blipFill>
          <a:blip r:embed="rId3"/>
          <a:stretch>
            <a:fillRect/>
          </a:stretch>
        </p:blipFill>
        <p:spPr>
          <a:xfrm>
            <a:off x="430097" y="1808923"/>
            <a:ext cx="6855288" cy="3034566"/>
          </a:xfrm>
          <a:prstGeom prst="rect">
            <a:avLst/>
          </a:prstGeom>
        </p:spPr>
      </p:pic>
    </p:spTree>
    <p:extLst>
      <p:ext uri="{BB962C8B-B14F-4D97-AF65-F5344CB8AC3E}">
        <p14:creationId xmlns:p14="http://schemas.microsoft.com/office/powerpoint/2010/main" val="41476105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F537B4E-9A47-BC44-82B5-F1FBAC10AD1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14</a:t>
            </a:fld>
            <a:endParaRPr lang="zh-CN" altLang="en-US" dirty="0">
              <a:solidFill>
                <a:prstClr val="black">
                  <a:lumMod val="75000"/>
                  <a:lumOff val="25000"/>
                </a:prstClr>
              </a:solidFill>
            </a:endParaRPr>
          </a:p>
        </p:txBody>
      </p:sp>
      <p:sp>
        <p:nvSpPr>
          <p:cNvPr id="6" name="标题 3">
            <a:extLst>
              <a:ext uri="{FF2B5EF4-FFF2-40B4-BE49-F238E27FC236}">
                <a16:creationId xmlns:a16="http://schemas.microsoft.com/office/drawing/2014/main" id="{FFA6CF4E-82B1-0C45-9CD1-7DCD6B0F229F}"/>
              </a:ext>
            </a:extLst>
          </p:cNvPr>
          <p:cNvSpPr>
            <a:spLocks noGrp="1"/>
          </p:cNvSpPr>
          <p:nvPr>
            <p:ph type="title"/>
          </p:nvPr>
        </p:nvSpPr>
        <p:spPr>
          <a:xfrm>
            <a:off x="166255" y="0"/>
            <a:ext cx="10212779" cy="738893"/>
          </a:xfrm>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Analysis of Datapath Energy</a:t>
            </a:r>
            <a:endParaRPr kumimoji="1" lang="zh-CN" altLang="en-US" sz="2800" dirty="0"/>
          </a:p>
        </p:txBody>
      </p:sp>
      <p:pic>
        <p:nvPicPr>
          <p:cNvPr id="7" name="图片 6">
            <a:extLst>
              <a:ext uri="{FF2B5EF4-FFF2-40B4-BE49-F238E27FC236}">
                <a16:creationId xmlns:a16="http://schemas.microsoft.com/office/drawing/2014/main" id="{F7A14701-1FFD-0D47-B53B-941EE1FD0A2E}"/>
              </a:ext>
            </a:extLst>
          </p:cNvPr>
          <p:cNvPicPr>
            <a:picLocks noChangeAspect="1"/>
          </p:cNvPicPr>
          <p:nvPr/>
        </p:nvPicPr>
        <p:blipFill>
          <a:blip r:embed="rId3"/>
          <a:stretch>
            <a:fillRect/>
          </a:stretch>
        </p:blipFill>
        <p:spPr>
          <a:xfrm>
            <a:off x="285007" y="836117"/>
            <a:ext cx="8021836" cy="2732417"/>
          </a:xfrm>
          <a:prstGeom prst="rect">
            <a:avLst/>
          </a:prstGeom>
        </p:spPr>
      </p:pic>
      <p:pic>
        <p:nvPicPr>
          <p:cNvPr id="9" name="图片 8">
            <a:extLst>
              <a:ext uri="{FF2B5EF4-FFF2-40B4-BE49-F238E27FC236}">
                <a16:creationId xmlns:a16="http://schemas.microsoft.com/office/drawing/2014/main" id="{4C5C0BE9-9DD9-5846-ADAC-9A762F66FB66}"/>
              </a:ext>
            </a:extLst>
          </p:cNvPr>
          <p:cNvPicPr>
            <a:picLocks noChangeAspect="1"/>
          </p:cNvPicPr>
          <p:nvPr/>
        </p:nvPicPr>
        <p:blipFill>
          <a:blip r:embed="rId4"/>
          <a:stretch>
            <a:fillRect/>
          </a:stretch>
        </p:blipFill>
        <p:spPr>
          <a:xfrm>
            <a:off x="606287" y="3665757"/>
            <a:ext cx="6196976" cy="2088999"/>
          </a:xfrm>
          <a:prstGeom prst="rect">
            <a:avLst/>
          </a:prstGeom>
        </p:spPr>
      </p:pic>
      <p:sp>
        <p:nvSpPr>
          <p:cNvPr id="10" name="文本框 9">
            <a:extLst>
              <a:ext uri="{FF2B5EF4-FFF2-40B4-BE49-F238E27FC236}">
                <a16:creationId xmlns:a16="http://schemas.microsoft.com/office/drawing/2014/main" id="{7D4AD024-02A3-4348-81F4-95C2F07A2498}"/>
              </a:ext>
            </a:extLst>
          </p:cNvPr>
          <p:cNvSpPr txBox="1"/>
          <p:nvPr/>
        </p:nvSpPr>
        <p:spPr>
          <a:xfrm>
            <a:off x="166255" y="1714441"/>
            <a:ext cx="3169920" cy="553998"/>
          </a:xfrm>
          <a:prstGeom prst="rect">
            <a:avLst/>
          </a:prstGeom>
          <a:noFill/>
        </p:spPr>
        <p:txBody>
          <a:bodyPr wrap="square" rtlCol="0">
            <a:spAutoFit/>
          </a:bodyPr>
          <a:lstStyle/>
          <a:p>
            <a:pPr algn="l"/>
            <a:r>
              <a:rPr kumimoji="1" lang="en-US" altLang="zh-CN" sz="1000" dirty="0"/>
              <a:t>l:</a:t>
            </a:r>
            <a:r>
              <a:rPr kumimoji="1" lang="zh-CN" altLang="en-US" sz="1000" dirty="0"/>
              <a:t> </a:t>
            </a:r>
            <a:r>
              <a:rPr kumimoji="1" lang="en-US" altLang="zh-CN" sz="1000" dirty="0"/>
              <a:t>linear</a:t>
            </a:r>
            <a:r>
              <a:rPr kumimoji="1" lang="zh-CN" altLang="en-US" sz="1000" dirty="0"/>
              <a:t> </a:t>
            </a:r>
            <a:r>
              <a:rPr kumimoji="1" lang="en-US" altLang="zh-CN" sz="1000" dirty="0"/>
              <a:t>loop</a:t>
            </a:r>
            <a:r>
              <a:rPr kumimoji="1" lang="zh-CN" altLang="en-US" sz="1000" dirty="0"/>
              <a:t> </a:t>
            </a:r>
            <a:r>
              <a:rPr kumimoji="1" lang="en-US" altLang="zh-CN" sz="1000" dirty="0"/>
              <a:t>transformation</a:t>
            </a:r>
          </a:p>
          <a:p>
            <a:pPr algn="l"/>
            <a:r>
              <a:rPr kumimoji="1" lang="en-US" altLang="zh-CN" sz="1000" dirty="0"/>
              <a:t>u:</a:t>
            </a:r>
            <a:r>
              <a:rPr kumimoji="1" lang="zh-CN" altLang="en-US" sz="1000" dirty="0"/>
              <a:t> </a:t>
            </a:r>
            <a:r>
              <a:rPr kumimoji="1" lang="en-US" altLang="zh-CN" sz="1000" dirty="0"/>
              <a:t>loop</a:t>
            </a:r>
            <a:r>
              <a:rPr kumimoji="1" lang="zh-CN" altLang="en-US" sz="1000" dirty="0"/>
              <a:t> </a:t>
            </a:r>
            <a:r>
              <a:rPr kumimoji="1" lang="en-US" altLang="zh-CN" sz="1000" dirty="0"/>
              <a:t>unrolling</a:t>
            </a:r>
          </a:p>
          <a:p>
            <a:pPr algn="l"/>
            <a:r>
              <a:rPr kumimoji="1" lang="en-US" altLang="zh-CN" sz="1000" dirty="0"/>
              <a:t>t:</a:t>
            </a:r>
            <a:r>
              <a:rPr kumimoji="1" lang="zh-CN" altLang="en-US" sz="1000" dirty="0"/>
              <a:t> </a:t>
            </a:r>
            <a:r>
              <a:rPr kumimoji="1" lang="en-US" altLang="zh-CN" sz="1000" dirty="0"/>
              <a:t>tiling</a:t>
            </a:r>
            <a:endParaRPr kumimoji="1" lang="zh-CN" altLang="en-US" sz="1000" dirty="0"/>
          </a:p>
        </p:txBody>
      </p:sp>
      <p:sp>
        <p:nvSpPr>
          <p:cNvPr id="3" name="内容占位符 2">
            <a:extLst>
              <a:ext uri="{FF2B5EF4-FFF2-40B4-BE49-F238E27FC236}">
                <a16:creationId xmlns:a16="http://schemas.microsoft.com/office/drawing/2014/main" id="{AF598E3F-B47A-B94E-834E-38F5B3E07E37}"/>
              </a:ext>
            </a:extLst>
          </p:cNvPr>
          <p:cNvSpPr>
            <a:spLocks noGrp="1"/>
          </p:cNvSpPr>
          <p:nvPr>
            <p:ph idx="1"/>
          </p:nvPr>
        </p:nvSpPr>
        <p:spPr>
          <a:xfrm>
            <a:off x="7169727" y="1381538"/>
            <a:ext cx="4836225" cy="5476461"/>
          </a:xfrm>
        </p:spPr>
        <p:txBody>
          <a:bodyPr>
            <a:normAutofit fontScale="92500" lnSpcReduction="20000"/>
          </a:bodyPr>
          <a:lstStyle/>
          <a:p>
            <a:r>
              <a:rPr kumimoji="1" lang="en" altLang="zh-CN" b="0" dirty="0"/>
              <a:t>the percentages remain relatively stable.</a:t>
            </a:r>
          </a:p>
          <a:p>
            <a:r>
              <a:rPr kumimoji="1" lang="en" altLang="zh-CN" b="0" dirty="0"/>
              <a:t>all the optimizations increase the energy consumption in functional units </a:t>
            </a:r>
          </a:p>
          <a:p>
            <a:r>
              <a:rPr kumimoji="1" lang="en" altLang="zh-CN" b="0" dirty="0"/>
              <a:t>The most significant increase occurs with tiling, and it is more than 26%.</a:t>
            </a:r>
          </a:p>
          <a:p>
            <a:r>
              <a:rPr kumimoji="1" lang="en" altLang="zh-CN" b="0" dirty="0"/>
              <a:t>observe that most of the energy is spent in the ID, EXE, and WB stages.</a:t>
            </a:r>
          </a:p>
        </p:txBody>
      </p:sp>
    </p:spTree>
    <p:extLst>
      <p:ext uri="{BB962C8B-B14F-4D97-AF65-F5344CB8AC3E}">
        <p14:creationId xmlns:p14="http://schemas.microsoft.com/office/powerpoint/2010/main" val="19662318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5AD8038-CF8A-5D4E-810C-BFE2CFAF1128}"/>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687B0E4-8D57-DE47-BE4B-3664A786C5F0}"/>
              </a:ext>
            </a:extLst>
          </p:cNvPr>
          <p:cNvSpPr>
            <a:spLocks noGrp="1"/>
          </p:cNvSpPr>
          <p:nvPr>
            <p:ph idx="1"/>
          </p:nvPr>
        </p:nvSpPr>
        <p:spPr>
          <a:xfrm>
            <a:off x="5808518" y="878774"/>
            <a:ext cx="6197434" cy="5379521"/>
          </a:xfrm>
        </p:spPr>
        <p:txBody>
          <a:bodyPr>
            <a:normAutofit/>
          </a:bodyPr>
          <a:lstStyle/>
          <a:p>
            <a:r>
              <a:rPr kumimoji="1" lang="en" altLang="zh-CN" b="0" dirty="0"/>
              <a:t>The </a:t>
            </a:r>
            <a:r>
              <a:rPr kumimoji="1" lang="en-US" altLang="zh-CN" b="0" dirty="0"/>
              <a:t>fi</a:t>
            </a:r>
            <a:r>
              <a:rPr kumimoji="1" lang="en" altLang="zh-CN" b="0" dirty="0" err="1"/>
              <a:t>rst</a:t>
            </a:r>
            <a:r>
              <a:rPr kumimoji="1" lang="en" altLang="zh-CN" b="0" dirty="0"/>
              <a:t> four loop nests in this table are from the Spec92/Nasa7 benchmark suite; syr2k.1 is from Blas; and htribk.2 and qzhes.4 are from the </a:t>
            </a:r>
            <a:r>
              <a:rPr kumimoji="1" lang="en" altLang="zh-CN" b="0" dirty="0" err="1"/>
              <a:t>Eispack</a:t>
            </a:r>
            <a:r>
              <a:rPr kumimoji="1" lang="en" altLang="zh-CN" b="0" dirty="0"/>
              <a:t> library.</a:t>
            </a:r>
          </a:p>
          <a:p>
            <a:r>
              <a:rPr kumimoji="1" lang="en" altLang="zh-CN" b="0" dirty="0"/>
              <a:t>found that the energy behavior of these nests are similar to that of the matrix-multiply.</a:t>
            </a:r>
          </a:p>
          <a:p>
            <a:endParaRPr kumimoji="1" lang="zh-CN" altLang="en-US" b="0" dirty="0"/>
          </a:p>
        </p:txBody>
      </p:sp>
      <p:sp>
        <p:nvSpPr>
          <p:cNvPr id="4" name="标题 3">
            <a:extLst>
              <a:ext uri="{FF2B5EF4-FFF2-40B4-BE49-F238E27FC236}">
                <a16:creationId xmlns:a16="http://schemas.microsoft.com/office/drawing/2014/main" id="{1A1F6A8A-AA9E-A94C-A88B-36167307D159}"/>
              </a:ext>
            </a:extLst>
          </p:cNvPr>
          <p:cNvSpPr>
            <a:spLocks noGrp="1"/>
          </p:cNvSpPr>
          <p:nvPr>
            <p:ph type="title"/>
          </p:nvPr>
        </p:nvSpPr>
        <p:spPr/>
        <p:txBody>
          <a:bodyPr>
            <a:noAutofit/>
          </a:bodyPr>
          <a:lstStyle/>
          <a:p>
            <a:r>
              <a:rPr kumimoji="1" lang="en" altLang="zh-CN" sz="2800" dirty="0"/>
              <a:t>Experimental Evaluation</a:t>
            </a:r>
            <a:r>
              <a:rPr kumimoji="1" lang="zh-CN" altLang="en-US" sz="2800" dirty="0"/>
              <a:t> </a:t>
            </a:r>
            <a:r>
              <a:rPr kumimoji="1" lang="en-US" altLang="zh-CN" sz="2800" dirty="0"/>
              <a:t>-</a:t>
            </a:r>
            <a:r>
              <a:rPr kumimoji="1" lang="zh-CN" altLang="en-US" sz="2800" dirty="0"/>
              <a:t> </a:t>
            </a:r>
            <a:r>
              <a:rPr kumimoji="1" lang="en" altLang="zh-CN" sz="2800" dirty="0"/>
              <a:t>Sensitivity to Technology Changes</a:t>
            </a:r>
            <a:endParaRPr kumimoji="1" lang="zh-CN" altLang="en-US" sz="2800" dirty="0"/>
          </a:p>
        </p:txBody>
      </p:sp>
      <p:pic>
        <p:nvPicPr>
          <p:cNvPr id="5" name="图片 4">
            <a:extLst>
              <a:ext uri="{FF2B5EF4-FFF2-40B4-BE49-F238E27FC236}">
                <a16:creationId xmlns:a16="http://schemas.microsoft.com/office/drawing/2014/main" id="{B32CEDC0-EBEA-F846-9FDD-953A446CC041}"/>
              </a:ext>
            </a:extLst>
          </p:cNvPr>
          <p:cNvPicPr>
            <a:picLocks noChangeAspect="1"/>
          </p:cNvPicPr>
          <p:nvPr/>
        </p:nvPicPr>
        <p:blipFill>
          <a:blip r:embed="rId2"/>
          <a:stretch>
            <a:fillRect/>
          </a:stretch>
        </p:blipFill>
        <p:spPr>
          <a:xfrm>
            <a:off x="0" y="1353786"/>
            <a:ext cx="5924177" cy="4429495"/>
          </a:xfrm>
          <a:prstGeom prst="rect">
            <a:avLst/>
          </a:prstGeom>
        </p:spPr>
      </p:pic>
      <p:sp>
        <p:nvSpPr>
          <p:cNvPr id="6" name="文本框 5">
            <a:extLst>
              <a:ext uri="{FF2B5EF4-FFF2-40B4-BE49-F238E27FC236}">
                <a16:creationId xmlns:a16="http://schemas.microsoft.com/office/drawing/2014/main" id="{E3C18BD5-88A2-0543-87F9-7F318885B75A}"/>
              </a:ext>
            </a:extLst>
          </p:cNvPr>
          <p:cNvSpPr txBox="1"/>
          <p:nvPr/>
        </p:nvSpPr>
        <p:spPr>
          <a:xfrm>
            <a:off x="1049482" y="5836122"/>
            <a:ext cx="4142481" cy="369332"/>
          </a:xfrm>
          <a:prstGeom prst="rect">
            <a:avLst/>
          </a:prstGeom>
          <a:noFill/>
        </p:spPr>
        <p:txBody>
          <a:bodyPr wrap="none" rtlCol="0">
            <a:spAutoFit/>
          </a:bodyPr>
          <a:lstStyle/>
          <a:p>
            <a:r>
              <a:rPr kumimoji="1" lang="en" altLang="zh-CN" dirty="0"/>
              <a:t>untiled</a:t>
            </a:r>
            <a:r>
              <a:rPr kumimoji="1" lang="zh-CN" altLang="en" dirty="0"/>
              <a:t>、</a:t>
            </a:r>
            <a:r>
              <a:rPr kumimoji="1" lang="en" altLang="zh-CN" dirty="0"/>
              <a:t>tiled (</a:t>
            </a:r>
            <a:r>
              <a:rPr kumimoji="1" lang="en" altLang="zh-CN" dirty="0" err="1"/>
              <a:t>ijk,T</a:t>
            </a:r>
            <a:r>
              <a:rPr kumimoji="1" lang="en" altLang="zh-CN" dirty="0"/>
              <a:t>=5) </a:t>
            </a:r>
            <a:r>
              <a:rPr kumimoji="1" lang="zh-CN" altLang="en-US" dirty="0"/>
              <a:t>和 </a:t>
            </a:r>
            <a:r>
              <a:rPr kumimoji="1" lang="en" altLang="zh-CN" dirty="0"/>
              <a:t>tiled (</a:t>
            </a:r>
            <a:r>
              <a:rPr kumimoji="1" lang="en" altLang="zh-CN" dirty="0" err="1"/>
              <a:t>ijk,T</a:t>
            </a:r>
            <a:r>
              <a:rPr kumimoji="1" lang="en" altLang="zh-CN" dirty="0"/>
              <a:t>=10)</a:t>
            </a:r>
            <a:endParaRPr kumimoji="1" lang="zh-CN" altLang="en-US" dirty="0"/>
          </a:p>
        </p:txBody>
      </p:sp>
    </p:spTree>
    <p:extLst>
      <p:ext uri="{BB962C8B-B14F-4D97-AF65-F5344CB8AC3E}">
        <p14:creationId xmlns:p14="http://schemas.microsoft.com/office/powerpoint/2010/main" val="15696852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5719E5E-5EB7-8144-8C48-B26E2FC18395}"/>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AD37067-2DA8-3243-B56D-E1F5AC151361}"/>
              </a:ext>
            </a:extLst>
          </p:cNvPr>
          <p:cNvSpPr>
            <a:spLocks noGrp="1"/>
          </p:cNvSpPr>
          <p:nvPr>
            <p:ph idx="1"/>
          </p:nvPr>
        </p:nvSpPr>
        <p:spPr/>
        <p:txBody>
          <a:bodyPr/>
          <a:lstStyle/>
          <a:p>
            <a:r>
              <a:rPr kumimoji="1" lang="en" altLang="zh-CN" b="0" dirty="0"/>
              <a:t>the energy performance of tiling is very sensitive to input size and tile size.</a:t>
            </a:r>
          </a:p>
          <a:p>
            <a:r>
              <a:rPr kumimoji="1" lang="en" altLang="zh-CN" b="0" dirty="0"/>
              <a:t>selecting a suitable tile size for a given computation involves tradeoﬀs between energy and performance</a:t>
            </a:r>
            <a:r>
              <a:rPr kumimoji="1" lang="en-US" altLang="zh-CN" b="0" dirty="0"/>
              <a:t>,</a:t>
            </a:r>
            <a:r>
              <a:rPr kumimoji="1" lang="zh-CN" altLang="en-US" b="0" dirty="0"/>
              <a:t> </a:t>
            </a:r>
            <a:r>
              <a:rPr kumimoji="1" lang="en-US" altLang="zh-CN" b="0" dirty="0"/>
              <a:t>because</a:t>
            </a:r>
            <a:r>
              <a:rPr kumimoji="1" lang="zh-CN" altLang="en-US" b="0" dirty="0"/>
              <a:t> </a:t>
            </a:r>
            <a:r>
              <a:rPr kumimoji="1" lang="en" altLang="zh-CN" b="0" dirty="0"/>
              <a:t>the best tile sizes from the performance point of view are not necessarily the best tile sizes from the energy point of view</a:t>
            </a:r>
            <a:r>
              <a:rPr kumimoji="1" lang="en-US" altLang="zh-CN" b="0" dirty="0"/>
              <a:t>.</a:t>
            </a:r>
            <a:endParaRPr kumimoji="1" lang="en" altLang="zh-CN" b="0" dirty="0"/>
          </a:p>
          <a:p>
            <a:r>
              <a:rPr kumimoji="1" lang="en" altLang="zh-CN" b="0" dirty="0"/>
              <a:t>tailoring tile size to the input size generally results in lower energy consumption than working with a fixed tile size.</a:t>
            </a:r>
          </a:p>
        </p:txBody>
      </p:sp>
      <p:sp>
        <p:nvSpPr>
          <p:cNvPr id="4" name="标题 3">
            <a:extLst>
              <a:ext uri="{FF2B5EF4-FFF2-40B4-BE49-F238E27FC236}">
                <a16:creationId xmlns:a16="http://schemas.microsoft.com/office/drawing/2014/main" id="{03417BBD-BC81-BF41-A56B-9B0230062C37}"/>
              </a:ext>
            </a:extLst>
          </p:cNvPr>
          <p:cNvSpPr>
            <a:spLocks noGrp="1"/>
          </p:cNvSpPr>
          <p:nvPr>
            <p:ph type="title"/>
          </p:nvPr>
        </p:nvSpPr>
        <p:spPr/>
        <p:txBody>
          <a:bodyPr/>
          <a:lstStyle/>
          <a:p>
            <a:r>
              <a:rPr kumimoji="1" lang="en" altLang="zh-CN" dirty="0"/>
              <a:t>Conclusions</a:t>
            </a:r>
            <a:endParaRPr kumimoji="1" lang="zh-CN" altLang="en-US" dirty="0"/>
          </a:p>
        </p:txBody>
      </p:sp>
    </p:spTree>
    <p:extLst>
      <p:ext uri="{BB962C8B-B14F-4D97-AF65-F5344CB8AC3E}">
        <p14:creationId xmlns:p14="http://schemas.microsoft.com/office/powerpoint/2010/main" val="4415061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5138045" y="2946756"/>
            <a:ext cx="191590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a:t>
            </a:r>
          </a:p>
        </p:txBody>
      </p:sp>
    </p:spTree>
    <p:extLst>
      <p:ext uri="{BB962C8B-B14F-4D97-AF65-F5344CB8AC3E}">
        <p14:creationId xmlns:p14="http://schemas.microsoft.com/office/powerpoint/2010/main" val="30717724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21522</TotalTime>
  <Words>1445</Words>
  <Application>Microsoft Macintosh PowerPoint</Application>
  <PresentationFormat>宽屏</PresentationFormat>
  <Paragraphs>99</Paragraphs>
  <Slides>17</Slides>
  <Notes>8</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17</vt:i4>
      </vt:variant>
    </vt:vector>
  </HeadingPairs>
  <TitlesOfParts>
    <vt:vector size="22" baseType="lpstr">
      <vt:lpstr>等线</vt:lpstr>
      <vt:lpstr>微软雅黑</vt:lpstr>
      <vt:lpstr>Arial</vt:lpstr>
      <vt:lpstr>Wingdings</vt:lpstr>
      <vt:lpstr>Office 主题​​</vt:lpstr>
      <vt:lpstr>PowerPoint 演示文稿</vt:lpstr>
      <vt:lpstr>Background</vt:lpstr>
      <vt:lpstr>Contributions</vt:lpstr>
      <vt:lpstr>Platform and Methodology</vt:lpstr>
      <vt:lpstr>Experimental Evaluation - Tiling Strategy</vt:lpstr>
      <vt:lpstr>Experimental Evaluation - Tiling Strategy</vt:lpstr>
      <vt:lpstr>Experimental Evaluation - Tiling Strategy</vt:lpstr>
      <vt:lpstr>Experimental Evaluation - Sensitivity to the Tile Size and Input Size</vt:lpstr>
      <vt:lpstr>Experimental Evaluation - Sensitivity to the Tile Size and Input Size</vt:lpstr>
      <vt:lpstr>Experimental Evaluation - Sensitivity to the Cache Configuration</vt:lpstr>
      <vt:lpstr>Experimental Evaluation - Sensitivity to the Cache Configuration</vt:lpstr>
      <vt:lpstr>Experimental Evaluation - Cache Miss Rates Vs. Energy</vt:lpstr>
      <vt:lpstr>Experimental Evaluation - Interaction with Other Optimizations</vt:lpstr>
      <vt:lpstr>Experimental Evaluation - Analysis of Datapath Energy</vt:lpstr>
      <vt:lpstr>Experimental Evaluation - Sensitivity to Technology Changes</vt:lpstr>
      <vt:lpstr>Conclusions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y z</cp:lastModifiedBy>
  <cp:revision>1161</cp:revision>
  <dcterms:created xsi:type="dcterms:W3CDTF">2018-06-04T22:40:57Z</dcterms:created>
  <dcterms:modified xsi:type="dcterms:W3CDTF">2022-04-07T11:35:37Z</dcterms:modified>
</cp:coreProperties>
</file>