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8"/>
  </p:notesMasterIdLst>
  <p:sldIdLst>
    <p:sldId id="599" r:id="rId2"/>
    <p:sldId id="598" r:id="rId3"/>
    <p:sldId id="615" r:id="rId4"/>
    <p:sldId id="616" r:id="rId5"/>
    <p:sldId id="617" r:id="rId6"/>
    <p:sldId id="618" r:id="rId7"/>
    <p:sldId id="619" r:id="rId8"/>
    <p:sldId id="620" r:id="rId9"/>
    <p:sldId id="621" r:id="rId10"/>
    <p:sldId id="622" r:id="rId11"/>
    <p:sldId id="623" r:id="rId12"/>
    <p:sldId id="624" r:id="rId13"/>
    <p:sldId id="625" r:id="rId14"/>
    <p:sldId id="626" r:id="rId15"/>
    <p:sldId id="627" r:id="rId16"/>
    <p:sldId id="628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3AE2225-AD7D-4B64-83C6-EF92245BD416}">
          <p14:sldIdLst>
            <p14:sldId id="599"/>
            <p14:sldId id="598"/>
            <p14:sldId id="615"/>
            <p14:sldId id="616"/>
            <p14:sldId id="617"/>
            <p14:sldId id="618"/>
            <p14:sldId id="619"/>
            <p14:sldId id="620"/>
            <p14:sldId id="621"/>
            <p14:sldId id="622"/>
            <p14:sldId id="623"/>
            <p14:sldId id="624"/>
            <p14:sldId id="625"/>
            <p14:sldId id="626"/>
            <p14:sldId id="627"/>
            <p14:sldId id="62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1" clrIdx="0">
    <p:extLst>
      <p:ext uri="{19B8F6BF-5375-455C-9EA6-DF929625EA0E}">
        <p15:presenceInfo xmlns:p15="http://schemas.microsoft.com/office/powerpoint/2012/main" userId="4aac0e6a4956b7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65" autoAdjust="0"/>
    <p:restoredTop sz="96617" autoAdjust="0"/>
  </p:normalViewPr>
  <p:slideViewPr>
    <p:cSldViewPr snapToGrid="0">
      <p:cViewPr varScale="1">
        <p:scale>
          <a:sx n="131" d="100"/>
          <a:sy n="131" d="100"/>
        </p:scale>
        <p:origin x="952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2022/10/27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846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851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2022/10/27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2753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8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2022/10/27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4553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D2800E37-E163-40CA-8146-A68431A5A674}" type="datetime1">
              <a:rPr lang="zh-CN" altLang="en-US" smtClean="0"/>
              <a:pPr/>
              <a:t>2022/10/27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4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154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l.acm.org/doi/abs/10.1145/3447993.344862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7BA437-57A6-0348-AC46-ABE9BCD893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0" dirty="0" err="1"/>
              <a:t>AsyMo</a:t>
            </a:r>
            <a:r>
              <a:rPr lang="en-US" altLang="zh-CN" b="0" dirty="0"/>
              <a:t>: Scalable and Efficient Deep-Learning Inference on Asymmetric Mobile CPUs</a:t>
            </a:r>
            <a:endParaRPr lang="en-US" altLang="zh-CN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0A16DC0-B233-8949-B584-F17F7D4CF3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CN" dirty="0">
                <a:hlinkClick r:id="rId2"/>
              </a:rPr>
              <a:t>MobiCom 2021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28FB1C8-B6C4-AD75-4697-83F8BC1A4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9615" y="4318058"/>
            <a:ext cx="5532770" cy="187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26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BE81723-4EE3-9841-8E50-EB5AD5003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b="0" dirty="0"/>
              <a:t>DL</a:t>
            </a:r>
            <a:r>
              <a:rPr kumimoji="1" lang="zh-CN" altLang="en-US" sz="2400" b="0" dirty="0"/>
              <a:t> 推理在</a:t>
            </a:r>
            <a:r>
              <a:rPr kumimoji="1" lang="en-US" altLang="zh-CN" sz="2400" b="0" dirty="0"/>
              <a:t>mobile</a:t>
            </a:r>
            <a:r>
              <a:rPr kumimoji="1" lang="zh-CN" altLang="en-US" sz="2400" b="0" dirty="0"/>
              <a:t> </a:t>
            </a:r>
            <a:r>
              <a:rPr kumimoji="1" lang="en-US" altLang="zh-CN" sz="2400" b="0" dirty="0"/>
              <a:t>CPUs</a:t>
            </a:r>
            <a:r>
              <a:rPr kumimoji="1" lang="zh-CN" altLang="en-US" sz="2400" b="0" dirty="0"/>
              <a:t>上存在较差的性能</a:t>
            </a:r>
            <a:r>
              <a:rPr kumimoji="1" lang="en-US" altLang="zh-CN" sz="2400" b="0" dirty="0"/>
              <a:t>scalability</a:t>
            </a:r>
            <a:r>
              <a:rPr kumimoji="1" lang="zh-CN" altLang="en-US" sz="2400" b="0" dirty="0"/>
              <a:t>以及功耗使用不高效的问题</a:t>
            </a:r>
            <a:endParaRPr kumimoji="1" lang="en-US" altLang="zh-CN" sz="2400" b="0" dirty="0"/>
          </a:p>
          <a:p>
            <a:r>
              <a:rPr kumimoji="1" lang="zh-CN" altLang="en-US" sz="2400" b="0" dirty="0"/>
              <a:t>主要问题在于：</a:t>
            </a:r>
            <a:endParaRPr kumimoji="1" lang="en-US" altLang="zh-CN" sz="2400" b="0" dirty="0"/>
          </a:p>
          <a:p>
            <a:pPr lvl="1"/>
            <a:r>
              <a:rPr kumimoji="1" lang="en-US" altLang="zh-CN" sz="2000" dirty="0"/>
              <a:t>poor scalability</a:t>
            </a:r>
            <a:r>
              <a:rPr kumimoji="1" lang="zh-CN" altLang="en-US" sz="2000" dirty="0"/>
              <a:t>：</a:t>
            </a:r>
            <a:r>
              <a:rPr kumimoji="1" lang="en-US" altLang="zh-CN" sz="2000" dirty="0"/>
              <a:t>improper task partitioning, unbalanced task distribution</a:t>
            </a:r>
          </a:p>
          <a:p>
            <a:pPr lvl="1"/>
            <a:r>
              <a:rPr kumimoji="1" lang="en-US" altLang="zh-CN" sz="2000" b="0" dirty="0"/>
              <a:t>energy inefficiency: unawareness of model </a:t>
            </a:r>
            <a:r>
              <a:rPr kumimoji="1" lang="en-US" altLang="zh-CN" sz="2000" b="0" dirty="0" err="1"/>
              <a:t>behaviour</a:t>
            </a:r>
            <a:endParaRPr kumimoji="1" lang="en-US" altLang="zh-CN" sz="2000" b="0" dirty="0"/>
          </a:p>
          <a:p>
            <a:r>
              <a:rPr kumimoji="1" lang="en-US" altLang="zh-CN" sz="2400" b="0" dirty="0" err="1"/>
              <a:t>AsyMo</a:t>
            </a:r>
            <a:r>
              <a:rPr kumimoji="1" lang="zh-CN" altLang="en-US" sz="2400" b="0" dirty="0"/>
              <a:t>：</a:t>
            </a:r>
            <a:r>
              <a:rPr kumimoji="1" lang="en-US" altLang="zh-CN" sz="2400" b="0" dirty="0"/>
              <a:t>for the thread pool implementation of DL frameworks</a:t>
            </a:r>
          </a:p>
          <a:p>
            <a:pPr lvl="1"/>
            <a:r>
              <a:rPr kumimoji="1" lang="en-US" altLang="zh-CN" sz="2000" b="0" dirty="0"/>
              <a:t>leverage the execution determinism of DL inference, and build an optimal execution plan offline by jointly considering model structures and hardware characteristics</a:t>
            </a:r>
          </a:p>
          <a:p>
            <a:pPr lvl="1"/>
            <a:r>
              <a:rPr kumimoji="1" lang="en-US" altLang="zh-CN" sz="2000" b="0" dirty="0"/>
              <a:t>performance scalability: cost-model-directed partitioning and asymmetry-aware task scheduling</a:t>
            </a:r>
          </a:p>
          <a:p>
            <a:pPr lvl="1"/>
            <a:r>
              <a:rPr kumimoji="1" lang="en-US" altLang="zh-CN" sz="2000" b="0" dirty="0"/>
              <a:t>energy saving</a:t>
            </a:r>
            <a:r>
              <a:rPr kumimoji="1" lang="en-US" altLang="zh-CN" sz="2000" dirty="0"/>
              <a:t>: determines the least-energy cost frequency based on data reuse rate of a model</a:t>
            </a:r>
            <a:endParaRPr kumimoji="1" lang="en-US" altLang="zh-CN" sz="2000" b="0" dirty="0"/>
          </a:p>
          <a:p>
            <a:pPr lvl="1"/>
            <a:endParaRPr kumimoji="1" lang="en-US" altLang="zh-CN" sz="2000" b="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E988F11-A602-1747-A978-97281F952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37385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A10EDEA-69B8-8215-5B3D-476B6C4FF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63A12A7-F25F-5B3E-1DC7-0C18300AA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</a:t>
            </a:r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59B4863-E482-1915-4D5B-2D12C344896C}"/>
              </a:ext>
            </a:extLst>
          </p:cNvPr>
          <p:cNvSpPr txBox="1"/>
          <p:nvPr/>
        </p:nvSpPr>
        <p:spPr>
          <a:xfrm>
            <a:off x="1703434" y="5503531"/>
            <a:ext cx="308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Parallelism in DL inference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A6384FB-3B39-5B22-38D9-1AA7E5084E4A}"/>
              </a:ext>
            </a:extLst>
          </p:cNvPr>
          <p:cNvSpPr txBox="1"/>
          <p:nvPr/>
        </p:nvSpPr>
        <p:spPr>
          <a:xfrm>
            <a:off x="8105835" y="3523749"/>
            <a:ext cx="2009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MM partitioning</a:t>
            </a:r>
            <a:endParaRPr kumimoji="1"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490AEAB-F848-149F-2587-E7DE8ED43030}"/>
              </a:ext>
            </a:extLst>
          </p:cNvPr>
          <p:cNvSpPr txBox="1"/>
          <p:nvPr/>
        </p:nvSpPr>
        <p:spPr>
          <a:xfrm>
            <a:off x="6604791" y="5606837"/>
            <a:ext cx="5011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大部分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DL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模型的执行开销在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MM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算子上，所以本文主要考虑对于</a:t>
            </a:r>
            <a:r>
              <a:rPr kumimoji="1" lang="en-US" altLang="zh-CN" dirty="0">
                <a:latin typeface="微软雅黑" pitchFamily="34" charset="-122"/>
                <a:ea typeface="微软雅黑" pitchFamily="34" charset="-122"/>
              </a:rPr>
              <a:t>MM</a:t>
            </a:r>
            <a:r>
              <a:rPr kumimoji="1" lang="zh-CN" altLang="en-US" dirty="0">
                <a:latin typeface="微软雅黑" pitchFamily="34" charset="-122"/>
                <a:ea typeface="微软雅黑" pitchFamily="34" charset="-122"/>
              </a:rPr>
              <a:t>的处理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B3C006F-6B76-5C38-D004-09E428849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81" y="2042370"/>
            <a:ext cx="5458746" cy="346116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8F96B5D-0F23-1F25-B31B-71A18414B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870" y="889344"/>
            <a:ext cx="5953123" cy="26296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39E2EFC-E70F-CA9C-174E-32286030A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820" y="4225829"/>
            <a:ext cx="5361680" cy="132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5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6795898-3127-1903-1D35-1B427F13B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502181" cy="5379521"/>
          </a:xfrm>
        </p:spPr>
        <p:txBody>
          <a:bodyPr/>
          <a:lstStyle/>
          <a:p>
            <a:r>
              <a:rPr kumimoji="1" lang="zh-CN" altLang="en-US" dirty="0"/>
              <a:t>为什么针对</a:t>
            </a:r>
            <a:r>
              <a:rPr kumimoji="1" lang="en-US" altLang="zh-CN" dirty="0"/>
              <a:t>CPU</a:t>
            </a:r>
            <a:r>
              <a:rPr kumimoji="1" lang="zh-CN" altLang="en-US" dirty="0"/>
              <a:t>做？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CPUs are always available on every mobile/edge device, but AI accelerators are not.</a:t>
            </a:r>
          </a:p>
          <a:p>
            <a:pPr lvl="1"/>
            <a:r>
              <a:rPr kumimoji="1" lang="en-US" altLang="zh-CN" dirty="0"/>
              <a:t>The ecosystem of AI accelerators is closed and immature.</a:t>
            </a:r>
          </a:p>
          <a:p>
            <a:pPr lvl="1"/>
            <a:r>
              <a:rPr kumimoji="1" lang="en-US" altLang="zh-CN" dirty="0"/>
              <a:t>Specialized accelerators lack the flexibility to adapt novel DL algorithms, and thus may not always perform well.</a:t>
            </a: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F599463-E02B-ECA7-4507-9E86D3388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043C03A-D93E-2BAB-F77A-E8F14E16A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874" y="3860600"/>
            <a:ext cx="5932251" cy="281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40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5AB671F-F691-FC9B-1E7D-C85D6710C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Poor performance scalability on AMP(Asymmetric Multi-Processor)</a:t>
            </a:r>
          </a:p>
          <a:p>
            <a:pPr lvl="1"/>
            <a:r>
              <a:rPr kumimoji="1" lang="en-US" altLang="zh-CN" dirty="0"/>
              <a:t>unbalance between big and little processors: The number of tasks executed on the little processor is much less than its capability.</a:t>
            </a:r>
          </a:p>
          <a:p>
            <a:pPr lvl="1"/>
            <a:r>
              <a:rPr kumimoji="1" lang="en-US" altLang="zh-CN" dirty="0"/>
              <a:t>unbalance within a processor: the task distribution of an MM in VGG-16 is 90, 77, 94, 95 for the big-core processor, and 40, 36, 25, 33 for the little-core processor</a:t>
            </a: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797D3FE-FDC7-38DC-E2A2-9FF33DC7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Motivation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D05A3E7-5A66-50CA-56F4-30EDF7B0A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5479" y="4025822"/>
            <a:ext cx="5501697" cy="230241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7B12EF4-A70C-28E8-E854-A023960D3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82" y="4305785"/>
            <a:ext cx="5501697" cy="218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9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209695C-92BE-5869-6D30-FFE95E1D6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DVFS(Dynamic Voltage and Frequency Scaling) mismatch</a:t>
            </a:r>
          </a:p>
          <a:p>
            <a:pPr lvl="1"/>
            <a:r>
              <a:rPr kumimoji="1" lang="en-US" altLang="zh-CN" dirty="0"/>
              <a:t>a big mismatch between OS CPU frequency scaling and DL inference</a:t>
            </a:r>
          </a:p>
          <a:p>
            <a:pPr lvl="2"/>
            <a:r>
              <a:rPr kumimoji="1" lang="en-US" altLang="zh-CN" dirty="0"/>
              <a:t>CPU power</a:t>
            </a:r>
            <a:r>
              <a:rPr kumimoji="1" lang="zh-CN" altLang="en-US" dirty="0"/>
              <a:t>在</a:t>
            </a:r>
            <a:r>
              <a:rPr kumimoji="1" lang="en-US" altLang="zh-CN" dirty="0"/>
              <a:t>inference</a:t>
            </a:r>
            <a:r>
              <a:rPr kumimoji="1" lang="zh-CN" altLang="en-US" dirty="0"/>
              <a:t>开始后</a:t>
            </a:r>
            <a:r>
              <a:rPr kumimoji="1" lang="en-US" altLang="zh-CN" dirty="0"/>
              <a:t>34ms</a:t>
            </a:r>
            <a:r>
              <a:rPr kumimoji="1" lang="zh-CN" altLang="en-US" dirty="0"/>
              <a:t>才开始增加，在</a:t>
            </a:r>
            <a:r>
              <a:rPr kumimoji="1" lang="en-US" altLang="zh-CN" dirty="0"/>
              <a:t>inference</a:t>
            </a:r>
            <a:r>
              <a:rPr kumimoji="1" lang="zh-CN" altLang="en-US" dirty="0"/>
              <a:t>结束后</a:t>
            </a:r>
            <a:r>
              <a:rPr kumimoji="1" lang="en-US" altLang="zh-CN" dirty="0"/>
              <a:t>25ms</a:t>
            </a:r>
            <a:r>
              <a:rPr kumimoji="1" lang="zh-CN" altLang="en-US" dirty="0"/>
              <a:t>才开始降低</a:t>
            </a:r>
            <a:endParaRPr kumimoji="1" lang="en-US" altLang="zh-CN" dirty="0"/>
          </a:p>
          <a:p>
            <a:pPr lvl="1"/>
            <a:r>
              <a:rPr kumimoji="1" lang="en-US" altLang="zh-CN" dirty="0" err="1"/>
              <a:t>AsyMo</a:t>
            </a:r>
            <a:r>
              <a:rPr kumimoji="1" lang="en-US" altLang="zh-CN" dirty="0"/>
              <a:t> sets CPU frequency directly for DL inference to eliminate the extra energy cost and performance slowdown due to DVFS mismatch</a:t>
            </a: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3347F1E-4B0C-4062-C967-FB034CAC3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Motivation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A40DAFE-8CA8-7EAD-1E33-2894903B8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279" y="3515032"/>
            <a:ext cx="7772400" cy="309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AE8C8FC-9998-73D4-E324-8A10CB126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b="0" dirty="0"/>
              <a:t>The design of </a:t>
            </a:r>
            <a:r>
              <a:rPr kumimoji="1" lang="en-US" altLang="zh-CN" b="0" dirty="0" err="1"/>
              <a:t>AsyMo</a:t>
            </a:r>
            <a:r>
              <a:rPr kumimoji="1" lang="en-US" altLang="zh-CN" b="0" dirty="0"/>
              <a:t> is based on the unique characteristics:</a:t>
            </a:r>
          </a:p>
          <a:p>
            <a:pPr lvl="1"/>
            <a:r>
              <a:rPr kumimoji="1" lang="en-US" altLang="zh-CN" b="0" dirty="0"/>
              <a:t>DL inference</a:t>
            </a:r>
          </a:p>
          <a:p>
            <a:pPr lvl="2"/>
            <a:r>
              <a:rPr kumimoji="1" lang="en-US" altLang="zh-CN" b="0" dirty="0"/>
              <a:t>deterministic execution</a:t>
            </a:r>
          </a:p>
          <a:p>
            <a:pPr lvl="2"/>
            <a:r>
              <a:rPr kumimoji="1" lang="en-US" altLang="zh-CN" dirty="0"/>
              <a:t>embarrassingly parallel tensor operation:  The </a:t>
            </a:r>
            <a:r>
              <a:rPr kumimoji="1" lang="en-US" altLang="zh-CN" dirty="0" err="1"/>
              <a:t>AsyMo</a:t>
            </a:r>
            <a:r>
              <a:rPr kumimoji="1" lang="en-US" altLang="zh-CN" dirty="0"/>
              <a:t> just needs to balance the number of tasks on each core</a:t>
            </a:r>
          </a:p>
          <a:p>
            <a:pPr lvl="2"/>
            <a:r>
              <a:rPr kumimoji="1" lang="en-US" altLang="zh-CN" b="0" dirty="0"/>
              <a:t>typical hardware </a:t>
            </a:r>
            <a:r>
              <a:rPr kumimoji="1" lang="en-US" altLang="zh-CN" b="0" dirty="0" err="1"/>
              <a:t>behaviour</a:t>
            </a:r>
            <a:r>
              <a:rPr kumimoji="1" lang="en-US" altLang="zh-CN" b="0" dirty="0"/>
              <a:t> characteristics: Conv is a typical computation-intensive workload while FC is memory-intensive</a:t>
            </a:r>
          </a:p>
          <a:p>
            <a:pPr lvl="1"/>
            <a:r>
              <a:rPr kumimoji="1" lang="en-US" altLang="zh-CN" b="0" dirty="0"/>
              <a:t>mobile AMP CPUs</a:t>
            </a:r>
          </a:p>
          <a:p>
            <a:pPr lvl="2"/>
            <a:r>
              <a:rPr kumimoji="1" lang="en-US" altLang="zh-CN" b="0" dirty="0"/>
              <a:t>asymmetric core capability: big and little core</a:t>
            </a:r>
          </a:p>
          <a:p>
            <a:pPr lvl="2"/>
            <a:r>
              <a:rPr kumimoji="1" lang="en-US" altLang="zh-CN" b="0" dirty="0"/>
              <a:t>small caches</a:t>
            </a:r>
            <a:endParaRPr kumimoji="1" lang="en-US" altLang="zh-CN" dirty="0"/>
          </a:p>
          <a:p>
            <a:pPr lvl="2"/>
            <a:r>
              <a:rPr kumimoji="1" lang="en-US" altLang="zh-CN" b="0" dirty="0"/>
              <a:t>separated caches: big and little core</a:t>
            </a:r>
          </a:p>
          <a:p>
            <a:pPr lvl="2"/>
            <a:r>
              <a:rPr kumimoji="1" lang="en-US" altLang="zh-CN" b="0" dirty="0"/>
              <a:t>interference-prone environment</a:t>
            </a:r>
            <a:r>
              <a:rPr kumimoji="1" lang="en-US" altLang="zh-CN" dirty="0"/>
              <a:t>: easily to be interfered by system services or other workloads</a:t>
            </a:r>
            <a:endParaRPr kumimoji="1" lang="en-US" altLang="zh-CN" b="0" dirty="0"/>
          </a:p>
          <a:p>
            <a:pPr lvl="1"/>
            <a:endParaRPr kumimoji="1" lang="zh-CN" altLang="en-US" b="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0B1812C-8620-7DDF-2A3F-7A339D346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AsyMo</a:t>
            </a:r>
            <a:r>
              <a:rPr kumimoji="1" lang="en-US" altLang="zh-CN" dirty="0"/>
              <a:t> system design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322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78D8CEE-162B-57D2-0542-DD054541D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One-run initialization</a:t>
            </a:r>
          </a:p>
          <a:p>
            <a:pPr lvl="1"/>
            <a:r>
              <a:rPr kumimoji="1" lang="en-US" altLang="zh-CN" dirty="0"/>
              <a:t>calculates the proper task size for every MM of the model on both big and little processors. </a:t>
            </a:r>
          </a:p>
          <a:p>
            <a:pPr lvl="1"/>
            <a:r>
              <a:rPr kumimoji="1" lang="en-US" altLang="zh-CN" dirty="0"/>
              <a:t>find the least-energy frequency for the model</a:t>
            </a:r>
          </a:p>
          <a:p>
            <a:r>
              <a:rPr kumimoji="1" lang="en-US" altLang="zh-CN" dirty="0"/>
              <a:t>Inference</a:t>
            </a:r>
          </a:p>
          <a:p>
            <a:pPr lvl="1"/>
            <a:r>
              <a:rPr kumimoji="1" lang="en-US" altLang="zh-CN" dirty="0"/>
              <a:t>the asymmetry-aware scheduler of </a:t>
            </a:r>
            <a:r>
              <a:rPr kumimoji="1" lang="en-US" altLang="zh-CN" dirty="0" err="1"/>
              <a:t>AsyMo</a:t>
            </a:r>
            <a:r>
              <a:rPr kumimoji="1" lang="en-US" altLang="zh-CN" dirty="0"/>
              <a:t> binds each intra-op thread to one CPU core, and schedules tasks fairly to each thread</a:t>
            </a: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E5E24DA-EB9C-2C12-A5BE-8EE54A4FF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AsyMo</a:t>
            </a:r>
            <a:r>
              <a:rPr kumimoji="1" lang="en-US" altLang="zh-CN" dirty="0"/>
              <a:t> system design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8FAD5DF-CD55-BF69-B5EA-762D832B1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544" y="4533089"/>
            <a:ext cx="5709183" cy="214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F41945FD-C4FE-8A39-303C-17EA23DF4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8" y="878774"/>
            <a:ext cx="11602192" cy="5379521"/>
          </a:xfrm>
        </p:spPr>
        <p:txBody>
          <a:bodyPr/>
          <a:lstStyle/>
          <a:p>
            <a:r>
              <a:rPr kumimoji="1" lang="en-US" altLang="zh-CN" dirty="0"/>
              <a:t>Design guidelines</a:t>
            </a:r>
          </a:p>
          <a:p>
            <a:pPr lvl="1"/>
            <a:r>
              <a:rPr kumimoji="1" lang="en-US" altLang="zh-CN" dirty="0"/>
              <a:t>interference-prone environment  </a:t>
            </a:r>
          </a:p>
          <a:p>
            <a:pPr marL="450850" lvl="1" indent="0">
              <a:buNone/>
            </a:pPr>
            <a:r>
              <a:rPr kumimoji="1" lang="en-US" altLang="zh-CN" dirty="0"/>
              <a:t>   -&gt;  threads lagging (even with task stealing)  </a:t>
            </a:r>
          </a:p>
          <a:p>
            <a:pPr marL="450850" lvl="1" indent="0">
              <a:buNone/>
            </a:pPr>
            <a:r>
              <a:rPr kumimoji="1" lang="en-US" altLang="zh-CN" dirty="0"/>
              <a:t>   -&gt;  task size should be minimized</a:t>
            </a:r>
          </a:p>
          <a:p>
            <a:pPr lvl="1"/>
            <a:r>
              <a:rPr kumimoji="1" lang="en-US" altLang="zh-CN" dirty="0"/>
              <a:t>reducing task size may increase memory accesses </a:t>
            </a:r>
          </a:p>
          <a:p>
            <a:pPr marL="450850" lvl="1" indent="0">
              <a:buNone/>
            </a:pPr>
            <a:r>
              <a:rPr kumimoji="1" lang="en-US" altLang="zh-CN" dirty="0"/>
              <a:t>   -&gt; task size should be maximized but remain within cache limitations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6DAC5BF-70DC-C5C0-0A26-78F33150F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Cost-model-directed block partitioning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440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CBEC69D-0D39-8D08-38BC-7D5717571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6358681" cy="5379521"/>
          </a:xfrm>
        </p:spPr>
        <p:txBody>
          <a:bodyPr>
            <a:normAutofit fontScale="85000" lnSpcReduction="10000"/>
          </a:bodyPr>
          <a:lstStyle/>
          <a:p>
            <a:r>
              <a:rPr kumimoji="1" lang="en-US" altLang="zh-CN" dirty="0"/>
              <a:t>interference-prone environment:</a:t>
            </a:r>
          </a:p>
          <a:p>
            <a:pPr lvl="1"/>
            <a:r>
              <a:rPr kumimoji="1" lang="en-US" altLang="zh-CN" dirty="0"/>
              <a:t>Step(4): The unbalance cost is the time that some threads wait for others to finish all their tasks. Thus, it is a multiple of sequential cost.</a:t>
            </a:r>
          </a:p>
          <a:p>
            <a:r>
              <a:rPr kumimoji="1" lang="en-US" altLang="zh-CN" dirty="0"/>
              <a:t>reduce memory accesses, two constraints:</a:t>
            </a:r>
          </a:p>
          <a:p>
            <a:pPr lvl="1"/>
            <a:r>
              <a:rPr kumimoji="1" lang="en-US" altLang="zh-CN" dirty="0"/>
              <a:t>elementary compute block should reside in L1 cache </a:t>
            </a:r>
          </a:p>
          <a:p>
            <a:pPr lvl="1"/>
            <a:r>
              <a:rPr kumimoji="1" lang="en-US" altLang="zh-CN" dirty="0"/>
              <a:t>reduce total memory accesses (Eq.1) of MM</a:t>
            </a:r>
          </a:p>
          <a:p>
            <a:pPr lvl="2"/>
            <a:r>
              <a:rPr kumimoji="1" lang="en-US" altLang="zh-CN" dirty="0"/>
              <a:t>Since (M/mc)(N/</a:t>
            </a:r>
            <a:r>
              <a:rPr kumimoji="1" lang="en-US" altLang="zh-CN" dirty="0" err="1"/>
              <a:t>nc</a:t>
            </a:r>
            <a:r>
              <a:rPr kumimoji="1" lang="en-US" altLang="zh-CN" dirty="0"/>
              <a:t>) = </a:t>
            </a:r>
            <a:r>
              <a:rPr kumimoji="1" lang="en-US" altLang="zh-CN" dirty="0" err="1"/>
              <a:t>i×Thread</a:t>
            </a:r>
            <a:r>
              <a:rPr kumimoji="1" lang="en-US" altLang="zh-CN" dirty="0"/>
              <a:t>#,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 ∈ N, i.e., the number of sequential units is a multiple of the number of threads, for a fixed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, the minimum value of Eq. (1) is achieved when mc = </a:t>
            </a:r>
            <a:r>
              <a:rPr kumimoji="1" lang="en-US" altLang="zh-CN" dirty="0" err="1"/>
              <a:t>nc</a:t>
            </a:r>
            <a:r>
              <a:rPr kumimoji="1" lang="en-US" altLang="zh-CN" dirty="0"/>
              <a:t>.</a:t>
            </a:r>
          </a:p>
          <a:p>
            <a:pPr lvl="2"/>
            <a:endParaRPr kumimoji="1" lang="en-US" altLang="zh-CN" dirty="0"/>
          </a:p>
          <a:p>
            <a:pPr lvl="2"/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395AC27-1A0E-9C7B-F2C9-2D03E4442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MM cost model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2C5DC7D-ED3F-4A60-6C51-F7FCAB44E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0" y="6131476"/>
            <a:ext cx="4368800" cy="5334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7139B93-D2B7-5587-EE83-0AA955846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688" y="1305487"/>
            <a:ext cx="5395258" cy="495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178E188-C09F-5152-BD62-AD74294A6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conducts processor-level partitioning by dividing the bigger matrix into two sub-matrices</a:t>
            </a:r>
          </a:p>
          <a:p>
            <a:pPr lvl="1"/>
            <a:r>
              <a:rPr kumimoji="1" lang="en-US" altLang="zh-CN" dirty="0"/>
              <a:t>the proper block size is different on each processor</a:t>
            </a:r>
          </a:p>
          <a:p>
            <a:pPr lvl="1"/>
            <a:r>
              <a:rPr kumimoji="1" lang="en-US" altLang="zh-CN" dirty="0"/>
              <a:t>the separation can avoid costly data transfer between the two processors</a:t>
            </a:r>
          </a:p>
          <a:p>
            <a:r>
              <a:rPr kumimoji="1" lang="en-US" altLang="zh-CN" dirty="0"/>
              <a:t>conducts core-level partitioning within each processor</a:t>
            </a: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5D01C6D-DDC7-FEBF-7930-5607E3152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Partitioning for big and little processors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649F9E0-DE8A-75C7-7E3C-11FFC769D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037" y="3568534"/>
            <a:ext cx="8289926" cy="312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2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9494E63-3CD3-ADC9-18B8-2EF7E647D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Guidelines:</a:t>
            </a:r>
          </a:p>
          <a:p>
            <a:pPr lvl="1"/>
            <a:r>
              <a:rPr kumimoji="1" lang="en-US" altLang="zh-CN" dirty="0"/>
              <a:t>balance the number of tasks on each core and processor</a:t>
            </a:r>
          </a:p>
          <a:p>
            <a:pPr lvl="1"/>
            <a:r>
              <a:rPr kumimoji="1" lang="en-US" altLang="zh-CN" dirty="0"/>
              <a:t>avoid unnecessary data movement between processors</a:t>
            </a:r>
          </a:p>
          <a:p>
            <a:r>
              <a:rPr kumimoji="1" lang="en-US" altLang="zh-CN" dirty="0"/>
              <a:t>Scheduler:</a:t>
            </a:r>
          </a:p>
          <a:p>
            <a:pPr lvl="1"/>
            <a:r>
              <a:rPr kumimoji="1" lang="en-US" altLang="zh-CN" dirty="0"/>
              <a:t>sets the intra-op thread pool equal to the core number, and uses OS thread affinity to bind each thread to a core</a:t>
            </a:r>
          </a:p>
          <a:p>
            <a:pPr lvl="1"/>
            <a:r>
              <a:rPr kumimoji="1" lang="en-US" altLang="zh-CN" dirty="0"/>
              <a:t>schedules each task to the shortest thread queue in the corresponding processor</a:t>
            </a:r>
          </a:p>
          <a:p>
            <a:pPr lvl="1"/>
            <a:r>
              <a:rPr kumimoji="1" lang="en-US" altLang="zh-CN" dirty="0"/>
              <a:t>work stealing: big core can steal task on a little core, the other way around is forbidden</a:t>
            </a:r>
          </a:p>
          <a:p>
            <a:pPr lvl="2"/>
            <a:r>
              <a:rPr kumimoji="1" lang="en-US" altLang="zh-CN" dirty="0"/>
              <a:t>the block size of a big core can be too large for the cache of a little core</a:t>
            </a:r>
          </a:p>
          <a:p>
            <a:pPr lvl="1"/>
            <a:r>
              <a:rPr kumimoji="1" lang="en-US" altLang="zh-CN" dirty="0"/>
              <a:t>schedules the data copying task and the corresponding compute task within the same processor, which can avoid the costly accesses to the remote cache. </a:t>
            </a:r>
          </a:p>
          <a:p>
            <a:pPr lvl="1"/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5B2074A-8468-C986-0C42-CFA23DFF8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Asymmetry-aware scheduling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622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5CC7BB4-7912-63D1-3FD2-29C630F57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offline profile energy curves over frequency for computation and memory-access benchmarks on target CPUs</a:t>
            </a:r>
          </a:p>
          <a:p>
            <a:r>
              <a:rPr kumimoji="1" lang="en-US" altLang="zh-CN" dirty="0"/>
              <a:t>find the least-energy frequency for MM and MV ops of a model by the corresponding cure</a:t>
            </a:r>
          </a:p>
          <a:p>
            <a:pPr lvl="1"/>
            <a:r>
              <a:rPr kumimoji="1" lang="en-US" altLang="zh-CN" dirty="0"/>
              <a:t>MM is computation intensive and MV is memory intensive.</a:t>
            </a: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406638F-47CD-0DFE-EB0A-56A9BBAD6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Frequency setting for energy efficiency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43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F7105DA-97D7-02AA-9DC0-4250FA2A7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Cost model training</a:t>
            </a:r>
          </a:p>
          <a:p>
            <a:pPr lvl="1"/>
            <a:r>
              <a:rPr kumimoji="1" lang="en-US" altLang="zh-CN" dirty="0"/>
              <a:t>The cost model only needs to be trained once for each CPU rather than each model.</a:t>
            </a:r>
          </a:p>
          <a:p>
            <a:pPr lvl="1"/>
            <a:r>
              <a:rPr kumimoji="1" lang="en-US" altLang="zh-CN" dirty="0"/>
              <a:t>select 15 MM sizes and 20 MV sizes in the data set</a:t>
            </a:r>
          </a:p>
          <a:p>
            <a:pPr lvl="2"/>
            <a:r>
              <a:rPr kumimoji="1" lang="en-US" altLang="zh-CN" dirty="0"/>
              <a:t>Each MM or MV also includes a range of block sizes. In total, there are 270 settings in the data set. </a:t>
            </a:r>
          </a:p>
          <a:p>
            <a:pPr lvl="1"/>
            <a:r>
              <a:rPr kumimoji="1" lang="en-US" altLang="zh-CN" dirty="0" err="1"/>
              <a:t>AsyMo</a:t>
            </a:r>
            <a:r>
              <a:rPr kumimoji="1" lang="en-US" altLang="zh-CN" dirty="0"/>
              <a:t> trains the cost model through linear regression and K-folder (K = 10) cross validation using scikit-learn package.</a:t>
            </a:r>
          </a:p>
          <a:p>
            <a:r>
              <a:rPr kumimoji="1" lang="en-US" altLang="zh-CN" dirty="0"/>
              <a:t>Profiling of energy-frequency curves</a:t>
            </a:r>
          </a:p>
          <a:p>
            <a:pPr lvl="1"/>
            <a:r>
              <a:rPr kumimoji="1" lang="en-US" altLang="zh-CN" dirty="0"/>
              <a:t>offline profiles energy curves over frequency for computation and memory-access benchmarks on target CPUs</a:t>
            </a:r>
          </a:p>
          <a:p>
            <a:pPr lvl="1"/>
            <a:r>
              <a:rPr kumimoji="1" lang="en-US" altLang="zh-CN" dirty="0"/>
              <a:t>This profiling only needs to be done once for each CPU.</a:t>
            </a: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54D931D-0654-416E-1867-F0E784C73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Cost model training and energy profiling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55933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ACC461E-00D1-E53B-0E25-ADF0C9E9F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average performance for Conv-dominant improves 48% by </a:t>
            </a:r>
            <a:r>
              <a:rPr kumimoji="1" lang="en-US" altLang="zh-CN" dirty="0" err="1"/>
              <a:t>AsyMo</a:t>
            </a:r>
            <a:r>
              <a:rPr kumimoji="1" lang="en-US" altLang="zh-CN" dirty="0"/>
              <a:t>, while energy efficiency increases by 22%.</a:t>
            </a:r>
          </a:p>
          <a:p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C698372-E204-0260-D424-166590297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Evaluation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8DE1C04-705B-DA8F-8FF0-7D3CF88E2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33" y="2175618"/>
            <a:ext cx="5437421" cy="44275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A41E4E0-3CD4-3D16-A211-11DC19D78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51641"/>
            <a:ext cx="5726926" cy="327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23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BB8330E-AAC4-D253-0BE7-47A8E7DB7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AsyMo</a:t>
            </a:r>
            <a:r>
              <a:rPr kumimoji="1" lang="en-US" altLang="zh-CN" dirty="0"/>
              <a:t> scheduling improves performance by 24% for Conv- dominant models on average. </a:t>
            </a:r>
          </a:p>
          <a:p>
            <a:r>
              <a:rPr kumimoji="1" lang="en-US" altLang="zh-CN" dirty="0"/>
              <a:t>Block partition improves another 24% on average.</a:t>
            </a: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3A6ABF9-F840-6E6B-7F35-17A5FA472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Evaluation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C4053A0-6200-0D21-20A6-6904F1392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541088"/>
            <a:ext cx="7772400" cy="431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20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33516</TotalTime>
  <Words>988</Words>
  <Application>Microsoft Macintosh PowerPoint</Application>
  <PresentationFormat>宽屏</PresentationFormat>
  <Paragraphs>93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等线</vt:lpstr>
      <vt:lpstr>微软雅黑</vt:lpstr>
      <vt:lpstr>Arial</vt:lpstr>
      <vt:lpstr>Wingdings</vt:lpstr>
      <vt:lpstr>1_Office 主题​​</vt:lpstr>
      <vt:lpstr>AsyMo: Scalable and Efficient Deep-Learning Inference on Asymmetric Mobile CPUs</vt:lpstr>
      <vt:lpstr>Introduction</vt:lpstr>
      <vt:lpstr>Background</vt:lpstr>
      <vt:lpstr>Background</vt:lpstr>
      <vt:lpstr>Motivation</vt:lpstr>
      <vt:lpstr>Motivation</vt:lpstr>
      <vt:lpstr>AsyMo system design</vt:lpstr>
      <vt:lpstr>AsyMo system design</vt:lpstr>
      <vt:lpstr>Cost-model-directed block partitioning</vt:lpstr>
      <vt:lpstr>MM cost model</vt:lpstr>
      <vt:lpstr>Partitioning for big and little processors</vt:lpstr>
      <vt:lpstr>Asymmetry-aware scheduling</vt:lpstr>
      <vt:lpstr>Frequency setting for energy efficiency</vt:lpstr>
      <vt:lpstr>Cost model training and energy profiling</vt:lpstr>
      <vt:lpstr>Evaluation</vt:lpstr>
      <vt:lpstr>Evaluation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Microsoft Office User</cp:lastModifiedBy>
  <cp:revision>1493</cp:revision>
  <dcterms:created xsi:type="dcterms:W3CDTF">2018-06-04T22:40:57Z</dcterms:created>
  <dcterms:modified xsi:type="dcterms:W3CDTF">2022-10-27T10:36:11Z</dcterms:modified>
</cp:coreProperties>
</file>