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5"/>
  </p:notesMasterIdLst>
  <p:sldIdLst>
    <p:sldId id="399" r:id="rId3"/>
    <p:sldId id="400" r:id="rId4"/>
    <p:sldId id="403" r:id="rId5"/>
    <p:sldId id="257" r:id="rId6"/>
    <p:sldId id="413" r:id="rId7"/>
    <p:sldId id="409" r:id="rId8"/>
    <p:sldId id="414" r:id="rId9"/>
    <p:sldId id="415" r:id="rId10"/>
    <p:sldId id="416" r:id="rId11"/>
    <p:sldId id="417" r:id="rId12"/>
    <p:sldId id="418" r:id="rId13"/>
    <p:sldId id="419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erify" id="{12655E8C-A4FD-4A49-B270-3694F4E704F3}">
          <p14:sldIdLst>
            <p14:sldId id="399"/>
            <p14:sldId id="400"/>
            <p14:sldId id="403"/>
            <p14:sldId id="257"/>
            <p14:sldId id="413"/>
            <p14:sldId id="409"/>
            <p14:sldId id="414"/>
            <p14:sldId id="415"/>
            <p14:sldId id="416"/>
            <p14:sldId id="417"/>
            <p14:sldId id="418"/>
            <p14:sldId id="41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2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637FB4-0D1E-470E-8D83-4836035CF6F9}" type="datetimeFigureOut">
              <a:rPr lang="zh-CN" altLang="en-US" smtClean="0"/>
              <a:t>2021/10/13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282DD6-19D9-4DCB-AF55-70645AF14A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8000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68782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91FFA3-0EA4-44E6-8181-C4602F553C1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5987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48C08B-16BC-4F08-B87D-1E1D90D7BD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71EB890-964B-4F8C-98F3-AEC6FFE000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9DE89D1-1C17-4980-8CED-BDFF0EC37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58A4-3672-43BC-A513-4A2A4D70F507}" type="datetimeFigureOut">
              <a:rPr lang="zh-CN" altLang="en-US" smtClean="0"/>
              <a:t>2021/10/13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EE8590F-0A0E-4E11-B0BE-E9AFE5537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8F20654-8B07-4BF6-BD83-D11529435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33C9-BAA4-4DFB-BA1E-D134630EB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1454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C665D8-EB30-419E-8AF0-2B044BF68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903BB7-06AA-4296-8BF2-82C0EBA5B4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1272070-4FE1-43F0-ABF2-2270CEA20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58A4-3672-43BC-A513-4A2A4D70F507}" type="datetimeFigureOut">
              <a:rPr lang="zh-CN" altLang="en-US" smtClean="0"/>
              <a:t>2021/10/13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10461D7-25E4-4963-849F-5F6D2E041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7265288-F545-4D8A-9A58-09939EECC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33C9-BAA4-4DFB-BA1E-D134630EB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6181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1EA60B-6EF1-472A-B2DB-8FB0A88BE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FBADB35-F3B6-43C8-BD1D-B1133D8E83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0F4B17F-5C8B-494B-827E-C20929BA5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58A4-3672-43BC-A513-4A2A4D70F507}" type="datetimeFigureOut">
              <a:rPr lang="zh-CN" altLang="en-US" smtClean="0"/>
              <a:t>2021/10/13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A9B62C8-78C5-4E36-BA4D-BBA0B1C2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8323027-CFB0-4FEB-B593-55BF86FE9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33C9-BAA4-4DFB-BA1E-D134630EB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928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70ED81-0358-4E77-B89A-E6FEF0CE4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63D1203-E057-472D-9FBB-5A14E8890A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9B3DE1E-4822-407E-9063-37650591FC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6B8D0F1-90F3-49FD-A260-90A92C662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58A4-3672-43BC-A513-4A2A4D70F507}" type="datetimeFigureOut">
              <a:rPr lang="zh-CN" altLang="en-US" smtClean="0"/>
              <a:t>2021/10/13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0F01D0B-8223-4C01-A92F-5D2C0D9B5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5E4500F-947F-4862-9482-391F5CC1B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33C9-BAA4-4DFB-BA1E-D134630EB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5253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51D4C-AE15-4007-9E2C-961D8E277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BF18590-3DCB-43F5-9CF3-9389FB4C3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86D76FC-B9C2-4D81-BE3B-F1EA727554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1684FAC-BE36-45DA-8C4E-CDC3CC8286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631A122-8861-423E-9265-C2D581A977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314FBF6-E25B-4A13-909F-E49799722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58A4-3672-43BC-A513-4A2A4D70F507}" type="datetimeFigureOut">
              <a:rPr lang="zh-CN" altLang="en-US" smtClean="0"/>
              <a:t>2021/10/13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84FF9BDC-C825-4BE9-8412-ECD65C840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7EF42BE1-A121-40DF-BC57-41564CA2E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33C9-BAA4-4DFB-BA1E-D134630EB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9473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5666EB-B3A4-475F-A434-7BA2A160D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BD05F92-2B1C-45F9-A0A6-D06E8130B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58A4-3672-43BC-A513-4A2A4D70F507}" type="datetimeFigureOut">
              <a:rPr lang="zh-CN" altLang="en-US" smtClean="0"/>
              <a:t>2021/10/13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17848DD-9E75-4305-AB3D-1979DACC9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CABC8DB-0C95-4330-8C3A-FEA00B4C6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33C9-BAA4-4DFB-BA1E-D134630EB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6185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C7AB445-2D34-4984-9EDA-D8B643C39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58A4-3672-43BC-A513-4A2A4D70F507}" type="datetimeFigureOut">
              <a:rPr lang="zh-CN" altLang="en-US" smtClean="0"/>
              <a:t>2021/10/13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AFE48E4-AFCF-41B3-BAE4-0AD28A44A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9888424-AB7F-458D-B136-58DDC6E67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33C9-BAA4-4DFB-BA1E-D134630EB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4661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3209D9-D2CA-474F-B57E-FBCDCA45A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C01FA66-1ECD-47E7-95D5-D6380E6248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AE0F27B-0B8F-41E2-A062-A3B00DDF0F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434AD30-A9B0-4ABA-B925-9AAAE66A3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58A4-3672-43BC-A513-4A2A4D70F507}" type="datetimeFigureOut">
              <a:rPr lang="zh-CN" altLang="en-US" smtClean="0"/>
              <a:t>2021/10/13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40EDB27-240B-477A-AE3A-BFCEB7AC4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A2BE3B6-8930-437F-867A-B39E42555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33C9-BAA4-4DFB-BA1E-D134630EB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023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F26D10-16FA-47E9-A486-BA8842ADE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E0B5005-873F-4DC3-B1C2-59B152ED7F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07FF589-B407-46E1-A466-9C0A394E33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559769B-2115-4630-917C-0BA85FEE1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58A4-3672-43BC-A513-4A2A4D70F507}" type="datetimeFigureOut">
              <a:rPr lang="zh-CN" altLang="en-US" smtClean="0"/>
              <a:t>2021/10/13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D737566-D28F-45B1-88B1-BA727694F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9B4371F-08AE-4D81-A8E7-08C684FA3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33C9-BAA4-4DFB-BA1E-D134630EB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7535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D46610-F91F-49E6-9297-580B262D2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7C93F8B-0440-47B2-A610-DB78DF83E9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D8B061D-84E1-4EB9-BED4-92420D3C3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58A4-3672-43BC-A513-4A2A4D70F507}" type="datetimeFigureOut">
              <a:rPr lang="zh-CN" altLang="en-US" smtClean="0"/>
              <a:t>2021/10/13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9D31DCE-9AAD-43A3-8B77-2588E17F3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7E48407-5AF1-44F8-AD17-06AC7E4D1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33C9-BAA4-4DFB-BA1E-D134630EB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560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FC89974E-5995-4A56-9088-FFE972BEEE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270E58F-481F-4D2B-BB3B-78D8159000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651BDFE-1915-447E-96B1-2CCB7F83D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58A4-3672-43BC-A513-4A2A4D70F507}" type="datetimeFigureOut">
              <a:rPr lang="zh-CN" altLang="en-US" smtClean="0"/>
              <a:t>2021/10/13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E4724C5-5338-4D3E-81B3-433C3DEC6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E59E76E-304E-49F4-8ACA-6563503FC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33C9-BAA4-4DFB-BA1E-D134630EB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71870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3E354F7-F0ED-42AE-82D8-126AC5F22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82" y="1536333"/>
            <a:ext cx="7965831" cy="1892667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矩形 19">
            <a:extLst>
              <a:ext uri="{FF2B5EF4-FFF2-40B4-BE49-F238E27FC236}">
                <a16:creationId xmlns:a16="http://schemas.microsoft.com/office/drawing/2014/main" id="{BC71A19F-F7A3-42EA-A331-F2E4908A384F}"/>
              </a:ext>
            </a:extLst>
          </p:cNvPr>
          <p:cNvSpPr/>
          <p:nvPr userDrawn="1"/>
        </p:nvSpPr>
        <p:spPr>
          <a:xfrm>
            <a:off x="1636686" y="1484784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6" name="副标题 2">
            <a:extLst>
              <a:ext uri="{FF2B5EF4-FFF2-40B4-BE49-F238E27FC236}">
                <a16:creationId xmlns:a16="http://schemas.microsoft.com/office/drawing/2014/main" id="{FC6CC002-1B6C-4F2D-94C7-2E8ACA288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75" y="3518817"/>
            <a:ext cx="8585847" cy="15526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B197089F-3598-4951-B6D4-54D9A671E5B2}"/>
              </a:ext>
            </a:extLst>
          </p:cNvPr>
          <p:cNvGrpSpPr/>
          <p:nvPr userDrawn="1"/>
        </p:nvGrpSpPr>
        <p:grpSpPr>
          <a:xfrm>
            <a:off x="1506855" y="1331226"/>
            <a:ext cx="470297" cy="470297"/>
            <a:chOff x="1308100" y="1397035"/>
            <a:chExt cx="627063" cy="627062"/>
          </a:xfrm>
        </p:grpSpPr>
        <p:sp>
          <p:nvSpPr>
            <p:cNvPr id="8" name="矩形 24">
              <a:extLst>
                <a:ext uri="{FF2B5EF4-FFF2-40B4-BE49-F238E27FC236}">
                  <a16:creationId xmlns:a16="http://schemas.microsoft.com/office/drawing/2014/main" id="{7EAABA7A-4F6F-438D-9185-86E90C63417E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9" name="矩形 25">
              <a:extLst>
                <a:ext uri="{FF2B5EF4-FFF2-40B4-BE49-F238E27FC236}">
                  <a16:creationId xmlns:a16="http://schemas.microsoft.com/office/drawing/2014/main" id="{33DD09B7-9822-4566-8A6F-FE8A7FE7079A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0" name="Group 1">
            <a:extLst>
              <a:ext uri="{FF2B5EF4-FFF2-40B4-BE49-F238E27FC236}">
                <a16:creationId xmlns:a16="http://schemas.microsoft.com/office/drawing/2014/main" id="{E368B615-5657-440B-8D0D-569A4DA40CAA}"/>
              </a:ext>
            </a:extLst>
          </p:cNvPr>
          <p:cNvGrpSpPr/>
          <p:nvPr userDrawn="1"/>
        </p:nvGrpSpPr>
        <p:grpSpPr>
          <a:xfrm>
            <a:off x="10220906" y="4807196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3328BEBE-9CD5-4A86-8914-3E9049EFB455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F9774E07-744E-411E-9128-3DDE00D3E5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DB66F6E-3F5E-4D6E-AAEE-FAA482896727}"/>
              </a:ext>
            </a:extLst>
          </p:cNvPr>
          <p:cNvGrpSpPr/>
          <p:nvPr userDrawn="1"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6B801437-7D3B-43D3-882E-DFA97626D4E2}"/>
                </a:ext>
              </a:extLst>
            </p:cNvPr>
            <p:cNvSpPr/>
            <p:nvPr userDrawn="1"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F7CAEB83-20FB-427B-9E60-CC51F816B235}"/>
                </a:ext>
              </a:extLst>
            </p:cNvPr>
            <p:cNvSpPr/>
            <p:nvPr userDrawn="1"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>
              <a:extLst>
                <a:ext uri="{FF2B5EF4-FFF2-40B4-BE49-F238E27FC236}">
                  <a16:creationId xmlns:a16="http://schemas.microsoft.com/office/drawing/2014/main" id="{24C93EC3-1E98-4286-A723-6E340DC8745F}"/>
                </a:ext>
              </a:extLst>
            </p:cNvPr>
            <p:cNvSpPr/>
            <p:nvPr userDrawn="1"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>
              <a:extLst>
                <a:ext uri="{FF2B5EF4-FFF2-40B4-BE49-F238E27FC236}">
                  <a16:creationId xmlns:a16="http://schemas.microsoft.com/office/drawing/2014/main" id="{52B555B4-4495-49D5-9D51-D9D40D38EDFB}"/>
                </a:ext>
              </a:extLst>
            </p:cNvPr>
            <p:cNvSpPr/>
            <p:nvPr userDrawn="1"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5043531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876B08A4-DF53-4BA2-94CF-E6C623B47B9A}"/>
              </a:ext>
            </a:extLst>
          </p:cNvPr>
          <p:cNvCxnSpPr>
            <a:cxnSpLocks/>
          </p:cNvCxnSpPr>
          <p:nvPr userDrawn="1"/>
        </p:nvCxnSpPr>
        <p:spPr>
          <a:xfrm>
            <a:off x="0" y="785813"/>
            <a:ext cx="10175631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占位符 2">
            <a:extLst>
              <a:ext uri="{FF2B5EF4-FFF2-40B4-BE49-F238E27FC236}">
                <a16:creationId xmlns:a16="http://schemas.microsoft.com/office/drawing/2014/main" id="{BB9F5C46-5F28-4399-8E0C-8A6A452E212A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11721523" cy="5296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2" name="标题 21">
            <a:extLst>
              <a:ext uri="{FF2B5EF4-FFF2-40B4-BE49-F238E27FC236}">
                <a16:creationId xmlns:a16="http://schemas.microsoft.com/office/drawing/2014/main" id="{A7C73A30-6D8A-4D7E-87A9-F5FCA949F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1"/>
            <a:ext cx="9340850" cy="709424"/>
          </a:xfrm>
          <a:prstGeom prst="rect">
            <a:avLst/>
          </a:prstGeom>
        </p:spPr>
        <p:txBody>
          <a:bodyPr anchor="ctr"/>
          <a:lstStyle>
            <a:lvl1pPr algn="l">
              <a:defRPr lang="zh-CN" altLang="en-US" sz="4000" b="1" kern="1200" dirty="0" smtClean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D5FD5AF0-E349-4F26-BBBA-AECC9286BBD6}"/>
              </a:ext>
            </a:extLst>
          </p:cNvPr>
          <p:cNvSpPr/>
          <p:nvPr userDrawn="1"/>
        </p:nvSpPr>
        <p:spPr>
          <a:xfrm>
            <a:off x="11556957" y="6251928"/>
            <a:ext cx="455007" cy="4550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51066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3E354F7-F0ED-42AE-82D8-126AC5F22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82" y="1536333"/>
            <a:ext cx="7965831" cy="1892667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矩形 19">
            <a:extLst>
              <a:ext uri="{FF2B5EF4-FFF2-40B4-BE49-F238E27FC236}">
                <a16:creationId xmlns:a16="http://schemas.microsoft.com/office/drawing/2014/main" id="{BC71A19F-F7A3-42EA-A331-F2E4908A384F}"/>
              </a:ext>
            </a:extLst>
          </p:cNvPr>
          <p:cNvSpPr/>
          <p:nvPr userDrawn="1"/>
        </p:nvSpPr>
        <p:spPr>
          <a:xfrm>
            <a:off x="1636686" y="1484784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6" name="副标题 2">
            <a:extLst>
              <a:ext uri="{FF2B5EF4-FFF2-40B4-BE49-F238E27FC236}">
                <a16:creationId xmlns:a16="http://schemas.microsoft.com/office/drawing/2014/main" id="{FC6CC002-1B6C-4F2D-94C7-2E8ACA288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75" y="3518817"/>
            <a:ext cx="8585847" cy="15526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B197089F-3598-4951-B6D4-54D9A671E5B2}"/>
              </a:ext>
            </a:extLst>
          </p:cNvPr>
          <p:cNvGrpSpPr/>
          <p:nvPr userDrawn="1"/>
        </p:nvGrpSpPr>
        <p:grpSpPr>
          <a:xfrm>
            <a:off x="1506855" y="1331226"/>
            <a:ext cx="470297" cy="470297"/>
            <a:chOff x="1308100" y="1397035"/>
            <a:chExt cx="627063" cy="627062"/>
          </a:xfrm>
        </p:grpSpPr>
        <p:sp>
          <p:nvSpPr>
            <p:cNvPr id="8" name="矩形 24">
              <a:extLst>
                <a:ext uri="{FF2B5EF4-FFF2-40B4-BE49-F238E27FC236}">
                  <a16:creationId xmlns:a16="http://schemas.microsoft.com/office/drawing/2014/main" id="{7EAABA7A-4F6F-438D-9185-86E90C63417E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9" name="矩形 25">
              <a:extLst>
                <a:ext uri="{FF2B5EF4-FFF2-40B4-BE49-F238E27FC236}">
                  <a16:creationId xmlns:a16="http://schemas.microsoft.com/office/drawing/2014/main" id="{33DD09B7-9822-4566-8A6F-FE8A7FE7079A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0" name="Group 1">
            <a:extLst>
              <a:ext uri="{FF2B5EF4-FFF2-40B4-BE49-F238E27FC236}">
                <a16:creationId xmlns:a16="http://schemas.microsoft.com/office/drawing/2014/main" id="{E368B615-5657-440B-8D0D-569A4DA40CAA}"/>
              </a:ext>
            </a:extLst>
          </p:cNvPr>
          <p:cNvGrpSpPr/>
          <p:nvPr userDrawn="1"/>
        </p:nvGrpSpPr>
        <p:grpSpPr>
          <a:xfrm>
            <a:off x="10220906" y="4807196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3328BEBE-9CD5-4A86-8914-3E9049EFB455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F9774E07-744E-411E-9128-3DDE00D3E5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DB66F6E-3F5E-4D6E-AAEE-FAA482896727}"/>
              </a:ext>
            </a:extLst>
          </p:cNvPr>
          <p:cNvGrpSpPr/>
          <p:nvPr userDrawn="1"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6B801437-7D3B-43D3-882E-DFA97626D4E2}"/>
                </a:ext>
              </a:extLst>
            </p:cNvPr>
            <p:cNvSpPr/>
            <p:nvPr userDrawn="1"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F7CAEB83-20FB-427B-9E60-CC51F816B235}"/>
                </a:ext>
              </a:extLst>
            </p:cNvPr>
            <p:cNvSpPr/>
            <p:nvPr userDrawn="1"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>
              <a:extLst>
                <a:ext uri="{FF2B5EF4-FFF2-40B4-BE49-F238E27FC236}">
                  <a16:creationId xmlns:a16="http://schemas.microsoft.com/office/drawing/2014/main" id="{24C93EC3-1E98-4286-A723-6E340DC8745F}"/>
                </a:ext>
              </a:extLst>
            </p:cNvPr>
            <p:cNvSpPr/>
            <p:nvPr userDrawn="1"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>
              <a:extLst>
                <a:ext uri="{FF2B5EF4-FFF2-40B4-BE49-F238E27FC236}">
                  <a16:creationId xmlns:a16="http://schemas.microsoft.com/office/drawing/2014/main" id="{52B555B4-4495-49D5-9D51-D9D40D38EDFB}"/>
                </a:ext>
              </a:extLst>
            </p:cNvPr>
            <p:cNvSpPr/>
            <p:nvPr userDrawn="1"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93960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3AE8E52-791E-46D7-826B-4C8EE93FE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ED5B643-0156-4DE1-B694-0580ACF3DB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57BB6F9-E8E0-4203-B533-C4CDA694AC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BE58A4-3672-43BC-A513-4A2A4D70F507}" type="datetimeFigureOut">
              <a:rPr lang="zh-CN" altLang="en-US" smtClean="0"/>
              <a:t>2021/10/13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EA0250D-F6D0-4E03-B861-76EC8A0590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17EA6F7-2D0F-406D-876B-8A05E7DD5F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F733C9-BAA4-4DFB-BA1E-D134630EB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6153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9">
            <a:extLst>
              <a:ext uri="{FF2B5EF4-FFF2-40B4-BE49-F238E27FC236}">
                <a16:creationId xmlns:a16="http://schemas.microsoft.com/office/drawing/2014/main" id="{0601A57C-90FF-4374-865F-A89F5B60E9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/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321182B-4674-43DA-B712-F1FA805411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/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57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1E4935-0061-4288-8CF1-A556F81E2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01" y="1536333"/>
            <a:ext cx="9732237" cy="1892667"/>
          </a:xfrm>
        </p:spPr>
        <p:txBody>
          <a:bodyPr/>
          <a:lstStyle/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VERIFAI: A Toolkit for the Formal Design and Analysis</a:t>
            </a:r>
            <a:b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Artificial Intelligence-Based Systems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C4B2ED3-8356-44C7-80D3-9BC6569639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Tommaso </a:t>
            </a:r>
            <a:r>
              <a:rPr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Dreossi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et.al</a:t>
            </a:r>
          </a:p>
          <a:p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California, Berkeley, USA</a:t>
            </a:r>
          </a:p>
        </p:txBody>
      </p:sp>
    </p:spTree>
    <p:extLst>
      <p:ext uri="{BB962C8B-B14F-4D97-AF65-F5344CB8AC3E}">
        <p14:creationId xmlns:p14="http://schemas.microsoft.com/office/powerpoint/2010/main" val="1843848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D96B6A77-4675-41C3-9948-F128CC4E9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 Abstract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1955623-3A46-43C0-81FC-A21D483244B1}"/>
              </a:ext>
            </a:extLst>
          </p:cNvPr>
          <p:cNvSpPr txBox="1"/>
          <p:nvPr/>
        </p:nvSpPr>
        <p:spPr>
          <a:xfrm>
            <a:off x="3048582" y="3176277"/>
            <a:ext cx="60971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680064B-8DC3-4F77-A751-4930BE09378A}"/>
              </a:ext>
            </a:extLst>
          </p:cNvPr>
          <p:cNvSpPr txBox="1"/>
          <p:nvPr/>
        </p:nvSpPr>
        <p:spPr>
          <a:xfrm>
            <a:off x="277171" y="1285152"/>
            <a:ext cx="11414294" cy="21216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5600" marR="0" lvl="0" indent="-355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72C4"/>
              </a:buClr>
              <a:buSzPct val="90000"/>
              <a:buFont typeface="Wingdings" pitchFamily="2" charset="2"/>
              <a:buChar char="q"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针对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AI</a:t>
            </a:r>
            <a:r>
              <a:rPr lang="zh-CN" altLang="en-US" sz="28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相关系统的</a:t>
            </a:r>
            <a:r>
              <a:rPr lang="zh-CN" altLang="en-US" sz="2800" b="1" i="0" dirty="0">
                <a:solidFill>
                  <a:srgbClr val="2E3033"/>
                </a:solidFill>
                <a:effectLst/>
                <a:latin typeface="Arial" panose="020B0604020202020204" pitchFamily="34" charset="0"/>
              </a:rPr>
              <a:t>形式化设计和分析工具</a:t>
            </a:r>
            <a:r>
              <a:rPr lang="zh-CN" altLang="en-US" sz="2800" b="0" i="0" dirty="0">
                <a:solidFill>
                  <a:srgbClr val="2E3033"/>
                </a:solidFill>
                <a:effectLst/>
                <a:latin typeface="Arial" panose="020B0604020202020204" pitchFamily="34" charset="0"/>
              </a:rPr>
              <a:t>（</a:t>
            </a:r>
            <a:r>
              <a:rPr lang="en-US" altLang="zh-CN" sz="2800" b="0" i="0" dirty="0">
                <a:solidFill>
                  <a:srgbClr val="2E3033"/>
                </a:solidFill>
                <a:effectLst/>
                <a:latin typeface="Arial" panose="020B0604020202020204" pitchFamily="34" charset="0"/>
              </a:rPr>
              <a:t> toolkit for the formal design and analysis ) </a:t>
            </a:r>
          </a:p>
          <a:p>
            <a:pPr marL="355600" marR="0" lvl="0" indent="-355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72C4"/>
              </a:buClr>
              <a:buSzPct val="90000"/>
              <a:buFont typeface="Wingdings" pitchFamily="2" charset="2"/>
              <a:buChar char="q"/>
              <a:tabLst/>
              <a:defRPr/>
            </a:pPr>
            <a:endParaRPr lang="en-US" altLang="zh-CN" sz="24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marL="355600" marR="0" lvl="0" indent="-355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72C4"/>
              </a:buClr>
              <a:buSzPct val="90000"/>
              <a:buFont typeface="Wingdings" pitchFamily="2" charset="2"/>
              <a:buChar char="q"/>
              <a:tabLst/>
              <a:defRPr/>
            </a:pPr>
            <a:r>
              <a:rPr lang="zh-CN" altLang="en-US" sz="2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用形式化方法（</a:t>
            </a:r>
            <a:r>
              <a:rPr lang="en-US" altLang="zh-CN" sz="2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formal methods</a:t>
            </a:r>
            <a:r>
              <a:rPr lang="zh-CN" altLang="en-US" sz="2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）建模和分析不确定环境（</a:t>
            </a:r>
            <a:r>
              <a:rPr lang="en-US" altLang="zh-CN" sz="2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in the presence of environment uncertainty</a:t>
            </a:r>
            <a:r>
              <a:rPr lang="zh-CN" altLang="en-US" sz="2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）下的</a:t>
            </a:r>
            <a:r>
              <a:rPr lang="en-US" altLang="zh-CN" sz="2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AI</a:t>
            </a:r>
            <a:r>
              <a:rPr lang="zh-CN" altLang="en-US" sz="2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系统行为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84A67CE-7481-4EBA-80D0-A447F4C6E239}"/>
              </a:ext>
            </a:extLst>
          </p:cNvPr>
          <p:cNvSpPr txBox="1"/>
          <p:nvPr/>
        </p:nvSpPr>
        <p:spPr>
          <a:xfrm>
            <a:off x="593311" y="4407830"/>
            <a:ext cx="9332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VERIFAI  </a:t>
            </a:r>
            <a:r>
              <a:rPr lang="zh-CN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集成了</a:t>
            </a:r>
            <a:r>
              <a:rPr lang="en-US" altLang="zh-CN" dirty="0"/>
              <a:t>Scenic </a:t>
            </a:r>
            <a:r>
              <a:rPr lang="zh-CN" altLang="en-US" dirty="0"/>
              <a:t>， 作为一个环境建模语言</a:t>
            </a:r>
          </a:p>
        </p:txBody>
      </p:sp>
    </p:spTree>
    <p:extLst>
      <p:ext uri="{BB962C8B-B14F-4D97-AF65-F5344CB8AC3E}">
        <p14:creationId xmlns:p14="http://schemas.microsoft.com/office/powerpoint/2010/main" val="1625483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>
            <a:extLst>
              <a:ext uri="{FF2B5EF4-FFF2-40B4-BE49-F238E27FC236}">
                <a16:creationId xmlns:a16="http://schemas.microsoft.com/office/drawing/2014/main" id="{0274B4FA-D3E9-4273-8556-FA66F6F69F49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背景：为</a:t>
            </a:r>
            <a:r>
              <a:rPr lang="en-US" altLang="zh-CN" dirty="0"/>
              <a:t>AI</a:t>
            </a:r>
            <a:r>
              <a:rPr lang="zh-CN" altLang="en-US" dirty="0"/>
              <a:t>系统的设计和验证提供形式化方法和工具的需求越来越高</a:t>
            </a:r>
            <a:endParaRPr lang="en-US" altLang="zh-CN" dirty="0"/>
          </a:p>
          <a:p>
            <a:r>
              <a:rPr lang="zh-CN" altLang="en-US" dirty="0"/>
              <a:t>挑战：</a:t>
            </a:r>
            <a:r>
              <a:rPr lang="en-US" altLang="zh-CN" dirty="0"/>
              <a:t>AI </a:t>
            </a:r>
            <a:r>
              <a:rPr lang="zh-CN" altLang="en-US" dirty="0"/>
              <a:t>系统，例如自动驾驶系统的特点使得对其应用形式化方法变得很有挑战性，作者列举了</a:t>
            </a:r>
            <a:r>
              <a:rPr lang="en-US" altLang="zh-CN" dirty="0"/>
              <a:t>3</a:t>
            </a:r>
            <a:r>
              <a:rPr lang="zh-CN" altLang="en-US" dirty="0"/>
              <a:t>点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lvl="1"/>
            <a:r>
              <a:rPr lang="en-US" altLang="zh-CN" dirty="0"/>
              <a:t>1</a:t>
            </a:r>
            <a:r>
              <a:rPr lang="zh-CN" altLang="en-US" dirty="0"/>
              <a:t>、目前大多数</a:t>
            </a:r>
            <a:r>
              <a:rPr lang="en-US" altLang="zh-CN" dirty="0"/>
              <a:t>AI</a:t>
            </a:r>
            <a:r>
              <a:rPr lang="zh-CN" altLang="en-US" dirty="0"/>
              <a:t>为感知系统（</a:t>
            </a:r>
            <a:r>
              <a:rPr lang="en-US" altLang="zh-CN" dirty="0"/>
              <a:t>perception ), </a:t>
            </a:r>
            <a:r>
              <a:rPr lang="zh-CN" altLang="en-US" dirty="0"/>
              <a:t>对这样的感知组件写 </a:t>
            </a:r>
            <a:r>
              <a:rPr lang="zh-CN" altLang="en-US" b="1" dirty="0"/>
              <a:t>形式化描述（</a:t>
            </a:r>
            <a:r>
              <a:rPr lang="en-US" altLang="zh-CN" b="1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formal specification</a:t>
            </a:r>
            <a:r>
              <a:rPr lang="zh-CN" altLang="en-US" b="1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）</a:t>
            </a:r>
            <a:r>
              <a:rPr lang="zh-CN" altLang="en-US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是比较困难的，而且其处理的数据是非常高维的。</a:t>
            </a:r>
            <a:endParaRPr lang="en-US" altLang="zh-CN" i="0" dirty="0">
              <a:solidFill>
                <a:srgbClr val="000000"/>
              </a:solidFill>
              <a:effectLst/>
              <a:latin typeface="tahoma" panose="020B0604030504040204" pitchFamily="34" charset="0"/>
            </a:endParaRPr>
          </a:p>
          <a:p>
            <a:pPr lvl="1"/>
            <a:r>
              <a:rPr lang="en-US" altLang="zh-CN" dirty="0">
                <a:solidFill>
                  <a:srgbClr val="000000"/>
                </a:solidFill>
                <a:latin typeface="tahoma" panose="020B0604030504040204" pitchFamily="34" charset="0"/>
              </a:rPr>
              <a:t>2</a:t>
            </a:r>
            <a:r>
              <a:rPr lang="zh-CN" altLang="en-US" dirty="0">
                <a:solidFill>
                  <a:srgbClr val="000000"/>
                </a:solidFill>
                <a:latin typeface="tahoma" panose="020B0604030504040204" pitchFamily="34" charset="0"/>
              </a:rPr>
              <a:t>、形式化工具需要和</a:t>
            </a:r>
            <a:r>
              <a:rPr lang="en-US" altLang="zh-CN" dirty="0">
                <a:solidFill>
                  <a:srgbClr val="000000"/>
                </a:solidFill>
                <a:latin typeface="tahoma" panose="020B0604030504040204" pitchFamily="34" charset="0"/>
              </a:rPr>
              <a:t>ML </a:t>
            </a:r>
            <a:r>
              <a:rPr lang="zh-CN" altLang="en-US" dirty="0">
                <a:solidFill>
                  <a:srgbClr val="000000"/>
                </a:solidFill>
                <a:latin typeface="tahoma" panose="020B0604030504040204" pitchFamily="34" charset="0"/>
              </a:rPr>
              <a:t>数据驱动的设计流程兼容，以及能够处理如</a:t>
            </a:r>
            <a:r>
              <a:rPr lang="en-US" altLang="zh-CN" dirty="0">
                <a:solidFill>
                  <a:srgbClr val="000000"/>
                </a:solidFill>
                <a:latin typeface="tahoma" panose="020B0604030504040204" pitchFamily="34" charset="0"/>
              </a:rPr>
              <a:t>	</a:t>
            </a:r>
            <a:r>
              <a:rPr lang="en-US" altLang="zh-CN" dirty="0" err="1">
                <a:solidFill>
                  <a:srgbClr val="000000"/>
                </a:solidFill>
                <a:latin typeface="tahoma" panose="020B0604030504040204" pitchFamily="34" charset="0"/>
              </a:rPr>
              <a:t>dnn</a:t>
            </a:r>
            <a:r>
              <a:rPr lang="en-US" altLang="zh-CN" dirty="0">
                <a:solidFill>
                  <a:srgbClr val="000000"/>
                </a:solidFill>
                <a:latin typeface="tahoma" panose="020B0604030504040204" pitchFamily="34" charset="0"/>
              </a:rPr>
              <a:t> </a:t>
            </a:r>
            <a:r>
              <a:rPr lang="zh-CN" altLang="en-US" dirty="0">
                <a:solidFill>
                  <a:srgbClr val="000000"/>
                </a:solidFill>
                <a:latin typeface="tahoma" panose="020B0604030504040204" pitchFamily="34" charset="0"/>
              </a:rPr>
              <a:t>等复杂高维的结构</a:t>
            </a:r>
            <a:endParaRPr lang="en-US" altLang="zh-CN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pPr lvl="1"/>
            <a:r>
              <a:rPr lang="en-US" altLang="zh-CN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3</a:t>
            </a:r>
            <a:r>
              <a:rPr lang="zh-CN" altLang="en-US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、这些</a:t>
            </a:r>
            <a:r>
              <a:rPr lang="en-US" altLang="zh-CN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AI </a:t>
            </a:r>
            <a:r>
              <a:rPr lang="zh-CN" altLang="en-US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系统所要面对的环境（</a:t>
            </a:r>
            <a:r>
              <a:rPr lang="en-US" altLang="zh-CN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environment</a:t>
            </a:r>
            <a:r>
              <a:rPr lang="zh-CN" altLang="en-US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）是十分复杂的，例如一个自动驾驶场景，</a:t>
            </a:r>
            <a:r>
              <a:rPr lang="en-US" altLang="zh-CN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agent </a:t>
            </a:r>
            <a:r>
              <a:rPr lang="zh-CN" altLang="en-US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的数量以及各自的行为和意图，都是十分复杂的</a:t>
            </a:r>
            <a:endParaRPr lang="en-US" altLang="zh-CN" i="0" dirty="0">
              <a:solidFill>
                <a:srgbClr val="000000"/>
              </a:solidFill>
              <a:effectLst/>
              <a:latin typeface="tahoma" panose="020B0604030504040204" pitchFamily="34" charset="0"/>
            </a:endParaRPr>
          </a:p>
          <a:p>
            <a:pPr lvl="1"/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D3F9DE98-2E21-4803-8AE7-F7E628689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Introduction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46078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230353-1C22-4609-8B76-1C1AC56C8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Introduction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AF180C2-850F-421F-9335-947561CBB20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7"/>
            <a:ext cx="11721523" cy="56067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b="0" dirty="0"/>
              <a:t>1</a:t>
            </a:r>
            <a:r>
              <a:rPr lang="zh-CN" altLang="en-US" sz="2400" b="0" dirty="0"/>
              <a:t>、</a:t>
            </a:r>
            <a:r>
              <a:rPr lang="en-US" altLang="zh-CN" sz="2400" b="0" dirty="0"/>
              <a:t>To deal with the lack of specification for perception components, VERIFAI analyzes them in the context of a closed-loop system using a </a:t>
            </a:r>
            <a:r>
              <a:rPr lang="en-US" altLang="zh-CN" sz="2400" dirty="0">
                <a:solidFill>
                  <a:srgbClr val="FF0000"/>
                </a:solidFill>
              </a:rPr>
              <a:t>system-level specification</a:t>
            </a:r>
            <a:r>
              <a:rPr lang="en-US" altLang="zh-CN" sz="2400" b="0" dirty="0"/>
              <a:t>. </a:t>
            </a:r>
          </a:p>
          <a:p>
            <a:pPr marL="0" indent="0">
              <a:buNone/>
            </a:pPr>
            <a:r>
              <a:rPr lang="en-US" altLang="zh-CN" sz="2400" b="0" dirty="0"/>
              <a:t> </a:t>
            </a:r>
            <a:r>
              <a:rPr lang="zh-CN" altLang="en-US" sz="2400" b="0" dirty="0"/>
              <a:t>此外，针对高维复杂特征空间的问题，用描述环境语义特征的抽象特征空间（语义特征空间），而不是像素这种</a:t>
            </a:r>
            <a:r>
              <a:rPr lang="en-US" altLang="zh-CN" sz="2400" b="0" dirty="0"/>
              <a:t>raw feature</a:t>
            </a:r>
          </a:p>
          <a:p>
            <a:pPr marL="0" indent="0">
              <a:buNone/>
            </a:pPr>
            <a:endParaRPr lang="en-US" altLang="zh-CN" sz="2400" b="0" dirty="0"/>
          </a:p>
          <a:p>
            <a:pPr marL="0" indent="0">
              <a:buNone/>
            </a:pPr>
            <a:r>
              <a:rPr lang="en-US" altLang="zh-CN" sz="2400" b="0" dirty="0"/>
              <a:t>2</a:t>
            </a:r>
            <a:r>
              <a:rPr lang="zh-CN" altLang="en-US" sz="2400" b="0" dirty="0"/>
              <a:t>、</a:t>
            </a:r>
            <a:r>
              <a:rPr lang="en-US" altLang="zh-CN" sz="2400" b="0" dirty="0"/>
              <a:t> VERIFAI</a:t>
            </a:r>
            <a:r>
              <a:rPr lang="zh-CN" altLang="en-US" sz="2400" b="0" dirty="0"/>
              <a:t>希望通过形式化方法分析系统行为以及进行</a:t>
            </a:r>
            <a:r>
              <a:rPr lang="en-US" altLang="zh-CN" sz="2400" b="0" dirty="0"/>
              <a:t>(re-)design,</a:t>
            </a:r>
            <a:r>
              <a:rPr lang="zh-CN" altLang="en-US" sz="2400" b="0" dirty="0"/>
              <a:t>基于此，它提供了</a:t>
            </a:r>
            <a:endParaRPr lang="en-US" altLang="zh-CN" sz="2400" b="0" dirty="0"/>
          </a:p>
          <a:p>
            <a:pPr marL="0" indent="0">
              <a:buNone/>
            </a:pPr>
            <a:r>
              <a:rPr lang="zh-CN" altLang="en-US" sz="2400" b="0" dirty="0"/>
              <a:t>（</a:t>
            </a:r>
            <a:r>
              <a:rPr lang="en-US" altLang="zh-CN" sz="2400" b="0" dirty="0"/>
              <a:t>1</a:t>
            </a:r>
            <a:r>
              <a:rPr lang="zh-CN" altLang="en-US" sz="2400" b="0" dirty="0"/>
              <a:t>）能够生成数据集供训练和测试</a:t>
            </a:r>
            <a:endParaRPr lang="en-US" altLang="zh-CN" sz="2400" b="0" dirty="0"/>
          </a:p>
          <a:p>
            <a:pPr marL="0" indent="0">
              <a:buNone/>
            </a:pPr>
            <a:r>
              <a:rPr lang="zh-CN" altLang="en-US" sz="2400" b="0" dirty="0"/>
              <a:t>（</a:t>
            </a:r>
            <a:r>
              <a:rPr lang="en-US" altLang="zh-CN" sz="2400" b="0" dirty="0"/>
              <a:t>2</a:t>
            </a:r>
            <a:r>
              <a:rPr lang="zh-CN" altLang="en-US" sz="2400" b="0" dirty="0"/>
              <a:t>）通过分析反例来洞察</a:t>
            </a:r>
            <a:r>
              <a:rPr lang="en-US" altLang="zh-CN" sz="2400" b="0" dirty="0"/>
              <a:t>ML</a:t>
            </a:r>
            <a:r>
              <a:rPr lang="zh-CN" altLang="en-US" sz="2400" b="0" dirty="0"/>
              <a:t>模型的错误</a:t>
            </a:r>
            <a:endParaRPr lang="en-US" altLang="zh-CN" sz="2400" b="0" dirty="0"/>
          </a:p>
          <a:p>
            <a:pPr marL="0" indent="0">
              <a:buNone/>
            </a:pPr>
            <a:r>
              <a:rPr lang="zh-CN" altLang="en-US" sz="2400" b="0" dirty="0"/>
              <a:t>（</a:t>
            </a:r>
            <a:r>
              <a:rPr lang="en-US" altLang="zh-CN" sz="2400" b="0" dirty="0"/>
              <a:t>3</a:t>
            </a:r>
            <a:r>
              <a:rPr lang="zh-CN" altLang="en-US" sz="2400" b="0" dirty="0"/>
              <a:t>）合成参数，包括训练算法的超参以及</a:t>
            </a:r>
            <a:r>
              <a:rPr lang="en-US" altLang="zh-CN" sz="2400" b="0" dirty="0"/>
              <a:t>ML</a:t>
            </a:r>
            <a:r>
              <a:rPr lang="zh-CN" altLang="en-US" sz="2400" b="0" dirty="0"/>
              <a:t>模型的参数</a:t>
            </a:r>
            <a:endParaRPr lang="en-US" altLang="zh-CN" sz="2400" b="0" dirty="0"/>
          </a:p>
          <a:p>
            <a:pPr marL="0" indent="0">
              <a:buNone/>
            </a:pPr>
            <a:endParaRPr lang="en-US" altLang="zh-CN" sz="2400" b="0" dirty="0"/>
          </a:p>
          <a:p>
            <a:pPr marL="0" indent="0">
              <a:buNone/>
            </a:pPr>
            <a:r>
              <a:rPr lang="en-US" altLang="zh-CN" sz="2400" b="0" dirty="0"/>
              <a:t>3</a:t>
            </a:r>
            <a:r>
              <a:rPr lang="zh-CN" altLang="en-US" sz="2400" b="0" dirty="0"/>
              <a:t>、提供对场景的建模和描述：</a:t>
            </a:r>
            <a:r>
              <a:rPr lang="en-US" altLang="zh-CN" sz="2400" b="0" dirty="0"/>
              <a:t>Scenic</a:t>
            </a:r>
          </a:p>
        </p:txBody>
      </p:sp>
    </p:spTree>
    <p:extLst>
      <p:ext uri="{BB962C8B-B14F-4D97-AF65-F5344CB8AC3E}">
        <p14:creationId xmlns:p14="http://schemas.microsoft.com/office/powerpoint/2010/main" val="374504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230353-1C22-4609-8B76-1C1AC56C8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Introduction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AF180C2-850F-421F-9335-947561CBB20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7"/>
            <a:ext cx="11721523" cy="56067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2400" b="0" dirty="0"/>
              <a:t>目前的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VERIFAI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关注的是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CPS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cyber-physical systems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），</a:t>
            </a:r>
            <a:r>
              <a:rPr lang="zh-CN" altLang="en-US" sz="2400" dirty="0">
                <a:latin typeface="Times New Roman" panose="02020603050405020304" pitchFamily="18" charset="0"/>
              </a:rPr>
              <a:t>包括感知组件、规划</a:t>
            </a:r>
            <a:r>
              <a:rPr lang="en-US" altLang="zh-CN" sz="2400" dirty="0">
                <a:latin typeface="Times New Roman" panose="02020603050405020304" pitchFamily="18" charset="0"/>
              </a:rPr>
              <a:t>/</a:t>
            </a:r>
            <a:r>
              <a:rPr lang="zh-CN" altLang="en-US" sz="2400" dirty="0">
                <a:latin typeface="Times New Roman" panose="02020603050405020304" pitchFamily="18" charset="0"/>
              </a:rPr>
              <a:t>控制器</a:t>
            </a:r>
            <a:r>
              <a:rPr lang="en-US" altLang="zh-CN" sz="2400" dirty="0">
                <a:latin typeface="Times New Roman" panose="02020603050405020304" pitchFamily="18" charset="0"/>
              </a:rPr>
              <a:t>,</a:t>
            </a:r>
            <a:r>
              <a:rPr lang="zh-CN" altLang="en-US" sz="2400" dirty="0">
                <a:latin typeface="Times New Roman" panose="02020603050405020304" pitchFamily="18" charset="0"/>
              </a:rPr>
              <a:t>以及受控系统</a:t>
            </a:r>
            <a:endParaRPr lang="en-US" altLang="zh-CN" sz="2400" dirty="0"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VERIFAI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提供了几个用例：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2400" b="0" dirty="0">
                <a:latin typeface="Times New Roman" panose="02020603050405020304" pitchFamily="18" charset="0"/>
              </a:rPr>
              <a:t>（</a:t>
            </a:r>
            <a:r>
              <a:rPr lang="en-US" altLang="zh-CN" sz="2400" b="0" dirty="0">
                <a:latin typeface="Times New Roman" panose="02020603050405020304" pitchFamily="18" charset="0"/>
              </a:rPr>
              <a:t>1</a:t>
            </a:r>
            <a:r>
              <a:rPr lang="zh-CN" altLang="en-US" sz="2400" b="0" dirty="0">
                <a:latin typeface="Times New Roman" panose="02020603050405020304" pitchFamily="18" charset="0"/>
              </a:rPr>
              <a:t>）时序逻辑伪造（</a:t>
            </a:r>
            <a:r>
              <a:rPr lang="en-US" altLang="zh-CN" sz="2400" b="0" dirty="0">
                <a:latin typeface="Times New Roman" panose="02020603050405020304" pitchFamily="18" charset="0"/>
              </a:rPr>
              <a:t> temporal-logic falsification</a:t>
            </a:r>
            <a:r>
              <a:rPr lang="zh-CN" altLang="en-US" sz="2400" b="0" dirty="0">
                <a:latin typeface="Times New Roman" panose="02020603050405020304" pitchFamily="18" charset="0"/>
              </a:rPr>
              <a:t>）</a:t>
            </a:r>
            <a:endParaRPr lang="en-US" altLang="zh-CN" sz="2400" b="0" dirty="0"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2400" b="0" dirty="0"/>
              <a:t>（</a:t>
            </a:r>
            <a:r>
              <a:rPr lang="en-US" altLang="zh-CN" sz="2400" b="0" dirty="0"/>
              <a:t>2</a:t>
            </a:r>
            <a:r>
              <a:rPr lang="zh-CN" altLang="en-US" sz="2400" b="0" dirty="0"/>
              <a:t>）基于模型的模糊测试</a:t>
            </a:r>
            <a:endParaRPr lang="en-US" altLang="zh-CN" sz="2400" b="0" dirty="0"/>
          </a:p>
          <a:p>
            <a:pPr marL="0" indent="0">
              <a:buNone/>
            </a:pPr>
            <a:r>
              <a:rPr lang="zh-CN" altLang="en-US" sz="2400" b="0" dirty="0"/>
              <a:t>（</a:t>
            </a:r>
            <a:r>
              <a:rPr lang="en-US" altLang="zh-CN" sz="2400" b="0" dirty="0"/>
              <a:t>3</a:t>
            </a:r>
            <a:r>
              <a:rPr lang="zh-CN" altLang="en-US" sz="2400" b="0" dirty="0"/>
              <a:t>）反例引导的数据增强</a:t>
            </a:r>
            <a:endParaRPr lang="en-US" altLang="zh-CN" sz="2400" b="0" dirty="0"/>
          </a:p>
          <a:p>
            <a:pPr marL="0" indent="0">
              <a:buNone/>
            </a:pPr>
            <a:r>
              <a:rPr lang="zh-CN" altLang="en-US" sz="2400" b="0" dirty="0"/>
              <a:t>（</a:t>
            </a:r>
            <a:r>
              <a:rPr lang="en-US" altLang="zh-CN" sz="2400" b="0" dirty="0"/>
              <a:t>4) </a:t>
            </a:r>
            <a:r>
              <a:rPr lang="zh-CN" altLang="en-US" sz="2400" b="0" dirty="0"/>
              <a:t>反例分析 （</a:t>
            </a:r>
            <a:r>
              <a:rPr lang="en-US" altLang="zh-CN" sz="2400" b="0" dirty="0"/>
              <a:t> counterexample (error table) analysis </a:t>
            </a:r>
            <a:r>
              <a:rPr lang="zh-CN" altLang="en-US" sz="2400" b="0" dirty="0"/>
              <a:t>）</a:t>
            </a:r>
            <a:endParaRPr lang="en-US" altLang="zh-CN" sz="2400" b="0" dirty="0"/>
          </a:p>
          <a:p>
            <a:pPr marL="0" indent="0">
              <a:buNone/>
            </a:pPr>
            <a:r>
              <a:rPr lang="zh-CN" altLang="en-US" sz="2400" b="0" dirty="0"/>
              <a:t>（</a:t>
            </a:r>
            <a:r>
              <a:rPr lang="en-US" altLang="zh-CN" sz="2400" b="0" dirty="0"/>
              <a:t>5</a:t>
            </a:r>
            <a:r>
              <a:rPr lang="zh-CN" altLang="en-US" sz="2400" b="0" dirty="0"/>
              <a:t>）超参合成</a:t>
            </a:r>
            <a:endParaRPr lang="en-US" altLang="zh-CN" sz="2400" b="0" dirty="0"/>
          </a:p>
          <a:p>
            <a:pPr marL="0" indent="0">
              <a:buNone/>
            </a:pPr>
            <a:r>
              <a:rPr lang="zh-CN" altLang="en-US" sz="2400" b="0" dirty="0"/>
              <a:t>（</a:t>
            </a:r>
            <a:r>
              <a:rPr lang="en-US" altLang="zh-CN" sz="2400" b="0" dirty="0"/>
              <a:t>6</a:t>
            </a:r>
            <a:r>
              <a:rPr lang="zh-CN" altLang="en-US" sz="2400" b="0" dirty="0"/>
              <a:t>）模型参数合成</a:t>
            </a:r>
            <a:endParaRPr lang="en-US" altLang="zh-CN" sz="2400" b="0" dirty="0"/>
          </a:p>
        </p:txBody>
      </p:sp>
    </p:spTree>
    <p:extLst>
      <p:ext uri="{BB962C8B-B14F-4D97-AF65-F5344CB8AC3E}">
        <p14:creationId xmlns:p14="http://schemas.microsoft.com/office/powerpoint/2010/main" val="2399848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>
            <a:extLst>
              <a:ext uri="{FF2B5EF4-FFF2-40B4-BE49-F238E27FC236}">
                <a16:creationId xmlns:a16="http://schemas.microsoft.com/office/drawing/2014/main" id="{42B89518-2BE3-4B55-9C82-FB273EB12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VERIFAI Structure and Operation</a:t>
            </a:r>
            <a:endParaRPr lang="zh-CN" alt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6A2F12D-653E-497E-AF9B-C77B79800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6313" y="925744"/>
            <a:ext cx="7384370" cy="4532738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85683AB4-3531-47AC-97CF-EEC05AB9EA77}"/>
              </a:ext>
            </a:extLst>
          </p:cNvPr>
          <p:cNvSpPr txBox="1"/>
          <p:nvPr/>
        </p:nvSpPr>
        <p:spPr>
          <a:xfrm>
            <a:off x="1141255" y="5490135"/>
            <a:ext cx="103201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需要被检查的属性可以用 </a:t>
            </a:r>
            <a:r>
              <a:rPr lang="en-US" altLang="zh-CN" b="1" dirty="0">
                <a:solidFill>
                  <a:srgbClr val="FF0000"/>
                </a:solidFill>
              </a:rPr>
              <a:t>Metric Temporal Logic (MTL</a:t>
            </a:r>
            <a:r>
              <a:rPr lang="zh-CN" altLang="en-US" b="1" dirty="0">
                <a:solidFill>
                  <a:srgbClr val="FF0000"/>
                </a:solidFill>
              </a:rPr>
              <a:t>）（模糊时态逻辑），</a:t>
            </a:r>
            <a:r>
              <a:rPr lang="en-US" altLang="zh-CN" b="1" dirty="0">
                <a:solidFill>
                  <a:srgbClr val="FF0000"/>
                </a:solidFill>
              </a:rPr>
              <a:t> objective functions</a:t>
            </a:r>
            <a:r>
              <a:rPr lang="zh-CN" altLang="en-US" b="1" dirty="0">
                <a:solidFill>
                  <a:srgbClr val="FF0000"/>
                </a:solidFill>
              </a:rPr>
              <a:t>（目标函数）</a:t>
            </a:r>
            <a:r>
              <a:rPr lang="en-US" altLang="zh-CN" b="1" dirty="0">
                <a:solidFill>
                  <a:srgbClr val="FF0000"/>
                </a:solidFill>
              </a:rPr>
              <a:t>, or arbitrary code monitoring the property </a:t>
            </a:r>
            <a:r>
              <a:rPr lang="zh-CN" altLang="en-US" dirty="0"/>
              <a:t>表达</a:t>
            </a:r>
          </a:p>
        </p:txBody>
      </p:sp>
    </p:spTree>
    <p:extLst>
      <p:ext uri="{BB962C8B-B14F-4D97-AF65-F5344CB8AC3E}">
        <p14:creationId xmlns:p14="http://schemas.microsoft.com/office/powerpoint/2010/main" val="662289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>
            <a:extLst>
              <a:ext uri="{FF2B5EF4-FFF2-40B4-BE49-F238E27FC236}">
                <a16:creationId xmlns:a16="http://schemas.microsoft.com/office/drawing/2014/main" id="{42B89518-2BE3-4B55-9C82-FB273EB12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VERIFAI Structure and Operation</a:t>
            </a:r>
            <a:endParaRPr lang="zh-CN" alt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6A2F12D-653E-497E-AF9B-C77B79800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1585265"/>
            <a:ext cx="5451210" cy="3346109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C224A31B-DE95-464E-89BE-7924441B4B70}"/>
              </a:ext>
            </a:extLst>
          </p:cNvPr>
          <p:cNvSpPr txBox="1"/>
          <p:nvPr/>
        </p:nvSpPr>
        <p:spPr>
          <a:xfrm>
            <a:off x="5863328" y="1365494"/>
            <a:ext cx="537471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输出取决于调用的</a:t>
            </a:r>
            <a:r>
              <a:rPr lang="en-US" altLang="zh-CN" sz="2400" dirty="0"/>
              <a:t> feature</a:t>
            </a:r>
          </a:p>
          <a:p>
            <a:r>
              <a:rPr lang="en-US" altLang="zh-CN" sz="2400" dirty="0"/>
              <a:t>1</a:t>
            </a:r>
            <a:r>
              <a:rPr lang="zh-CN" altLang="en-US" sz="2400" dirty="0"/>
              <a:t>、对 </a:t>
            </a:r>
            <a:r>
              <a:rPr lang="en-US" altLang="zh-CN" sz="2400" dirty="0"/>
              <a:t>falsification </a:t>
            </a:r>
            <a:r>
              <a:rPr lang="zh-CN" altLang="en-US" sz="2400" dirty="0"/>
              <a:t>， 输出的是违反</a:t>
            </a:r>
            <a:r>
              <a:rPr lang="en-US" altLang="zh-CN" sz="2400" dirty="0"/>
              <a:t>property </a:t>
            </a:r>
            <a:r>
              <a:rPr lang="zh-CN" altLang="en-US" sz="2400" dirty="0"/>
              <a:t>的一个或多个反例</a:t>
            </a:r>
            <a:endParaRPr lang="en-US" altLang="zh-CN" sz="2400" dirty="0"/>
          </a:p>
          <a:p>
            <a:r>
              <a:rPr lang="en-US" altLang="zh-CN" sz="2400" dirty="0"/>
              <a:t>2</a:t>
            </a:r>
            <a:r>
              <a:rPr lang="zh-CN" altLang="en-US" sz="2400" dirty="0"/>
              <a:t>、对</a:t>
            </a:r>
            <a:r>
              <a:rPr lang="en-US" altLang="zh-CN" sz="2400" dirty="0"/>
              <a:t>fuzz test</a:t>
            </a:r>
            <a:r>
              <a:rPr lang="zh-CN" altLang="en-US" sz="2400" dirty="0"/>
              <a:t>， 输出的是从</a:t>
            </a:r>
            <a:r>
              <a:rPr lang="en-US" altLang="zh-CN" sz="2400" dirty="0"/>
              <a:t>Scenic</a:t>
            </a:r>
            <a:r>
              <a:rPr lang="zh-CN" altLang="en-US" sz="2400" dirty="0"/>
              <a:t>里面采样的多个</a:t>
            </a:r>
            <a:r>
              <a:rPr lang="en-US" altLang="zh-CN" sz="2400" dirty="0"/>
              <a:t>trace</a:t>
            </a:r>
          </a:p>
          <a:p>
            <a:r>
              <a:rPr lang="en-US" altLang="zh-CN" sz="2400" dirty="0"/>
              <a:t>3</a:t>
            </a:r>
            <a:r>
              <a:rPr lang="zh-CN" altLang="en-US" sz="2400" dirty="0"/>
              <a:t>、</a:t>
            </a:r>
            <a:r>
              <a:rPr lang="en-US" altLang="zh-CN" sz="2400" dirty="0"/>
              <a:t>Error table analysis</a:t>
            </a:r>
            <a:r>
              <a:rPr lang="zh-CN" altLang="en-US" sz="2400" dirty="0"/>
              <a:t>是从一堆的反例中去分析</a:t>
            </a:r>
            <a:r>
              <a:rPr lang="en-US" altLang="zh-CN" sz="2400" dirty="0"/>
              <a:t>property failures </a:t>
            </a:r>
            <a:r>
              <a:rPr lang="zh-CN" altLang="en-US" sz="2400" dirty="0"/>
              <a:t>的特征</a:t>
            </a:r>
            <a:endParaRPr lang="en-US" altLang="zh-CN" sz="2400" dirty="0"/>
          </a:p>
          <a:p>
            <a:r>
              <a:rPr lang="en-US" altLang="zh-CN" sz="2400" dirty="0"/>
              <a:t>4</a:t>
            </a:r>
            <a:r>
              <a:rPr lang="zh-CN" altLang="en-US" sz="2400" dirty="0"/>
              <a:t>、</a:t>
            </a:r>
            <a:r>
              <a:rPr lang="en-US" altLang="zh-CN" sz="2400" dirty="0"/>
              <a:t>data augmentation </a:t>
            </a:r>
            <a:r>
              <a:rPr lang="zh-CN" altLang="en-US" sz="2400" dirty="0"/>
              <a:t>是利用</a:t>
            </a:r>
            <a:r>
              <a:rPr lang="en-US" altLang="zh-CN" sz="2400" dirty="0"/>
              <a:t>1</a:t>
            </a:r>
            <a:r>
              <a:rPr lang="zh-CN" altLang="en-US" sz="2400" dirty="0"/>
              <a:t>，</a:t>
            </a:r>
            <a:r>
              <a:rPr lang="en-US" altLang="zh-CN" sz="2400" dirty="0"/>
              <a:t>3</a:t>
            </a:r>
            <a:r>
              <a:rPr lang="zh-CN" altLang="en-US" sz="2400" dirty="0"/>
              <a:t>中分析的反例去生成额外的数据</a:t>
            </a:r>
            <a:endParaRPr lang="en-US" altLang="zh-CN" sz="2400" dirty="0"/>
          </a:p>
          <a:p>
            <a:r>
              <a:rPr lang="en-US" altLang="zh-CN" sz="2400" dirty="0"/>
              <a:t>5</a:t>
            </a:r>
            <a:r>
              <a:rPr lang="zh-CN" altLang="en-US" sz="2400" dirty="0"/>
              <a:t>、参数合成是生成相应的模型的参数</a:t>
            </a:r>
            <a:endParaRPr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19110640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>
            <a:extLst>
              <a:ext uri="{FF2B5EF4-FFF2-40B4-BE49-F238E27FC236}">
                <a16:creationId xmlns:a16="http://schemas.microsoft.com/office/drawing/2014/main" id="{42B89518-2BE3-4B55-9C82-FB273EB12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VERIFAI Structure and Operation</a:t>
            </a:r>
            <a:endParaRPr lang="zh-CN" alt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6A2F12D-653E-497E-AF9B-C77B79800A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637" t="33424" r="23488" b="12591"/>
          <a:stretch/>
        </p:blipFill>
        <p:spPr>
          <a:xfrm>
            <a:off x="616857" y="1528654"/>
            <a:ext cx="3998553" cy="2505873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27657AEE-8245-4D51-A601-4802F42E3CDD}"/>
              </a:ext>
            </a:extLst>
          </p:cNvPr>
          <p:cNvSpPr txBox="1"/>
          <p:nvPr/>
        </p:nvSpPr>
        <p:spPr>
          <a:xfrm>
            <a:off x="167524" y="1004175"/>
            <a:ext cx="61495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</a:rPr>
              <a:t> </a:t>
            </a:r>
            <a:r>
              <a:rPr lang="en-US" altLang="zh-CN" b="1">
                <a:solidFill>
                  <a:srgbClr val="FF0000"/>
                </a:solidFill>
              </a:rPr>
              <a:t>F</a:t>
            </a:r>
            <a:r>
              <a:rPr lang="zh-CN" altLang="en-US" b="1">
                <a:solidFill>
                  <a:srgbClr val="FF0000"/>
                </a:solidFill>
              </a:rPr>
              <a:t>our main module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78AA532-C2BC-4FBC-8F0A-F4BB9E7B299B}"/>
              </a:ext>
            </a:extLst>
          </p:cNvPr>
          <p:cNvSpPr txBox="1"/>
          <p:nvPr/>
        </p:nvSpPr>
        <p:spPr>
          <a:xfrm>
            <a:off x="4778375" y="1027264"/>
            <a:ext cx="615042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1</a:t>
            </a:r>
            <a:r>
              <a:rPr lang="zh-CN" altLang="en-US" dirty="0"/>
              <a:t>、Abstract Feature Space and SCENIC Modeling Language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Abstract Feature Space 对仿真配置的表示，例如对自动驾驶系统，其抽象特征空间可以包括 所有车辆的类型以及在道路上的初始位置。 </a:t>
            </a:r>
            <a:r>
              <a:rPr lang="en-US" altLang="zh-CN" dirty="0"/>
              <a:t>Scenic </a:t>
            </a:r>
            <a:r>
              <a:rPr lang="zh-CN" altLang="en-US" dirty="0"/>
              <a:t>语言提供了描述这些特征的能力，比如车的</a:t>
            </a:r>
            <a:r>
              <a:rPr lang="en-US" altLang="zh-CN" dirty="0"/>
              <a:t>box</a:t>
            </a:r>
            <a:r>
              <a:rPr lang="zh-CN" altLang="en-US" dirty="0"/>
              <a:t>大小，位置，朝向等等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2</a:t>
            </a:r>
            <a:r>
              <a:rPr lang="zh-CN" altLang="en-US" dirty="0"/>
              <a:t>、</a:t>
            </a:r>
            <a:r>
              <a:rPr lang="en-US" altLang="zh-CN" dirty="0"/>
              <a:t>Searching the Feature Space</a:t>
            </a:r>
          </a:p>
          <a:p>
            <a:r>
              <a:rPr lang="zh-CN" altLang="en-US" dirty="0"/>
              <a:t>定义了抽象特征空间之后，下一步是在空间之中搜索，寻找可以导致和定义属性冲突的仿真场景。</a:t>
            </a:r>
            <a:r>
              <a:rPr lang="en-US" altLang="zh-CN" dirty="0"/>
              <a:t> VERIFAI </a:t>
            </a:r>
            <a:r>
              <a:rPr lang="zh-CN" altLang="en-US" dirty="0"/>
              <a:t>提供了一套采样方法：主动和被动（</a:t>
            </a:r>
            <a:r>
              <a:rPr lang="en-US" altLang="zh-CN" dirty="0"/>
              <a:t>active and passive</a:t>
            </a:r>
            <a:r>
              <a:rPr lang="zh-CN" altLang="en-US" dirty="0"/>
              <a:t>）</a:t>
            </a:r>
            <a:endParaRPr lang="en-US" altLang="zh-CN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8D2112A-6C7F-4469-9EE5-2A97793C001C}"/>
              </a:ext>
            </a:extLst>
          </p:cNvPr>
          <p:cNvSpPr txBox="1"/>
          <p:nvPr/>
        </p:nvSpPr>
        <p:spPr>
          <a:xfrm>
            <a:off x="401360" y="4598731"/>
            <a:ext cx="1115777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被动采样器：不会从仿真器拿到任何的反馈，其采样方式包括均匀</a:t>
            </a:r>
            <a:r>
              <a:rPr lang="zh-CN" altLang="en-US" b="1" dirty="0">
                <a:solidFill>
                  <a:srgbClr val="FF0000"/>
                </a:solidFill>
              </a:rPr>
              <a:t>随机采样，模拟退火，</a:t>
            </a:r>
            <a:r>
              <a:rPr lang="en-US" altLang="zh-CN" b="1" dirty="0">
                <a:solidFill>
                  <a:srgbClr val="FF0000"/>
                </a:solidFill>
              </a:rPr>
              <a:t>Halton sequences</a:t>
            </a:r>
            <a:r>
              <a:rPr lang="zh-CN" altLang="en-US" dirty="0"/>
              <a:t>（哈尔顿序列采样）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主动采样：根据</a:t>
            </a:r>
            <a:r>
              <a:rPr lang="en-US" altLang="zh-CN" dirty="0"/>
              <a:t>simulation</a:t>
            </a:r>
            <a:r>
              <a:rPr lang="zh-CN" altLang="en-US" dirty="0"/>
              <a:t>的反馈进行下一次的采样，包括</a:t>
            </a:r>
            <a:r>
              <a:rPr lang="zh-CN" altLang="en-US" dirty="0">
                <a:solidFill>
                  <a:srgbClr val="FF0000"/>
                </a:solidFill>
              </a:rPr>
              <a:t>交叉熵采样</a:t>
            </a:r>
            <a:r>
              <a:rPr lang="zh-CN" altLang="en-US" dirty="0"/>
              <a:t>和</a:t>
            </a:r>
            <a:r>
              <a:rPr lang="zh-CN" altLang="en-US" dirty="0">
                <a:solidFill>
                  <a:srgbClr val="FF0000"/>
                </a:solidFill>
              </a:rPr>
              <a:t>贝叶斯优化</a:t>
            </a:r>
            <a:r>
              <a:rPr lang="en-US" altLang="zh-CN" dirty="0">
                <a:solidFill>
                  <a:srgbClr val="FF0000"/>
                </a:solidFill>
              </a:rPr>
              <a:t>Bayesian optimization</a:t>
            </a:r>
            <a:r>
              <a:rPr lang="zh-CN" altLang="en-US" dirty="0">
                <a:solidFill>
                  <a:srgbClr val="FF0000"/>
                </a:solidFill>
              </a:rPr>
              <a:t>。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zh-CN" altLang="en-US" dirty="0">
                <a:solidFill>
                  <a:srgbClr val="FF0000"/>
                </a:solidFill>
              </a:rPr>
              <a:t>前者通过最小化交叉熵更新先验分布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zh-CN" altLang="en-US" dirty="0">
                <a:solidFill>
                  <a:srgbClr val="FF0000"/>
                </a:solidFill>
              </a:rPr>
              <a:t>后者通过用户提供的目标函数，从后验更新先验</a:t>
            </a:r>
          </a:p>
        </p:txBody>
      </p:sp>
    </p:spTree>
    <p:extLst>
      <p:ext uri="{BB962C8B-B14F-4D97-AF65-F5344CB8AC3E}">
        <p14:creationId xmlns:p14="http://schemas.microsoft.com/office/powerpoint/2010/main" val="36186842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>
            <a:extLst>
              <a:ext uri="{FF2B5EF4-FFF2-40B4-BE49-F238E27FC236}">
                <a16:creationId xmlns:a16="http://schemas.microsoft.com/office/drawing/2014/main" id="{42B89518-2BE3-4B55-9C82-FB273EB12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VERIFAI Structure and Operation</a:t>
            </a:r>
            <a:endParaRPr lang="zh-CN" alt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6A2F12D-653E-497E-AF9B-C77B79800A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637" t="33424" r="23488" b="12591"/>
          <a:stretch/>
        </p:blipFill>
        <p:spPr>
          <a:xfrm>
            <a:off x="616857" y="1528654"/>
            <a:ext cx="3998553" cy="2505873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27657AEE-8245-4D51-A601-4802F42E3CDD}"/>
              </a:ext>
            </a:extLst>
          </p:cNvPr>
          <p:cNvSpPr txBox="1"/>
          <p:nvPr/>
        </p:nvSpPr>
        <p:spPr>
          <a:xfrm>
            <a:off x="167524" y="1004175"/>
            <a:ext cx="61495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</a:rPr>
              <a:t> </a:t>
            </a:r>
            <a:r>
              <a:rPr lang="en-US" altLang="zh-CN" b="1">
                <a:solidFill>
                  <a:srgbClr val="FF0000"/>
                </a:solidFill>
              </a:rPr>
              <a:t>F</a:t>
            </a:r>
            <a:r>
              <a:rPr lang="zh-CN" altLang="en-US" b="1">
                <a:solidFill>
                  <a:srgbClr val="FF0000"/>
                </a:solidFill>
              </a:rPr>
              <a:t>our main module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78AA532-C2BC-4FBC-8F0A-F4BB9E7B299B}"/>
              </a:ext>
            </a:extLst>
          </p:cNvPr>
          <p:cNvSpPr txBox="1"/>
          <p:nvPr/>
        </p:nvSpPr>
        <p:spPr>
          <a:xfrm>
            <a:off x="4910998" y="996228"/>
            <a:ext cx="6150428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 3</a:t>
            </a:r>
            <a:r>
              <a:rPr lang="zh-CN" altLang="en-US" dirty="0"/>
              <a:t>、</a:t>
            </a:r>
            <a:r>
              <a:rPr lang="en-US" altLang="zh-CN" dirty="0"/>
              <a:t>Property Monitor</a:t>
            </a:r>
          </a:p>
          <a:p>
            <a:r>
              <a:rPr lang="zh-CN" altLang="en-US" dirty="0"/>
              <a:t>仿真器合成的轨迹被</a:t>
            </a:r>
            <a:r>
              <a:rPr lang="en-US" altLang="zh-CN" dirty="0"/>
              <a:t>monitor</a:t>
            </a:r>
            <a:r>
              <a:rPr lang="zh-CN" altLang="en-US" dirty="0"/>
              <a:t>进行评估，针对给定的</a:t>
            </a:r>
            <a:r>
              <a:rPr lang="en-US" altLang="zh-CN" dirty="0"/>
              <a:t>property</a:t>
            </a:r>
            <a:r>
              <a:rPr lang="zh-CN" altLang="en-US" dirty="0"/>
              <a:t>或者目标函数计算分数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Monitor</a:t>
            </a:r>
            <a:r>
              <a:rPr lang="zh-CN" altLang="en-US" dirty="0"/>
              <a:t>的结果可以作为反馈提供给</a:t>
            </a:r>
            <a:r>
              <a:rPr lang="en-US" altLang="zh-CN" dirty="0"/>
              <a:t>search</a:t>
            </a:r>
            <a:r>
              <a:rPr lang="zh-CN" altLang="en-US" dirty="0"/>
              <a:t>阶段，从而引导采样结果偏向产生 失败样例的方向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4</a:t>
            </a:r>
            <a:r>
              <a:rPr lang="zh-CN" altLang="en-US" dirty="0"/>
              <a:t>、</a:t>
            </a:r>
            <a:r>
              <a:rPr lang="en-US" altLang="zh-CN" dirty="0"/>
              <a:t>Error Table Analysis</a:t>
            </a:r>
          </a:p>
          <a:p>
            <a:r>
              <a:rPr lang="zh-CN" altLang="en-US" dirty="0"/>
              <a:t>反例被存储在</a:t>
            </a:r>
            <a:r>
              <a:rPr lang="en-US" altLang="zh-CN" dirty="0"/>
              <a:t>error table </a:t>
            </a:r>
            <a:r>
              <a:rPr lang="zh-CN" altLang="en-US" dirty="0"/>
              <a:t>中，行为反例，列为该样例对应的抽象特征（位置朝向，等等）。</a:t>
            </a:r>
            <a:endParaRPr lang="en-US" altLang="zh-CN" dirty="0"/>
          </a:p>
          <a:p>
            <a:r>
              <a:rPr lang="zh-CN" altLang="en-US" dirty="0"/>
              <a:t>根据终端应用的不同（反例分析，或数据增强），</a:t>
            </a:r>
            <a:r>
              <a:rPr lang="en-US" altLang="zh-CN" dirty="0"/>
              <a:t> VERIFAI</a:t>
            </a:r>
            <a:r>
              <a:rPr lang="zh-CN" altLang="en-US" dirty="0"/>
              <a:t>提供不同的分析方法，如</a:t>
            </a:r>
            <a:r>
              <a:rPr lang="en-US" altLang="zh-CN" dirty="0"/>
              <a:t>PCA</a:t>
            </a:r>
            <a:r>
              <a:rPr lang="zh-CN" altLang="en-US" dirty="0"/>
              <a:t>主成分分析方法等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0691306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>
            <a:extLst>
              <a:ext uri="{FF2B5EF4-FFF2-40B4-BE49-F238E27FC236}">
                <a16:creationId xmlns:a16="http://schemas.microsoft.com/office/drawing/2014/main" id="{42B89518-2BE3-4B55-9C82-FB273EB12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Features and Case Studies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7657AEE-8245-4D51-A601-4802F42E3CDD}"/>
              </a:ext>
            </a:extLst>
          </p:cNvPr>
          <p:cNvSpPr txBox="1"/>
          <p:nvPr/>
        </p:nvSpPr>
        <p:spPr>
          <a:xfrm>
            <a:off x="167524" y="1004175"/>
            <a:ext cx="61495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 </a:t>
            </a:r>
            <a:r>
              <a:rPr lang="en-US" altLang="zh-CN" b="1" dirty="0">
                <a:solidFill>
                  <a:srgbClr val="FF0000"/>
                </a:solidFill>
              </a:rPr>
              <a:t>Falsification and Fuzz Testing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B27E42D-9C86-4A47-B9D6-873B462A6CA3}"/>
              </a:ext>
            </a:extLst>
          </p:cNvPr>
          <p:cNvSpPr txBox="1"/>
          <p:nvPr/>
        </p:nvSpPr>
        <p:spPr>
          <a:xfrm>
            <a:off x="453710" y="1486773"/>
            <a:ext cx="10791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给定一个</a:t>
            </a:r>
            <a:r>
              <a:rPr lang="en-US" altLang="zh-CN" dirty="0"/>
              <a:t>model </a:t>
            </a:r>
            <a:r>
              <a:rPr lang="zh-CN" altLang="en-US" dirty="0"/>
              <a:t>和 </a:t>
            </a:r>
            <a:r>
              <a:rPr lang="en-US" altLang="zh-CN" dirty="0"/>
              <a:t>specification, </a:t>
            </a:r>
            <a:r>
              <a:rPr lang="zh-CN" altLang="en-US" dirty="0"/>
              <a:t>可以通过主动采样驱动</a:t>
            </a:r>
            <a:r>
              <a:rPr lang="en-US" altLang="zh-CN" dirty="0"/>
              <a:t>model</a:t>
            </a:r>
            <a:r>
              <a:rPr lang="zh-CN" altLang="en-US" dirty="0"/>
              <a:t>向违反规范的方向采样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BBFCFDB-CA82-4D2F-BC03-44093EE0CF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2281127"/>
            <a:ext cx="7871880" cy="3336426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71962820-6265-478B-B5F8-40D8062A822D}"/>
              </a:ext>
            </a:extLst>
          </p:cNvPr>
          <p:cNvSpPr txBox="1"/>
          <p:nvPr/>
        </p:nvSpPr>
        <p:spPr>
          <a:xfrm>
            <a:off x="7857921" y="1856105"/>
            <a:ext cx="384779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控制器依靠感知结果控制车辆进行避障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该车辆通过检测模型估计车辆与障碍物的距离，当距离小于</a:t>
            </a:r>
            <a:r>
              <a:rPr lang="en-US" altLang="zh-CN" dirty="0"/>
              <a:t>15m</a:t>
            </a:r>
            <a:r>
              <a:rPr lang="zh-CN" altLang="en-US" dirty="0"/>
              <a:t>时，执行切换道路命令，切换完成后执行车道线跟随命令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AV</a:t>
            </a:r>
            <a:r>
              <a:rPr lang="zh-CN" altLang="en-US" dirty="0"/>
              <a:t>系统的正确性由一个</a:t>
            </a:r>
            <a:r>
              <a:rPr lang="en-US" altLang="zh-CN" dirty="0"/>
              <a:t>MTL formula </a:t>
            </a:r>
            <a:r>
              <a:rPr lang="zh-CN" altLang="en-US" dirty="0"/>
              <a:t>表示，要求该车辆要与障碍物保持最小距离并且在切换道路时避免碰撞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任务的目标就是不断调整</a:t>
            </a:r>
            <a:r>
              <a:rPr lang="en-US" altLang="zh-CN" dirty="0"/>
              <a:t>Scenic</a:t>
            </a:r>
            <a:r>
              <a:rPr lang="zh-CN" altLang="en-US" dirty="0"/>
              <a:t>中的参数（例如初始位置，朝向，车辆颜色），从而使得场景不在满足上述条件，使车辆与障碍物距离变得很近或者和障碍物相撞。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2BA80EE-ED75-4866-B096-FBBDEE56BFF4}"/>
              </a:ext>
            </a:extLst>
          </p:cNvPr>
          <p:cNvSpPr txBox="1"/>
          <p:nvPr/>
        </p:nvSpPr>
        <p:spPr>
          <a:xfrm>
            <a:off x="844598" y="5877289"/>
            <a:ext cx="6393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实验表明其可以高效的找到某个场景，让控制器失效</a:t>
            </a:r>
          </a:p>
        </p:txBody>
      </p:sp>
    </p:spTree>
    <p:extLst>
      <p:ext uri="{BB962C8B-B14F-4D97-AF65-F5344CB8AC3E}">
        <p14:creationId xmlns:p14="http://schemas.microsoft.com/office/powerpoint/2010/main" val="22935011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>
            <a:extLst>
              <a:ext uri="{FF2B5EF4-FFF2-40B4-BE49-F238E27FC236}">
                <a16:creationId xmlns:a16="http://schemas.microsoft.com/office/drawing/2014/main" id="{42B89518-2BE3-4B55-9C82-FB273EB12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Features and Case Studies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7657AEE-8245-4D51-A601-4802F42E3CDD}"/>
              </a:ext>
            </a:extLst>
          </p:cNvPr>
          <p:cNvSpPr txBox="1"/>
          <p:nvPr/>
        </p:nvSpPr>
        <p:spPr>
          <a:xfrm>
            <a:off x="167524" y="1004175"/>
            <a:ext cx="61495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 </a:t>
            </a:r>
            <a:r>
              <a:rPr lang="en-US" altLang="zh-CN" b="1" dirty="0">
                <a:solidFill>
                  <a:srgbClr val="FF0000"/>
                </a:solidFill>
              </a:rPr>
              <a:t>Data Augmentation and Error Table Analysis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B27E42D-9C86-4A47-B9D6-873B462A6CA3}"/>
              </a:ext>
            </a:extLst>
          </p:cNvPr>
          <p:cNvSpPr txBox="1"/>
          <p:nvPr/>
        </p:nvSpPr>
        <p:spPr>
          <a:xfrm>
            <a:off x="453710" y="1486773"/>
            <a:ext cx="107913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给定一个检测模型，将检测失败的场景存放到 </a:t>
            </a:r>
            <a:r>
              <a:rPr lang="en-US" altLang="zh-CN" dirty="0"/>
              <a:t>error table </a:t>
            </a:r>
            <a:r>
              <a:rPr lang="zh-CN" altLang="en-US" dirty="0"/>
              <a:t>中，后续采样可以根据</a:t>
            </a:r>
            <a:r>
              <a:rPr lang="en-US" altLang="zh-CN" dirty="0"/>
              <a:t>error table </a:t>
            </a:r>
            <a:r>
              <a:rPr lang="zh-CN" altLang="en-US" dirty="0"/>
              <a:t>采取不同的策略增加检测失败的场景，进行增量的训练。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DDA611A3-1F9B-495D-B691-E7C08B133C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452" y="2342121"/>
            <a:ext cx="6058211" cy="3029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4257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>
            <a:extLst>
              <a:ext uri="{FF2B5EF4-FFF2-40B4-BE49-F238E27FC236}">
                <a16:creationId xmlns:a16="http://schemas.microsoft.com/office/drawing/2014/main" id="{42B89518-2BE3-4B55-9C82-FB273EB12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Features and Case Studies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7657AEE-8245-4D51-A601-4802F42E3CDD}"/>
              </a:ext>
            </a:extLst>
          </p:cNvPr>
          <p:cNvSpPr txBox="1"/>
          <p:nvPr/>
        </p:nvSpPr>
        <p:spPr>
          <a:xfrm>
            <a:off x="167524" y="1004175"/>
            <a:ext cx="61495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 </a:t>
            </a:r>
            <a:r>
              <a:rPr lang="en-US" altLang="zh-CN" b="1" dirty="0">
                <a:solidFill>
                  <a:srgbClr val="FF0000"/>
                </a:solidFill>
              </a:rPr>
              <a:t>Model Robustness and Hyperparameter Tuning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4C9FA2D5-160B-4BE4-8C92-57DF71A56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10482"/>
            <a:ext cx="7918484" cy="3255301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43448829-CBCB-48B3-8A6B-32E28F60EF4C}"/>
              </a:ext>
            </a:extLst>
          </p:cNvPr>
          <p:cNvSpPr txBox="1"/>
          <p:nvPr/>
        </p:nvSpPr>
        <p:spPr>
          <a:xfrm>
            <a:off x="7838712" y="2329437"/>
            <a:ext cx="38460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对一个已经训练好的强化学习模型，改变元模型中的参数，例如一个训练好的车摆系统模型，改变车的质量和摆杆的长度，质量等参数，使得在原本参数下不会失效的模型失效</a:t>
            </a:r>
          </a:p>
        </p:txBody>
      </p:sp>
    </p:spTree>
    <p:extLst>
      <p:ext uri="{BB962C8B-B14F-4D97-AF65-F5344CB8AC3E}">
        <p14:creationId xmlns:p14="http://schemas.microsoft.com/office/powerpoint/2010/main" val="1130025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1465</TotalTime>
  <Words>1129</Words>
  <Application>Microsoft Office PowerPoint</Application>
  <PresentationFormat>宽屏</PresentationFormat>
  <Paragraphs>90</Paragraphs>
  <Slides>12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21" baseType="lpstr">
      <vt:lpstr>等线</vt:lpstr>
      <vt:lpstr>等线 Light</vt:lpstr>
      <vt:lpstr>微软雅黑</vt:lpstr>
      <vt:lpstr>Arial</vt:lpstr>
      <vt:lpstr>tahoma</vt:lpstr>
      <vt:lpstr>Times New Roman</vt:lpstr>
      <vt:lpstr>Wingdings</vt:lpstr>
      <vt:lpstr>Office 主题​​</vt:lpstr>
      <vt:lpstr>自定义设计方案</vt:lpstr>
      <vt:lpstr>VERIFAI: A Toolkit for the Formal Design and Analysis of Artificial Intelligence-Based Systems</vt:lpstr>
      <vt:lpstr> Abstract</vt:lpstr>
      <vt:lpstr>Introduction</vt:lpstr>
      <vt:lpstr>Introduction</vt:lpstr>
      <vt:lpstr>Introduction</vt:lpstr>
      <vt:lpstr>VERIFAI Structure and Operation</vt:lpstr>
      <vt:lpstr>VERIFAI Structure and Operation</vt:lpstr>
      <vt:lpstr>VERIFAI Structure and Operation</vt:lpstr>
      <vt:lpstr>VERIFAI Structure and Operation</vt:lpstr>
      <vt:lpstr>Features and Case Studies</vt:lpstr>
      <vt:lpstr>Features and Case Studies</vt:lpstr>
      <vt:lpstr>Features and Case Studies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Panoptic-based Image Synthesis</dc:title>
  <dc:creator>G L</dc:creator>
  <cp:lastModifiedBy>G L</cp:lastModifiedBy>
  <cp:revision>117</cp:revision>
  <dcterms:created xsi:type="dcterms:W3CDTF">2021-09-10T03:56:24Z</dcterms:created>
  <dcterms:modified xsi:type="dcterms:W3CDTF">2021-10-13T12:11:19Z</dcterms:modified>
</cp:coreProperties>
</file>