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504" r:id="rId2"/>
    <p:sldId id="508" r:id="rId3"/>
    <p:sldId id="514" r:id="rId4"/>
    <p:sldId id="509" r:id="rId5"/>
    <p:sldId id="515" r:id="rId6"/>
    <p:sldId id="516" r:id="rId7"/>
    <p:sldId id="510" r:id="rId8"/>
    <p:sldId id="517" r:id="rId9"/>
    <p:sldId id="519" r:id="rId10"/>
    <p:sldId id="518" r:id="rId11"/>
    <p:sldId id="511" r:id="rId12"/>
    <p:sldId id="520" r:id="rId13"/>
    <p:sldId id="521" r:id="rId14"/>
    <p:sldId id="512" r:id="rId15"/>
    <p:sldId id="522" r:id="rId16"/>
    <p:sldId id="523" r:id="rId17"/>
    <p:sldId id="524" r:id="rId18"/>
    <p:sldId id="398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7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 yt" initials="hy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49F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28" autoAdjust="0"/>
    <p:restoredTop sz="68441" autoAdjust="0"/>
  </p:normalViewPr>
  <p:slideViewPr>
    <p:cSldViewPr snapToGrid="0">
      <p:cViewPr varScale="1">
        <p:scale>
          <a:sx n="58" d="100"/>
          <a:sy n="58" d="100"/>
        </p:scale>
        <p:origin x="1464" y="53"/>
      </p:cViewPr>
      <p:guideLst>
        <p:guide orient="horz" pos="2160"/>
        <p:guide pos="38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C86BB-1BE5-4D31-8AAB-BABBD22ED087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1FFA3-0EA4-44E6-8181-C4602F553C1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 dirty="0">
                <a:solidFill>
                  <a:srgbClr val="2E3033"/>
                </a:solidFill>
                <a:effectLst/>
                <a:latin typeface="Arial" panose="020B0604020202020204" pitchFamily="34" charset="0"/>
              </a:rPr>
              <a:t>用于多语言软件分析的轻量级调用图构建</a:t>
            </a:r>
            <a:endParaRPr lang="en-US" altLang="zh-CN" b="0" i="0" dirty="0">
              <a:solidFill>
                <a:srgbClr val="555555"/>
              </a:solidFill>
              <a:effectLst/>
              <a:latin typeface="Roboto" panose="020B06040202020202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 i="0" dirty="0">
                <a:solidFill>
                  <a:srgbClr val="555555"/>
                </a:solidFill>
                <a:effectLst/>
                <a:latin typeface="Roboto" panose="020B0604020202020204" pitchFamily="2" charset="0"/>
              </a:rPr>
              <a:t>13th International Conference on Software Technologies.</a:t>
            </a:r>
            <a:r>
              <a:rPr lang="zh-CN" altLang="en-US" b="0" i="0" dirty="0">
                <a:solidFill>
                  <a:srgbClr val="555555"/>
                </a:solidFill>
                <a:effectLst/>
                <a:latin typeface="Roboto" panose="020B0604020202020204" pitchFamily="2" charset="0"/>
              </a:rPr>
              <a:t> </a:t>
            </a:r>
            <a:endParaRPr lang="en-US" altLang="zh-CN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2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7073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方：</a:t>
            </a:r>
            <a:r>
              <a:rPr lang="en-US" altLang="zh-CN" dirty="0"/>
              <a:t>filter</a:t>
            </a:r>
            <a:r>
              <a:rPr lang="zh-CN" altLang="en-US" dirty="0"/>
              <a:t>程序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圆：标准化的输入输出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665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6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15873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5760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8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40917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31680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0378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1115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1FFA3-0EA4-44E6-8181-C4602F553C1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7048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3CAD-76BE-422E-B8F6-EDB512BFEC95}" type="datetime1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" name="Group 1"/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" name="Group 3"/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  <p:sp>
        <p:nvSpPr>
          <p:cNvPr id="11" name="文本占位符 2"/>
          <p:cNvSpPr>
            <a:spLocks noGrp="1"/>
          </p:cNvSpPr>
          <p:nvPr>
            <p:ph idx="1" hasCustomPrompt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0E37-E163-40CA-8146-A68431A5A674}" type="datetime1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00E37-E163-40CA-8146-A68431A5A674}" type="datetime1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24631" r="20228" b="20396"/>
          <a:stretch>
            <a:fillRect/>
          </a:stretch>
        </p:blipFill>
        <p:spPr>
          <a:xfrm>
            <a:off x="10480124" y="38033"/>
            <a:ext cx="1531840" cy="70086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3" name="图片 8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81"/>
          <a:stretch>
            <a:fillRect/>
          </a:stretch>
        </p:blipFill>
        <p:spPr>
          <a:xfrm>
            <a:off x="9777715" y="70119"/>
            <a:ext cx="702408" cy="6729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anose="05000000000000000000" pitchFamily="2" charset="2"/>
        <a:buChar char="q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Times New Roman" panose="02020603050405020304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986155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6238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62"/>
          <p:cNvSpPr txBox="1">
            <a:spLocks noChangeArrowheads="1"/>
          </p:cNvSpPr>
          <p:nvPr/>
        </p:nvSpPr>
        <p:spPr bwMode="auto">
          <a:xfrm>
            <a:off x="1559372" y="1979741"/>
            <a:ext cx="8739549" cy="1478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200" b="1" dirty="0">
                <a:solidFill>
                  <a:schemeClr val="tx2"/>
                </a:solidFill>
              </a:rPr>
              <a:t>Lightweight Call-Graph Construction</a:t>
            </a:r>
          </a:p>
          <a:p>
            <a:pPr algn="ctr"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200" b="1" dirty="0">
                <a:solidFill>
                  <a:schemeClr val="tx2"/>
                </a:solidFill>
              </a:rPr>
              <a:t>for Multilingual Software Analysis</a:t>
            </a:r>
            <a:endParaRPr lang="zh-CN" altLang="en-US" sz="3200" b="1" dirty="0">
              <a:solidFill>
                <a:schemeClr val="tx2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21" name="Group 1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4898242" y="3547240"/>
            <a:ext cx="2059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0" i="0" dirty="0">
                <a:solidFill>
                  <a:schemeClr val="accent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ICSOFT 2018</a:t>
            </a:r>
            <a:endParaRPr kumimoji="1" lang="zh-CN" altLang="en-US" sz="2400" dirty="0">
              <a:solidFill>
                <a:schemeClr val="accent1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30B51DC-5435-4E8C-AF82-CBE442EBF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6801" y="4106157"/>
            <a:ext cx="5998397" cy="9330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32C0BF2-503B-4FBF-B155-E4680686E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8F1B95-FD42-4EE0-B03D-3D59E3689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背景</a:t>
            </a:r>
            <a:endParaRPr lang="en-US" altLang="zh-CN" dirty="0"/>
          </a:p>
          <a:p>
            <a:pPr lvl="1"/>
            <a:r>
              <a:rPr lang="zh-CN" altLang="en-US" dirty="0"/>
              <a:t>软件工程对单语言开发的支持已经足够成熟，但是对多语言开发的支持还不够强大</a:t>
            </a:r>
            <a:endParaRPr lang="en-US" altLang="zh-CN" dirty="0"/>
          </a:p>
          <a:p>
            <a:pPr lvl="1"/>
            <a:r>
              <a:rPr lang="zh-CN" altLang="en-US" dirty="0"/>
              <a:t>之前的工作</a:t>
            </a:r>
            <a:r>
              <a:rPr lang="en-US" altLang="zh-CN" dirty="0"/>
              <a:t>(2017</a:t>
            </a:r>
            <a:r>
              <a:rPr lang="zh-CN" altLang="en-US" dirty="0"/>
              <a:t>年</a:t>
            </a:r>
            <a:r>
              <a:rPr lang="en-US" altLang="zh-CN" dirty="0"/>
              <a:t>)</a:t>
            </a:r>
            <a:r>
              <a:rPr lang="zh-CN" altLang="en-US" dirty="0"/>
              <a:t>提出过</a:t>
            </a:r>
            <a:r>
              <a:rPr lang="en-US" altLang="zh-CN" dirty="0"/>
              <a:t>MLSA (</a:t>
            </a:r>
            <a:r>
              <a:rPr lang="en-US" altLang="zh-CN" dirty="0" err="1">
                <a:solidFill>
                  <a:srgbClr val="FF0000"/>
                </a:solidFill>
              </a:rPr>
              <a:t>M</a:t>
            </a:r>
            <a:r>
              <a:rPr lang="en-US" altLang="zh-CN" dirty="0" err="1"/>
              <a:t>ulti</a:t>
            </a:r>
            <a:r>
              <a:rPr lang="en-US" altLang="zh-CN" dirty="0" err="1">
                <a:solidFill>
                  <a:srgbClr val="FF0000"/>
                </a:solidFill>
              </a:rPr>
              <a:t>L</a:t>
            </a:r>
            <a:r>
              <a:rPr lang="en-US" altLang="zh-CN" dirty="0" err="1"/>
              <a:t>ingual</a:t>
            </a:r>
            <a:r>
              <a:rPr lang="en-US" altLang="zh-CN" dirty="0"/>
              <a:t> </a:t>
            </a:r>
            <a:r>
              <a:rPr lang="en-US" altLang="zh-CN" dirty="0">
                <a:solidFill>
                  <a:srgbClr val="FF0000"/>
                </a:solidFill>
              </a:rPr>
              <a:t>S</a:t>
            </a:r>
            <a:r>
              <a:rPr lang="en-US" altLang="zh-CN" dirty="0"/>
              <a:t>oftware </a:t>
            </a:r>
            <a:r>
              <a:rPr lang="en-US" altLang="zh-CN" dirty="0">
                <a:solidFill>
                  <a:srgbClr val="FF0000"/>
                </a:solidFill>
              </a:rPr>
              <a:t>A</a:t>
            </a:r>
            <a:r>
              <a:rPr lang="en-US" altLang="zh-CN" dirty="0"/>
              <a:t>nalysis) </a:t>
            </a:r>
            <a:r>
              <a:rPr lang="zh-CN" altLang="en-US" dirty="0"/>
              <a:t>架构</a:t>
            </a:r>
            <a:r>
              <a:rPr lang="en-US" altLang="zh-CN" dirty="0"/>
              <a:t>——</a:t>
            </a:r>
            <a:r>
              <a:rPr lang="zh-CN" altLang="en-US" dirty="0"/>
              <a:t>一种</a:t>
            </a:r>
            <a:r>
              <a:rPr lang="zh-CN" altLang="en-US" dirty="0">
                <a:solidFill>
                  <a:srgbClr val="2E3033"/>
                </a:solidFill>
                <a:latin typeface="Arial" panose="020B0604020202020204" pitchFamily="34" charset="0"/>
              </a:rPr>
              <a:t>用于多语言软件静态分析的轻量级体系结构</a:t>
            </a:r>
            <a:endParaRPr lang="en-US" altLang="zh-CN" dirty="0"/>
          </a:p>
          <a:p>
            <a:pPr lvl="2"/>
            <a:r>
              <a:rPr lang="zh-CN" altLang="en-US" dirty="0"/>
              <a:t>证明了调用图分析是处理多语言代码的重要工具</a:t>
            </a:r>
            <a:endParaRPr lang="en-US" altLang="zh-CN" dirty="0"/>
          </a:p>
          <a:p>
            <a:pPr lvl="1"/>
            <a:r>
              <a:rPr lang="zh-CN" altLang="en-US" dirty="0"/>
              <a:t>但是，构建调用图是非常耗费时间的</a:t>
            </a:r>
            <a:endParaRPr lang="en-US" altLang="zh-CN" dirty="0"/>
          </a:p>
          <a:p>
            <a:pPr lvl="2"/>
            <a:r>
              <a:rPr lang="zh-CN" altLang="en-US" dirty="0"/>
              <a:t>例如：为一个</a:t>
            </a:r>
            <a:r>
              <a:rPr lang="en-US" altLang="zh-CN" dirty="0"/>
              <a:t>"Hello World"</a:t>
            </a:r>
            <a:r>
              <a:rPr lang="zh-CN" altLang="en-US" dirty="0"/>
              <a:t>的 </a:t>
            </a:r>
            <a:r>
              <a:rPr lang="en-US" altLang="zh-CN" dirty="0"/>
              <a:t>Java </a:t>
            </a:r>
            <a:r>
              <a:rPr lang="zh-CN" altLang="en-US" dirty="0"/>
              <a:t>程序生成调用图需要</a:t>
            </a:r>
            <a:r>
              <a:rPr lang="en-US" altLang="zh-CN" dirty="0"/>
              <a:t>30s…</a:t>
            </a:r>
          </a:p>
          <a:p>
            <a:pPr lvl="1"/>
            <a:r>
              <a:rPr lang="zh-CN" altLang="en-US" dirty="0"/>
              <a:t>现在已有的一些算法和工具不能提供多语言分析所需的足够信息</a:t>
            </a:r>
            <a:endParaRPr lang="en-US" altLang="zh-CN" dirty="0"/>
          </a:p>
          <a:p>
            <a:pPr lvl="2"/>
            <a:r>
              <a:rPr lang="zh-CN" altLang="en-US" dirty="0"/>
              <a:t>如处理指针、类、参数信息等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F47F82B-26F9-4BE7-87CC-87FDE9A2A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9784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C9907B1-06C3-4DC4-BD4A-750AD0033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3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A053C8-4E84-4580-9526-7D147A861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本文提出新的调用图生成方法：</a:t>
            </a:r>
            <a:r>
              <a:rPr lang="en-US" altLang="zh-CN" dirty="0"/>
              <a:t>PAIGE(</a:t>
            </a:r>
            <a:r>
              <a:rPr lang="en-US" altLang="zh-CN" dirty="0">
                <a:solidFill>
                  <a:srgbClr val="FF0000"/>
                </a:solidFill>
              </a:rPr>
              <a:t>P</a:t>
            </a:r>
            <a:r>
              <a:rPr lang="en-US" altLang="zh-CN" dirty="0"/>
              <a:t>arsing </a:t>
            </a:r>
            <a:r>
              <a:rPr lang="en-US" altLang="zh-CN" dirty="0">
                <a:solidFill>
                  <a:srgbClr val="FF0000"/>
                </a:solidFill>
              </a:rPr>
              <a:t>A</a:t>
            </a:r>
            <a:r>
              <a:rPr lang="en-US" altLang="zh-CN" dirty="0"/>
              <a:t>ST using </a:t>
            </a:r>
            <a:r>
              <a:rPr lang="en-US" altLang="zh-CN" dirty="0">
                <a:solidFill>
                  <a:srgbClr val="FF0000"/>
                </a:solidFill>
              </a:rPr>
              <a:t>I</a:t>
            </a:r>
            <a:r>
              <a:rPr lang="en-US" altLang="zh-CN" dirty="0"/>
              <a:t>sland Grammar Call </a:t>
            </a:r>
            <a:r>
              <a:rPr lang="en-US" altLang="zh-CN" dirty="0">
                <a:solidFill>
                  <a:srgbClr val="FF0000"/>
                </a:solidFill>
              </a:rPr>
              <a:t>G</a:t>
            </a:r>
            <a:r>
              <a:rPr lang="en-US" altLang="zh-CN" dirty="0"/>
              <a:t>raph </a:t>
            </a:r>
            <a:r>
              <a:rPr lang="en-US" altLang="zh-CN" dirty="0">
                <a:solidFill>
                  <a:srgbClr val="FF0000"/>
                </a:solidFill>
              </a:rPr>
              <a:t>E</a:t>
            </a:r>
            <a:r>
              <a:rPr lang="en-US" altLang="zh-CN" dirty="0"/>
              <a:t>mitter)</a:t>
            </a:r>
          </a:p>
          <a:p>
            <a:pPr lvl="1"/>
            <a:r>
              <a:rPr lang="en-US" altLang="zh-CN" dirty="0"/>
              <a:t>Lightweight</a:t>
            </a:r>
            <a:r>
              <a:rPr lang="zh-CN" altLang="en-US" dirty="0"/>
              <a:t>：利用现有的软件从源代码中提取需要的信息</a:t>
            </a:r>
            <a:endParaRPr lang="en-US" altLang="zh-CN" dirty="0"/>
          </a:p>
          <a:p>
            <a:pPr lvl="1"/>
            <a:r>
              <a:rPr lang="en-US" altLang="zh-CN" dirty="0"/>
              <a:t>Modular</a:t>
            </a:r>
            <a:r>
              <a:rPr lang="zh-CN" altLang="en-US" dirty="0"/>
              <a:t>：以不绑定到特定语言的方式处理提取的信息</a:t>
            </a:r>
            <a:endParaRPr lang="en-US" altLang="zh-CN" dirty="0"/>
          </a:p>
          <a:p>
            <a:pPr lvl="1"/>
            <a:r>
              <a:rPr lang="en-US" altLang="zh-CN" dirty="0"/>
              <a:t>Static Analysis</a:t>
            </a:r>
            <a:r>
              <a:rPr lang="zh-CN" altLang="en-US" dirty="0"/>
              <a:t>：捕获所有潜在的调用，而不是某次运行时的调用子集</a:t>
            </a:r>
            <a:endParaRPr lang="en-US" altLang="zh-CN" dirty="0"/>
          </a:p>
          <a:p>
            <a:r>
              <a:rPr lang="en-US" altLang="zh-CN" b="0" dirty="0"/>
              <a:t>PAIGE</a:t>
            </a:r>
            <a:r>
              <a:rPr lang="zh-CN" altLang="en-US" b="0" dirty="0"/>
              <a:t>作用在由单语言编译器生成的</a:t>
            </a:r>
            <a:r>
              <a:rPr lang="en-US" altLang="zh-CN" b="0" dirty="0"/>
              <a:t>AST</a:t>
            </a:r>
            <a:r>
              <a:rPr lang="zh-CN" altLang="en-US" b="0" dirty="0"/>
              <a:t>上</a:t>
            </a:r>
            <a:r>
              <a:rPr lang="en-US" altLang="zh-CN" b="0" dirty="0"/>
              <a:t>——Lightweight</a:t>
            </a:r>
          </a:p>
          <a:p>
            <a:r>
              <a:rPr lang="zh-CN" altLang="en-US" b="0" dirty="0"/>
              <a:t>被写成一种</a:t>
            </a:r>
            <a:r>
              <a:rPr lang="en-US" altLang="zh-CN" b="0" dirty="0"/>
              <a:t>Island Grammar(</a:t>
            </a:r>
            <a:r>
              <a:rPr lang="en-US" altLang="zh-CN" b="0" dirty="0" err="1"/>
              <a:t>Moonen</a:t>
            </a:r>
            <a:r>
              <a:rPr lang="en-US" altLang="zh-CN" b="0" dirty="0"/>
              <a:t>, 2002)</a:t>
            </a:r>
            <a:r>
              <a:rPr lang="zh-CN" altLang="en-US" b="0" dirty="0"/>
              <a:t>，故分析的程序不局限于单一语言</a:t>
            </a:r>
            <a:endParaRPr lang="en-US" altLang="zh-CN" b="0" dirty="0"/>
          </a:p>
          <a:p>
            <a:pPr lvl="1"/>
            <a:r>
              <a:rPr lang="zh-CN" altLang="en-US"/>
              <a:t>但是本文只讨论</a:t>
            </a:r>
            <a:r>
              <a:rPr lang="en-US" altLang="zh-CN" dirty="0"/>
              <a:t>C/C++</a:t>
            </a:r>
            <a:r>
              <a:rPr lang="zh-CN" altLang="en-US" dirty="0"/>
              <a:t>、</a:t>
            </a:r>
            <a:r>
              <a:rPr lang="en-US" altLang="zh-CN" dirty="0"/>
              <a:t>Clang AST</a:t>
            </a:r>
          </a:p>
          <a:p>
            <a:pPr lvl="1"/>
            <a:r>
              <a:rPr lang="zh-CN" altLang="en-US" dirty="0">
                <a:solidFill>
                  <a:srgbClr val="2E3033"/>
                </a:solidFill>
                <a:latin typeface="Arial" panose="020B0604020202020204" pitchFamily="34" charset="0"/>
              </a:rPr>
              <a:t>支持</a:t>
            </a:r>
            <a:r>
              <a:rPr lang="en-US" altLang="zh-CN" dirty="0">
                <a:solidFill>
                  <a:srgbClr val="2E3033"/>
                </a:solidFill>
                <a:latin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rgbClr val="2E3033"/>
                </a:solidFill>
                <a:latin typeface="Arial" panose="020B0604020202020204" pitchFamily="34" charset="0"/>
              </a:rPr>
              <a:t>和</a:t>
            </a:r>
            <a:r>
              <a:rPr lang="en-US" altLang="zh-CN" dirty="0">
                <a:solidFill>
                  <a:srgbClr val="2E3033"/>
                </a:solidFill>
                <a:latin typeface="Arial" panose="020B0604020202020204" pitchFamily="34" charset="0"/>
              </a:rPr>
              <a:t>JavaScript</a:t>
            </a:r>
            <a:r>
              <a:rPr lang="zh-CN" altLang="en-US" dirty="0">
                <a:solidFill>
                  <a:srgbClr val="2E3033"/>
                </a:solidFill>
                <a:latin typeface="Arial" panose="020B0604020202020204" pitchFamily="34" charset="0"/>
              </a:rPr>
              <a:t>的</a:t>
            </a:r>
            <a:r>
              <a:rPr lang="en-US" altLang="zh-CN" dirty="0">
                <a:solidFill>
                  <a:srgbClr val="2E3033"/>
                </a:solidFill>
                <a:latin typeface="Arial" panose="020B0604020202020204" pitchFamily="34" charset="0"/>
              </a:rPr>
              <a:t>Grammar</a:t>
            </a:r>
            <a:r>
              <a:rPr lang="zh-CN" altLang="en-US" dirty="0">
                <a:solidFill>
                  <a:srgbClr val="2E3033"/>
                </a:solidFill>
                <a:latin typeface="Arial" panose="020B0604020202020204" pitchFamily="34" charset="0"/>
              </a:rPr>
              <a:t>虽然提及到，但是并未详细讲述</a:t>
            </a:r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1D98767B-D43E-4DDA-BB8A-960CA5A98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4546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115B70C-F29A-416E-9693-60CD13DB8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4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98FE4E-3D60-4DA3-8DB8-45DD12C09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背景：</a:t>
            </a:r>
            <a:endParaRPr lang="en-US" altLang="zh-CN" dirty="0"/>
          </a:p>
          <a:p>
            <a:pPr lvl="1"/>
            <a:r>
              <a:rPr lang="zh-CN" altLang="en-US" dirty="0"/>
              <a:t>现代软件开发越来越多语言化且日益拥挤和复杂</a:t>
            </a:r>
            <a:endParaRPr lang="en-US" altLang="zh-CN" dirty="0"/>
          </a:p>
          <a:p>
            <a:pPr lvl="1"/>
            <a:r>
              <a:rPr lang="zh-CN" altLang="en-US" dirty="0"/>
              <a:t>新语言、互操作</a:t>
            </a:r>
            <a:r>
              <a:rPr lang="en-US" altLang="zh-CN" dirty="0"/>
              <a:t>API</a:t>
            </a:r>
            <a:r>
              <a:rPr lang="zh-CN" altLang="en-US" dirty="0"/>
              <a:t>、语言嵌入的出现导致只专注于现有技术的方案很快就会过时</a:t>
            </a:r>
            <a:endParaRPr lang="en-US" altLang="zh-CN" dirty="0"/>
          </a:p>
          <a:p>
            <a:r>
              <a:rPr lang="zh-CN" altLang="en-US" dirty="0"/>
              <a:t>设计原则：</a:t>
            </a:r>
            <a:endParaRPr lang="en-US" altLang="zh-CN" dirty="0"/>
          </a:p>
          <a:p>
            <a:pPr lvl="1"/>
            <a:r>
              <a:rPr lang="en-US" altLang="zh-CN" dirty="0"/>
              <a:t>Lightweight</a:t>
            </a:r>
            <a:r>
              <a:rPr lang="zh-CN" altLang="en-US" dirty="0"/>
              <a:t>：单个分析都由称为</a:t>
            </a:r>
            <a:r>
              <a:rPr lang="en-US" altLang="zh-CN" dirty="0"/>
              <a:t>filter</a:t>
            </a:r>
            <a:r>
              <a:rPr lang="zh-CN" altLang="en-US" dirty="0"/>
              <a:t>的独立的小程序 </a:t>
            </a:r>
            <a:r>
              <a:rPr lang="en-US" altLang="zh-CN" dirty="0"/>
              <a:t>(</a:t>
            </a:r>
            <a:r>
              <a:rPr lang="zh-CN" altLang="en-US" dirty="0"/>
              <a:t>可以由不同的语言编写，或者是</a:t>
            </a:r>
            <a:r>
              <a:rPr lang="en-US" altLang="zh-CN" dirty="0"/>
              <a:t>shell</a:t>
            </a:r>
            <a:r>
              <a:rPr lang="zh-CN" altLang="en-US" dirty="0"/>
              <a:t>脚本</a:t>
            </a:r>
            <a:r>
              <a:rPr lang="en-US" altLang="zh-CN" dirty="0"/>
              <a:t>) </a:t>
            </a:r>
            <a:r>
              <a:rPr lang="zh-CN" altLang="en-US" dirty="0"/>
              <a:t>完成，并将结果互相通信；对特定软件的分析被构建成这些程序的一个</a:t>
            </a:r>
            <a:r>
              <a:rPr lang="en-US" altLang="zh-CN" dirty="0"/>
              <a:t>pipeline</a:t>
            </a:r>
          </a:p>
          <a:p>
            <a:pPr lvl="1"/>
            <a:r>
              <a:rPr lang="en-US" altLang="zh-CN" dirty="0"/>
              <a:t>Modular</a:t>
            </a:r>
            <a:r>
              <a:rPr lang="zh-CN" altLang="en-US" dirty="0"/>
              <a:t>：</a:t>
            </a:r>
            <a:r>
              <a:rPr lang="en-US" altLang="zh-CN" dirty="0"/>
              <a:t>filter</a:t>
            </a:r>
            <a:r>
              <a:rPr lang="zh-CN" altLang="en-US" dirty="0"/>
              <a:t>接受输入并产生某一标准形式的输出，从而降低替换或添加模块带来的附带损害</a:t>
            </a:r>
            <a:endParaRPr lang="en-US" altLang="zh-CN" dirty="0"/>
          </a:p>
          <a:p>
            <a:pPr lvl="1"/>
            <a:r>
              <a:rPr lang="en-US" altLang="zh-CN" dirty="0"/>
              <a:t>Open</a:t>
            </a:r>
            <a:r>
              <a:rPr lang="zh-CN" altLang="en-US" dirty="0"/>
              <a:t>：使用开源的软件进行单语言的处理和显示</a:t>
            </a:r>
            <a:endParaRPr lang="en-US" altLang="zh-CN" dirty="0"/>
          </a:p>
          <a:p>
            <a:pPr lvl="1"/>
            <a:r>
              <a:rPr lang="en-US" altLang="zh-CN" dirty="0"/>
              <a:t>Static Analysis</a:t>
            </a:r>
            <a:r>
              <a:rPr lang="zh-CN" altLang="en-US" dirty="0"/>
              <a:t>：以静态分析作为基本方法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44C849D-1F86-48D7-9BC1-20343B4F7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MLSA Architecture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537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3CDAECA-88E6-4D59-8767-3367CFC10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5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8E5EDE89-B837-412B-BA9E-A9BCB5946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MLSA Architecture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39BD138-4349-452D-810A-B80B77895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641" y="1271538"/>
            <a:ext cx="8190718" cy="431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9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BEDE0BF-24D6-4D05-8447-D93E129D6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6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3D6F2F-DB4C-4984-A680-4311A2E3F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438907" cy="5379521"/>
          </a:xfrm>
        </p:spPr>
        <p:txBody>
          <a:bodyPr/>
          <a:lstStyle/>
          <a:p>
            <a:r>
              <a:rPr lang="zh-CN" altLang="en-US" dirty="0"/>
              <a:t>那么，</a:t>
            </a:r>
            <a:r>
              <a:rPr lang="en-US" altLang="zh-CN" dirty="0"/>
              <a:t>PAIGE</a:t>
            </a:r>
            <a:r>
              <a:rPr lang="zh-CN" altLang="en-US" dirty="0"/>
              <a:t>作为一种新的调用图的生成方法而提出，可以将其看成是作用在</a:t>
            </a:r>
            <a:r>
              <a:rPr lang="en-US" altLang="zh-CN" dirty="0"/>
              <a:t>MLSA Architecture</a:t>
            </a:r>
            <a:r>
              <a:rPr lang="zh-CN" altLang="en-US" dirty="0"/>
              <a:t>的</a:t>
            </a:r>
            <a:r>
              <a:rPr lang="en-US" altLang="zh-CN" dirty="0"/>
              <a:t>monolingual level</a:t>
            </a:r>
            <a:r>
              <a:rPr lang="zh-CN" altLang="en-US" dirty="0"/>
              <a:t>的一个</a:t>
            </a:r>
            <a:r>
              <a:rPr lang="en-US" altLang="zh-CN" dirty="0" err="1"/>
              <a:t>fliter</a:t>
            </a:r>
            <a:endParaRPr lang="en-US" altLang="zh-CN" dirty="0"/>
          </a:p>
          <a:p>
            <a:pPr lvl="1"/>
            <a:r>
              <a:rPr lang="zh-CN" altLang="en-US" dirty="0"/>
              <a:t>将源文件利用编译器转化成</a:t>
            </a:r>
            <a:r>
              <a:rPr lang="en-US" altLang="zh-CN" dirty="0"/>
              <a:t>AST</a:t>
            </a:r>
            <a:r>
              <a:rPr lang="zh-CN" altLang="en-US" dirty="0"/>
              <a:t>表示</a:t>
            </a:r>
            <a:r>
              <a:rPr lang="en-US" altLang="zh-CN" dirty="0"/>
              <a:t>(</a:t>
            </a:r>
            <a:r>
              <a:rPr lang="zh-CN" altLang="en-US" dirty="0"/>
              <a:t>本文只考虑</a:t>
            </a:r>
            <a:r>
              <a:rPr lang="en-US" altLang="zh-CN" dirty="0"/>
              <a:t>C/C++</a:t>
            </a:r>
            <a:r>
              <a:rPr lang="zh-CN" altLang="en-US" dirty="0"/>
              <a:t>利用</a:t>
            </a:r>
            <a:r>
              <a:rPr lang="en-US" altLang="zh-CN" dirty="0"/>
              <a:t>Clang</a:t>
            </a:r>
            <a:r>
              <a:rPr lang="zh-CN" altLang="en-US" dirty="0"/>
              <a:t>生成</a:t>
            </a:r>
            <a:r>
              <a:rPr lang="en-US" altLang="zh-CN" dirty="0"/>
              <a:t>AST)</a:t>
            </a:r>
          </a:p>
          <a:p>
            <a:pPr lvl="1"/>
            <a:r>
              <a:rPr lang="zh-CN" altLang="en-US" dirty="0"/>
              <a:t>以生成的</a:t>
            </a:r>
            <a:r>
              <a:rPr lang="en-US" altLang="zh-CN" dirty="0"/>
              <a:t>AST</a:t>
            </a:r>
            <a:r>
              <a:rPr lang="zh-CN" altLang="en-US" dirty="0"/>
              <a:t>为输入，以</a:t>
            </a:r>
            <a:r>
              <a:rPr lang="en-US" altLang="zh-CN" dirty="0"/>
              <a:t>Island Grammar</a:t>
            </a:r>
            <a:r>
              <a:rPr lang="zh-CN" altLang="en-US" dirty="0"/>
              <a:t>指示输入的</a:t>
            </a:r>
            <a:r>
              <a:rPr lang="en-US" altLang="zh-CN" dirty="0"/>
              <a:t>AST</a:t>
            </a:r>
            <a:r>
              <a:rPr lang="zh-CN" altLang="en-US" dirty="0"/>
              <a:t>如何处理</a:t>
            </a:r>
            <a:r>
              <a:rPr lang="en-US" altLang="zh-CN" dirty="0"/>
              <a:t>——</a:t>
            </a:r>
            <a:r>
              <a:rPr lang="zh-CN" altLang="en-US" dirty="0"/>
              <a:t>足以看出</a:t>
            </a:r>
            <a:r>
              <a:rPr lang="en-US" altLang="zh-CN" dirty="0"/>
              <a:t>PAIGE</a:t>
            </a:r>
            <a:r>
              <a:rPr lang="zh-CN" altLang="en-US" dirty="0"/>
              <a:t>的轻量级</a:t>
            </a:r>
          </a:p>
          <a:p>
            <a:pPr lvl="1"/>
            <a:r>
              <a:rPr lang="zh-CN" altLang="en-US" dirty="0"/>
              <a:t>生成程序的函数调用信息，供后面的互操作层和多语言层处理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4CA28137-47C9-4B23-A068-907079882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MLSA Architecture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0026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BCD3759-C9B2-48EC-93D0-3BFF68234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7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279512-A271-4FFA-985F-69E9979FF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Clang C++ AST</a:t>
            </a:r>
            <a:r>
              <a:rPr lang="zh-CN" altLang="en-US" dirty="0"/>
              <a:t>中的</a:t>
            </a:r>
            <a:r>
              <a:rPr lang="en-US" altLang="zh-CN" dirty="0"/>
              <a:t>function call</a:t>
            </a:r>
            <a:r>
              <a:rPr lang="zh-CN" altLang="en-US" dirty="0"/>
              <a:t>：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lvl="1"/>
            <a:r>
              <a:rPr lang="zh-CN" altLang="en-US" dirty="0"/>
              <a:t>函数调用节点被标记为</a:t>
            </a:r>
            <a:r>
              <a:rPr lang="en-US" altLang="zh-CN" dirty="0" err="1"/>
              <a:t>CallExpr</a:t>
            </a:r>
            <a:r>
              <a:rPr lang="zh-CN" altLang="en-US" dirty="0"/>
              <a:t>或</a:t>
            </a:r>
            <a:r>
              <a:rPr lang="en-US" altLang="zh-CN" dirty="0" err="1"/>
              <a:t>CXXMemberCallExpr</a:t>
            </a:r>
            <a:r>
              <a:rPr lang="en-US" altLang="zh-CN" dirty="0"/>
              <a:t>(C++</a:t>
            </a:r>
            <a:r>
              <a:rPr lang="zh-CN" altLang="en-US" dirty="0"/>
              <a:t>类的成员函数</a:t>
            </a:r>
            <a:r>
              <a:rPr lang="en-US" altLang="zh-CN" dirty="0"/>
              <a:t>)</a:t>
            </a:r>
          </a:p>
          <a:p>
            <a:pPr lvl="1"/>
            <a:r>
              <a:rPr lang="zh-CN" altLang="en-US" dirty="0"/>
              <a:t>成员函数</a:t>
            </a:r>
            <a:r>
              <a:rPr lang="en-US" altLang="zh-CN" dirty="0"/>
              <a:t>read</a:t>
            </a:r>
            <a:r>
              <a:rPr lang="zh-CN" altLang="en-US" dirty="0"/>
              <a:t>是</a:t>
            </a:r>
            <a:r>
              <a:rPr lang="en-US" altLang="zh-CN" dirty="0" err="1"/>
              <a:t>CallExpr</a:t>
            </a:r>
            <a:r>
              <a:rPr lang="zh-CN" altLang="en-US" dirty="0"/>
              <a:t>的子节点，调用</a:t>
            </a:r>
            <a:r>
              <a:rPr lang="en-US" altLang="zh-CN" dirty="0"/>
              <a:t>read</a:t>
            </a:r>
            <a:r>
              <a:rPr lang="zh-CN" altLang="en-US" dirty="0"/>
              <a:t>的对象</a:t>
            </a:r>
            <a:r>
              <a:rPr lang="en-US" altLang="zh-CN" dirty="0" err="1"/>
              <a:t>businessContact</a:t>
            </a:r>
            <a:r>
              <a:rPr lang="zh-CN" altLang="en-US" dirty="0"/>
              <a:t>是</a:t>
            </a:r>
            <a:r>
              <a:rPr lang="en-US" altLang="zh-CN" dirty="0"/>
              <a:t>read</a:t>
            </a:r>
            <a:r>
              <a:rPr lang="zh-CN" altLang="en-US" dirty="0"/>
              <a:t>的子节点，节点还提供节点</a:t>
            </a:r>
            <a:r>
              <a:rPr lang="en-US" altLang="zh-CN" dirty="0"/>
              <a:t>ID</a:t>
            </a:r>
            <a:r>
              <a:rPr lang="zh-CN" altLang="en-US" dirty="0"/>
              <a:t>、所属类</a:t>
            </a:r>
            <a:r>
              <a:rPr lang="en-US" altLang="zh-CN" dirty="0"/>
              <a:t>(Contact)</a:t>
            </a:r>
          </a:p>
          <a:p>
            <a:pPr lvl="1"/>
            <a:r>
              <a:rPr lang="en-US" altLang="zh-CN" dirty="0" err="1"/>
              <a:t>DeclRefExpr</a:t>
            </a:r>
            <a:r>
              <a:rPr lang="zh-CN" altLang="en-US" dirty="0"/>
              <a:t>子节点代表函数调用的参数</a:t>
            </a:r>
            <a:r>
              <a:rPr lang="en-US" altLang="zh-CN" dirty="0" err="1"/>
              <a:t>cin</a:t>
            </a:r>
            <a:r>
              <a:rPr lang="zh-CN" altLang="en-US" dirty="0"/>
              <a:t>，同样提供</a:t>
            </a:r>
            <a:r>
              <a:rPr lang="en-US" altLang="zh-CN" dirty="0"/>
              <a:t>ID</a:t>
            </a:r>
            <a:r>
              <a:rPr lang="zh-CN" altLang="en-US" dirty="0"/>
              <a:t>、所属类</a:t>
            </a:r>
            <a:r>
              <a:rPr lang="en-US" altLang="zh-CN" dirty="0"/>
              <a:t>(</a:t>
            </a:r>
            <a:r>
              <a:rPr lang="en-US" altLang="zh-CN" dirty="0" err="1"/>
              <a:t>istream</a:t>
            </a:r>
            <a:r>
              <a:rPr lang="en-US" altLang="zh-CN" dirty="0"/>
              <a:t>)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941B9889-6D63-44D7-A010-FAF8547CC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Islands and Trees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7AF0B47-C22A-46D3-869A-67C0B5D2E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875" y="1416501"/>
            <a:ext cx="9990249" cy="266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14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2CB7003-2F09-45E3-B7B0-3A1F9941B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8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2B21C9-2209-49C7-BA25-283DB6E0A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利用</a:t>
            </a:r>
            <a:r>
              <a:rPr lang="en-US" altLang="zh-CN" dirty="0"/>
              <a:t>AST</a:t>
            </a:r>
            <a:r>
              <a:rPr lang="zh-CN" altLang="en-US" dirty="0"/>
              <a:t>分析代码的优点：</a:t>
            </a:r>
            <a:endParaRPr lang="en-US" altLang="zh-CN" dirty="0"/>
          </a:p>
          <a:p>
            <a:pPr lvl="1"/>
            <a:r>
              <a:rPr lang="en-US" altLang="zh-CN" dirty="0"/>
              <a:t>AST</a:t>
            </a:r>
            <a:r>
              <a:rPr lang="zh-CN" altLang="en-US" dirty="0"/>
              <a:t>包含节点</a:t>
            </a:r>
            <a:r>
              <a:rPr lang="en-US" altLang="zh-CN" dirty="0"/>
              <a:t>type</a:t>
            </a:r>
            <a:r>
              <a:rPr lang="zh-CN" altLang="en-US" dirty="0"/>
              <a:t>和</a:t>
            </a:r>
            <a:r>
              <a:rPr lang="en-US" altLang="zh-CN" dirty="0"/>
              <a:t>class</a:t>
            </a:r>
            <a:r>
              <a:rPr lang="zh-CN" altLang="en-US" dirty="0"/>
              <a:t>等详细信息，不需要分析复杂的源代码去得到</a:t>
            </a:r>
            <a:endParaRPr lang="en-US" altLang="zh-CN" dirty="0"/>
          </a:p>
          <a:p>
            <a:pPr lvl="1"/>
            <a:r>
              <a:rPr lang="zh-CN" altLang="en-US" dirty="0"/>
              <a:t>与源代码相比，树结构更容易解析</a:t>
            </a:r>
            <a:endParaRPr lang="en-US" altLang="zh-CN" dirty="0"/>
          </a:p>
          <a:p>
            <a:pPr lvl="1"/>
            <a:r>
              <a:rPr lang="zh-CN" altLang="en-US" dirty="0"/>
              <a:t>将动态调度的迭代器中动态类类型简单的显示为类标识符，使其容易提取：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4A894BD5-5F8D-4A02-AE49-6EB2857D4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Islands and Trees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64B690A-015D-4A1E-93DA-198230E98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829" y="3139167"/>
            <a:ext cx="8209268" cy="160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41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2CB7003-2F09-45E3-B7B0-3A1F9941B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9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2B21C9-2209-49C7-BA25-283DB6E0A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Island Grammar (IG)</a:t>
            </a:r>
          </a:p>
          <a:p>
            <a:pPr lvl="1"/>
            <a:r>
              <a:rPr lang="zh-CN" altLang="en-US" dirty="0"/>
              <a:t>一种</a:t>
            </a:r>
            <a:r>
              <a:rPr lang="en-US" altLang="zh-CN" dirty="0"/>
              <a:t>Context-Free Grammar(CFG)</a:t>
            </a:r>
            <a:r>
              <a:rPr lang="zh-CN" altLang="en-US" dirty="0"/>
              <a:t>，捕捉特定的词汇</a:t>
            </a:r>
            <a:r>
              <a:rPr lang="en-US" altLang="zh-CN" dirty="0"/>
              <a:t>(island)</a:t>
            </a:r>
            <a:r>
              <a:rPr lang="zh-CN" altLang="en-US" dirty="0"/>
              <a:t>并且忽略其它所有内容</a:t>
            </a:r>
            <a:r>
              <a:rPr lang="en-US" altLang="zh-CN" dirty="0"/>
              <a:t>(water)</a:t>
            </a:r>
          </a:p>
          <a:p>
            <a:pPr lvl="1"/>
            <a:r>
              <a:rPr lang="zh-CN" altLang="en-US" dirty="0"/>
              <a:t>优点：</a:t>
            </a:r>
            <a:endParaRPr lang="en-US" altLang="zh-CN" dirty="0"/>
          </a:p>
          <a:p>
            <a:pPr lvl="2"/>
            <a:r>
              <a:rPr lang="zh-CN" altLang="en-US" dirty="0"/>
              <a:t>速度快</a:t>
            </a:r>
            <a:r>
              <a:rPr lang="en-US" altLang="zh-CN" dirty="0"/>
              <a:t>(</a:t>
            </a:r>
            <a:r>
              <a:rPr lang="zh-CN" altLang="en-US" dirty="0"/>
              <a:t>只搜索</a:t>
            </a:r>
            <a:r>
              <a:rPr lang="en-US" altLang="zh-CN" dirty="0"/>
              <a:t>AST</a:t>
            </a:r>
            <a:r>
              <a:rPr lang="zh-CN" altLang="en-US" dirty="0"/>
              <a:t>中特定的单词，而忽略大部分内容</a:t>
            </a:r>
            <a:r>
              <a:rPr lang="en-US" altLang="zh-CN" dirty="0"/>
              <a:t>)</a:t>
            </a:r>
          </a:p>
          <a:p>
            <a:pPr lvl="2"/>
            <a:r>
              <a:rPr lang="zh-CN" altLang="en-US" dirty="0"/>
              <a:t>健壮性强</a:t>
            </a:r>
            <a:r>
              <a:rPr lang="en-US" altLang="zh-CN" dirty="0"/>
              <a:t>(</a:t>
            </a:r>
            <a:r>
              <a:rPr lang="zh-CN" altLang="en-US" dirty="0"/>
              <a:t>只作用在</a:t>
            </a:r>
            <a:r>
              <a:rPr lang="en-US" altLang="zh-CN" dirty="0"/>
              <a:t>AST</a:t>
            </a:r>
            <a:r>
              <a:rPr lang="zh-CN" altLang="en-US" dirty="0"/>
              <a:t>的一小部分，不受</a:t>
            </a:r>
            <a:r>
              <a:rPr lang="en-US" altLang="zh-CN" dirty="0"/>
              <a:t>AST</a:t>
            </a:r>
            <a:r>
              <a:rPr lang="zh-CN" altLang="en-US" dirty="0"/>
              <a:t>的上下文或语法更改的影响</a:t>
            </a:r>
            <a:r>
              <a:rPr lang="en-US" altLang="zh-CN" dirty="0"/>
              <a:t>)</a:t>
            </a:r>
          </a:p>
          <a:p>
            <a:pPr lvl="1"/>
            <a:r>
              <a:rPr lang="zh-CN" altLang="en-US" dirty="0"/>
              <a:t>本文利用</a:t>
            </a:r>
            <a:r>
              <a:rPr lang="en-US" altLang="zh-CN" dirty="0"/>
              <a:t>Flex</a:t>
            </a:r>
            <a:r>
              <a:rPr lang="zh-CN" altLang="en-US" dirty="0"/>
              <a:t>和</a:t>
            </a:r>
            <a:r>
              <a:rPr lang="en-US" altLang="zh-CN" dirty="0"/>
              <a:t>Bison</a:t>
            </a:r>
            <a:r>
              <a:rPr lang="zh-CN" altLang="en-US" dirty="0"/>
              <a:t>工具来实现</a:t>
            </a:r>
            <a:r>
              <a:rPr lang="en-US" altLang="zh-CN" dirty="0"/>
              <a:t>IG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4A894BD5-5F8D-4A02-AE49-6EB2857D4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Islands and Trees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76B339E-9C3E-4519-A756-A054C7EE1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6425" y="3835951"/>
            <a:ext cx="4219575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0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2CB7003-2F09-45E3-B7B0-3A1F9941B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10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2B21C9-2209-49C7-BA25-283DB6E0A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8" y="878774"/>
            <a:ext cx="6758050" cy="5379521"/>
          </a:xfrm>
        </p:spPr>
        <p:txBody>
          <a:bodyPr>
            <a:normAutofit/>
          </a:bodyPr>
          <a:lstStyle/>
          <a:p>
            <a:r>
              <a:rPr lang="en-US" altLang="zh-CN" dirty="0"/>
              <a:t>Island Grammar (IG)</a:t>
            </a:r>
          </a:p>
          <a:p>
            <a:pPr lvl="1"/>
            <a:r>
              <a:rPr lang="en-US" altLang="zh-CN" dirty="0"/>
              <a:t>Flex</a:t>
            </a:r>
            <a:r>
              <a:rPr lang="zh-CN" altLang="en-US" dirty="0"/>
              <a:t>用来定义</a:t>
            </a:r>
            <a:r>
              <a:rPr lang="en-US" altLang="zh-CN" dirty="0"/>
              <a:t>IG</a:t>
            </a:r>
            <a:r>
              <a:rPr lang="zh-CN" altLang="en-US" dirty="0"/>
              <a:t>接受的特定词汇</a:t>
            </a:r>
            <a:r>
              <a:rPr lang="en-US" altLang="zh-CN" dirty="0"/>
              <a:t>(</a:t>
            </a:r>
            <a:r>
              <a:rPr lang="zh-CN" altLang="en-US" dirty="0"/>
              <a:t>如</a:t>
            </a:r>
            <a:r>
              <a:rPr lang="en-US" altLang="zh-CN" dirty="0"/>
              <a:t>AST</a:t>
            </a:r>
            <a:r>
              <a:rPr lang="zh-CN" altLang="en-US" dirty="0"/>
              <a:t>中关键字</a:t>
            </a:r>
            <a:r>
              <a:rPr lang="en-US" altLang="zh-CN" dirty="0"/>
              <a:t>)</a:t>
            </a:r>
            <a:r>
              <a:rPr lang="zh-CN" altLang="en-US" dirty="0"/>
              <a:t>、单词组</a:t>
            </a:r>
            <a:r>
              <a:rPr lang="en-US" altLang="zh-CN" dirty="0"/>
              <a:t>(</a:t>
            </a:r>
            <a:r>
              <a:rPr lang="zh-CN" altLang="en-US" dirty="0"/>
              <a:t>如正则表达式</a:t>
            </a:r>
            <a:r>
              <a:rPr lang="en-US" altLang="zh-CN" dirty="0"/>
              <a:t>)</a:t>
            </a:r>
          </a:p>
          <a:p>
            <a:pPr lvl="2"/>
            <a:r>
              <a:rPr lang="zh-CN" altLang="en-US" dirty="0"/>
              <a:t>识别到定义的单词时</a:t>
            </a:r>
            <a:r>
              <a:rPr lang="en-US" altLang="zh-CN" dirty="0"/>
              <a:t>Flex</a:t>
            </a:r>
            <a:r>
              <a:rPr lang="zh-CN" altLang="en-US" dirty="0"/>
              <a:t>向</a:t>
            </a:r>
            <a:r>
              <a:rPr lang="en-US" altLang="zh-CN" dirty="0"/>
              <a:t>Bison</a:t>
            </a:r>
            <a:r>
              <a:rPr lang="zh-CN" altLang="en-US" dirty="0"/>
              <a:t>发送标识该单词的</a:t>
            </a:r>
            <a:r>
              <a:rPr lang="en-US" altLang="zh-CN" dirty="0"/>
              <a:t>token</a:t>
            </a:r>
          </a:p>
          <a:p>
            <a:pPr marL="450850" lvl="1" indent="0">
              <a:buNone/>
            </a:pPr>
            <a:endParaRPr lang="en-US" altLang="zh-CN" dirty="0"/>
          </a:p>
          <a:p>
            <a:pPr lvl="1"/>
            <a:r>
              <a:rPr lang="en-US" altLang="zh-CN" dirty="0"/>
              <a:t>Bison</a:t>
            </a:r>
            <a:r>
              <a:rPr lang="zh-CN" altLang="en-US" dirty="0"/>
              <a:t>参照</a:t>
            </a:r>
            <a:r>
              <a:rPr lang="en-US" altLang="zh-CN" dirty="0"/>
              <a:t>Flex</a:t>
            </a:r>
            <a:r>
              <a:rPr lang="zh-CN" altLang="en-US" dirty="0"/>
              <a:t>中定义的词典，定义一组包含终结符和非终结符的</a:t>
            </a:r>
            <a:r>
              <a:rPr lang="en-US" altLang="zh-CN" dirty="0"/>
              <a:t>CFG</a:t>
            </a:r>
            <a:r>
              <a:rPr lang="zh-CN" altLang="en-US" dirty="0"/>
              <a:t>文法</a:t>
            </a:r>
          </a:p>
          <a:p>
            <a:pPr lvl="2"/>
            <a:r>
              <a:rPr lang="en-US" altLang="zh-CN" dirty="0"/>
              <a:t>Bison</a:t>
            </a:r>
            <a:r>
              <a:rPr lang="zh-CN" altLang="en-US" dirty="0"/>
              <a:t>接受某单词后利用</a:t>
            </a:r>
            <a:r>
              <a:rPr lang="en-US" altLang="zh-CN" dirty="0"/>
              <a:t>C++</a:t>
            </a:r>
            <a:r>
              <a:rPr lang="zh-CN" altLang="en-US" dirty="0"/>
              <a:t>代码根据文法进行进一步计算，然后利用</a:t>
            </a:r>
            <a:r>
              <a:rPr lang="en-US" altLang="zh-CN" dirty="0"/>
              <a:t>PAIGE</a:t>
            </a:r>
            <a:r>
              <a:rPr lang="zh-CN" altLang="en-US" dirty="0"/>
              <a:t>定义的函数将函数调用及参数等信息保存到</a:t>
            </a:r>
            <a:r>
              <a:rPr lang="en-US" altLang="zh-CN" dirty="0"/>
              <a:t>CSV</a:t>
            </a:r>
            <a:r>
              <a:rPr lang="zh-CN" altLang="en-US" dirty="0"/>
              <a:t>文件</a:t>
            </a:r>
          </a:p>
          <a:p>
            <a:pPr lvl="1"/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4A894BD5-5F8D-4A02-AE49-6EB2857D4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Islands and Trees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C8FC558-4916-40EC-9802-1D4AF3BCB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0035" y="1470932"/>
            <a:ext cx="4333875" cy="168592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F324037-E7B3-418E-A382-356385B046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8610" y="3845176"/>
            <a:ext cx="4305300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24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34F05E4-7CCF-4229-ACC4-4F900D5B1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11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68ED34-495D-4EF6-B168-DEF7629FF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基本过程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15BD2D5-AD9E-4DFD-ABF2-FF84A7234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Call Graph Analysis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3FC455C-C993-423F-BA03-2AC893E93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952625"/>
            <a:ext cx="8229600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00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4447258-0E6C-4EA7-895B-21E698760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12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10617A70-2F9B-4187-8909-C2107A164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Call Graph Analysis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E29737E-90BB-4DA3-9C74-37D182226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02572"/>
            <a:ext cx="3474743" cy="6055428"/>
          </a:xfrm>
          <a:prstGeom prst="rect">
            <a:avLst/>
          </a:prstGeom>
        </p:spPr>
      </p:pic>
      <p:cxnSp>
        <p:nvCxnSpPr>
          <p:cNvPr id="8" name="连接符: 曲线 7">
            <a:extLst>
              <a:ext uri="{FF2B5EF4-FFF2-40B4-BE49-F238E27FC236}">
                <a16:creationId xmlns:a16="http://schemas.microsoft.com/office/drawing/2014/main" id="{46A96D3A-63FE-4FE3-9E7C-C64D4A03B44A}"/>
              </a:ext>
            </a:extLst>
          </p:cNvPr>
          <p:cNvCxnSpPr/>
          <p:nvPr/>
        </p:nvCxnSpPr>
        <p:spPr>
          <a:xfrm>
            <a:off x="2063340" y="1338943"/>
            <a:ext cx="4140000" cy="0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50E7462B-B302-4E21-AC0D-33F3637DBF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38"/>
          <a:stretch/>
        </p:blipFill>
        <p:spPr>
          <a:xfrm>
            <a:off x="6203340" y="878774"/>
            <a:ext cx="4060215" cy="1362075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33E4867C-CCC8-4393-9981-3B784CA290C0}"/>
              </a:ext>
            </a:extLst>
          </p:cNvPr>
          <p:cNvSpPr/>
          <p:nvPr/>
        </p:nvSpPr>
        <p:spPr>
          <a:xfrm>
            <a:off x="1197428" y="1219200"/>
            <a:ext cx="859971" cy="228603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2508D6AB-35DB-4129-8CB3-ECD88784EB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9750" y="4058887"/>
            <a:ext cx="8210550" cy="2200275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FADA129B-8500-43D7-9010-8FBCDA383C36}"/>
              </a:ext>
            </a:extLst>
          </p:cNvPr>
          <p:cNvSpPr/>
          <p:nvPr/>
        </p:nvSpPr>
        <p:spPr>
          <a:xfrm>
            <a:off x="1088572" y="3363684"/>
            <a:ext cx="2144486" cy="925283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连接符: 曲线 10">
            <a:extLst>
              <a:ext uri="{FF2B5EF4-FFF2-40B4-BE49-F238E27FC236}">
                <a16:creationId xmlns:a16="http://schemas.microsoft.com/office/drawing/2014/main" id="{6551C1AF-F2CD-475D-AB2A-B96AE31B8BE5}"/>
              </a:ext>
            </a:extLst>
          </p:cNvPr>
          <p:cNvCxnSpPr>
            <a:cxnSpLocks/>
          </p:cNvCxnSpPr>
          <p:nvPr/>
        </p:nvCxnSpPr>
        <p:spPr>
          <a:xfrm>
            <a:off x="3233058" y="3810001"/>
            <a:ext cx="1284513" cy="1066799"/>
          </a:xfrm>
          <a:prstGeom prst="curvedConnector3">
            <a:avLst>
              <a:gd name="adj1" fmla="val 99153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873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7FA08E-192B-4FCA-B157-CDDC0FA06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13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DEE980-C8AB-4145-B1E0-7FC74993E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参数的类型</a:t>
            </a:r>
            <a:endParaRPr lang="en-US" altLang="zh-CN" dirty="0"/>
          </a:p>
          <a:p>
            <a:pPr lvl="1"/>
            <a:r>
              <a:rPr lang="zh-CN" altLang="en-US" dirty="0"/>
              <a:t>变量</a:t>
            </a:r>
            <a:endParaRPr lang="en-US" altLang="zh-CN" dirty="0"/>
          </a:p>
          <a:p>
            <a:pPr lvl="1"/>
            <a:r>
              <a:rPr lang="zh-CN" altLang="en-US" dirty="0"/>
              <a:t>字符串</a:t>
            </a:r>
            <a:endParaRPr lang="en-US" altLang="zh-CN" dirty="0"/>
          </a:p>
          <a:p>
            <a:pPr lvl="1"/>
            <a:r>
              <a:rPr lang="zh-CN" altLang="en-US" dirty="0"/>
              <a:t>整数或</a:t>
            </a:r>
            <a:r>
              <a:rPr lang="en-US" altLang="zh-CN" dirty="0"/>
              <a:t>double</a:t>
            </a:r>
          </a:p>
          <a:p>
            <a:pPr lvl="1"/>
            <a:r>
              <a:rPr lang="en-US" altLang="zh-CN" dirty="0"/>
              <a:t>Subscript</a:t>
            </a:r>
            <a:r>
              <a:rPr lang="zh-CN" altLang="en-US" dirty="0"/>
              <a:t>，如</a:t>
            </a:r>
            <a:r>
              <a:rPr lang="en-US" altLang="zh-CN" dirty="0"/>
              <a:t>vector[0]</a:t>
            </a:r>
          </a:p>
          <a:p>
            <a:pPr lvl="1"/>
            <a:r>
              <a:rPr lang="zh-CN" altLang="en-US" dirty="0"/>
              <a:t>成员变量</a:t>
            </a:r>
            <a:endParaRPr lang="en-US" altLang="zh-CN" dirty="0"/>
          </a:p>
          <a:p>
            <a:pPr lvl="1"/>
            <a:r>
              <a:rPr lang="zh-CN" altLang="en-US" dirty="0"/>
              <a:t>函数的返回值</a:t>
            </a:r>
            <a:endParaRPr lang="en-US" altLang="zh-CN" dirty="0"/>
          </a:p>
          <a:p>
            <a:pPr lvl="1"/>
            <a:r>
              <a:rPr lang="zh-CN" altLang="en-US" dirty="0"/>
              <a:t>二元运算</a:t>
            </a:r>
            <a:endParaRPr lang="en-US" altLang="zh-CN" dirty="0"/>
          </a:p>
          <a:p>
            <a:pPr lvl="1"/>
            <a:r>
              <a:rPr lang="zh-CN" altLang="en-US" dirty="0"/>
              <a:t>一元运算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2B3DA979-6B3E-4B43-90C2-615E910DA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Call Graph Analysis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758AF55-BBA6-4692-853D-52AFED445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1650" y="848095"/>
            <a:ext cx="432435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1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558F406-C04C-4D44-B796-1766963C2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14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1E7B36-F025-4B98-893F-F73FA865E9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Doxygen</a:t>
            </a:r>
            <a:r>
              <a:rPr lang="en-US" altLang="zh-CN" dirty="0"/>
              <a:t> Comparison</a:t>
            </a:r>
          </a:p>
          <a:p>
            <a:pPr lvl="1"/>
            <a:r>
              <a:rPr lang="en-US" altLang="zh-CN" dirty="0" err="1"/>
              <a:t>Doxygen</a:t>
            </a:r>
            <a:r>
              <a:rPr lang="zh-CN" altLang="en-US" dirty="0"/>
              <a:t>使用简单的</a:t>
            </a:r>
            <a:r>
              <a:rPr lang="en-US" altLang="zh-CN" dirty="0"/>
              <a:t>parser</a:t>
            </a:r>
            <a:r>
              <a:rPr lang="zh-CN" altLang="en-US" dirty="0"/>
              <a:t>从源代码自动生成文档</a:t>
            </a:r>
            <a:r>
              <a:rPr lang="en-US" altLang="zh-CN" dirty="0"/>
              <a:t>(</a:t>
            </a:r>
            <a:r>
              <a:rPr lang="zh-CN" altLang="en-US" dirty="0"/>
              <a:t>包括调用图</a:t>
            </a:r>
            <a:r>
              <a:rPr lang="en-US" altLang="zh-CN" dirty="0"/>
              <a:t>)</a:t>
            </a:r>
            <a:r>
              <a:rPr lang="zh-CN" altLang="en-US" dirty="0"/>
              <a:t>，所以是一种轻量级工具，与</a:t>
            </a:r>
            <a:r>
              <a:rPr lang="en-US" altLang="zh-CN" dirty="0"/>
              <a:t>PAIGE</a:t>
            </a:r>
            <a:r>
              <a:rPr lang="zh-CN" altLang="en-US" dirty="0"/>
              <a:t>是比较好的比较</a:t>
            </a:r>
            <a:endParaRPr lang="en-US" altLang="zh-CN" dirty="0"/>
          </a:p>
          <a:p>
            <a:pPr lvl="1"/>
            <a:r>
              <a:rPr lang="en-US" altLang="zh-CN" dirty="0" err="1"/>
              <a:t>Doxygen</a:t>
            </a:r>
            <a:r>
              <a:rPr lang="zh-CN" altLang="en-US" dirty="0"/>
              <a:t>处理源代码，</a:t>
            </a:r>
            <a:r>
              <a:rPr lang="en-US" altLang="zh-CN" dirty="0"/>
              <a:t>PAIGE</a:t>
            </a:r>
            <a:r>
              <a:rPr lang="zh-CN" altLang="en-US" dirty="0"/>
              <a:t>处理</a:t>
            </a:r>
            <a:r>
              <a:rPr lang="en-US" altLang="zh-CN" dirty="0"/>
              <a:t>AST</a:t>
            </a:r>
          </a:p>
          <a:p>
            <a:pPr lvl="1"/>
            <a:r>
              <a:rPr lang="zh-CN" altLang="en-US" dirty="0"/>
              <a:t>收集</a:t>
            </a:r>
            <a:r>
              <a:rPr lang="en-US" altLang="zh-CN" dirty="0"/>
              <a:t>100</a:t>
            </a:r>
            <a:r>
              <a:rPr lang="zh-CN" altLang="en-US" dirty="0"/>
              <a:t>个</a:t>
            </a:r>
            <a:r>
              <a:rPr lang="en-US" altLang="zh-CN" dirty="0"/>
              <a:t>C/C++</a:t>
            </a:r>
            <a:r>
              <a:rPr lang="zh-CN" altLang="en-US" dirty="0"/>
              <a:t>程序，分别</a:t>
            </a:r>
            <a:endParaRPr lang="en-US" altLang="zh-CN" dirty="0"/>
          </a:p>
          <a:p>
            <a:pPr marL="450850" lvl="1" indent="0">
              <a:buNone/>
            </a:pPr>
            <a:r>
              <a:rPr lang="zh-CN" altLang="en-US" dirty="0"/>
              <a:t>运行在</a:t>
            </a:r>
            <a:r>
              <a:rPr lang="en-US" altLang="zh-CN" dirty="0" err="1"/>
              <a:t>Doxygen</a:t>
            </a:r>
            <a:r>
              <a:rPr lang="zh-CN" altLang="en-US" dirty="0"/>
              <a:t>和</a:t>
            </a:r>
            <a:r>
              <a:rPr lang="en-US" altLang="zh-CN" dirty="0"/>
              <a:t>PAIGE</a:t>
            </a:r>
            <a:r>
              <a:rPr lang="zh-CN" altLang="en-US" dirty="0"/>
              <a:t>上得到</a:t>
            </a:r>
            <a:endParaRPr lang="en-US" altLang="zh-CN" dirty="0"/>
          </a:p>
          <a:p>
            <a:pPr marL="450850" lvl="1" indent="0">
              <a:buNone/>
            </a:pPr>
            <a:r>
              <a:rPr lang="en-US" altLang="zh-CN" dirty="0"/>
              <a:t>Call-Graph</a:t>
            </a:r>
            <a:r>
              <a:rPr lang="zh-CN" altLang="en-US" dirty="0"/>
              <a:t>，手动比较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268A80B1-7C71-4177-AE51-EC3ADB93F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Experimentation and Results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3F85E97-7C3B-4267-9EF9-68793C94A0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29" r="3990" b="2676"/>
          <a:stretch/>
        </p:blipFill>
        <p:spPr>
          <a:xfrm>
            <a:off x="5325035" y="2817910"/>
            <a:ext cx="6199093" cy="402664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A9F0A49-7228-40E3-8BCA-5CE0B0C291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1224" y="3281081"/>
            <a:ext cx="9227084" cy="357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20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9B80784-E1EA-48A6-9B11-7438EB0EE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15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61C887-1D0B-4529-B801-29F84BA80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Clang AST for Objective-C</a:t>
            </a:r>
          </a:p>
          <a:p>
            <a:pPr lvl="1"/>
            <a:r>
              <a:rPr lang="en-US" altLang="zh-CN" dirty="0"/>
              <a:t>Clang</a:t>
            </a:r>
            <a:r>
              <a:rPr lang="zh-CN" altLang="en-US" dirty="0"/>
              <a:t>可以正确分析得到</a:t>
            </a:r>
            <a:r>
              <a:rPr lang="en-US" altLang="zh-CN" dirty="0"/>
              <a:t>Objective-C</a:t>
            </a:r>
            <a:r>
              <a:rPr lang="zh-CN" altLang="en-US" dirty="0"/>
              <a:t>程序的</a:t>
            </a:r>
            <a:r>
              <a:rPr lang="en-US" altLang="zh-CN" dirty="0"/>
              <a:t>AST</a:t>
            </a:r>
          </a:p>
          <a:p>
            <a:pPr lvl="1"/>
            <a:r>
              <a:rPr lang="zh-CN" altLang="en-US" dirty="0"/>
              <a:t>但是测试了</a:t>
            </a:r>
            <a:r>
              <a:rPr lang="en-US" altLang="zh-CN" dirty="0"/>
              <a:t>5</a:t>
            </a:r>
            <a:r>
              <a:rPr lang="zh-CN" altLang="en-US" dirty="0"/>
              <a:t>个</a:t>
            </a:r>
            <a:r>
              <a:rPr lang="en-US" altLang="zh-CN" dirty="0"/>
              <a:t>Objective-C</a:t>
            </a:r>
            <a:r>
              <a:rPr lang="zh-CN" altLang="en-US" dirty="0"/>
              <a:t>程序，发现</a:t>
            </a:r>
            <a:r>
              <a:rPr lang="en-US" altLang="zh-CN" dirty="0"/>
              <a:t>PAIGE</a:t>
            </a:r>
            <a:r>
              <a:rPr lang="zh-CN" altLang="en-US" dirty="0"/>
              <a:t>不能得到所有的</a:t>
            </a:r>
            <a:r>
              <a:rPr lang="en-US" altLang="zh-CN" dirty="0"/>
              <a:t>function call</a:t>
            </a:r>
          </a:p>
          <a:p>
            <a:pPr lvl="2"/>
            <a:r>
              <a:rPr lang="zh-CN" altLang="en-US" dirty="0"/>
              <a:t>原因在于在</a:t>
            </a:r>
            <a:r>
              <a:rPr lang="en-US" altLang="zh-CN" dirty="0"/>
              <a:t>AST</a:t>
            </a:r>
            <a:r>
              <a:rPr lang="zh-CN" altLang="en-US" dirty="0"/>
              <a:t>中不再用</a:t>
            </a:r>
            <a:r>
              <a:rPr lang="en-US" altLang="zh-CN" dirty="0" err="1"/>
              <a:t>CallExpr</a:t>
            </a:r>
            <a:r>
              <a:rPr lang="zh-CN" altLang="en-US" dirty="0"/>
              <a:t>标记，而是用</a:t>
            </a:r>
            <a:r>
              <a:rPr lang="en-US" altLang="zh-CN" dirty="0" err="1"/>
              <a:t>ObjCMethodDecl</a:t>
            </a:r>
            <a:r>
              <a:rPr lang="zh-CN" altLang="en-US" dirty="0"/>
              <a:t>和</a:t>
            </a:r>
            <a:r>
              <a:rPr lang="en-US" altLang="zh-CN" dirty="0" err="1"/>
              <a:t>ObjCMessageExpr</a:t>
            </a:r>
            <a:r>
              <a:rPr lang="zh-CN" altLang="en-US" dirty="0"/>
              <a:t>分别表示函数声明和函数调用</a:t>
            </a:r>
            <a:endParaRPr lang="en-US" altLang="zh-CN" dirty="0"/>
          </a:p>
          <a:p>
            <a:pPr lvl="2"/>
            <a:r>
              <a:rPr lang="zh-CN" altLang="en-US" dirty="0"/>
              <a:t>可以简单地通过在</a:t>
            </a:r>
            <a:r>
              <a:rPr lang="en-US" altLang="zh-CN" dirty="0"/>
              <a:t>IG</a:t>
            </a:r>
            <a:r>
              <a:rPr lang="zh-CN" altLang="en-US" dirty="0"/>
              <a:t>中添加这些关键字来解决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B5AD84F-02E4-40DE-9B6A-5ADAC1146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Experimentation and Results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9527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1E9B923-2E48-470C-877D-AD220E628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16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C82E38-E8E7-4BE7-91ED-386D574748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Time Comparison and Robustness</a:t>
            </a:r>
          </a:p>
          <a:p>
            <a:pPr lvl="1"/>
            <a:r>
              <a:rPr lang="zh-CN" altLang="en-US" dirty="0"/>
              <a:t>使用他们之前在</a:t>
            </a:r>
            <a:r>
              <a:rPr lang="en-US" altLang="zh-CN" dirty="0"/>
              <a:t>MLSA</a:t>
            </a:r>
            <a:r>
              <a:rPr lang="zh-CN" altLang="en-US" dirty="0"/>
              <a:t>中用到的方法</a:t>
            </a:r>
            <a:r>
              <a:rPr lang="en-US" altLang="zh-CN" dirty="0"/>
              <a:t>——ad-hoc string parsing with Python</a:t>
            </a:r>
            <a:r>
              <a:rPr lang="zh-CN" altLang="en-US" dirty="0"/>
              <a:t>作为对比</a:t>
            </a:r>
            <a:endParaRPr lang="en-US" altLang="zh-CN" dirty="0"/>
          </a:p>
          <a:p>
            <a:pPr lvl="1"/>
            <a:r>
              <a:rPr lang="zh-CN" altLang="en-US" dirty="0"/>
              <a:t>从</a:t>
            </a:r>
            <a:r>
              <a:rPr lang="en-US" altLang="zh-CN" dirty="0"/>
              <a:t>100</a:t>
            </a:r>
            <a:r>
              <a:rPr lang="zh-CN" altLang="en-US" dirty="0"/>
              <a:t>个程序选出</a:t>
            </a:r>
            <a:r>
              <a:rPr lang="en-US" altLang="zh-CN" dirty="0"/>
              <a:t>55</a:t>
            </a:r>
            <a:r>
              <a:rPr lang="zh-CN" altLang="en-US" dirty="0"/>
              <a:t>个来测试执行速度</a:t>
            </a:r>
            <a:endParaRPr lang="en-US" altLang="zh-CN" dirty="0"/>
          </a:p>
          <a:p>
            <a:pPr lvl="1"/>
            <a:r>
              <a:rPr lang="zh-CN" altLang="en-US" dirty="0"/>
              <a:t>平均每个程序</a:t>
            </a:r>
            <a:r>
              <a:rPr lang="en-US" altLang="zh-CN" dirty="0"/>
              <a:t>PAIGE</a:t>
            </a:r>
            <a:r>
              <a:rPr lang="zh-CN" altLang="en-US" dirty="0"/>
              <a:t>只需</a:t>
            </a:r>
            <a:r>
              <a:rPr lang="en-US" altLang="zh-CN" dirty="0"/>
              <a:t>0.15s</a:t>
            </a:r>
            <a:r>
              <a:rPr lang="zh-CN" altLang="en-US" dirty="0"/>
              <a:t>，而</a:t>
            </a:r>
            <a:endParaRPr lang="en-US" altLang="zh-CN" dirty="0"/>
          </a:p>
          <a:p>
            <a:pPr marL="450850" lvl="1" indent="0">
              <a:buNone/>
            </a:pPr>
            <a:r>
              <a:rPr lang="en-US" altLang="zh-CN" dirty="0"/>
              <a:t>Ad-hoc</a:t>
            </a:r>
            <a:r>
              <a:rPr lang="zh-CN" altLang="en-US" dirty="0"/>
              <a:t>需要</a:t>
            </a:r>
            <a:r>
              <a:rPr lang="en-US" altLang="zh-CN" dirty="0"/>
              <a:t>0.62s</a:t>
            </a:r>
          </a:p>
          <a:p>
            <a:pPr lvl="1"/>
            <a:r>
              <a:rPr lang="en-US" altLang="zh-CN" dirty="0"/>
              <a:t>PAIGE</a:t>
            </a:r>
            <a:r>
              <a:rPr lang="zh-CN" altLang="en-US" dirty="0"/>
              <a:t>的性能比</a:t>
            </a:r>
            <a:r>
              <a:rPr lang="en-US" altLang="zh-CN" dirty="0"/>
              <a:t>Ad-hoc</a:t>
            </a:r>
            <a:r>
              <a:rPr lang="zh-CN" altLang="en-US" dirty="0"/>
              <a:t>高出大约</a:t>
            </a:r>
            <a:r>
              <a:rPr lang="en-US" altLang="zh-CN" dirty="0"/>
              <a:t>3</a:t>
            </a:r>
            <a:r>
              <a:rPr lang="zh-CN" altLang="en-US" dirty="0"/>
              <a:t>倍</a:t>
            </a:r>
            <a:endParaRPr lang="en-US" altLang="zh-CN" dirty="0"/>
          </a:p>
          <a:p>
            <a:pPr lvl="1"/>
            <a:r>
              <a:rPr lang="zh-CN" altLang="en-US" dirty="0"/>
              <a:t>并且</a:t>
            </a:r>
            <a:r>
              <a:rPr lang="en-US" altLang="zh-CN" dirty="0"/>
              <a:t>PAIGE</a:t>
            </a:r>
            <a:r>
              <a:rPr lang="zh-CN" altLang="en-US" dirty="0"/>
              <a:t>以</a:t>
            </a:r>
            <a:r>
              <a:rPr lang="en-US" altLang="zh-CN" dirty="0"/>
              <a:t>keywords</a:t>
            </a:r>
            <a:r>
              <a:rPr lang="zh-CN" altLang="en-US" dirty="0"/>
              <a:t>来分析</a:t>
            </a:r>
            <a:r>
              <a:rPr lang="en-US" altLang="zh-CN" dirty="0"/>
              <a:t>AST</a:t>
            </a:r>
            <a:r>
              <a:rPr lang="zh-CN" altLang="en-US" dirty="0"/>
              <a:t>，</a:t>
            </a:r>
            <a:endParaRPr lang="en-US" altLang="zh-CN" dirty="0"/>
          </a:p>
          <a:p>
            <a:pPr marL="450850" lvl="1" indent="0">
              <a:buNone/>
            </a:pPr>
            <a:r>
              <a:rPr lang="zh-CN" altLang="en-US" dirty="0"/>
              <a:t>而不是遍历</a:t>
            </a:r>
            <a:r>
              <a:rPr lang="en-US" altLang="zh-CN" dirty="0"/>
              <a:t>AST</a:t>
            </a:r>
            <a:r>
              <a:rPr lang="zh-CN" altLang="en-US" dirty="0"/>
              <a:t>的每一行，所以可以</a:t>
            </a:r>
            <a:endParaRPr lang="en-US" altLang="zh-CN" dirty="0"/>
          </a:p>
          <a:p>
            <a:pPr marL="450850" lvl="1" indent="0">
              <a:buNone/>
            </a:pPr>
            <a:r>
              <a:rPr lang="zh-CN" altLang="en-US" dirty="0"/>
              <a:t>有效地避免程序存在的一些潜在崩溃</a:t>
            </a:r>
            <a:endParaRPr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D32F81B-CAF4-49A2-B467-3164BBCDC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Experimentation and Results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4F14071-1266-4A28-BF68-AFDAB168CD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82" t="4802" r="3288" b="2679"/>
          <a:stretch/>
        </p:blipFill>
        <p:spPr>
          <a:xfrm>
            <a:off x="6016484" y="2849220"/>
            <a:ext cx="5486401" cy="343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68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BF2AF94-8DAD-468E-9B70-A40D1B97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17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5F029C8-A5BD-43F7-B276-86902AD59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0" dirty="0"/>
              <a:t>本文提出了一种轻量级的模块化方法去生成单语言的</a:t>
            </a:r>
            <a:r>
              <a:rPr lang="en-US" altLang="zh-CN" b="0" dirty="0"/>
              <a:t>Call Graph </a:t>
            </a:r>
            <a:r>
              <a:rPr lang="zh-CN" altLang="en-US" b="0" dirty="0"/>
              <a:t>，但是它提供了比较完整的函数调用信息和参数信息，可以供多语言项目的互操作</a:t>
            </a:r>
            <a:r>
              <a:rPr lang="en-US" altLang="zh-CN" b="0" dirty="0"/>
              <a:t>API</a:t>
            </a:r>
            <a:r>
              <a:rPr lang="zh-CN" altLang="en-US" b="0" dirty="0"/>
              <a:t>进行处理并将不同语言的</a:t>
            </a:r>
            <a:r>
              <a:rPr lang="en-US" altLang="zh-CN" b="0" dirty="0"/>
              <a:t>Call Graph</a:t>
            </a:r>
            <a:r>
              <a:rPr lang="zh-CN" altLang="en-US" b="0" dirty="0"/>
              <a:t>进行结合</a:t>
            </a:r>
            <a:endParaRPr lang="en-US" altLang="zh-CN" b="0" dirty="0"/>
          </a:p>
          <a:p>
            <a:r>
              <a:rPr lang="zh-CN" altLang="en-US" b="0" dirty="0"/>
              <a:t>利用</a:t>
            </a:r>
            <a:r>
              <a:rPr lang="en-US" altLang="zh-CN" b="0" dirty="0"/>
              <a:t>AST</a:t>
            </a:r>
            <a:r>
              <a:rPr lang="zh-CN" altLang="en-US" b="0" dirty="0"/>
              <a:t>作为输入，可以充分利用</a:t>
            </a:r>
            <a:r>
              <a:rPr lang="en-US" altLang="zh-CN" b="0" dirty="0"/>
              <a:t>AST</a:t>
            </a:r>
            <a:r>
              <a:rPr lang="zh-CN" altLang="en-US" b="0" dirty="0"/>
              <a:t>包含的丰富信息，能够处理特殊的动态分派和迭代等情形</a:t>
            </a:r>
            <a:endParaRPr lang="en-US" altLang="zh-CN" b="0" dirty="0"/>
          </a:p>
          <a:p>
            <a:r>
              <a:rPr lang="zh-CN" altLang="en-US" b="0" dirty="0"/>
              <a:t>将对源代码的解析交给编译器去执行，编译器的改进将直接有益于</a:t>
            </a:r>
            <a:r>
              <a:rPr lang="en-US" altLang="zh-CN" b="0" dirty="0"/>
              <a:t>PAIGE</a:t>
            </a:r>
            <a:r>
              <a:rPr lang="zh-CN" altLang="en-US" b="0" dirty="0"/>
              <a:t>的性能提升</a:t>
            </a:r>
            <a:endParaRPr lang="en-US" altLang="zh-CN" b="0" dirty="0"/>
          </a:p>
          <a:p>
            <a:r>
              <a:rPr lang="zh-CN" altLang="en-US" b="0" dirty="0"/>
              <a:t>对</a:t>
            </a:r>
            <a:r>
              <a:rPr lang="en-US" altLang="zh-CN" b="0" dirty="0"/>
              <a:t>AST</a:t>
            </a:r>
            <a:r>
              <a:rPr lang="zh-CN" altLang="en-US" b="0" dirty="0"/>
              <a:t>的解析交给比较简单的使用</a:t>
            </a:r>
            <a:r>
              <a:rPr lang="en-US" altLang="zh-CN" b="0" dirty="0"/>
              <a:t>Island Grammar</a:t>
            </a:r>
            <a:r>
              <a:rPr lang="zh-CN" altLang="en-US" b="0" dirty="0"/>
              <a:t>的解析器，在轻量级和性能之间得到了比较好的平衡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75E3298-7A0D-4F5D-BEAB-346A6726D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Discussion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372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21" name="Group 1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22" name="矩形 21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25" name="矩形 24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-846633" y="962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3" name="文本框 62"/>
          <p:cNvSpPr txBox="1">
            <a:spLocks noChangeArrowheads="1"/>
          </p:cNvSpPr>
          <p:nvPr/>
        </p:nvSpPr>
        <p:spPr bwMode="auto">
          <a:xfrm>
            <a:off x="5138045" y="2946756"/>
            <a:ext cx="1915909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500" dirty="0">
                <a:solidFill>
                  <a:srgbClr val="4B649F"/>
                </a:solidFill>
              </a:rPr>
              <a:t>谢谢！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3326</TotalTime>
  <Words>1220</Words>
  <Application>Microsoft Office PowerPoint</Application>
  <PresentationFormat>宽屏</PresentationFormat>
  <Paragraphs>139</Paragraphs>
  <Slides>18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等线</vt:lpstr>
      <vt:lpstr>微软雅黑</vt:lpstr>
      <vt:lpstr>微软雅黑</vt:lpstr>
      <vt:lpstr>Arial</vt:lpstr>
      <vt:lpstr>Roboto</vt:lpstr>
      <vt:lpstr>Segoe UI</vt:lpstr>
      <vt:lpstr>Wingdings</vt:lpstr>
      <vt:lpstr>Office 主题​​</vt:lpstr>
      <vt:lpstr>PowerPoint 演示文稿</vt:lpstr>
      <vt:lpstr>Introduction</vt:lpstr>
      <vt:lpstr>Introduction</vt:lpstr>
      <vt:lpstr>The MLSA Architecture</vt:lpstr>
      <vt:lpstr>The MLSA Architecture</vt:lpstr>
      <vt:lpstr>The MLSA Architecture</vt:lpstr>
      <vt:lpstr>Islands and Trees</vt:lpstr>
      <vt:lpstr>Islands and Trees</vt:lpstr>
      <vt:lpstr>Islands and Trees</vt:lpstr>
      <vt:lpstr>Islands and Trees</vt:lpstr>
      <vt:lpstr>Call Graph Analysis</vt:lpstr>
      <vt:lpstr>Call Graph Analysis</vt:lpstr>
      <vt:lpstr>Call Graph Analysis</vt:lpstr>
      <vt:lpstr>Experimentation and Results</vt:lpstr>
      <vt:lpstr>Experimentation and Results</vt:lpstr>
      <vt:lpstr>Experimentation and Results</vt:lpstr>
      <vt:lpstr>Discussion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赵 琦</cp:lastModifiedBy>
  <cp:revision>1110</cp:revision>
  <dcterms:created xsi:type="dcterms:W3CDTF">2018-06-04T22:40:00Z</dcterms:created>
  <dcterms:modified xsi:type="dcterms:W3CDTF">2021-08-03T03:33:00Z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A0AD0F212C974F6C9C96D2B09AA61E5E</vt:lpwstr>
  </property>
  <property fmtid="{D5CDD505-2E9C-101B-9397-08002B2CF9AE}" pid="3" name="KSOProductBuildVer">
    <vt:lpwstr>2052-11.1.0.10578</vt:lpwstr>
  </property>
</Properties>
</file>