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idarSim" id="{7F6176DC-E968-4F2E-AC44-76828C2ED128}">
          <p14:sldIdLst>
            <p14:sldId id="256"/>
            <p14:sldId id="257"/>
            <p14:sldId id="258"/>
            <p14:sldId id="260"/>
            <p14:sldId id="261"/>
            <p14:sldId id="262"/>
            <p14:sldId id="263"/>
            <p14:sldId id="264"/>
          </p14:sldIdLst>
        </p14:section>
        <p14:section name="无标题节" id="{45C4E3A0-E29D-442F-AF15-E1F077D6D098}">
          <p14:sldIdLst>
            <p14:sldId id="265"/>
            <p14:sldId id="266"/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1" autoAdjust="0"/>
    <p:restoredTop sz="94660"/>
  </p:normalViewPr>
  <p:slideViewPr>
    <p:cSldViewPr snapToGrid="0">
      <p:cViewPr varScale="1">
        <p:scale>
          <a:sx n="91" d="100"/>
          <a:sy n="91" d="100"/>
        </p:scale>
        <p:origin x="2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3F89DF-D22A-4A11-B01F-1AF5DE43F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BC7C891-4083-4402-8CD1-364572569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6EDE40-BFA0-4788-97E1-2F22E63F4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FD6216-6ED2-4C49-82B2-2DA1CBA2A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7F3E4DA-B5DA-41F2-8ED2-93ECF400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946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7F0917-5869-4E47-B917-C46B5BE34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E11C39-3EF8-4116-8872-FEC1DF9C7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3BEE3C-D439-4D56-B014-117274FB5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E8329F-9F7A-4723-AF9E-B45700B43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73E487C-3901-4E39-8BC0-B337580D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067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CAC5E5-5FFC-4AC1-B75A-4228C80C2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6FA75F4-F97A-4A27-A461-23D1C8F38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BEA470-45B7-4A46-89D1-9CD4A33B0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70D023-3FF6-4FA9-ACBC-595D54184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B5CA78-83C8-40F8-9CF8-B766D3C76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480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8F3341-F559-40B7-A3AF-537C8837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869600-88FE-44FD-B80A-C02521D353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CF4B91-9113-45AD-854C-132B1C920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3B16CE4-5BAF-4D3F-A72C-07349EBE7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E3CCDD2-DE65-492A-A53C-DB2215641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B3C148B-CB0E-482D-958D-B1BCF3ED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55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03D1C3-4B7E-4C07-A6CD-C77E2641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9B15B9F-7CF8-4FBA-8E6E-91C8BED7F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6D50319-39DD-451B-B1F1-BDF2F5A1B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FDA4F7F-C99E-4405-BBF9-389BDBD7FF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2FB70C9-6DCA-4D2E-8B68-D9EBAE8E9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F737884-5036-4461-95DC-56B06448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59F5383-CDFD-4500-A91D-D263E847C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50C29B8-5F7C-4A63-9454-77F736A2B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726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CB391A-5D53-4F43-B3A4-D87DF8017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089ACE9-57AB-4AB9-85BD-186A76C1C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AF43F88-5C29-488E-94E5-71F8885A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A796787-FD7E-4599-8307-3EEEE207B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27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D325EDE-2CB8-4526-828D-7C326131B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CD7F611-4D05-4BB8-850A-4933F1E3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50D36D-753E-4BF8-9A6B-FA4E15FEA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77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7D16B2-0AF1-4A82-902A-E1068B139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F31148-9B5C-48FF-B767-694FA7937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F02C8C7-8DD9-430F-AFC2-7A77C54C7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8BDAC3A-C38A-4974-87FE-CE957B603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9B73A93-4C7E-4B9B-B658-0B7E14D2F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237FA7-E5A6-47D0-BFB4-4D702DFF9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676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724612-459C-41F1-8802-C973B5F8F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A2CCA7A-6C74-4894-B90A-34539EBB96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8833DE0-D1F1-43F9-ACFA-0221AEFE6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542DB5-2493-4ABC-9B70-F0926C63E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28F21F-2416-4834-BAF0-E40A3C3CA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AD5B89-AAED-47B4-861B-55AF4A1B9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854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837BD3-20DD-4DA5-AAF5-0AAF0828D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AFD9FFC-8661-4ACD-837C-DC8D07A4E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C69F8C-8318-42FC-8240-F702C41A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F46C4D-8E16-4C2F-A815-A26CC05E5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40672D-DC3B-4B1F-8B7A-378BCCC95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502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88BC234-09F2-496C-B963-8D94D113AD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79583EF-7E6D-4799-BFD7-6B4A5D368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F545A0-D4BE-4E43-B2EE-4C34E981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FFAC79-60BE-40E3-AEC6-5466677E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F7C939-6336-4724-AA76-89B435FE0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40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D52BCD1-2933-44C3-B65E-D3AE5151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5CFBBA0-5E40-4F7E-B57B-B59C1BD54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56FA8D-3784-4B45-8E1B-11EA581D18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2D162-9EA5-4369-81B8-C91DFC17A94D}" type="datetimeFigureOut">
              <a:rPr lang="zh-CN" altLang="en-US" smtClean="0"/>
              <a:t>2021/7/13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AF5818-BFF3-4462-AACF-AA3FC9EE04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CF9089-7084-4400-8E8B-181DCDE42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32C4B-881F-441B-BEBA-26AF8304F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947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08A114E-EFC3-4A09-92A7-5955B60F8D1C}"/>
              </a:ext>
            </a:extLst>
          </p:cNvPr>
          <p:cNvSpPr txBox="1"/>
          <p:nvPr/>
        </p:nvSpPr>
        <p:spPr>
          <a:xfrm>
            <a:off x="408702" y="1495164"/>
            <a:ext cx="113745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/>
              <a:t>LiDARsim: Realistic LiDAR Simulation by Leveraging the Real World</a:t>
            </a:r>
            <a:endParaRPr lang="en-US" altLang="zh-CN" sz="2400" dirty="0"/>
          </a:p>
          <a:p>
            <a:pPr algn="ctr"/>
            <a:r>
              <a:rPr lang="en-US" altLang="zh-CN" sz="2400" dirty="0"/>
              <a:t>(CVPR2020)</a:t>
            </a:r>
            <a:endParaRPr lang="zh-CN" altLang="en-US" sz="2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3898D39-C937-45FA-A2C6-49525099FB54}"/>
              </a:ext>
            </a:extLst>
          </p:cNvPr>
          <p:cNvSpPr txBox="1"/>
          <p:nvPr/>
        </p:nvSpPr>
        <p:spPr>
          <a:xfrm>
            <a:off x="3047419" y="2694647"/>
            <a:ext cx="60971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Uber Advanced Technologies Group</a:t>
            </a:r>
            <a:endParaRPr lang="en-US" altLang="zh-CN" dirty="0"/>
          </a:p>
          <a:p>
            <a:pPr algn="ctr"/>
            <a:r>
              <a:rPr lang="en-US" altLang="zh-CN" dirty="0"/>
              <a:t>University of Toronto</a:t>
            </a:r>
          </a:p>
          <a:p>
            <a:pPr algn="ctr"/>
            <a:r>
              <a:rPr lang="en-US" altLang="zh-CN" dirty="0"/>
              <a:t>Massachusetts Institute of </a:t>
            </a:r>
            <a:r>
              <a:rPr lang="en-US" altLang="zh-CN" dirty="0" err="1"/>
              <a:t>Techonology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0391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020CC0A-92B3-4ECE-BF3A-03AA4C29F47C}"/>
              </a:ext>
            </a:extLst>
          </p:cNvPr>
          <p:cNvSpPr txBox="1"/>
          <p:nvPr/>
        </p:nvSpPr>
        <p:spPr>
          <a:xfrm>
            <a:off x="181484" y="216385"/>
            <a:ext cx="4376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问题背景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45FC5CC-9711-4F24-87DB-1F1108065321}"/>
              </a:ext>
            </a:extLst>
          </p:cNvPr>
          <p:cNvSpPr txBox="1"/>
          <p:nvPr/>
        </p:nvSpPr>
        <p:spPr>
          <a:xfrm>
            <a:off x="502569" y="816676"/>
            <a:ext cx="1130784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评估自动驾驶系统的安全性是非常重要的，目前主要有三种方式：</a:t>
            </a:r>
            <a:endParaRPr lang="en-US" altLang="zh-CN" dirty="0"/>
          </a:p>
          <a:p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在受控环境中进行真实的可重复的结构化测试</a:t>
            </a:r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：包括搭建含有特定典型场景的测试场地（如德清智能网联测试场），实车采集大量传感器数据，在真实的世界中测试自动驾驶系统的性能</a:t>
            </a:r>
            <a:endParaRPr lang="en-US" altLang="zh-CN" dirty="0">
              <a:solidFill>
                <a:srgbClr val="2E3033"/>
              </a:solidFill>
              <a:latin typeface="Arial" panose="020B0604020202020204" pitchFamily="34" charset="0"/>
            </a:endParaRPr>
          </a:p>
          <a:p>
            <a:endParaRPr lang="en-US" altLang="zh-CN" dirty="0">
              <a:solidFill>
                <a:srgbClr val="2E3033"/>
              </a:solidFill>
              <a:latin typeface="Arial" panose="020B0604020202020204" pitchFamily="34" charset="0"/>
            </a:endParaRPr>
          </a:p>
          <a:p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优点：可以实现对自动驾驶系统的端到端测评、</a:t>
            </a:r>
            <a:endParaRPr lang="en-US" altLang="zh-CN" b="0" i="0" dirty="0">
              <a:solidFill>
                <a:srgbClr val="2E3033"/>
              </a:solidFill>
              <a:effectLst/>
              <a:latin typeface="Arial" panose="020B0604020202020204" pitchFamily="34" charset="0"/>
            </a:endParaRPr>
          </a:p>
          <a:p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缺点：昂贵且耗时（数据收集和标注，人力财力），并且一些危险场景或罕见场景的数据非常稀少</a:t>
            </a:r>
            <a:endParaRPr lang="en-US" altLang="zh-CN" dirty="0">
              <a:solidFill>
                <a:srgbClr val="2E3033"/>
              </a:solidFill>
              <a:latin typeface="Arial" panose="020B0604020202020204" pitchFamily="34" charset="0"/>
            </a:endParaRPr>
          </a:p>
          <a:p>
            <a:endParaRPr lang="en-US" altLang="zh-CN" b="0" i="0" dirty="0">
              <a:solidFill>
                <a:srgbClr val="2E3033"/>
              </a:solidFill>
              <a:effectLst/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使用预先收集到的数据，也就是开源数据集，如</a:t>
            </a:r>
            <a:r>
              <a:rPr lang="en-US" altLang="zh-CN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KITTI</a:t>
            </a:r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，</a:t>
            </a:r>
            <a:r>
              <a:rPr lang="en-US" altLang="zh-CN" b="0" i="0" dirty="0" err="1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nuScenes</a:t>
            </a:r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，</a:t>
            </a:r>
            <a:r>
              <a:rPr lang="en-US" altLang="zh-CN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Waymo</a:t>
            </a:r>
          </a:p>
          <a:p>
            <a:endParaRPr lang="en-US" altLang="zh-CN" dirty="0">
              <a:solidFill>
                <a:srgbClr val="2E3033"/>
              </a:solidFill>
              <a:latin typeface="Arial" panose="020B0604020202020204" pitchFamily="34" charset="0"/>
            </a:endParaRPr>
          </a:p>
          <a:p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优点：省时省力</a:t>
            </a:r>
            <a:endParaRPr lang="en-US" altLang="zh-CN" dirty="0">
              <a:solidFill>
                <a:srgbClr val="2E3033"/>
              </a:solidFill>
              <a:latin typeface="Arial" panose="020B0604020202020204" pitchFamily="34" charset="0"/>
            </a:endParaRPr>
          </a:p>
          <a:p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缺点：无法评估整个系统的性能，只能评估感知部分的性能，且由于场景较少，数据量不足，其结果并不十分可信</a:t>
            </a:r>
            <a:endParaRPr lang="en-US" altLang="zh-CN" b="0" i="0" dirty="0">
              <a:solidFill>
                <a:srgbClr val="2E3033"/>
              </a:solidFill>
              <a:effectLst/>
              <a:latin typeface="Arial" panose="020B0604020202020204" pitchFamily="34" charset="0"/>
            </a:endParaRPr>
          </a:p>
          <a:p>
            <a:endParaRPr lang="en-US" altLang="zh-CN" dirty="0">
              <a:solidFill>
                <a:srgbClr val="2E3033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使用仿真平台，如</a:t>
            </a:r>
            <a:r>
              <a:rPr lang="en-US" altLang="zh-CN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Carla</a:t>
            </a:r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等</a:t>
            </a:r>
            <a:endParaRPr lang="en-US" altLang="zh-CN" dirty="0">
              <a:solidFill>
                <a:srgbClr val="2E3033"/>
              </a:solidFill>
              <a:latin typeface="Arial" panose="020B0604020202020204" pitchFamily="34" charset="0"/>
            </a:endParaRPr>
          </a:p>
          <a:p>
            <a:endParaRPr lang="en-US" altLang="zh-CN" dirty="0">
              <a:solidFill>
                <a:srgbClr val="2E3033"/>
              </a:solidFill>
              <a:latin typeface="Arial" panose="020B0604020202020204" pitchFamily="34" charset="0"/>
            </a:endParaRPr>
          </a:p>
          <a:p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优点：能够同时生成各种传感器数据，理论上可以生成无限多的场景数据，同时能够实现整体自动驾驶系统的端到端的测试</a:t>
            </a:r>
            <a:endParaRPr lang="en-US" altLang="zh-CN" b="0" i="0" dirty="0">
              <a:solidFill>
                <a:srgbClr val="2E3033"/>
              </a:solidFill>
              <a:effectLst/>
              <a:latin typeface="Arial" panose="020B0604020202020204" pitchFamily="34" charset="0"/>
            </a:endParaRPr>
          </a:p>
          <a:p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缺点：仿真是对真实世界的一种简化，所以两者之前存在很大的差距，无论是从生成数据还是运动控制方面，这也是限制仿真的一个主要因素。</a:t>
            </a:r>
            <a:endParaRPr lang="en-US" altLang="zh-CN" b="0" i="0" dirty="0">
              <a:solidFill>
                <a:srgbClr val="2E30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84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BB5F13C-CC61-45DB-A088-5A2E4078CF3D}"/>
              </a:ext>
            </a:extLst>
          </p:cNvPr>
          <p:cNvSpPr txBox="1"/>
          <p:nvPr/>
        </p:nvSpPr>
        <p:spPr>
          <a:xfrm>
            <a:off x="223365" y="164342"/>
            <a:ext cx="7126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/>
              <a:t>LidarSim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96DD48-4F30-447D-90B8-DD829F68CD0F}"/>
              </a:ext>
            </a:extLst>
          </p:cNvPr>
          <p:cNvSpPr txBox="1"/>
          <p:nvPr/>
        </p:nvSpPr>
        <p:spPr>
          <a:xfrm>
            <a:off x="718956" y="732916"/>
            <a:ext cx="107005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针对仿真平台生成的数据与真实数据之间差距较大的问题</a:t>
            </a:r>
            <a:r>
              <a:rPr lang="en-US" altLang="zh-CN" dirty="0"/>
              <a:t>,</a:t>
            </a:r>
            <a:r>
              <a:rPr lang="zh-CN" altLang="en-US" dirty="0"/>
              <a:t>本文</a:t>
            </a:r>
            <a:r>
              <a:rPr lang="en-US" altLang="zh-CN" dirty="0"/>
              <a:t>Uber</a:t>
            </a:r>
            <a:r>
              <a:rPr lang="zh-CN" altLang="en-US" dirty="0"/>
              <a:t>团队创建了一个新的仿真模拟平台</a:t>
            </a:r>
            <a:r>
              <a:rPr lang="en-US" altLang="zh-CN" dirty="0" err="1"/>
              <a:t>LidarSim</a:t>
            </a:r>
            <a:r>
              <a:rPr lang="zh-CN" altLang="en-US" dirty="0"/>
              <a:t>，能够生成更接近于真实数据的仿真数据，缩减</a:t>
            </a:r>
            <a:r>
              <a:rPr lang="en-US" altLang="zh-CN" dirty="0"/>
              <a:t>sim-to-real domain gap </a:t>
            </a:r>
          </a:p>
          <a:p>
            <a:endParaRPr lang="en-US" altLang="zh-CN" dirty="0"/>
          </a:p>
          <a:p>
            <a:r>
              <a:rPr lang="zh-CN" altLang="en-US" dirty="0"/>
              <a:t>主要贡献点：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提出了一个新的模拟器</a:t>
            </a:r>
            <a:r>
              <a:rPr lang="en-US" altLang="zh-CN" dirty="0" err="1"/>
              <a:t>LidarSim</a:t>
            </a:r>
            <a:r>
              <a:rPr lang="zh-CN" altLang="en-US" dirty="0"/>
              <a:t>，主要特点：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dirty="0"/>
              <a:t>只生成的</a:t>
            </a:r>
            <a:r>
              <a:rPr lang="en-US" altLang="zh-CN" dirty="0"/>
              <a:t>Lidar </a:t>
            </a:r>
            <a:r>
              <a:rPr lang="zh-CN" altLang="en-US" dirty="0"/>
              <a:t>点云数据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dirty="0"/>
              <a:t>通过自动驾驶车队收集大量点云数据，通过</a:t>
            </a:r>
            <a:r>
              <a:rPr lang="en-US" altLang="zh-CN" dirty="0"/>
              <a:t>SLAM</a:t>
            </a:r>
            <a:r>
              <a:rPr lang="zh-CN" altLang="en-US" dirty="0"/>
              <a:t>构建整个城市的密集点云地图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dirty="0"/>
              <a:t>收集数据集中的动态物体的点云数据，从而构建密集点云组成的实体（目前只有车），作为一个实体库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dirty="0"/>
              <a:t>创建场景时，地图使用的是点云构建的静态地图，车辆则是从实体库中选择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zh-CN" dirty="0"/>
          </a:p>
          <a:p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0B4F6B1-8E62-4B62-8F33-C3AF908F4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05884"/>
            <a:ext cx="4972050" cy="12192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49C8A1D-B01A-4B19-94C6-1B05BB782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56" y="3897051"/>
            <a:ext cx="4715364" cy="263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14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BB5F13C-CC61-45DB-A088-5A2E4078CF3D}"/>
              </a:ext>
            </a:extLst>
          </p:cNvPr>
          <p:cNvSpPr txBox="1"/>
          <p:nvPr/>
        </p:nvSpPr>
        <p:spPr>
          <a:xfrm>
            <a:off x="223365" y="164342"/>
            <a:ext cx="7126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/>
              <a:t>LidarSim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96DD48-4F30-447D-90B8-DD829F68CD0F}"/>
              </a:ext>
            </a:extLst>
          </p:cNvPr>
          <p:cNvSpPr txBox="1"/>
          <p:nvPr/>
        </p:nvSpPr>
        <p:spPr>
          <a:xfrm>
            <a:off x="718956" y="732916"/>
            <a:ext cx="9869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主要贡献点</a:t>
            </a:r>
            <a:r>
              <a:rPr lang="en-US" altLang="zh-CN" dirty="0"/>
              <a:t>2</a:t>
            </a:r>
            <a:r>
              <a:rPr lang="zh-CN" altLang="en-US" dirty="0"/>
              <a:t>：提出静态场景和物体点云的采样方法，让生成的数据更接近真实数据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dirty="0"/>
              <a:t>静态地图采用光线追踪技术进行采样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dirty="0"/>
              <a:t>对车辆，设计了一个 </a:t>
            </a:r>
            <a:r>
              <a:rPr lang="en-US" altLang="zh-CN" dirty="0" err="1"/>
              <a:t>raydrop</a:t>
            </a:r>
            <a:r>
              <a:rPr lang="en-US" altLang="zh-CN" dirty="0"/>
              <a:t> </a:t>
            </a:r>
            <a:r>
              <a:rPr lang="zh-CN" altLang="en-US" dirty="0"/>
              <a:t>网络模型进行采样</a:t>
            </a:r>
            <a:endParaRPr lang="en-US" altLang="zh-CN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C94649A-24AF-4808-8980-091BADDDD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745" y="3870057"/>
            <a:ext cx="7039716" cy="24749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66AB386-07C2-4914-9B11-A5EE73F4B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24" y="2198147"/>
            <a:ext cx="487680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72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19EB775-53EF-40F4-A74B-2A1EFC0E61AB}"/>
              </a:ext>
            </a:extLst>
          </p:cNvPr>
          <p:cNvSpPr txBox="1"/>
          <p:nvPr/>
        </p:nvSpPr>
        <p:spPr>
          <a:xfrm>
            <a:off x="272226" y="223365"/>
            <a:ext cx="6358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3D </a:t>
            </a:r>
            <a:r>
              <a:rPr lang="zh-CN" altLang="en-US" sz="2000" dirty="0"/>
              <a:t>地图构建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AE194CA-FE51-47E8-8F96-E4B74CD29D14}"/>
                  </a:ext>
                </a:extLst>
              </p:cNvPr>
              <p:cNvSpPr txBox="1"/>
              <p:nvPr/>
            </p:nvSpPr>
            <p:spPr>
              <a:xfrm>
                <a:off x="712528" y="887379"/>
                <a:ext cx="1060052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zh-CN" altLang="en-US" dirty="0"/>
                  <a:t>使用离线的</a:t>
                </a:r>
                <a:r>
                  <a:rPr lang="en-US" altLang="zh-CN" dirty="0"/>
                  <a:t>Graph-SLAM </a:t>
                </a:r>
                <a:r>
                  <a:rPr lang="zh-CN" altLang="en-US" dirty="0"/>
                  <a:t>算法，融合里程计，</a:t>
                </a:r>
                <a:r>
                  <a:rPr lang="en-US" altLang="zh-CN" dirty="0"/>
                  <a:t>IMU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Lidar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GPS</a:t>
                </a:r>
                <a:r>
                  <a:rPr lang="zh-CN" altLang="en-US" dirty="0"/>
                  <a:t>，构建一个点云的地图</a:t>
                </a:r>
                <a:endParaRPr lang="en-US" altLang="zh-CN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dirty="0"/>
                  <a:t>将点云地图通过 </a:t>
                </a:r>
                <a:r>
                  <a:rPr lang="en-US" altLang="zh-CN" dirty="0"/>
                  <a:t>voxel-</a:t>
                </a:r>
                <a:r>
                  <a:rPr lang="en-US" altLang="zh-CN" dirty="0" err="1"/>
                  <a:t>downsampling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和 </a:t>
                </a:r>
                <a:r>
                  <a:rPr lang="en-US" altLang="zh-CN" dirty="0"/>
                  <a:t>normal estimation </a:t>
                </a:r>
                <a:r>
                  <a:rPr lang="zh-CN" altLang="en-US" dirty="0"/>
                  <a:t>转换为 </a:t>
                </a:r>
                <a:r>
                  <a:rPr lang="en-US" altLang="zh-CN" dirty="0" err="1"/>
                  <a:t>surfel</a:t>
                </a:r>
                <a:r>
                  <a:rPr lang="en-US" altLang="zh-CN" dirty="0"/>
                  <a:t>-based 3D mesh</a:t>
                </a:r>
                <a:r>
                  <a:rPr lang="zh-CN" altLang="en-US" dirty="0"/>
                  <a:t>（基于面元的</a:t>
                </a:r>
                <a:r>
                  <a:rPr lang="en-US" altLang="zh-CN" dirty="0"/>
                  <a:t>3D mesh</a:t>
                </a:r>
                <a:r>
                  <a:rPr lang="zh-CN" altLang="en-US" dirty="0"/>
                  <a:t>）</a:t>
                </a:r>
                <a:endParaRPr lang="en-US" altLang="zh-CN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通过下采样，确保每个 </a:t>
                </a:r>
                <a:r>
                  <a:rPr lang="en-US" altLang="zh-CN" dirty="0"/>
                  <a:t>4 X 4 X 4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dirty="0"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内只有一个点</a:t>
                </a:r>
                <a:endParaRPr lang="en-US" altLang="zh-CN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对每一个点 通过对半径</a:t>
                </a:r>
                <a:r>
                  <a:rPr lang="en-US" altLang="zh-CN" dirty="0"/>
                  <a:t>20cm</a:t>
                </a:r>
                <a:r>
                  <a:rPr lang="zh-CN" altLang="en-US" dirty="0"/>
                  <a:t>内不超过</a:t>
                </a:r>
                <a:r>
                  <a:rPr lang="en-US" altLang="zh-CN" dirty="0"/>
                  <a:t>200</a:t>
                </a:r>
                <a:r>
                  <a:rPr lang="zh-CN" altLang="en-US" dirty="0"/>
                  <a:t>个点，利用主成分分析（</a:t>
                </a:r>
                <a:r>
                  <a:rPr lang="en-US" altLang="zh-CN" dirty="0"/>
                  <a:t>PCA</a:t>
                </a:r>
                <a:r>
                  <a:rPr lang="zh-CN" altLang="en-US" dirty="0"/>
                  <a:t>）进行法线估计，在每一个点处创建一个 </a:t>
                </a:r>
                <a:r>
                  <a:rPr lang="en-US" altLang="zh-CN" dirty="0"/>
                  <a:t>disk </a:t>
                </a:r>
                <a:r>
                  <a:rPr lang="en-US" altLang="zh-CN" dirty="0" err="1"/>
                  <a:t>surful</a:t>
                </a:r>
                <a:endParaRPr lang="en-US" altLang="zh-CN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为每一个 </a:t>
                </a:r>
                <a:r>
                  <a:rPr lang="en-US" altLang="zh-CN" dirty="0" err="1"/>
                  <a:t>surful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记录反射率，入射角，距离等信息，用于后面生成真实数据</a:t>
                </a:r>
                <a:endParaRPr lang="en-US" altLang="zh-CN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US" altLang="zh-CN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AE194CA-FE51-47E8-8F96-E4B74CD29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528" y="887379"/>
                <a:ext cx="10600526" cy="2308324"/>
              </a:xfrm>
              <a:prstGeom prst="rect">
                <a:avLst/>
              </a:prstGeom>
              <a:blipFill>
                <a:blip r:embed="rId2"/>
                <a:stretch>
                  <a:fillRect l="-403" t="-21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AC94E83C-812C-477E-A39A-214768CA1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8428" y="2435588"/>
            <a:ext cx="1749905" cy="15202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FC01B95-59EC-4512-968A-B401988A4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29" y="3865893"/>
            <a:ext cx="11132122" cy="276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631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3CA767E-E108-469F-9580-0E214D6142B3}"/>
              </a:ext>
            </a:extLst>
          </p:cNvPr>
          <p:cNvSpPr txBox="1"/>
          <p:nvPr/>
        </p:nvSpPr>
        <p:spPr>
          <a:xfrm>
            <a:off x="244306" y="223365"/>
            <a:ext cx="6358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物体的构建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E48514E-85D3-4F59-8ACC-EF09EFFABBC5}"/>
              </a:ext>
            </a:extLst>
          </p:cNvPr>
          <p:cNvSpPr txBox="1"/>
          <p:nvPr/>
        </p:nvSpPr>
        <p:spPr>
          <a:xfrm>
            <a:off x="560738" y="886479"/>
            <a:ext cx="110705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采用对称的思想，将物体的点云数据以中间轴对称，并与原点云进行 连接，得到更密集的点云</a:t>
            </a:r>
            <a:endParaRPr lang="en-US" altLang="zh-CN" dirty="0"/>
          </a:p>
          <a:p>
            <a:r>
              <a:rPr lang="zh-CN" altLang="en-US" dirty="0"/>
              <a:t>随后采用 </a:t>
            </a:r>
            <a:r>
              <a:rPr lang="en-US" altLang="zh-CN" dirty="0"/>
              <a:t>iterative color-ICP algorithm </a:t>
            </a:r>
            <a:r>
              <a:rPr lang="zh-CN" altLang="en-US" dirty="0"/>
              <a:t>对点云数据进行进一步的过滤，将最后的点云进行网格化（</a:t>
            </a:r>
            <a:r>
              <a:rPr lang="en-US" altLang="zh-CN" b="1" i="0" dirty="0" err="1">
                <a:solidFill>
                  <a:srgbClr val="333333"/>
                </a:solidFill>
                <a:effectLst/>
                <a:latin typeface="AvertaStd-semibold"/>
              </a:rPr>
              <a:t>meshify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通过这种方法创建了</a:t>
            </a:r>
            <a:r>
              <a:rPr lang="en-US" altLang="zh-CN" dirty="0"/>
              <a:t>25000</a:t>
            </a:r>
            <a:r>
              <a:rPr lang="zh-CN" altLang="en-US" dirty="0"/>
              <a:t>个动态物体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9AE6A47-EBE0-42AF-82FE-C9F9219B1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38" y="2805439"/>
            <a:ext cx="10780431" cy="168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59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F75F820-CF06-48CD-89C9-71B18720C24A}"/>
              </a:ext>
            </a:extLst>
          </p:cNvPr>
          <p:cNvSpPr txBox="1"/>
          <p:nvPr/>
        </p:nvSpPr>
        <p:spPr>
          <a:xfrm>
            <a:off x="286186" y="129440"/>
            <a:ext cx="3238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场景采样方法</a:t>
            </a:r>
            <a:endParaRPr lang="en-US" altLang="zh-CN" sz="20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B2C9A0D-E4EB-4930-81FC-CDB951B21742}"/>
              </a:ext>
            </a:extLst>
          </p:cNvPr>
          <p:cNvSpPr txBox="1"/>
          <p:nvPr/>
        </p:nvSpPr>
        <p:spPr>
          <a:xfrm>
            <a:off x="802716" y="739897"/>
            <a:ext cx="10400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通过前面的步骤已经获得了静态的环境中的每个点以及该点的</a:t>
            </a:r>
            <a:r>
              <a:rPr lang="en-US" altLang="zh-CN" dirty="0" err="1"/>
              <a:t>surful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根据雷达的内参，利用</a:t>
            </a:r>
            <a:r>
              <a:rPr lang="en-US" altLang="zh-CN" dirty="0"/>
              <a:t>Intel </a:t>
            </a:r>
            <a:r>
              <a:rPr lang="en-US" altLang="zh-CN" dirty="0" err="1"/>
              <a:t>Embree</a:t>
            </a:r>
            <a:r>
              <a:rPr lang="en-US" altLang="zh-CN" dirty="0"/>
              <a:t> </a:t>
            </a:r>
            <a:r>
              <a:rPr lang="en-US" altLang="zh-CN" dirty="0" err="1"/>
              <a:t>raycasting</a:t>
            </a:r>
            <a:r>
              <a:rPr lang="en-US" altLang="zh-CN" dirty="0"/>
              <a:t> engine </a:t>
            </a:r>
            <a:r>
              <a:rPr lang="zh-CN" altLang="en-US" dirty="0"/>
              <a:t>（</a:t>
            </a:r>
            <a:r>
              <a:rPr lang="en-US" altLang="zh-CN" dirty="0"/>
              <a:t>intel </a:t>
            </a:r>
            <a:r>
              <a:rPr lang="zh-CN" altLang="en-US" dirty="0"/>
              <a:t>光线追踪内核）模拟和计算所有雷达光线，并判断与 所有</a:t>
            </a:r>
            <a:r>
              <a:rPr lang="en-US" altLang="zh-CN" dirty="0" err="1"/>
              <a:t>surful</a:t>
            </a:r>
            <a:r>
              <a:rPr lang="en-US" altLang="zh-CN" dirty="0"/>
              <a:t> </a:t>
            </a:r>
            <a:r>
              <a:rPr lang="zh-CN" altLang="en-US" dirty="0"/>
              <a:t>的相撞情况，每一条光线计算最近的</a:t>
            </a:r>
            <a:r>
              <a:rPr lang="en-US" altLang="zh-CN" dirty="0" err="1"/>
              <a:t>surful</a:t>
            </a:r>
            <a:endParaRPr lang="en-US" altLang="zh-CN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B1A3371-0DAE-4051-932F-E897550BC197}"/>
              </a:ext>
            </a:extLst>
          </p:cNvPr>
          <p:cNvSpPr txBox="1"/>
          <p:nvPr/>
        </p:nvSpPr>
        <p:spPr>
          <a:xfrm>
            <a:off x="286186" y="2162684"/>
            <a:ext cx="11245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通过下采样使结果更加真实，将采样问题建模为一个</a:t>
            </a:r>
            <a:r>
              <a:rPr lang="en-US" altLang="zh-CN" dirty="0"/>
              <a:t>2</a:t>
            </a:r>
            <a:r>
              <a:rPr lang="zh-CN" altLang="en-US" dirty="0"/>
              <a:t>元分类问题，即保存或丢弃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92586C0-2062-40DF-9E2B-CB557CDE9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208" y="3142473"/>
            <a:ext cx="8076852" cy="283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99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0371848-2BC9-4510-936B-572FEF48DFEB}"/>
              </a:ext>
            </a:extLst>
          </p:cNvPr>
          <p:cNvSpPr txBox="1"/>
          <p:nvPr/>
        </p:nvSpPr>
        <p:spPr>
          <a:xfrm>
            <a:off x="88997" y="477295"/>
            <a:ext cx="2793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3D LiDAR point cloud</a:t>
            </a:r>
          </a:p>
        </p:txBody>
      </p:sp>
      <p:sp>
        <p:nvSpPr>
          <p:cNvPr id="4" name="箭头: 右 3">
            <a:extLst>
              <a:ext uri="{FF2B5EF4-FFF2-40B4-BE49-F238E27FC236}">
                <a16:creationId xmlns:a16="http://schemas.microsoft.com/office/drawing/2014/main" id="{41051B42-30FC-4F7F-9B46-D1AE2ED8BD12}"/>
              </a:ext>
            </a:extLst>
          </p:cNvPr>
          <p:cNvSpPr/>
          <p:nvPr/>
        </p:nvSpPr>
        <p:spPr>
          <a:xfrm rot="5400000">
            <a:off x="889815" y="1050513"/>
            <a:ext cx="685799" cy="5063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28BF92-436A-490E-92DE-6B497771B27C}"/>
              </a:ext>
            </a:extLst>
          </p:cNvPr>
          <p:cNvSpPr txBox="1"/>
          <p:nvPr/>
        </p:nvSpPr>
        <p:spPr>
          <a:xfrm>
            <a:off x="401878" y="1760769"/>
            <a:ext cx="1873299" cy="646331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64 x 2048 2D polar image grid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0F2D270-666C-4F31-801C-F8DD9440BB09}"/>
              </a:ext>
            </a:extLst>
          </p:cNvPr>
          <p:cNvSpPr txBox="1"/>
          <p:nvPr/>
        </p:nvSpPr>
        <p:spPr>
          <a:xfrm>
            <a:off x="5897355" y="1306598"/>
            <a:ext cx="2249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 8-layer U-Net</a:t>
            </a:r>
          </a:p>
        </p:txBody>
      </p:sp>
      <p:pic>
        <p:nvPicPr>
          <p:cNvPr id="2050" name="Picture 2" descr="图像分割的U-Net系列方法- 知乎">
            <a:extLst>
              <a:ext uri="{FF2B5EF4-FFF2-40B4-BE49-F238E27FC236}">
                <a16:creationId xmlns:a16="http://schemas.microsoft.com/office/drawing/2014/main" id="{F69800B4-1BB1-4BF6-8DCE-90F57B009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97" y="1864546"/>
            <a:ext cx="7086600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4BC0CF7-59C9-4B37-A4A7-E2C3E26CB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84" y="2658772"/>
            <a:ext cx="2552831" cy="3029106"/>
          </a:xfrm>
          <a:prstGeom prst="rect">
            <a:avLst/>
          </a:prstGeom>
        </p:spPr>
      </p:pic>
      <p:sp>
        <p:nvSpPr>
          <p:cNvPr id="13" name="箭头: 右 12">
            <a:extLst>
              <a:ext uri="{FF2B5EF4-FFF2-40B4-BE49-F238E27FC236}">
                <a16:creationId xmlns:a16="http://schemas.microsoft.com/office/drawing/2014/main" id="{185BBC16-3F9F-4CD5-9C5D-BA2E29818AE8}"/>
              </a:ext>
            </a:extLst>
          </p:cNvPr>
          <p:cNvSpPr/>
          <p:nvPr/>
        </p:nvSpPr>
        <p:spPr>
          <a:xfrm>
            <a:off x="3009441" y="2592600"/>
            <a:ext cx="460690" cy="3710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3A5C07D-A86F-43CE-9825-74B64FCD0BF7}"/>
              </a:ext>
            </a:extLst>
          </p:cNvPr>
          <p:cNvSpPr txBox="1"/>
          <p:nvPr/>
        </p:nvSpPr>
        <p:spPr>
          <a:xfrm>
            <a:off x="4505688" y="5967937"/>
            <a:ext cx="540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输出为每个点被采样的概率，根据概率值进行采样</a:t>
            </a:r>
          </a:p>
        </p:txBody>
      </p:sp>
    </p:spTree>
    <p:extLst>
      <p:ext uri="{BB962C8B-B14F-4D97-AF65-F5344CB8AC3E}">
        <p14:creationId xmlns:p14="http://schemas.microsoft.com/office/powerpoint/2010/main" val="276955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266F31-82A7-4431-985B-031C2B196AB2}"/>
              </a:ext>
            </a:extLst>
          </p:cNvPr>
          <p:cNvSpPr txBox="1"/>
          <p:nvPr/>
        </p:nvSpPr>
        <p:spPr>
          <a:xfrm>
            <a:off x="223365" y="195443"/>
            <a:ext cx="5046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具体实验设计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E67D13D-6CB1-42A6-A617-F5CB107E76E5}"/>
              </a:ext>
            </a:extLst>
          </p:cNvPr>
          <p:cNvSpPr txBox="1"/>
          <p:nvPr/>
        </p:nvSpPr>
        <p:spPr>
          <a:xfrm>
            <a:off x="663115" y="949301"/>
            <a:ext cx="101142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真实数据的收集：</a:t>
            </a:r>
            <a:r>
              <a:rPr lang="en-US" altLang="zh-CN" dirty="0"/>
              <a:t>5500</a:t>
            </a:r>
            <a:r>
              <a:rPr lang="zh-CN" altLang="en-US" dirty="0"/>
              <a:t>个 </a:t>
            </a:r>
            <a:r>
              <a:rPr lang="en-US" altLang="zh-CN" dirty="0"/>
              <a:t>25s </a:t>
            </a:r>
            <a:r>
              <a:rPr lang="zh-CN" altLang="en-US" dirty="0"/>
              <a:t>的片段，</a:t>
            </a:r>
            <a:r>
              <a:rPr lang="en-US" altLang="zh-CN" dirty="0"/>
              <a:t>1.4M </a:t>
            </a:r>
            <a:r>
              <a:rPr lang="zh-CN" altLang="en-US" dirty="0"/>
              <a:t>个</a:t>
            </a:r>
            <a:r>
              <a:rPr lang="en-US" altLang="zh-CN" dirty="0"/>
              <a:t>lidar </a:t>
            </a:r>
            <a:r>
              <a:rPr lang="zh-CN" altLang="en-US" dirty="0"/>
              <a:t>数据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数据集的分割：</a:t>
            </a:r>
            <a:r>
              <a:rPr lang="en-US" altLang="zh-CN" dirty="0"/>
              <a:t>87% </a:t>
            </a:r>
            <a:r>
              <a:rPr lang="zh-CN" altLang="en-US" dirty="0"/>
              <a:t>用于建图 （以及训练 </a:t>
            </a:r>
            <a:r>
              <a:rPr lang="en-US" altLang="zh-CN" dirty="0" err="1"/>
              <a:t>raydrop</a:t>
            </a:r>
            <a:r>
              <a:rPr lang="en-US" altLang="zh-CN" dirty="0"/>
              <a:t> </a:t>
            </a:r>
            <a:r>
              <a:rPr lang="zh-CN" altLang="en-US" dirty="0"/>
              <a:t>网络</a:t>
            </a:r>
            <a:r>
              <a:rPr lang="en-US" altLang="zh-CN" dirty="0"/>
              <a:t>),7% </a:t>
            </a:r>
            <a:r>
              <a:rPr lang="zh-CN" altLang="en-US" dirty="0"/>
              <a:t>用于训练下游任务感知网络，</a:t>
            </a:r>
            <a:r>
              <a:rPr lang="en-US" altLang="zh-CN" dirty="0"/>
              <a:t>1%</a:t>
            </a:r>
            <a:r>
              <a:rPr lang="zh-CN" altLang="en-US" dirty="0"/>
              <a:t>验证，</a:t>
            </a:r>
            <a:r>
              <a:rPr lang="en-US" altLang="zh-CN" dirty="0"/>
              <a:t>5% </a:t>
            </a:r>
            <a:r>
              <a:rPr lang="zh-CN" altLang="en-US" dirty="0"/>
              <a:t>测试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95099CD-8E45-467B-BD40-8D1B95336CB2}"/>
              </a:ext>
            </a:extLst>
          </p:cNvPr>
          <p:cNvSpPr txBox="1"/>
          <p:nvPr/>
        </p:nvSpPr>
        <p:spPr>
          <a:xfrm>
            <a:off x="223365" y="2410865"/>
            <a:ext cx="102957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训练 </a:t>
            </a:r>
            <a:r>
              <a:rPr lang="en-US" altLang="zh-CN" dirty="0" err="1"/>
              <a:t>raydrop</a:t>
            </a:r>
            <a:r>
              <a:rPr lang="en-US" altLang="zh-CN" dirty="0"/>
              <a:t> </a:t>
            </a:r>
            <a:r>
              <a:rPr lang="zh-CN" altLang="en-US" dirty="0"/>
              <a:t>网络</a:t>
            </a:r>
            <a:endParaRPr lang="en-US" altLang="zh-CN" dirty="0"/>
          </a:p>
          <a:p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GT </a:t>
            </a:r>
            <a:r>
              <a:rPr lang="zh-CN" altLang="en-US" dirty="0"/>
              <a:t>为真实场景的数据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对每一帧数据， 参照 </a:t>
            </a:r>
            <a:r>
              <a:rPr lang="en-US" altLang="zh-CN" dirty="0"/>
              <a:t>Ego </a:t>
            </a:r>
            <a:r>
              <a:rPr lang="zh-CN" altLang="en-US" dirty="0"/>
              <a:t>的 </a:t>
            </a:r>
            <a:r>
              <a:rPr lang="en-US" altLang="zh-CN" dirty="0"/>
              <a:t>ground truth pose </a:t>
            </a:r>
            <a:r>
              <a:rPr lang="zh-CN" altLang="en-US" dirty="0"/>
              <a:t>生成静态场景的数据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对场景中所有动态物体，从实体库中按照</a:t>
            </a:r>
            <a:r>
              <a:rPr lang="en-US" altLang="zh-CN" dirty="0"/>
              <a:t>bbox</a:t>
            </a:r>
            <a:r>
              <a:rPr lang="zh-CN" altLang="en-US" dirty="0"/>
              <a:t>和初始位姿计算 </a:t>
            </a:r>
            <a:r>
              <a:rPr lang="en-US" altLang="zh-CN" dirty="0"/>
              <a:t>fitness score </a:t>
            </a:r>
            <a:r>
              <a:rPr lang="zh-CN" altLang="en-US" dirty="0"/>
              <a:t>，随机选择分数最高的几个，作为训练的输入，而</a:t>
            </a:r>
            <a:r>
              <a:rPr lang="en-US" altLang="zh-CN" dirty="0"/>
              <a:t>GT</a:t>
            </a:r>
            <a:r>
              <a:rPr lang="zh-CN" altLang="en-US" dirty="0"/>
              <a:t>就是对应真实帧中的对应物体的点云</a:t>
            </a:r>
            <a:endParaRPr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38D26FD-E590-4787-8C1A-2BE34253B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217" y="4165191"/>
            <a:ext cx="3764036" cy="243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467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5AD79D0-CA1D-486E-B143-C9A4F93F35A8}"/>
              </a:ext>
            </a:extLst>
          </p:cNvPr>
          <p:cNvSpPr txBox="1"/>
          <p:nvPr/>
        </p:nvSpPr>
        <p:spPr>
          <a:xfrm>
            <a:off x="153563" y="230345"/>
            <a:ext cx="367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对比实验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86E39DA-BB2E-4542-96D0-73C650642EC0}"/>
              </a:ext>
            </a:extLst>
          </p:cNvPr>
          <p:cNvSpPr txBox="1"/>
          <p:nvPr/>
        </p:nvSpPr>
        <p:spPr>
          <a:xfrm>
            <a:off x="458943" y="900747"/>
            <a:ext cx="110513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segmentation</a:t>
            </a:r>
            <a:r>
              <a:rPr lang="en-US" altLang="zh-CN" dirty="0"/>
              <a:t>: </a:t>
            </a:r>
            <a:r>
              <a:rPr lang="zh-CN" altLang="en-US" dirty="0"/>
              <a:t>数据集 </a:t>
            </a:r>
            <a:r>
              <a:rPr lang="en-US" altLang="zh-CN" dirty="0" err="1"/>
              <a:t>SemanticKITTI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分别使用 </a:t>
            </a:r>
            <a:r>
              <a:rPr lang="en-US" altLang="zh-CN" dirty="0"/>
              <a:t>Carla 5K example LiDAR </a:t>
            </a:r>
            <a:r>
              <a:rPr lang="zh-CN" altLang="en-US" dirty="0"/>
              <a:t>数据， </a:t>
            </a:r>
            <a:r>
              <a:rPr lang="en-US" altLang="zh-CN" dirty="0" err="1"/>
              <a:t>LidarSim</a:t>
            </a:r>
            <a:r>
              <a:rPr lang="en-US" altLang="zh-CN" dirty="0"/>
              <a:t> 5K </a:t>
            </a:r>
            <a:r>
              <a:rPr lang="zh-CN" altLang="en-US" dirty="0"/>
              <a:t>自己的数据集， </a:t>
            </a:r>
            <a:r>
              <a:rPr lang="it-IT" altLang="zh-CN" dirty="0"/>
              <a:t>SemanticKITTI LiDAR</a:t>
            </a:r>
            <a:r>
              <a:rPr lang="zh-CN" altLang="en-US" dirty="0"/>
              <a:t>（</a:t>
            </a:r>
            <a:r>
              <a:rPr lang="it-IT" altLang="zh-CN" dirty="0"/>
              <a:t>the oracle</a:t>
            </a:r>
            <a:r>
              <a:rPr lang="zh-CN" altLang="en-US" dirty="0"/>
              <a:t>）原数据集训练的同一个模型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15ABF3D-9B27-45BA-B022-B050CEB7F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207" y="2047442"/>
            <a:ext cx="7301994" cy="212577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C567E4D-7162-4447-9C23-B33F5FFA95BA}"/>
              </a:ext>
            </a:extLst>
          </p:cNvPr>
          <p:cNvSpPr txBox="1"/>
          <p:nvPr/>
        </p:nvSpPr>
        <p:spPr>
          <a:xfrm>
            <a:off x="591566" y="4942564"/>
            <a:ext cx="9843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该实验说明 </a:t>
            </a:r>
            <a:r>
              <a:rPr lang="en-US" altLang="zh-CN" dirty="0" err="1"/>
              <a:t>LiDARSim</a:t>
            </a:r>
            <a:r>
              <a:rPr lang="en-US" altLang="zh-CN" dirty="0"/>
              <a:t> </a:t>
            </a:r>
            <a:r>
              <a:rPr lang="zh-CN" altLang="en-US" dirty="0"/>
              <a:t>生成的仿真数据比</a:t>
            </a:r>
            <a:r>
              <a:rPr lang="en-US" altLang="zh-CN" dirty="0"/>
              <a:t>CARLA </a:t>
            </a:r>
            <a:r>
              <a:rPr lang="zh-CN" altLang="en-US" dirty="0"/>
              <a:t>生成的数据更接近 </a:t>
            </a:r>
            <a:r>
              <a:rPr lang="it-IT" altLang="zh-CN" dirty="0"/>
              <a:t>SemanticKITTI </a:t>
            </a:r>
            <a:r>
              <a:rPr lang="zh-CN" altLang="en-US" dirty="0"/>
              <a:t>数据集</a:t>
            </a:r>
          </a:p>
        </p:txBody>
      </p:sp>
    </p:spTree>
    <p:extLst>
      <p:ext uri="{BB962C8B-B14F-4D97-AF65-F5344CB8AC3E}">
        <p14:creationId xmlns:p14="http://schemas.microsoft.com/office/powerpoint/2010/main" val="1001441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4CBBC2D-69F6-43B6-A8B3-BAAAE171F860}"/>
              </a:ext>
            </a:extLst>
          </p:cNvPr>
          <p:cNvSpPr txBox="1"/>
          <p:nvPr/>
        </p:nvSpPr>
        <p:spPr>
          <a:xfrm>
            <a:off x="153563" y="230345"/>
            <a:ext cx="367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对比实验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915622A-A27E-484E-B1D6-C8B7A9A41142}"/>
              </a:ext>
            </a:extLst>
          </p:cNvPr>
          <p:cNvSpPr txBox="1"/>
          <p:nvPr/>
        </p:nvSpPr>
        <p:spPr>
          <a:xfrm>
            <a:off x="591568" y="837926"/>
            <a:ext cx="6097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zh-CN" altLang="en-US" dirty="0"/>
              <a:t> birds-eye-view (BEV) vehicle detection task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B137C2D-E1B6-4371-A133-C22E5D1D8084}"/>
              </a:ext>
            </a:extLst>
          </p:cNvPr>
          <p:cNvSpPr txBox="1"/>
          <p:nvPr/>
        </p:nvSpPr>
        <p:spPr>
          <a:xfrm>
            <a:off x="702959" y="1459467"/>
            <a:ext cx="10786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分别用 </a:t>
            </a:r>
            <a:r>
              <a:rPr lang="en-US" altLang="zh-CN" dirty="0"/>
              <a:t>100K </a:t>
            </a:r>
            <a:r>
              <a:rPr lang="en-US" altLang="zh-CN" dirty="0" err="1"/>
              <a:t>LidarSim</a:t>
            </a:r>
            <a:r>
              <a:rPr lang="zh-CN" altLang="en-US" dirty="0"/>
              <a:t> 训练数据， </a:t>
            </a:r>
            <a:r>
              <a:rPr lang="en-US" altLang="zh-CN" dirty="0"/>
              <a:t>100K Carla </a:t>
            </a:r>
            <a:r>
              <a:rPr lang="zh-CN" altLang="en-US" dirty="0"/>
              <a:t>， </a:t>
            </a:r>
            <a:r>
              <a:rPr lang="en-US" altLang="zh-CN" dirty="0"/>
              <a:t>KITTI </a:t>
            </a:r>
            <a:r>
              <a:rPr lang="zh-CN" altLang="en-US" dirty="0"/>
              <a:t>真实数据</a:t>
            </a:r>
            <a:r>
              <a:rPr lang="en-US" altLang="zh-CN" dirty="0"/>
              <a:t>+  data augmentation </a:t>
            </a:r>
            <a:r>
              <a:rPr lang="zh-CN" altLang="en-US" dirty="0"/>
              <a:t>训练的数据</a:t>
            </a:r>
            <a:endParaRPr lang="en-US" altLang="zh-CN" dirty="0"/>
          </a:p>
          <a:p>
            <a:r>
              <a:rPr lang="zh-CN" altLang="en-US" dirty="0"/>
              <a:t>测试在 </a:t>
            </a:r>
            <a:r>
              <a:rPr lang="en-US" altLang="zh-CN" dirty="0"/>
              <a:t> KITTI validation set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B0A4500-73B8-4252-A157-72B59F4D7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337" y="2518796"/>
            <a:ext cx="6049559" cy="210078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6C2D0B8-0789-4FF9-8E4A-C52B98B18FD3}"/>
              </a:ext>
            </a:extLst>
          </p:cNvPr>
          <p:cNvSpPr txBox="1"/>
          <p:nvPr/>
        </p:nvSpPr>
        <p:spPr>
          <a:xfrm>
            <a:off x="342026" y="2545677"/>
            <a:ext cx="4912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注：</a:t>
            </a:r>
            <a:r>
              <a:rPr lang="en-US" altLang="zh-CN" dirty="0"/>
              <a:t>Carla-Modified</a:t>
            </a:r>
            <a:r>
              <a:rPr lang="zh-CN" altLang="en-US" dirty="0"/>
              <a:t>：考虑到</a:t>
            </a:r>
            <a:r>
              <a:rPr lang="en-US" altLang="zh-CN" dirty="0" err="1"/>
              <a:t>carla</a:t>
            </a:r>
            <a:r>
              <a:rPr lang="zh-CN" altLang="en-US" dirty="0"/>
              <a:t>中物体模型造成的点云失真，采用了从深度图中采点的方法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050093D-8374-4A41-8EF0-3705D067F956}"/>
              </a:ext>
            </a:extLst>
          </p:cNvPr>
          <p:cNvSpPr txBox="1"/>
          <p:nvPr/>
        </p:nvSpPr>
        <p:spPr>
          <a:xfrm>
            <a:off x="649154" y="5356653"/>
            <a:ext cx="10344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该实验说明直接用</a:t>
            </a:r>
            <a:r>
              <a:rPr lang="en-US" altLang="zh-CN" dirty="0"/>
              <a:t>Carla</a:t>
            </a:r>
            <a:r>
              <a:rPr lang="zh-CN" altLang="en-US" dirty="0"/>
              <a:t>的点云数据可能误差较大，而</a:t>
            </a:r>
            <a:r>
              <a:rPr lang="en-US" altLang="zh-CN" dirty="0" err="1"/>
              <a:t>Lidarsim</a:t>
            </a:r>
            <a:r>
              <a:rPr lang="en-US" altLang="zh-CN" dirty="0"/>
              <a:t> </a:t>
            </a:r>
            <a:r>
              <a:rPr lang="zh-CN" altLang="en-US" dirty="0"/>
              <a:t>产生的数据训练的模型精度上更接近真实数据集训练的模型</a:t>
            </a:r>
          </a:p>
        </p:txBody>
      </p:sp>
    </p:spTree>
    <p:extLst>
      <p:ext uri="{BB962C8B-B14F-4D97-AF65-F5344CB8AC3E}">
        <p14:creationId xmlns:p14="http://schemas.microsoft.com/office/powerpoint/2010/main" val="1388445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9363B63-3C6A-46AE-9791-DD8625B3DBBD}"/>
              </a:ext>
            </a:extLst>
          </p:cNvPr>
          <p:cNvSpPr txBox="1"/>
          <p:nvPr/>
        </p:nvSpPr>
        <p:spPr>
          <a:xfrm>
            <a:off x="251285" y="286186"/>
            <a:ext cx="4613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消融实验</a:t>
            </a:r>
            <a:endParaRPr lang="en-US" altLang="zh-CN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38DB3CC-3BD2-43CD-B657-4D4147A2C490}"/>
              </a:ext>
            </a:extLst>
          </p:cNvPr>
          <p:cNvSpPr txBox="1"/>
          <p:nvPr/>
        </p:nvSpPr>
        <p:spPr>
          <a:xfrm>
            <a:off x="469997" y="738514"/>
            <a:ext cx="5626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目标检测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54AE22D-6C3D-4C7C-AD9D-896230D84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545" y="738514"/>
            <a:ext cx="7441645" cy="318639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FB45A4B-E989-4EDD-AA96-C5B831640B50}"/>
              </a:ext>
            </a:extLst>
          </p:cNvPr>
          <p:cNvSpPr txBox="1"/>
          <p:nvPr/>
        </p:nvSpPr>
        <p:spPr>
          <a:xfrm>
            <a:off x="469997" y="1365531"/>
            <a:ext cx="44672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Real </a:t>
            </a:r>
            <a:r>
              <a:rPr lang="zh-CN" altLang="en-US" dirty="0"/>
              <a:t>真实数据</a:t>
            </a:r>
            <a:endParaRPr lang="en-US" altLang="zh-CN" dirty="0"/>
          </a:p>
          <a:p>
            <a:r>
              <a:rPr lang="en-US" altLang="zh-CN" dirty="0"/>
              <a:t>GT drop </a:t>
            </a:r>
            <a:r>
              <a:rPr lang="zh-CN" altLang="en-US" dirty="0"/>
              <a:t>：只返回真实的数据中的点云</a:t>
            </a:r>
            <a:endParaRPr lang="en-US" altLang="zh-CN" dirty="0"/>
          </a:p>
          <a:p>
            <a:r>
              <a:rPr lang="en-US" altLang="zh-CN" dirty="0"/>
              <a:t>ML </a:t>
            </a:r>
            <a:r>
              <a:rPr lang="en-US" altLang="zh-CN" dirty="0" err="1"/>
              <a:t>raydrop</a:t>
            </a:r>
            <a:r>
              <a:rPr lang="en-US" altLang="zh-CN" dirty="0"/>
              <a:t> </a:t>
            </a:r>
            <a:r>
              <a:rPr lang="zh-CN" altLang="en-US" dirty="0"/>
              <a:t>： </a:t>
            </a:r>
            <a:r>
              <a:rPr lang="en-US" altLang="zh-CN" dirty="0" err="1"/>
              <a:t>raydrop</a:t>
            </a:r>
            <a:r>
              <a:rPr lang="zh-CN" altLang="en-US" dirty="0"/>
              <a:t>网络采样的点云</a:t>
            </a:r>
            <a:endParaRPr lang="en-US" altLang="zh-CN" dirty="0"/>
          </a:p>
          <a:p>
            <a:r>
              <a:rPr lang="en-US" altLang="zh-CN" dirty="0"/>
              <a:t>Random </a:t>
            </a:r>
            <a:r>
              <a:rPr lang="zh-CN" altLang="en-US" dirty="0"/>
              <a:t>： 随机采样</a:t>
            </a:r>
            <a:endParaRPr lang="en-US" altLang="zh-CN" dirty="0"/>
          </a:p>
          <a:p>
            <a:r>
              <a:rPr lang="en-US" altLang="zh-CN" dirty="0"/>
              <a:t>No </a:t>
            </a:r>
            <a:r>
              <a:rPr lang="en-US" altLang="zh-CN" dirty="0" err="1"/>
              <a:t>raydrop</a:t>
            </a:r>
            <a:r>
              <a:rPr lang="zh-CN" altLang="en-US" dirty="0"/>
              <a:t>： 不采样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AA84F4E-7688-4461-B1B2-395B411C8F07}"/>
              </a:ext>
            </a:extLst>
          </p:cNvPr>
          <p:cNvSpPr txBox="1"/>
          <p:nvPr/>
        </p:nvSpPr>
        <p:spPr>
          <a:xfrm>
            <a:off x="614252" y="4990809"/>
            <a:ext cx="10470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该实验说明采用 </a:t>
            </a:r>
            <a:r>
              <a:rPr lang="en-US" altLang="zh-CN" dirty="0" err="1"/>
              <a:t>raydrop</a:t>
            </a:r>
            <a:r>
              <a:rPr lang="zh-CN" altLang="en-US" dirty="0"/>
              <a:t>网络筛选后的生成数据训练的模型更优</a:t>
            </a:r>
          </a:p>
        </p:txBody>
      </p:sp>
    </p:spTree>
    <p:extLst>
      <p:ext uri="{BB962C8B-B14F-4D97-AF65-F5344CB8AC3E}">
        <p14:creationId xmlns:p14="http://schemas.microsoft.com/office/powerpoint/2010/main" val="399272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8B29046-E9C6-41B8-9358-14BFAA142F8A}"/>
              </a:ext>
            </a:extLst>
          </p:cNvPr>
          <p:cNvSpPr txBox="1"/>
          <p:nvPr/>
        </p:nvSpPr>
        <p:spPr>
          <a:xfrm>
            <a:off x="223365" y="328067"/>
            <a:ext cx="3985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真实与仿真数据的混合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52013E4-2A02-41A5-A8F7-85941353E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813" y="1124497"/>
            <a:ext cx="7849175" cy="286689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DDE7E6F-29A1-46C5-9583-AB81A2369D38}"/>
              </a:ext>
            </a:extLst>
          </p:cNvPr>
          <p:cNvSpPr/>
          <p:nvPr/>
        </p:nvSpPr>
        <p:spPr>
          <a:xfrm>
            <a:off x="1919542" y="2778101"/>
            <a:ext cx="2121966" cy="5863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B463DD3-EC12-402E-8DF8-E01D15D17C08}"/>
              </a:ext>
            </a:extLst>
          </p:cNvPr>
          <p:cNvSpPr txBox="1"/>
          <p:nvPr/>
        </p:nvSpPr>
        <p:spPr>
          <a:xfrm>
            <a:off x="467670" y="4618355"/>
            <a:ext cx="11796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10K </a:t>
            </a:r>
            <a:r>
              <a:rPr lang="zh-CN" altLang="en-US" dirty="0"/>
              <a:t>的真实数据 </a:t>
            </a:r>
            <a:r>
              <a:rPr lang="en-US" altLang="zh-CN" dirty="0"/>
              <a:t>+ 100K </a:t>
            </a:r>
            <a:r>
              <a:rPr lang="zh-CN" altLang="en-US" dirty="0"/>
              <a:t>的 仿真数据实现接近 </a:t>
            </a:r>
            <a:r>
              <a:rPr lang="en-US" altLang="zh-CN" dirty="0"/>
              <a:t>100K </a:t>
            </a:r>
            <a:r>
              <a:rPr lang="zh-CN" altLang="en-US" dirty="0"/>
              <a:t>真实数据的效果，那么就可以大量缩减使用的真实数据集的数量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100K </a:t>
            </a:r>
            <a:r>
              <a:rPr lang="zh-CN" altLang="en-US" dirty="0"/>
              <a:t>真实数据 </a:t>
            </a:r>
            <a:r>
              <a:rPr lang="en-US" altLang="zh-CN" dirty="0"/>
              <a:t>+ 100K </a:t>
            </a:r>
            <a:r>
              <a:rPr lang="zh-CN" altLang="en-US" dirty="0"/>
              <a:t>仿真数据实现了 超越 </a:t>
            </a:r>
            <a:r>
              <a:rPr lang="en-US" altLang="zh-CN" dirty="0"/>
              <a:t>100K </a:t>
            </a:r>
            <a:r>
              <a:rPr lang="zh-CN" altLang="en-US" dirty="0"/>
              <a:t>真实数据的效果</a:t>
            </a:r>
          </a:p>
        </p:txBody>
      </p:sp>
    </p:spTree>
    <p:extLst>
      <p:ext uri="{BB962C8B-B14F-4D97-AF65-F5344CB8AC3E}">
        <p14:creationId xmlns:p14="http://schemas.microsoft.com/office/powerpoint/2010/main" val="515500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CF225C3-2D29-43CF-B62B-C03C97C56715}"/>
              </a:ext>
            </a:extLst>
          </p:cNvPr>
          <p:cNvSpPr txBox="1"/>
          <p:nvPr/>
        </p:nvSpPr>
        <p:spPr>
          <a:xfrm>
            <a:off x="321087" y="265246"/>
            <a:ext cx="561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系统评估实验：一致性验证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34B59C-35EB-41DE-B55E-BC6BABAD399C}"/>
              </a:ext>
            </a:extLst>
          </p:cNvPr>
          <p:cNvSpPr txBox="1"/>
          <p:nvPr/>
        </p:nvSpPr>
        <p:spPr>
          <a:xfrm>
            <a:off x="774797" y="956281"/>
            <a:ext cx="9751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真实数据集上训练的模型，在真实数据集和</a:t>
            </a:r>
            <a:r>
              <a:rPr lang="en-US" altLang="zh-CN" dirty="0" err="1"/>
              <a:t>LiDARsim</a:t>
            </a:r>
            <a:r>
              <a:rPr lang="en-US" altLang="zh-CN" dirty="0"/>
              <a:t> </a:t>
            </a:r>
            <a:r>
              <a:rPr lang="zh-CN" altLang="en-US" dirty="0"/>
              <a:t>数据集上进行测试的结果对比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BEEB083-3038-4BD3-8887-BE7751A81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297" y="1479792"/>
            <a:ext cx="7790862" cy="277112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63ED2EF-CAB5-45D7-8298-F27B7CA8AE5E}"/>
              </a:ext>
            </a:extLst>
          </p:cNvPr>
          <p:cNvSpPr txBox="1"/>
          <p:nvPr/>
        </p:nvSpPr>
        <p:spPr>
          <a:xfrm>
            <a:off x="642174" y="4830265"/>
            <a:ext cx="10581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该实验说明在真实数据上训练的模型，在 </a:t>
            </a:r>
            <a:r>
              <a:rPr lang="en-US" altLang="zh-CN" dirty="0" err="1"/>
              <a:t>LiDARsim</a:t>
            </a:r>
            <a:r>
              <a:rPr lang="en-US" altLang="zh-CN" dirty="0"/>
              <a:t> </a:t>
            </a:r>
            <a:r>
              <a:rPr lang="zh-CN" altLang="en-US" dirty="0"/>
              <a:t>中同样能够保持良好的性能，因此可以进行包含感知系统测试在内自动驾驶系统端到端测试</a:t>
            </a:r>
          </a:p>
        </p:txBody>
      </p:sp>
    </p:spTree>
    <p:extLst>
      <p:ext uri="{BB962C8B-B14F-4D97-AF65-F5344CB8AC3E}">
        <p14:creationId xmlns:p14="http://schemas.microsoft.com/office/powerpoint/2010/main" val="331166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1179</Words>
  <Application>Microsoft Office PowerPoint</Application>
  <PresentationFormat>宽屏</PresentationFormat>
  <Paragraphs>88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8" baseType="lpstr">
      <vt:lpstr>AvertaStd-semibold</vt:lpstr>
      <vt:lpstr>Arial</vt:lpstr>
      <vt:lpstr>Cambria Math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 L</dc:creator>
  <cp:lastModifiedBy>G L</cp:lastModifiedBy>
  <cp:revision>79</cp:revision>
  <dcterms:created xsi:type="dcterms:W3CDTF">2021-07-10T08:31:38Z</dcterms:created>
  <dcterms:modified xsi:type="dcterms:W3CDTF">2021-07-13T02:15:58Z</dcterms:modified>
</cp:coreProperties>
</file>