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1569" r:id="rId2"/>
    <p:sldId id="1709" r:id="rId3"/>
    <p:sldId id="1705" r:id="rId4"/>
    <p:sldId id="1707" r:id="rId5"/>
    <p:sldId id="1708" r:id="rId6"/>
    <p:sldId id="1710" r:id="rId7"/>
    <p:sldId id="1712" r:id="rId8"/>
    <p:sldId id="1711" r:id="rId9"/>
    <p:sldId id="1713" r:id="rId10"/>
    <p:sldId id="1714" r:id="rId11"/>
    <p:sldId id="1715" r:id="rId12"/>
    <p:sldId id="1716" r:id="rId13"/>
    <p:sldId id="1717"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09A"/>
    <a:srgbClr val="3B5A87"/>
    <a:srgbClr val="5B9BD4"/>
    <a:srgbClr val="89C8D8"/>
    <a:srgbClr val="000000"/>
    <a:srgbClr val="FF7F3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06" autoAdjust="0"/>
    <p:restoredTop sz="84491" autoAdjust="0"/>
  </p:normalViewPr>
  <p:slideViewPr>
    <p:cSldViewPr snapToGrid="0">
      <p:cViewPr varScale="1">
        <p:scale>
          <a:sx n="74" d="100"/>
          <a:sy n="74" d="100"/>
        </p:scale>
        <p:origin x="1238" y="77"/>
      </p:cViewPr>
      <p:guideLst>
        <p:guide orient="horz" pos="2160"/>
        <p:guide pos="3840"/>
      </p:guideLst>
    </p:cSldViewPr>
  </p:slideViewPr>
  <p:outlineViewPr>
    <p:cViewPr>
      <p:scale>
        <a:sx n="33" d="100"/>
        <a:sy n="33" d="100"/>
      </p:scale>
      <p:origin x="0" y="-25056"/>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91F70-CED7-4F14-AF9C-AE260BEC870E}" type="datetimeFigureOut">
              <a:rPr lang="zh-CN" altLang="en-US" smtClean="0"/>
              <a:pPr/>
              <a:t>2021/4/6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8C3F19-532C-4836-AB5A-5A9132B4A718}" type="slidenum">
              <a:rPr lang="zh-CN" altLang="en-US" smtClean="0"/>
              <a:pPr/>
              <a:t>‹#›</a:t>
            </a:fld>
            <a:endParaRPr lang="zh-CN" altLang="en-US"/>
          </a:p>
        </p:txBody>
      </p:sp>
    </p:spTree>
    <p:extLst>
      <p:ext uri="{BB962C8B-B14F-4D97-AF65-F5344CB8AC3E}">
        <p14:creationId xmlns:p14="http://schemas.microsoft.com/office/powerpoint/2010/main" val="3579844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z="1050" dirty="0"/>
          </a:p>
        </p:txBody>
      </p:sp>
    </p:spTree>
    <p:extLst>
      <p:ext uri="{BB962C8B-B14F-4D97-AF65-F5344CB8AC3E}">
        <p14:creationId xmlns:p14="http://schemas.microsoft.com/office/powerpoint/2010/main" val="1383992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2</a:t>
            </a:fld>
            <a:endParaRPr lang="zh-CN" altLang="en-US"/>
          </a:p>
        </p:txBody>
      </p:sp>
    </p:spTree>
    <p:extLst>
      <p:ext uri="{BB962C8B-B14F-4D97-AF65-F5344CB8AC3E}">
        <p14:creationId xmlns:p14="http://schemas.microsoft.com/office/powerpoint/2010/main" val="1216887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3</a:t>
            </a:fld>
            <a:endParaRPr lang="zh-CN" altLang="en-US"/>
          </a:p>
        </p:txBody>
      </p:sp>
    </p:spTree>
    <p:extLst>
      <p:ext uri="{BB962C8B-B14F-4D97-AF65-F5344CB8AC3E}">
        <p14:creationId xmlns:p14="http://schemas.microsoft.com/office/powerpoint/2010/main" val="277793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4</a:t>
            </a:fld>
            <a:endParaRPr lang="zh-CN" altLang="en-US"/>
          </a:p>
        </p:txBody>
      </p:sp>
    </p:spTree>
    <p:extLst>
      <p:ext uri="{BB962C8B-B14F-4D97-AF65-F5344CB8AC3E}">
        <p14:creationId xmlns:p14="http://schemas.microsoft.com/office/powerpoint/2010/main" val="1493596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5</a:t>
            </a:fld>
            <a:endParaRPr lang="zh-CN" altLang="en-US"/>
          </a:p>
        </p:txBody>
      </p:sp>
    </p:spTree>
    <p:extLst>
      <p:ext uri="{BB962C8B-B14F-4D97-AF65-F5344CB8AC3E}">
        <p14:creationId xmlns:p14="http://schemas.microsoft.com/office/powerpoint/2010/main" val="2231681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6</a:t>
            </a:fld>
            <a:endParaRPr lang="zh-CN" altLang="en-US"/>
          </a:p>
        </p:txBody>
      </p:sp>
    </p:spTree>
    <p:extLst>
      <p:ext uri="{BB962C8B-B14F-4D97-AF65-F5344CB8AC3E}">
        <p14:creationId xmlns:p14="http://schemas.microsoft.com/office/powerpoint/2010/main" val="2995105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7</a:t>
            </a:fld>
            <a:endParaRPr lang="zh-CN" altLang="en-US"/>
          </a:p>
        </p:txBody>
      </p:sp>
    </p:spTree>
    <p:extLst>
      <p:ext uri="{BB962C8B-B14F-4D97-AF65-F5344CB8AC3E}">
        <p14:creationId xmlns:p14="http://schemas.microsoft.com/office/powerpoint/2010/main" val="3451838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8</a:t>
            </a:fld>
            <a:endParaRPr lang="zh-CN" altLang="en-US"/>
          </a:p>
        </p:txBody>
      </p:sp>
    </p:spTree>
    <p:extLst>
      <p:ext uri="{BB962C8B-B14F-4D97-AF65-F5344CB8AC3E}">
        <p14:creationId xmlns:p14="http://schemas.microsoft.com/office/powerpoint/2010/main" val="1184656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9</a:t>
            </a:fld>
            <a:endParaRPr lang="zh-CN" altLang="en-US"/>
          </a:p>
        </p:txBody>
      </p:sp>
    </p:spTree>
    <p:extLst>
      <p:ext uri="{BB962C8B-B14F-4D97-AF65-F5344CB8AC3E}">
        <p14:creationId xmlns:p14="http://schemas.microsoft.com/office/powerpoint/2010/main" val="2884763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a:solidFill>
                  <a:srgbClr val="182026"/>
                </a:solidFill>
                <a:effectLst/>
                <a:latin typeface="-apple-system"/>
              </a:rPr>
              <a:t>集合越大，可利用的信息越好。正如我们将看到的那样，额外的信息甚至会告诉我们一个内存块在缓存中至少会保留多久。这与内存块的 </a:t>
            </a:r>
            <a:r>
              <a:rPr lang="en-US" altLang="zh-CN" b="0" i="0">
                <a:solidFill>
                  <a:srgbClr val="182026"/>
                </a:solidFill>
                <a:effectLst/>
                <a:latin typeface="-apple-system"/>
              </a:rPr>
              <a:t>"</a:t>
            </a:r>
            <a:r>
              <a:rPr lang="zh-CN" altLang="en-US" b="0" i="0">
                <a:solidFill>
                  <a:srgbClr val="182026"/>
                </a:solidFill>
                <a:effectLst/>
                <a:latin typeface="-apple-system"/>
              </a:rPr>
              <a:t>年龄 </a:t>
            </a:r>
            <a:r>
              <a:rPr lang="en-US" altLang="zh-CN" b="0" i="0">
                <a:solidFill>
                  <a:srgbClr val="182026"/>
                </a:solidFill>
                <a:effectLst/>
                <a:latin typeface="-apple-system"/>
              </a:rPr>
              <a:t>"</a:t>
            </a:r>
            <a:r>
              <a:rPr lang="zh-CN" altLang="en-US" b="0" i="0">
                <a:solidFill>
                  <a:srgbClr val="182026"/>
                </a:solidFill>
                <a:effectLst/>
                <a:latin typeface="-apple-system"/>
              </a:rPr>
              <a:t>有关。因此，必域上的部分顺序如下。在域中某个抽象的缓存状态上面，也就是不那么精确的状态，是这个状态中的内存块要么缺失，要么比这里更老。</a:t>
            </a:r>
          </a:p>
          <a:p>
            <a:br>
              <a:rPr lang="zh-CN" altLang="en-US" b="0" i="0">
                <a:solidFill>
                  <a:srgbClr val="182026"/>
                </a:solidFill>
                <a:effectLst/>
                <a:latin typeface="-apple-system"/>
              </a:rPr>
            </a:br>
            <a:endParaRPr lang="zh-CN" altLang="en-US" dirty="0"/>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10</a:t>
            </a:fld>
            <a:endParaRPr lang="zh-CN" altLang="en-US"/>
          </a:p>
        </p:txBody>
      </p:sp>
    </p:spTree>
    <p:extLst>
      <p:ext uri="{BB962C8B-B14F-4D97-AF65-F5344CB8AC3E}">
        <p14:creationId xmlns:p14="http://schemas.microsoft.com/office/powerpoint/2010/main" val="1251211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i="0">
                <a:solidFill>
                  <a:srgbClr val="182026"/>
                </a:solidFill>
                <a:effectLst/>
                <a:latin typeface="-apple-system"/>
              </a:rPr>
              <a:t>"</a:t>
            </a:r>
            <a:r>
              <a:rPr lang="zh-CN" altLang="en-US" b="0" i="0">
                <a:solidFill>
                  <a:srgbClr val="182026"/>
                </a:solidFill>
                <a:effectLst/>
                <a:latin typeface="-apple-system"/>
              </a:rPr>
              <a:t>好 </a:t>
            </a:r>
            <a:r>
              <a:rPr lang="en-US" altLang="zh-CN" b="0" i="0">
                <a:solidFill>
                  <a:srgbClr val="182026"/>
                </a:solidFill>
                <a:effectLst/>
                <a:latin typeface="-apple-system"/>
              </a:rPr>
              <a:t>"</a:t>
            </a:r>
            <a:r>
              <a:rPr lang="zh-CN" altLang="en-US" b="0" i="0">
                <a:solidFill>
                  <a:srgbClr val="182026"/>
                </a:solidFill>
                <a:effectLst/>
                <a:latin typeface="-apple-system"/>
              </a:rPr>
              <a:t>的信息是指某个内存块不在这个集合中，因为每当执行到给定的程序点时，这个内存块就可以被划分为肯定不在缓存中。因此，集合越小越好。另外，较老的内存块会比年轻的内存块更快达到从缓存中删除的理想情况。 因此，该域的部分顺序如下所示</a:t>
            </a:r>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11</a:t>
            </a:fld>
            <a:endParaRPr lang="zh-CN" altLang="en-US"/>
          </a:p>
        </p:txBody>
      </p:sp>
    </p:spTree>
    <p:extLst>
      <p:ext uri="{BB962C8B-B14F-4D97-AF65-F5344CB8AC3E}">
        <p14:creationId xmlns:p14="http://schemas.microsoft.com/office/powerpoint/2010/main" val="1503138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a:solidFill>
                  <a:srgbClr val="182026"/>
                </a:solidFill>
                <a:effectLst/>
                <a:latin typeface="-apple-system"/>
              </a:rPr>
              <a:t>基本块的流水线分析从一组流水线的前辈确定的流水线状态开始，并且通过一组机器指令的逐周期仿真，使该流水线从一条指令演变为一条指令。指令级别通常是不确定的信息，例如由于不可预测的缓存内容而导致缺少确定执行状态的演变的信息。因此，一条指令的抽象执行可能导致一个状态分裂为几个后继状态。以这种树状结构计算的所有状态形成后继指令的一组入口状态。在基本块的末尾，状态的最终集合将传播到后续块。对所有基本块重复所描述的状态集的演化，直到其稳定为止，即状态集不再改变。</a:t>
            </a:r>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12</a:t>
            </a:fld>
            <a:endParaRPr lang="zh-CN" altLang="en-US"/>
          </a:p>
        </p:txBody>
      </p:sp>
    </p:spTree>
    <p:extLst>
      <p:ext uri="{BB962C8B-B14F-4D97-AF65-F5344CB8AC3E}">
        <p14:creationId xmlns:p14="http://schemas.microsoft.com/office/powerpoint/2010/main" val="319555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en-US" b="0" i="0">
              <a:solidFill>
                <a:srgbClr val="182026"/>
              </a:solidFill>
              <a:effectLst/>
              <a:latin typeface="-apple-system"/>
            </a:endParaRPr>
          </a:p>
        </p:txBody>
      </p:sp>
      <p:sp>
        <p:nvSpPr>
          <p:cNvPr id="4" name="灯片编号占位符 3"/>
          <p:cNvSpPr>
            <a:spLocks noGrp="1"/>
          </p:cNvSpPr>
          <p:nvPr>
            <p:ph type="sldNum" sz="quarter" idx="10"/>
          </p:nvPr>
        </p:nvSpPr>
        <p:spPr/>
        <p:txBody>
          <a:bodyPr/>
          <a:lstStyle/>
          <a:p>
            <a:fld id="{268C3F19-532C-4836-AB5A-5A9132B4A718}" type="slidenum">
              <a:rPr lang="zh-CN" altLang="en-US" smtClean="0"/>
              <a:pPr/>
              <a:t>13</a:t>
            </a:fld>
            <a:endParaRPr lang="zh-CN" altLang="en-US"/>
          </a:p>
        </p:txBody>
      </p:sp>
    </p:spTree>
    <p:extLst>
      <p:ext uri="{BB962C8B-B14F-4D97-AF65-F5344CB8AC3E}">
        <p14:creationId xmlns:p14="http://schemas.microsoft.com/office/powerpoint/2010/main" val="3328639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C364FB5A-9CB8-4436-AE95-1154F556C0FB}" type="datetime1">
              <a:rPr lang="zh-CN" altLang="en-US" smtClean="0">
                <a:solidFill>
                  <a:prstClr val="black">
                    <a:tint val="75000"/>
                  </a:prstClr>
                </a:solidFill>
              </a:rPr>
              <a:t>2021/4/6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5101F935-D208-4F1B-AB4F-475AFDD0208E}"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54670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D2468E65-B0DC-4803-8BBC-A67A0EE562B1}" type="datetime1">
              <a:rPr lang="zh-CN" altLang="en-US" smtClean="0">
                <a:solidFill>
                  <a:prstClr val="black">
                    <a:tint val="75000"/>
                  </a:prstClr>
                </a:solidFill>
              </a:rPr>
              <a:t>2021/4/6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2261D8B3-0104-4129-817E-1C07D6A99DE4}"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070635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45EFB32A-5ED9-4C6B-8D7D-01B6047F9A43}" type="datetime1">
              <a:rPr lang="zh-CN" altLang="en-US" smtClean="0">
                <a:solidFill>
                  <a:prstClr val="black">
                    <a:tint val="75000"/>
                  </a:prstClr>
                </a:solidFill>
              </a:rPr>
              <a:t>2021/4/6</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B65E8DA7-EEB6-4739-8281-F464F2E626FE}"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154301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772D1C8-D195-4DBC-B7C2-24FBAD4CE97E}" type="datetime1">
              <a:rPr lang="zh-CN" altLang="en-US" smtClean="0"/>
              <a:pPr>
                <a:defRPr/>
              </a:pPr>
              <a:t>2021/4/6</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10" name="标题 3">
            <a:extLst>
              <a:ext uri="{FF2B5EF4-FFF2-40B4-BE49-F238E27FC236}">
                <a16:creationId xmlns:a16="http://schemas.microsoft.com/office/drawing/2014/main" id="{D76BA972-582C-154E-A3DD-AA14C0968935}"/>
              </a:ext>
            </a:extLst>
          </p:cNvPr>
          <p:cNvSpPr txBox="1">
            <a:spLocks/>
          </p:cNvSpPr>
          <p:nvPr userDrawn="1"/>
        </p:nvSpPr>
        <p:spPr>
          <a:xfrm>
            <a:off x="0" y="0"/>
            <a:ext cx="12192000" cy="755581"/>
          </a:xfrm>
          <a:prstGeom prst="rect">
            <a:avLst/>
          </a:prstGeom>
          <a:solidFill>
            <a:srgbClr val="02409A"/>
          </a:solidFill>
          <a:ln>
            <a:noFill/>
          </a:ln>
          <a:effectLst>
            <a:outerShdw blurRad="44450" dist="27940" dir="5400000" algn="ctr">
              <a:srgbClr val="000000">
                <a:alpha val="32000"/>
              </a:srgbClr>
            </a:outerShdw>
          </a:effectLst>
        </p:spPr>
        <p:txBody>
          <a:bodyPr tIns="0" bIns="0" anchor="ctr"/>
          <a:lstStyle/>
          <a:p>
            <a:pPr algn="ctr">
              <a:spcBef>
                <a:spcPct val="0"/>
              </a:spcBef>
              <a:defRPr/>
            </a:pPr>
            <a:endParaRPr lang="en-US" altLang="zh-CN" sz="4400" b="1" dirty="0">
              <a:solidFill>
                <a:schemeClr val="bg1"/>
              </a:solidFill>
              <a:latin typeface="微软雅黑" panose="020B0503020204020204" pitchFamily="34" charset="-122"/>
              <a:ea typeface="微软雅黑" panose="020B0503020204020204" pitchFamily="34" charset="-122"/>
            </a:endParaRPr>
          </a:p>
        </p:txBody>
      </p:sp>
      <p:pic>
        <p:nvPicPr>
          <p:cNvPr id="8" name="Picture 7">
            <a:extLst>
              <a:ext uri="{FF2B5EF4-FFF2-40B4-BE49-F238E27FC236}">
                <a16:creationId xmlns:a16="http://schemas.microsoft.com/office/drawing/2014/main" id="{B27E0775-179F-4741-B74D-99EA03EC246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p:blipFill>
        <p:spPr>
          <a:xfrm>
            <a:off x="10475104" y="34231"/>
            <a:ext cx="1531840" cy="700860"/>
          </a:xfrm>
          <a:prstGeom prst="rect">
            <a:avLst/>
          </a:prstGeom>
        </p:spPr>
      </p:pic>
      <p:sp>
        <p:nvSpPr>
          <p:cNvPr id="11" name="文本占位符 10">
            <a:extLst>
              <a:ext uri="{FF2B5EF4-FFF2-40B4-BE49-F238E27FC236}">
                <a16:creationId xmlns:a16="http://schemas.microsoft.com/office/drawing/2014/main" id="{239F9D17-6C29-7346-BD83-4322FC1A71B2}"/>
              </a:ext>
            </a:extLst>
          </p:cNvPr>
          <p:cNvSpPr>
            <a:spLocks noGrp="1"/>
          </p:cNvSpPr>
          <p:nvPr>
            <p:ph type="body" sz="quarter" idx="13"/>
          </p:nvPr>
        </p:nvSpPr>
        <p:spPr>
          <a:xfrm>
            <a:off x="87117" y="56462"/>
            <a:ext cx="9500522" cy="613314"/>
          </a:xfrm>
        </p:spPr>
        <p:txBody>
          <a:bodyPr>
            <a:noAutofit/>
          </a:bodyPr>
          <a:lstStyle>
            <a:lvl1pPr marL="0" indent="0" algn="l">
              <a:buNone/>
              <a:defRPr sz="4000" b="1">
                <a:solidFill>
                  <a:schemeClr val="bg1"/>
                </a:solidFill>
                <a:latin typeface="微软雅黑" panose="020B0503020204020204" pitchFamily="34" charset="-122"/>
                <a:ea typeface="微软雅黑" panose="020B0503020204020204" pitchFamily="34" charset="-122"/>
              </a:defRPr>
            </a:lvl1pPr>
          </a:lstStyle>
          <a:p>
            <a:pPr lvl="0"/>
            <a:r>
              <a:rPr lang="zh-CN" altLang="en-US" dirty="0"/>
              <a:t>编辑母版文本样式</a:t>
            </a:r>
          </a:p>
        </p:txBody>
      </p:sp>
      <p:sp>
        <p:nvSpPr>
          <p:cNvPr id="12"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02409A"/>
          </a:solidFill>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userDrawn="1"/>
        </p:nvPicPr>
        <p:blipFill rotWithShape="1">
          <a:blip r:embed="rId3"/>
          <a:srcRect l="8177" t="2247" r="9531" b="2992"/>
          <a:stretch/>
        </p:blipFill>
        <p:spPr>
          <a:xfrm>
            <a:off x="9700192" y="46088"/>
            <a:ext cx="662359" cy="663403"/>
          </a:xfrm>
          <a:prstGeom prst="ellipse">
            <a:avLst/>
          </a:prstGeom>
        </p:spPr>
      </p:pic>
    </p:spTree>
    <p:extLst>
      <p:ext uri="{BB962C8B-B14F-4D97-AF65-F5344CB8AC3E}">
        <p14:creationId xmlns:p14="http://schemas.microsoft.com/office/powerpoint/2010/main" val="1488118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p:cNvSpPr>
            <a:spLocks noGrp="1"/>
          </p:cNvSpPr>
          <p:nvPr>
            <p:ph type="dt" sz="half" idx="10"/>
          </p:nvPr>
        </p:nvSpPr>
        <p:spPr/>
        <p:txBody>
          <a:bodyPr/>
          <a:lstStyle>
            <a:lvl1pPr>
              <a:defRPr/>
            </a:lvl1pPr>
          </a:lstStyle>
          <a:p>
            <a:pPr>
              <a:defRPr/>
            </a:pPr>
            <a:fld id="{AECD0043-2B3B-4ABF-87D6-BB09D3D725EA}" type="datetime1">
              <a:rPr lang="zh-CN" altLang="en-US" smtClean="0"/>
              <a:pPr>
                <a:defRPr/>
              </a:pPr>
              <a:t>2021/4/6</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solidFill>
                  <a:schemeClr val="tx1">
                    <a:lumMod val="75000"/>
                    <a:lumOff val="25000"/>
                  </a:schemeClr>
                </a:solidFill>
              </a:defRPr>
            </a:lvl1pPr>
          </a:lstStyle>
          <a:p>
            <a:pPr>
              <a:defRPr/>
            </a:pPr>
            <a:fld id="{4BB8B35F-21E2-46E5-B42B-EAC6AC572096}" type="slidenum">
              <a:rPr lang="zh-CN" altLang="en-US" smtClean="0"/>
              <a:pPr>
                <a:defRPr/>
              </a:pPr>
              <a:t>‹#›</a:t>
            </a:fld>
            <a:endParaRPr lang="zh-CN" altLang="en-US" dirty="0"/>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spTree>
    <p:extLst>
      <p:ext uri="{BB962C8B-B14F-4D97-AF65-F5344CB8AC3E}">
        <p14:creationId xmlns:p14="http://schemas.microsoft.com/office/powerpoint/2010/main" val="15404101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标题占位符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8195" name="文本占位符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4CF4E728-887D-47EE-AE03-218E545BC0D3}" type="datetime1">
              <a:rPr lang="zh-CN" altLang="en-US" smtClean="0">
                <a:solidFill>
                  <a:prstClr val="black">
                    <a:tint val="75000"/>
                  </a:prstClr>
                </a:solidFill>
              </a:rPr>
              <a:t>2021/4/6</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A5A086CD-AC41-40EE-802B-1B19448B984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0327199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8" r:id="rId4"/>
    <p:sldLayoutId id="2147483699" r:id="rId5"/>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p:cNvSpPr>
          <p:nvPr/>
        </p:nvSpPr>
        <p:spPr>
          <a:xfrm>
            <a:off x="0" y="585216"/>
            <a:ext cx="12192000" cy="3203824"/>
          </a:xfrm>
          <a:prstGeom prst="rect">
            <a:avLst/>
          </a:prstGeom>
          <a:solidFill>
            <a:srgbClr val="02409A"/>
          </a:solidFill>
          <a:ln>
            <a:noFill/>
          </a:ln>
          <a:effectLst>
            <a:outerShdw blurRad="44450" dist="27940" dir="5400000" algn="ctr">
              <a:srgbClr val="000000">
                <a:alpha val="32000"/>
              </a:srgbClr>
            </a:outerShdw>
          </a:effectLst>
        </p:spPr>
        <p:txBody>
          <a:bodyPr tIns="0" bIns="0" anchor="ctr"/>
          <a:lstStyle/>
          <a:p>
            <a:pPr algn="ctr">
              <a:spcBef>
                <a:spcPct val="0"/>
              </a:spcBef>
              <a:defRPr/>
            </a:pPr>
            <a:r>
              <a:rPr lang="en-US" altLang="zh-CN" sz="4800" b="1">
                <a:solidFill>
                  <a:schemeClr val="bg1"/>
                </a:solidFill>
                <a:latin typeface="微软雅黑" pitchFamily="34" charset="-122"/>
                <a:ea typeface="微软雅黑" pitchFamily="34" charset="-122"/>
              </a:rPr>
              <a:t>Reliable and Precise WCET Determination for a Real-Life Processor</a:t>
            </a:r>
            <a:endParaRPr lang="en-US" altLang="zh-CN" sz="4800" b="1" dirty="0">
              <a:solidFill>
                <a:schemeClr val="bg1"/>
              </a:solidFill>
              <a:latin typeface="微软雅黑" pitchFamily="34" charset="-122"/>
              <a:ea typeface="微软雅黑" pitchFamily="34" charset="-122"/>
            </a:endParaRPr>
          </a:p>
        </p:txBody>
      </p:sp>
      <p:sp>
        <p:nvSpPr>
          <p:cNvPr id="2" name="副标题 1">
            <a:extLst>
              <a:ext uri="{FF2B5EF4-FFF2-40B4-BE49-F238E27FC236}">
                <a16:creationId xmlns:a16="http://schemas.microsoft.com/office/drawing/2014/main" id="{F3172397-631B-465D-8608-278EABD6D25B}"/>
              </a:ext>
            </a:extLst>
          </p:cNvPr>
          <p:cNvSpPr>
            <a:spLocks noGrp="1"/>
          </p:cNvSpPr>
          <p:nvPr>
            <p:ph type="subTitle" idx="1"/>
          </p:nvPr>
        </p:nvSpPr>
        <p:spPr>
          <a:xfrm>
            <a:off x="516082" y="4028209"/>
            <a:ext cx="11159836" cy="1323109"/>
          </a:xfrm>
        </p:spPr>
        <p:txBody>
          <a:bodyPr/>
          <a:lstStyle/>
          <a:p>
            <a:pPr marL="342900" indent="-342900" algn="l">
              <a:buFontTx/>
              <a:buChar char="-"/>
            </a:pPr>
            <a:r>
              <a:rPr lang="en-US" altLang="zh-CN" sz="2400"/>
              <a:t>Ferdinand C, Heckmann R, Langenbach M, et al. Reliable and precise WCET determination for a real-life processor[C]//International Workshop on Embedded Software. Springer, Berlin, Heidelberg, 2001: 469-485.</a:t>
            </a:r>
          </a:p>
          <a:p>
            <a:pPr marL="342900" indent="-342900" algn="l">
              <a:buFontTx/>
              <a:buChar char="-"/>
            </a:pPr>
            <a:r>
              <a:rPr lang="en-US" altLang="zh-CN" sz="2400"/>
              <a:t>Heckmann R, Ferdinand C. Worst-case execution time prediction by static program analysis[C]//In 18th International Parallel and Distributed Processing Symposium (IPDPS 2004, pages 26–30. IEEE Computer Society. 2004.</a:t>
            </a:r>
            <a:endParaRPr lang="zh-CN" altLang="en-US" sz="2400"/>
          </a:p>
        </p:txBody>
      </p:sp>
    </p:spTree>
    <p:extLst>
      <p:ext uri="{BB962C8B-B14F-4D97-AF65-F5344CB8AC3E}">
        <p14:creationId xmlns:p14="http://schemas.microsoft.com/office/powerpoint/2010/main" val="1610130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WCET Prediction</a:t>
            </a:r>
            <a:endParaRPr lang="en-US" altLang="zh-CN" sz="4400" dirty="0"/>
          </a:p>
        </p:txBody>
      </p:sp>
      <p:sp>
        <p:nvSpPr>
          <p:cNvPr id="3" name="文本框 2">
            <a:extLst>
              <a:ext uri="{FF2B5EF4-FFF2-40B4-BE49-F238E27FC236}">
                <a16:creationId xmlns:a16="http://schemas.microsoft.com/office/drawing/2014/main" id="{AD3D9532-0866-4A48-8BB6-D1B85B9D5A3E}"/>
              </a:ext>
            </a:extLst>
          </p:cNvPr>
          <p:cNvSpPr txBox="1"/>
          <p:nvPr/>
        </p:nvSpPr>
        <p:spPr>
          <a:xfrm>
            <a:off x="727363" y="1381991"/>
            <a:ext cx="10162309" cy="2989729"/>
          </a:xfrm>
          <a:prstGeom prst="rect">
            <a:avLst/>
          </a:prstGeom>
          <a:noFill/>
        </p:spPr>
        <p:txBody>
          <a:bodyPr wrap="square" rtlCol="0">
            <a:spAutoFit/>
          </a:bodyPr>
          <a:lstStyle/>
          <a:p>
            <a:r>
              <a:rPr lang="en-US" altLang="zh-CN" sz="2400" b="0" i="0">
                <a:effectLst/>
                <a:latin typeface="Arial" panose="020B0604020202020204" pitchFamily="34" charset="0"/>
              </a:rPr>
              <a:t>WCET</a:t>
            </a:r>
            <a:r>
              <a:rPr lang="zh-CN" altLang="en-US" sz="2400" b="0" i="0">
                <a:effectLst/>
                <a:latin typeface="Arial" panose="020B0604020202020204" pitchFamily="34" charset="0"/>
              </a:rPr>
              <a:t>：</a:t>
            </a:r>
            <a:r>
              <a:rPr lang="en-US" altLang="zh-CN" sz="2400" b="0" i="0">
                <a:effectLst/>
                <a:latin typeface="Arial" panose="020B0604020202020204" pitchFamily="34" charset="0"/>
              </a:rPr>
              <a:t>Worst-Case Execution Time</a:t>
            </a:r>
          </a:p>
          <a:p>
            <a:endParaRPr lang="en-US" altLang="zh-CN" sz="2400">
              <a:latin typeface="Arial" panose="020B0604020202020204" pitchFamily="34" charset="0"/>
            </a:endParaRPr>
          </a:p>
          <a:p>
            <a:pPr>
              <a:lnSpc>
                <a:spcPct val="150000"/>
              </a:lnSpc>
            </a:pPr>
            <a:r>
              <a:rPr lang="zh-CN" altLang="en-US" sz="2400">
                <a:latin typeface="Arial" panose="020B0604020202020204" pitchFamily="34" charset="0"/>
              </a:rPr>
              <a:t>为什么要进行</a:t>
            </a:r>
            <a:r>
              <a:rPr lang="en-US" altLang="zh-CN" sz="2400">
                <a:latin typeface="Arial" panose="020B0604020202020204" pitchFamily="34" charset="0"/>
              </a:rPr>
              <a:t>WCET Prediction</a:t>
            </a:r>
            <a:r>
              <a:rPr lang="zh-CN" altLang="en-US" sz="2400">
                <a:latin typeface="Arial" panose="020B0604020202020204" pitchFamily="34" charset="0"/>
              </a:rPr>
              <a:t>：</a:t>
            </a:r>
            <a:endParaRPr lang="en-US" altLang="zh-CN" sz="2400">
              <a:latin typeface="Arial" panose="020B0604020202020204" pitchFamily="34" charset="0"/>
            </a:endParaRPr>
          </a:p>
          <a:p>
            <a:pPr marL="342900" indent="-342900">
              <a:lnSpc>
                <a:spcPct val="150000"/>
              </a:lnSpc>
              <a:buFont typeface="Arial" panose="020B0604020202020204" pitchFamily="34" charset="0"/>
              <a:buChar char="•"/>
            </a:pPr>
            <a:r>
              <a:rPr lang="zh-CN" altLang="en-US" sz="2400"/>
              <a:t>许多安全关键型嵌入式设备都有着严格的实时性。如果程序运行的时间超过</a:t>
            </a:r>
            <a:r>
              <a:rPr lang="en-US" altLang="zh-CN" sz="2400"/>
              <a:t>deadline</a:t>
            </a:r>
            <a:r>
              <a:rPr lang="zh-CN" altLang="en-US" sz="2400"/>
              <a:t>会危害生命安全或造成重大损失。</a:t>
            </a:r>
            <a:endParaRPr lang="en-US" altLang="zh-CN" sz="2400"/>
          </a:p>
          <a:p>
            <a:pPr marL="342900" indent="-342900">
              <a:lnSpc>
                <a:spcPct val="150000"/>
              </a:lnSpc>
              <a:buFont typeface="Arial" panose="020B0604020202020204" pitchFamily="34" charset="0"/>
              <a:buChar char="•"/>
            </a:pPr>
            <a:r>
              <a:rPr lang="zh-CN" altLang="en-US" sz="2400"/>
              <a:t>传统的基于测量的</a:t>
            </a:r>
            <a:r>
              <a:rPr lang="en-US" altLang="zh-CN" sz="2400"/>
              <a:t>WCET</a:t>
            </a:r>
            <a:r>
              <a:rPr lang="zh-CN" altLang="en-US" sz="2400"/>
              <a:t>分析因为现在的软硬件特性而变得不适用</a:t>
            </a:r>
            <a:endParaRPr lang="en-US" altLang="zh-CN" sz="2400"/>
          </a:p>
        </p:txBody>
      </p:sp>
    </p:spTree>
    <p:extLst>
      <p:ext uri="{BB962C8B-B14F-4D97-AF65-F5344CB8AC3E}">
        <p14:creationId xmlns:p14="http://schemas.microsoft.com/office/powerpoint/2010/main" val="3008733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zh-CN" altLang="en-US" sz="4400"/>
              <a:t>系统流程</a:t>
            </a:r>
            <a:endParaRPr lang="en-US" altLang="zh-CN" sz="4400" dirty="0"/>
          </a:p>
        </p:txBody>
      </p:sp>
      <p:pic>
        <p:nvPicPr>
          <p:cNvPr id="6" name="图片 5">
            <a:extLst>
              <a:ext uri="{FF2B5EF4-FFF2-40B4-BE49-F238E27FC236}">
                <a16:creationId xmlns:a16="http://schemas.microsoft.com/office/drawing/2014/main" id="{9A82A2EC-939B-4619-9B82-ABC766AE83DD}"/>
              </a:ext>
            </a:extLst>
          </p:cNvPr>
          <p:cNvPicPr>
            <a:picLocks noChangeAspect="1"/>
          </p:cNvPicPr>
          <p:nvPr/>
        </p:nvPicPr>
        <p:blipFill>
          <a:blip r:embed="rId3"/>
          <a:stretch>
            <a:fillRect/>
          </a:stretch>
        </p:blipFill>
        <p:spPr>
          <a:xfrm>
            <a:off x="2325229" y="809411"/>
            <a:ext cx="7541542" cy="6048589"/>
          </a:xfrm>
          <a:prstGeom prst="rect">
            <a:avLst/>
          </a:prstGeom>
        </p:spPr>
      </p:pic>
    </p:spTree>
    <p:extLst>
      <p:ext uri="{BB962C8B-B14F-4D97-AF65-F5344CB8AC3E}">
        <p14:creationId xmlns:p14="http://schemas.microsoft.com/office/powerpoint/2010/main" val="501013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zh-CN" altLang="en-US" sz="4400"/>
              <a:t>系统流程</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624467" y="1096706"/>
            <a:ext cx="10258278" cy="5021055"/>
          </a:xfrm>
          <a:prstGeom prst="rect">
            <a:avLst/>
          </a:prstGeom>
          <a:noFill/>
        </p:spPr>
        <p:txBody>
          <a:bodyPr wrap="square" rtlCol="0">
            <a:spAutoFit/>
          </a:bodyPr>
          <a:lstStyle/>
          <a:p>
            <a:pPr>
              <a:lnSpc>
                <a:spcPct val="150000"/>
              </a:lnSpc>
            </a:pPr>
            <a:r>
              <a:rPr lang="zh-CN" altLang="en-US" sz="2400"/>
              <a:t>对于程序</a:t>
            </a:r>
            <a:r>
              <a:rPr lang="en-US" altLang="zh-CN" sz="2400"/>
              <a:t>WCET</a:t>
            </a:r>
            <a:r>
              <a:rPr lang="zh-CN" altLang="en-US" sz="2400"/>
              <a:t>分析的流程为：</a:t>
            </a:r>
          </a:p>
          <a:p>
            <a:pPr marL="457200" indent="-457200">
              <a:lnSpc>
                <a:spcPct val="150000"/>
              </a:lnSpc>
              <a:buFont typeface="+mj-lt"/>
              <a:buAutoNum type="arabicPeriod"/>
            </a:pPr>
            <a:r>
              <a:rPr lang="zh-CN" altLang="en-US" sz="2400"/>
              <a:t>输入：可执行的二进制文件以及用户提供的关于循环次数、递归次数上界的信息</a:t>
            </a:r>
            <a:endParaRPr lang="en-US" altLang="zh-CN" sz="2400"/>
          </a:p>
          <a:p>
            <a:pPr marL="457200" indent="-457200">
              <a:lnSpc>
                <a:spcPct val="150000"/>
              </a:lnSpc>
              <a:buFont typeface="+mj-lt"/>
              <a:buAutoNum type="arabicPeriod"/>
            </a:pPr>
            <a:r>
              <a:rPr lang="zh-CN" altLang="en-US" sz="2400"/>
              <a:t>通过一个</a:t>
            </a:r>
            <a:r>
              <a:rPr lang="en-US" altLang="zh-CN" sz="2400"/>
              <a:t>parser</a:t>
            </a:r>
            <a:r>
              <a:rPr lang="zh-CN" altLang="en-US" sz="2400"/>
              <a:t>读取可执行文件，进行指令识别，构建</a:t>
            </a:r>
            <a:r>
              <a:rPr lang="en-US" altLang="zh-CN" sz="2400"/>
              <a:t>CFG</a:t>
            </a:r>
            <a:r>
              <a:rPr lang="zh-CN" altLang="en-US" sz="2400"/>
              <a:t>（控制流图）</a:t>
            </a:r>
            <a:endParaRPr lang="en-US" altLang="zh-CN" sz="2400"/>
          </a:p>
          <a:p>
            <a:pPr marL="457200" indent="-457200">
              <a:lnSpc>
                <a:spcPct val="150000"/>
              </a:lnSpc>
              <a:buFont typeface="+mj-lt"/>
              <a:buAutoNum type="arabicPeriod"/>
            </a:pPr>
            <a:r>
              <a:rPr lang="en-US" altLang="zh-CN" sz="2400"/>
              <a:t>Value Analysis</a:t>
            </a:r>
            <a:r>
              <a:rPr lang="zh-CN" altLang="en-US" sz="2400"/>
              <a:t>：确定对于特定上下文中寄存器的值范围，从而得到间接访存的地址范围</a:t>
            </a:r>
            <a:endParaRPr lang="en-US" altLang="zh-CN" sz="2400"/>
          </a:p>
          <a:p>
            <a:pPr marL="457200" indent="-457200">
              <a:lnSpc>
                <a:spcPct val="150000"/>
              </a:lnSpc>
              <a:buFont typeface="+mj-lt"/>
              <a:buAutoNum type="arabicPeriod"/>
            </a:pPr>
            <a:r>
              <a:rPr lang="en-US" altLang="zh-CN" sz="2400"/>
              <a:t>Cache Analysis</a:t>
            </a:r>
            <a:r>
              <a:rPr lang="zh-CN" altLang="en-US" sz="2400"/>
              <a:t>：将程序的访存行为进行分类（如</a:t>
            </a:r>
            <a:r>
              <a:rPr lang="en-US" altLang="zh-CN" sz="2400"/>
              <a:t>cache hit,</a:t>
            </a:r>
            <a:r>
              <a:rPr lang="zh-CN" altLang="en-US" sz="2400"/>
              <a:t> </a:t>
            </a:r>
            <a:r>
              <a:rPr lang="en-US" altLang="zh-CN" sz="2400"/>
              <a:t>cache miss</a:t>
            </a:r>
            <a:r>
              <a:rPr lang="zh-CN" altLang="en-US" sz="2400"/>
              <a:t>）</a:t>
            </a:r>
            <a:endParaRPr lang="en-US" altLang="zh-CN" sz="2400"/>
          </a:p>
          <a:p>
            <a:pPr marL="457200" indent="-457200">
              <a:lnSpc>
                <a:spcPct val="150000"/>
              </a:lnSpc>
              <a:buFont typeface="+mj-lt"/>
              <a:buAutoNum type="arabicPeriod"/>
            </a:pPr>
            <a:r>
              <a:rPr lang="en-US" altLang="zh-CN" sz="2400"/>
              <a:t>Pipeline Analysis</a:t>
            </a:r>
            <a:r>
              <a:rPr lang="zh-CN" altLang="en-US" sz="2400"/>
              <a:t>：确定一个指令序列（基本块）的执行时间</a:t>
            </a:r>
            <a:endParaRPr lang="en-US" altLang="zh-CN" sz="2400"/>
          </a:p>
          <a:p>
            <a:pPr marL="457200" indent="-457200">
              <a:lnSpc>
                <a:spcPct val="150000"/>
              </a:lnSpc>
              <a:buFont typeface="+mj-lt"/>
              <a:buAutoNum type="arabicPeriod"/>
            </a:pPr>
            <a:r>
              <a:rPr lang="en-US" altLang="zh-CN" sz="2400"/>
              <a:t>Path Analysis</a:t>
            </a:r>
            <a:r>
              <a:rPr lang="zh-CN" altLang="en-US" sz="2400"/>
              <a:t>：得出在最坏情况下程序的执行路径</a:t>
            </a:r>
            <a:endParaRPr lang="en-US" altLang="zh-CN" sz="2400"/>
          </a:p>
        </p:txBody>
      </p:sp>
    </p:spTree>
    <p:extLst>
      <p:ext uri="{BB962C8B-B14F-4D97-AF65-F5344CB8AC3E}">
        <p14:creationId xmlns:p14="http://schemas.microsoft.com/office/powerpoint/2010/main" val="1493157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CFG Building</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966861" y="2031888"/>
            <a:ext cx="10258278" cy="224510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400"/>
              <a:t>该模块读入可执行文件和用户提供的存储额外信息的文件（存有用户提供的额外信息例如循环迭代的次数、递归的上限等）。</a:t>
            </a:r>
            <a:endParaRPr lang="en-US" altLang="zh-CN" sz="2400"/>
          </a:p>
          <a:p>
            <a:pPr marL="342900" indent="-342900">
              <a:lnSpc>
                <a:spcPct val="150000"/>
              </a:lnSpc>
              <a:buFont typeface="Arial" panose="020B0604020202020204" pitchFamily="34" charset="0"/>
              <a:buChar char="•"/>
            </a:pPr>
            <a:r>
              <a:rPr lang="zh-CN" altLang="en-US" sz="2400"/>
              <a:t>建立控制流图，并且将其输出为</a:t>
            </a:r>
            <a:r>
              <a:rPr lang="en-US" altLang="zh-CN" sz="2400"/>
              <a:t>CRL</a:t>
            </a:r>
            <a:r>
              <a:rPr lang="zh-CN" altLang="en-US" sz="2400"/>
              <a:t>（</a:t>
            </a:r>
            <a:r>
              <a:rPr lang="en-US" altLang="zh-CN" sz="2400"/>
              <a:t>Control Flow Representation Language</a:t>
            </a:r>
            <a:r>
              <a:rPr lang="zh-CN" altLang="en-US" sz="2400"/>
              <a:t>）格式</a:t>
            </a:r>
            <a:endParaRPr lang="en-US" altLang="zh-CN" sz="2400"/>
          </a:p>
        </p:txBody>
      </p:sp>
    </p:spTree>
    <p:extLst>
      <p:ext uri="{BB962C8B-B14F-4D97-AF65-F5344CB8AC3E}">
        <p14:creationId xmlns:p14="http://schemas.microsoft.com/office/powerpoint/2010/main" val="2252392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Abstract Interpretation</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712643" y="1171332"/>
            <a:ext cx="10766714" cy="5015091"/>
          </a:xfrm>
          <a:prstGeom prst="rect">
            <a:avLst/>
          </a:prstGeom>
          <a:noFill/>
        </p:spPr>
        <p:txBody>
          <a:bodyPr wrap="square" rtlCol="0">
            <a:spAutoFit/>
          </a:bodyPr>
          <a:lstStyle/>
          <a:p>
            <a:pPr>
              <a:lnSpc>
                <a:spcPct val="150000"/>
              </a:lnSpc>
            </a:pPr>
            <a:r>
              <a:rPr lang="en-US" altLang="zh-CN" sz="2400"/>
              <a:t>Abstract Interpretation</a:t>
            </a:r>
            <a:r>
              <a:rPr lang="zh-CN" altLang="en-US" sz="2400"/>
              <a:t>是一种基于语义的静态程序分析方法。在文章中，</a:t>
            </a:r>
            <a:r>
              <a:rPr lang="en-US" altLang="zh-CN" sz="2400"/>
              <a:t>Value Analysis</a:t>
            </a:r>
            <a:r>
              <a:rPr lang="zh-CN" altLang="en-US" sz="2400"/>
              <a:t>、</a:t>
            </a:r>
            <a:r>
              <a:rPr lang="en-US" altLang="zh-CN" sz="2400"/>
              <a:t>Cache Analysis</a:t>
            </a:r>
            <a:r>
              <a:rPr lang="zh-CN" altLang="en-US" sz="2400"/>
              <a:t>以及</a:t>
            </a:r>
            <a:r>
              <a:rPr lang="en-US" altLang="zh-CN" sz="2400"/>
              <a:t>Pipeline Analysis</a:t>
            </a:r>
            <a:r>
              <a:rPr lang="zh-CN" altLang="en-US" sz="2400"/>
              <a:t>是通过这种方法来完成的。</a:t>
            </a:r>
            <a:endParaRPr lang="en-US" altLang="zh-CN" sz="2400"/>
          </a:p>
          <a:p>
            <a:pPr marL="457200" indent="-457200">
              <a:lnSpc>
                <a:spcPct val="150000"/>
              </a:lnSpc>
              <a:buFont typeface="Arial" panose="020B0604020202020204" pitchFamily="34" charset="0"/>
              <a:buChar char="•"/>
            </a:pPr>
            <a:r>
              <a:rPr lang="zh-CN" altLang="en-US" sz="2400"/>
              <a:t>语言的标准（操作）语义由数据的具体域和描述语言转换具体数据的语句的一组函数给出。抽象语义由一个（较简单的）抽象域和一组抽象语义函数组成，这些函数用于在抽象域上计算程序语句，即所谓的转移函数。</a:t>
            </a:r>
            <a:endParaRPr lang="en-US" altLang="zh-CN" sz="2400"/>
          </a:p>
          <a:p>
            <a:pPr marL="457200" indent="-457200">
              <a:lnSpc>
                <a:spcPct val="150000"/>
              </a:lnSpc>
              <a:buFont typeface="Arial" panose="020B0604020202020204" pitchFamily="34" charset="0"/>
              <a:buChar char="•"/>
            </a:pPr>
            <a:r>
              <a:rPr lang="zh-CN" altLang="en-US" sz="2400"/>
              <a:t>这两个域通常都是具有完全偏序关系的格，而抽象域中的偏序关系对应于精准度，也就是信息的质量。约定顺序较高的元素被认为是包含较少的信息。</a:t>
            </a:r>
            <a:endParaRPr lang="en-US" altLang="zh-CN" sz="2400"/>
          </a:p>
          <a:p>
            <a:pPr marL="457200" indent="-457200">
              <a:lnSpc>
                <a:spcPct val="150000"/>
              </a:lnSpc>
              <a:buFont typeface="Arial" panose="020B0604020202020204" pitchFamily="34" charset="0"/>
              <a:buChar char="•"/>
            </a:pPr>
            <a:r>
              <a:rPr lang="zh-CN" altLang="en-US" sz="2400"/>
              <a:t>偏序关系决定了格上的最小上限操作（记为</a:t>
            </a:r>
            <a:r>
              <a:rPr lang="zh-CN" altLang="en-US" sz="2400">
                <a:latin typeface="Cambria Math" panose="02040503050406030204" pitchFamily="18" charset="0"/>
              </a:rPr>
              <a:t>⨆</a:t>
            </a:r>
            <a:r>
              <a:rPr lang="zh-CN" altLang="en-US" sz="2400"/>
              <a:t>），该操作用于将不同来源的信息组合到一起，例如来自几种不同的控制流。</a:t>
            </a:r>
            <a:endParaRPr lang="en-US" altLang="zh-CN" sz="2400"/>
          </a:p>
        </p:txBody>
      </p:sp>
    </p:spTree>
    <p:extLst>
      <p:ext uri="{BB962C8B-B14F-4D97-AF65-F5344CB8AC3E}">
        <p14:creationId xmlns:p14="http://schemas.microsoft.com/office/powerpoint/2010/main" val="3193655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Abstract Interpretation</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712643" y="1472668"/>
            <a:ext cx="10766714" cy="3353097"/>
          </a:xfrm>
          <a:prstGeom prst="rect">
            <a:avLst/>
          </a:prstGeom>
          <a:noFill/>
        </p:spPr>
        <p:txBody>
          <a:bodyPr wrap="square" rtlCol="0">
            <a:spAutoFit/>
          </a:bodyPr>
          <a:lstStyle/>
          <a:p>
            <a:pPr>
              <a:lnSpc>
                <a:spcPct val="150000"/>
              </a:lnSpc>
            </a:pPr>
            <a:r>
              <a:rPr lang="zh-CN" altLang="en-US" sz="2400"/>
              <a:t>我们的任务：</a:t>
            </a:r>
            <a:endParaRPr lang="en-US" altLang="zh-CN" sz="2400"/>
          </a:p>
          <a:p>
            <a:pPr marL="457200" indent="-457200">
              <a:lnSpc>
                <a:spcPct val="150000"/>
              </a:lnSpc>
              <a:buFont typeface="Arial" panose="020B0604020202020204" pitchFamily="34" charset="0"/>
              <a:buChar char="•"/>
            </a:pPr>
            <a:r>
              <a:rPr lang="zh-CN" altLang="en-US" sz="2400"/>
              <a:t>定义抽象域。它是通过从各个方面抽象到要设计的分析主题而从具体领域中分离出来的。</a:t>
            </a:r>
            <a:endParaRPr lang="en-US" altLang="zh-CN" sz="2400"/>
          </a:p>
          <a:p>
            <a:pPr marL="457200" indent="-457200">
              <a:lnSpc>
                <a:spcPct val="150000"/>
              </a:lnSpc>
              <a:buFont typeface="Arial" panose="020B0604020202020204" pitchFamily="34" charset="0"/>
              <a:buChar char="•"/>
            </a:pPr>
            <a:r>
              <a:rPr lang="zh-CN" altLang="en-US" sz="2400"/>
              <a:t>定义转移函数，它们描述了语句如何转换抽象数据。它们必须是单调的，以确保正确性和终止性。</a:t>
            </a:r>
            <a:endParaRPr lang="en-US" altLang="zh-CN" sz="2400"/>
          </a:p>
          <a:p>
            <a:pPr marL="457200" indent="-457200">
              <a:lnSpc>
                <a:spcPct val="150000"/>
              </a:lnSpc>
              <a:buFont typeface="Arial" panose="020B0604020202020204" pitchFamily="34" charset="0"/>
              <a:buChar char="•"/>
            </a:pPr>
            <a:r>
              <a:rPr lang="zh-CN" altLang="en-US" sz="2400"/>
              <a:t>定义操作</a:t>
            </a:r>
            <a:r>
              <a:rPr lang="zh-CN" altLang="en-US" sz="2400">
                <a:latin typeface="Cambria Math" panose="02040503050406030204" pitchFamily="18" charset="0"/>
              </a:rPr>
              <a:t>⨆</a:t>
            </a:r>
            <a:endParaRPr lang="zh-CN" altLang="en-US" sz="2400"/>
          </a:p>
        </p:txBody>
      </p:sp>
    </p:spTree>
    <p:extLst>
      <p:ext uri="{BB962C8B-B14F-4D97-AF65-F5344CB8AC3E}">
        <p14:creationId xmlns:p14="http://schemas.microsoft.com/office/powerpoint/2010/main" val="561605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Value Analysis</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911802" y="1211006"/>
            <a:ext cx="10368396" cy="5009769"/>
          </a:xfrm>
          <a:prstGeom prst="rect">
            <a:avLst/>
          </a:prstGeom>
          <a:noFill/>
        </p:spPr>
        <p:txBody>
          <a:bodyPr wrap="square" rtlCol="0">
            <a:spAutoFit/>
          </a:bodyPr>
          <a:lstStyle/>
          <a:p>
            <a:pPr>
              <a:lnSpc>
                <a:spcPct val="150000"/>
              </a:lnSpc>
            </a:pPr>
            <a:r>
              <a:rPr lang="zh-CN" altLang="en-US" sz="2400"/>
              <a:t>值分析为每个处理器寄存器计算一个可能值的区间，作为运行时发生的值的近似值。</a:t>
            </a:r>
          </a:p>
          <a:p>
            <a:pPr marL="342900" indent="-342900">
              <a:lnSpc>
                <a:spcPct val="150000"/>
              </a:lnSpc>
              <a:buFont typeface="Arial" panose="020B0604020202020204" pitchFamily="34" charset="0"/>
              <a:buChar char="•"/>
            </a:pPr>
            <a:r>
              <a:rPr lang="zh-CN" altLang="en-US" sz="2400"/>
              <a:t>抽象域：它将寄存器映射到可能值的区间</a:t>
            </a:r>
            <a:endParaRPr lang="en-US" altLang="zh-CN" sz="2400"/>
          </a:p>
          <a:p>
            <a:pPr marL="342900" indent="-342900">
              <a:lnSpc>
                <a:spcPct val="150000"/>
              </a:lnSpc>
              <a:buFont typeface="Arial" panose="020B0604020202020204" pitchFamily="34" charset="0"/>
              <a:buChar char="•"/>
            </a:pPr>
            <a:r>
              <a:rPr lang="zh-CN" altLang="en-US" sz="2400"/>
              <a:t>转移函数：每条机器指令都由传递函数建模，该传递函数以与指令的语义兼容的方式将输入状态映射到输出状态。例如，对于加法操作：</a:t>
            </a:r>
            <a:endParaRPr lang="en-US" altLang="zh-CN" sz="2400"/>
          </a:p>
          <a:p>
            <a:pPr marL="342900" indent="-342900">
              <a:lnSpc>
                <a:spcPct val="150000"/>
              </a:lnSpc>
              <a:buFont typeface="Arial" panose="020B0604020202020204" pitchFamily="34" charset="0"/>
              <a:buChar char="•"/>
            </a:pPr>
            <a:endParaRPr lang="en-US" altLang="zh-CN" sz="2400"/>
          </a:p>
          <a:p>
            <a:pPr marL="342900" indent="-342900">
              <a:lnSpc>
                <a:spcPct val="150000"/>
              </a:lnSpc>
              <a:buFont typeface="Arial" panose="020B0604020202020204" pitchFamily="34" charset="0"/>
              <a:buChar char="•"/>
            </a:pPr>
            <a:endParaRPr lang="en-US" altLang="zh-CN" sz="2400"/>
          </a:p>
          <a:p>
            <a:pPr marL="342900" indent="-342900">
              <a:lnSpc>
                <a:spcPct val="150000"/>
              </a:lnSpc>
              <a:buFont typeface="Arial" panose="020B0604020202020204" pitchFamily="34" charset="0"/>
              <a:buChar char="•"/>
            </a:pPr>
            <a:r>
              <a:rPr lang="zh-CN" altLang="en-US" sz="2400">
                <a:latin typeface="Cambria Math" panose="02040503050406030204" pitchFamily="18" charset="0"/>
              </a:rPr>
              <a:t>操作⨆：</a:t>
            </a:r>
            <a:endParaRPr lang="en-US" altLang="zh-CN" sz="2400">
              <a:latin typeface="Cambria Math" panose="02040503050406030204" pitchFamily="18" charset="0"/>
            </a:endParaRPr>
          </a:p>
          <a:p>
            <a:pPr marL="342900" indent="-342900">
              <a:lnSpc>
                <a:spcPct val="150000"/>
              </a:lnSpc>
              <a:buFont typeface="Arial" panose="020B0604020202020204" pitchFamily="34" charset="0"/>
              <a:buChar char="•"/>
            </a:pPr>
            <a:endParaRPr lang="en-US" altLang="zh-CN" sz="2400">
              <a:latin typeface="Cambria Math" panose="02040503050406030204" pitchFamily="18" charset="0"/>
            </a:endParaRPr>
          </a:p>
        </p:txBody>
      </p:sp>
      <p:pic>
        <p:nvPicPr>
          <p:cNvPr id="5" name="图片 4">
            <a:extLst>
              <a:ext uri="{FF2B5EF4-FFF2-40B4-BE49-F238E27FC236}">
                <a16:creationId xmlns:a16="http://schemas.microsoft.com/office/drawing/2014/main" id="{EEE34C35-961C-4A0A-ACE5-76F427BBD538}"/>
              </a:ext>
            </a:extLst>
          </p:cNvPr>
          <p:cNvPicPr>
            <a:picLocks noChangeAspect="1"/>
          </p:cNvPicPr>
          <p:nvPr/>
        </p:nvPicPr>
        <p:blipFill>
          <a:blip r:embed="rId3"/>
          <a:stretch>
            <a:fillRect/>
          </a:stretch>
        </p:blipFill>
        <p:spPr>
          <a:xfrm>
            <a:off x="1814945" y="5692666"/>
            <a:ext cx="8562109" cy="528109"/>
          </a:xfrm>
          <a:prstGeom prst="rect">
            <a:avLst/>
          </a:prstGeom>
        </p:spPr>
      </p:pic>
      <p:pic>
        <p:nvPicPr>
          <p:cNvPr id="7" name="图片 6">
            <a:extLst>
              <a:ext uri="{FF2B5EF4-FFF2-40B4-BE49-F238E27FC236}">
                <a16:creationId xmlns:a16="http://schemas.microsoft.com/office/drawing/2014/main" id="{7E213E88-FA3B-481F-87DA-0020CD9BEE74}"/>
              </a:ext>
            </a:extLst>
          </p:cNvPr>
          <p:cNvPicPr>
            <a:picLocks noChangeAspect="1"/>
          </p:cNvPicPr>
          <p:nvPr/>
        </p:nvPicPr>
        <p:blipFill>
          <a:blip r:embed="rId4"/>
          <a:stretch>
            <a:fillRect/>
          </a:stretch>
        </p:blipFill>
        <p:spPr>
          <a:xfrm>
            <a:off x="2057401" y="4046432"/>
            <a:ext cx="8065942" cy="1190585"/>
          </a:xfrm>
          <a:prstGeom prst="rect">
            <a:avLst/>
          </a:prstGeom>
        </p:spPr>
      </p:pic>
    </p:spTree>
    <p:extLst>
      <p:ext uri="{BB962C8B-B14F-4D97-AF65-F5344CB8AC3E}">
        <p14:creationId xmlns:p14="http://schemas.microsoft.com/office/powerpoint/2010/main" val="1240459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Cache Analysis</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911802" y="1211006"/>
            <a:ext cx="10368396" cy="1685783"/>
          </a:xfrm>
          <a:prstGeom prst="rect">
            <a:avLst/>
          </a:prstGeom>
          <a:noFill/>
        </p:spPr>
        <p:txBody>
          <a:bodyPr wrap="square" rtlCol="0">
            <a:spAutoFit/>
          </a:bodyPr>
          <a:lstStyle/>
          <a:p>
            <a:pPr>
              <a:lnSpc>
                <a:spcPct val="150000"/>
              </a:lnSpc>
            </a:pPr>
            <a:r>
              <a:rPr lang="zh-CN" altLang="en-US" sz="2400">
                <a:latin typeface="Cambria Math" panose="02040503050406030204" pitchFamily="18" charset="0"/>
              </a:rPr>
              <a:t>假设：</a:t>
            </a:r>
            <a:r>
              <a:rPr lang="en-US" altLang="zh-CN" sz="2400">
                <a:latin typeface="Cambria Math" panose="02040503050406030204" pitchFamily="18" charset="0"/>
              </a:rPr>
              <a:t>Cazhe</a:t>
            </a:r>
            <a:r>
              <a:rPr lang="zh-CN" altLang="en-US" sz="2400">
                <a:latin typeface="Cambria Math" panose="02040503050406030204" pitchFamily="18" charset="0"/>
              </a:rPr>
              <a:t>的替换策略为全相联的</a:t>
            </a:r>
            <a:r>
              <a:rPr lang="en-US" altLang="zh-CN" sz="2400">
                <a:latin typeface="Cambria Math" panose="02040503050406030204" pitchFamily="18" charset="0"/>
              </a:rPr>
              <a:t>LRU</a:t>
            </a:r>
          </a:p>
          <a:p>
            <a:pPr>
              <a:lnSpc>
                <a:spcPct val="150000"/>
              </a:lnSpc>
            </a:pPr>
            <a:r>
              <a:rPr lang="en-US" altLang="zh-CN" sz="2400">
                <a:latin typeface="Cambria Math" panose="02040503050406030204" pitchFamily="18" charset="0"/>
              </a:rPr>
              <a:t>Cache Analysis</a:t>
            </a:r>
            <a:r>
              <a:rPr lang="zh-CN" altLang="en-US" sz="2400">
                <a:latin typeface="Cambria Math" panose="02040503050406030204" pitchFamily="18" charset="0"/>
              </a:rPr>
              <a:t>通过两种分析：</a:t>
            </a:r>
            <a:r>
              <a:rPr lang="en-US" altLang="zh-CN" sz="2400">
                <a:latin typeface="Cambria Math" panose="02040503050406030204" pitchFamily="18" charset="0"/>
              </a:rPr>
              <a:t>must analysis</a:t>
            </a:r>
            <a:r>
              <a:rPr lang="zh-CN" altLang="en-US" sz="2400">
                <a:latin typeface="Cambria Math" panose="02040503050406030204" pitchFamily="18" charset="0"/>
              </a:rPr>
              <a:t>和</a:t>
            </a:r>
            <a:r>
              <a:rPr lang="en-US" altLang="zh-CN" sz="2400">
                <a:latin typeface="Cambria Math" panose="02040503050406030204" pitchFamily="18" charset="0"/>
              </a:rPr>
              <a:t>may analysis</a:t>
            </a:r>
            <a:r>
              <a:rPr lang="zh-CN" altLang="en-US" sz="2400">
                <a:latin typeface="Cambria Math" panose="02040503050406030204" pitchFamily="18" charset="0"/>
              </a:rPr>
              <a:t>将所有的内存块标记为以下三类：</a:t>
            </a:r>
            <a:endParaRPr lang="en-US" altLang="zh-CN" sz="2400">
              <a:latin typeface="Cambria Math" panose="02040503050406030204" pitchFamily="18" charset="0"/>
            </a:endParaRPr>
          </a:p>
        </p:txBody>
      </p:sp>
      <p:graphicFrame>
        <p:nvGraphicFramePr>
          <p:cNvPr id="4" name="表格 5">
            <a:extLst>
              <a:ext uri="{FF2B5EF4-FFF2-40B4-BE49-F238E27FC236}">
                <a16:creationId xmlns:a16="http://schemas.microsoft.com/office/drawing/2014/main" id="{D56C7EBA-1FE6-43D2-B505-1A2E2CC666C5}"/>
              </a:ext>
            </a:extLst>
          </p:cNvPr>
          <p:cNvGraphicFramePr>
            <a:graphicFrameLocks noGrp="1"/>
          </p:cNvGraphicFramePr>
          <p:nvPr>
            <p:extLst>
              <p:ext uri="{D42A27DB-BD31-4B8C-83A1-F6EECF244321}">
                <p14:modId xmlns:p14="http://schemas.microsoft.com/office/powerpoint/2010/main" val="4021007794"/>
              </p:ext>
            </p:extLst>
          </p:nvPr>
        </p:nvGraphicFramePr>
        <p:xfrm>
          <a:off x="1264227" y="3429000"/>
          <a:ext cx="9663546" cy="2565400"/>
        </p:xfrm>
        <a:graphic>
          <a:graphicData uri="http://schemas.openxmlformats.org/drawingml/2006/table">
            <a:tbl>
              <a:tblPr firstRow="1" bandRow="1">
                <a:tableStyleId>{5C22544A-7EE6-4342-B048-85BDC9FD1C3A}</a:tableStyleId>
              </a:tblPr>
              <a:tblGrid>
                <a:gridCol w="3221182">
                  <a:extLst>
                    <a:ext uri="{9D8B030D-6E8A-4147-A177-3AD203B41FA5}">
                      <a16:colId xmlns:a16="http://schemas.microsoft.com/office/drawing/2014/main" val="1164393732"/>
                    </a:ext>
                  </a:extLst>
                </a:gridCol>
                <a:gridCol w="3221182">
                  <a:extLst>
                    <a:ext uri="{9D8B030D-6E8A-4147-A177-3AD203B41FA5}">
                      <a16:colId xmlns:a16="http://schemas.microsoft.com/office/drawing/2014/main" val="778912759"/>
                    </a:ext>
                  </a:extLst>
                </a:gridCol>
                <a:gridCol w="3221182">
                  <a:extLst>
                    <a:ext uri="{9D8B030D-6E8A-4147-A177-3AD203B41FA5}">
                      <a16:colId xmlns:a16="http://schemas.microsoft.com/office/drawing/2014/main" val="3144488811"/>
                    </a:ext>
                  </a:extLst>
                </a:gridCol>
              </a:tblGrid>
              <a:tr h="370840">
                <a:tc>
                  <a:txBody>
                    <a:bodyPr/>
                    <a:lstStyle/>
                    <a:p>
                      <a:r>
                        <a:rPr lang="en-US" altLang="zh-CN"/>
                        <a:t>Category</a:t>
                      </a:r>
                      <a:endParaRPr lang="zh-CN" altLang="en-US"/>
                    </a:p>
                  </a:txBody>
                  <a:tcPr/>
                </a:tc>
                <a:tc>
                  <a:txBody>
                    <a:bodyPr/>
                    <a:lstStyle/>
                    <a:p>
                      <a:r>
                        <a:rPr lang="en-US" altLang="zh-CN"/>
                        <a:t>Abb.</a:t>
                      </a:r>
                      <a:endParaRPr lang="zh-CN" altLang="en-US"/>
                    </a:p>
                  </a:txBody>
                  <a:tcPr/>
                </a:tc>
                <a:tc>
                  <a:txBody>
                    <a:bodyPr/>
                    <a:lstStyle/>
                    <a:p>
                      <a:r>
                        <a:rPr lang="en-US" altLang="zh-CN"/>
                        <a:t>Meaning</a:t>
                      </a:r>
                      <a:endParaRPr lang="zh-CN" altLang="en-US"/>
                    </a:p>
                  </a:txBody>
                  <a:tcPr/>
                </a:tc>
                <a:extLst>
                  <a:ext uri="{0D108BD9-81ED-4DB2-BD59-A6C34878D82A}">
                    <a16:rowId xmlns:a16="http://schemas.microsoft.com/office/drawing/2014/main" val="4268475382"/>
                  </a:ext>
                </a:extLst>
              </a:tr>
              <a:tr h="370840">
                <a:tc>
                  <a:txBody>
                    <a:bodyPr/>
                    <a:lstStyle/>
                    <a:p>
                      <a:r>
                        <a:rPr lang="en-US" altLang="zh-CN"/>
                        <a:t>always hit </a:t>
                      </a:r>
                      <a:endParaRPr lang="zh-CN" altLang="en-US"/>
                    </a:p>
                  </a:txBody>
                  <a:tcPr/>
                </a:tc>
                <a:tc>
                  <a:txBody>
                    <a:bodyPr/>
                    <a:lstStyle/>
                    <a:p>
                      <a:r>
                        <a:rPr lang="en-US" altLang="zh-CN"/>
                        <a:t>ah</a:t>
                      </a:r>
                      <a:endParaRPr lang="zh-CN" altLang="en-US"/>
                    </a:p>
                  </a:txBody>
                  <a:tcPr/>
                </a:tc>
                <a:tc>
                  <a:txBody>
                    <a:bodyPr/>
                    <a:lstStyle/>
                    <a:p>
                      <a:r>
                        <a:rPr lang="en-US" altLang="zh-CN"/>
                        <a:t>The memory reference will always result in a cache hit.</a:t>
                      </a:r>
                      <a:endParaRPr lang="zh-CN" altLang="en-US"/>
                    </a:p>
                  </a:txBody>
                  <a:tcPr/>
                </a:tc>
                <a:extLst>
                  <a:ext uri="{0D108BD9-81ED-4DB2-BD59-A6C34878D82A}">
                    <a16:rowId xmlns:a16="http://schemas.microsoft.com/office/drawing/2014/main" val="1197618707"/>
                  </a:ext>
                </a:extLst>
              </a:tr>
              <a:tr h="370840">
                <a:tc>
                  <a:txBody>
                    <a:bodyPr/>
                    <a:lstStyle/>
                    <a:p>
                      <a:r>
                        <a:rPr lang="en-US" altLang="zh-CN"/>
                        <a:t>always miss</a:t>
                      </a:r>
                      <a:endParaRPr lang="zh-CN" altLang="en-US"/>
                    </a:p>
                  </a:txBody>
                  <a:tcPr/>
                </a:tc>
                <a:tc>
                  <a:txBody>
                    <a:bodyPr/>
                    <a:lstStyle/>
                    <a:p>
                      <a:r>
                        <a:rPr lang="en-US" altLang="zh-CN"/>
                        <a:t>am</a:t>
                      </a:r>
                      <a:endParaRPr lang="zh-CN" altLang="en-US"/>
                    </a:p>
                  </a:txBody>
                  <a:tcPr/>
                </a:tc>
                <a:tc>
                  <a:txBody>
                    <a:bodyPr/>
                    <a:lstStyle/>
                    <a:p>
                      <a:r>
                        <a:rPr lang="en-US" altLang="zh-CN"/>
                        <a:t>The memory reference will always result in a cache miss.</a:t>
                      </a:r>
                      <a:endParaRPr lang="zh-CN" altLang="en-US"/>
                    </a:p>
                  </a:txBody>
                  <a:tcPr/>
                </a:tc>
                <a:extLst>
                  <a:ext uri="{0D108BD9-81ED-4DB2-BD59-A6C34878D82A}">
                    <a16:rowId xmlns:a16="http://schemas.microsoft.com/office/drawing/2014/main" val="4068593140"/>
                  </a:ext>
                </a:extLst>
              </a:tr>
              <a:tr h="370840">
                <a:tc>
                  <a:txBody>
                    <a:bodyPr/>
                    <a:lstStyle/>
                    <a:p>
                      <a:r>
                        <a:rPr lang="en-US" altLang="zh-CN"/>
                        <a:t>not classified</a:t>
                      </a:r>
                      <a:endParaRPr lang="zh-CN" altLang="en-US"/>
                    </a:p>
                  </a:txBody>
                  <a:tcPr/>
                </a:tc>
                <a:tc>
                  <a:txBody>
                    <a:bodyPr/>
                    <a:lstStyle/>
                    <a:p>
                      <a:r>
                        <a:rPr lang="en-US" altLang="zh-CN"/>
                        <a:t>nc</a:t>
                      </a:r>
                      <a:endParaRPr lang="zh-CN" altLang="en-US"/>
                    </a:p>
                  </a:txBody>
                  <a:tcPr/>
                </a:tc>
                <a:tc>
                  <a:txBody>
                    <a:bodyPr/>
                    <a:lstStyle/>
                    <a:p>
                      <a:r>
                        <a:rPr lang="en-US" altLang="zh-CN"/>
                        <a:t>The memory reference could neither be classified as ah nor am</a:t>
                      </a:r>
                      <a:endParaRPr lang="zh-CN" altLang="en-US"/>
                    </a:p>
                  </a:txBody>
                  <a:tcPr/>
                </a:tc>
                <a:extLst>
                  <a:ext uri="{0D108BD9-81ED-4DB2-BD59-A6C34878D82A}">
                    <a16:rowId xmlns:a16="http://schemas.microsoft.com/office/drawing/2014/main" val="741336970"/>
                  </a:ext>
                </a:extLst>
              </a:tr>
            </a:tbl>
          </a:graphicData>
        </a:graphic>
      </p:graphicFrame>
    </p:spTree>
    <p:extLst>
      <p:ext uri="{BB962C8B-B14F-4D97-AF65-F5344CB8AC3E}">
        <p14:creationId xmlns:p14="http://schemas.microsoft.com/office/powerpoint/2010/main" val="4288957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Cache Analysis</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496166" y="669776"/>
            <a:ext cx="6237143" cy="6206827"/>
          </a:xfrm>
          <a:prstGeom prst="rect">
            <a:avLst/>
          </a:prstGeom>
          <a:noFill/>
        </p:spPr>
        <p:txBody>
          <a:bodyPr wrap="square" rtlCol="0">
            <a:spAutoFit/>
          </a:bodyPr>
          <a:lstStyle/>
          <a:p>
            <a:pPr>
              <a:lnSpc>
                <a:spcPct val="150000"/>
              </a:lnSpc>
            </a:pPr>
            <a:r>
              <a:rPr lang="en-US" altLang="zh-CN" sz="2800" b="1">
                <a:latin typeface="Cambria Math" panose="02040503050406030204" pitchFamily="18" charset="0"/>
              </a:rPr>
              <a:t>must analysis</a:t>
            </a:r>
          </a:p>
          <a:p>
            <a:pPr marL="457200" indent="-457200">
              <a:lnSpc>
                <a:spcPct val="150000"/>
              </a:lnSpc>
              <a:buFont typeface="Arial" panose="020B0604020202020204" pitchFamily="34" charset="0"/>
              <a:buChar char="•"/>
            </a:pPr>
            <a:r>
              <a:rPr lang="zh-CN" altLang="en-US" sz="2400">
                <a:latin typeface="Cambria Math" panose="02040503050406030204" pitchFamily="18" charset="0"/>
              </a:rPr>
              <a:t>抽象域：它确定了一个内存块的集合，这个集合中的内存块在无论何时执行到给定的一个程序点上时都在</a:t>
            </a:r>
            <a:r>
              <a:rPr lang="en-US" altLang="zh-CN" sz="2400">
                <a:latin typeface="Cambria Math" panose="02040503050406030204" pitchFamily="18" charset="0"/>
              </a:rPr>
              <a:t>cache</a:t>
            </a:r>
            <a:r>
              <a:rPr lang="zh-CN" altLang="en-US" sz="2400">
                <a:latin typeface="Cambria Math" panose="02040503050406030204" pitchFamily="18" charset="0"/>
              </a:rPr>
              <a:t>中。</a:t>
            </a:r>
            <a:endParaRPr lang="en-US" altLang="zh-CN" sz="2400">
              <a:latin typeface="Cambria Math" panose="02040503050406030204" pitchFamily="18" charset="0"/>
            </a:endParaRPr>
          </a:p>
          <a:p>
            <a:pPr marL="457200" indent="-457200">
              <a:lnSpc>
                <a:spcPct val="150000"/>
              </a:lnSpc>
              <a:buFont typeface="Arial" panose="020B0604020202020204" pitchFamily="34" charset="0"/>
              <a:buChar char="•"/>
            </a:pPr>
            <a:r>
              <a:rPr lang="zh-CN" altLang="en-US" sz="2400">
                <a:latin typeface="Cambria Math" panose="02040503050406030204" pitchFamily="18" charset="0"/>
              </a:rPr>
              <a:t>偏序关系：如果一个状态</a:t>
            </a:r>
            <a:r>
              <a:rPr lang="en-US" altLang="zh-CN" sz="2400">
                <a:latin typeface="Cambria Math" panose="02040503050406030204" pitchFamily="18" charset="0"/>
              </a:rPr>
              <a:t>A”</a:t>
            </a:r>
            <a:r>
              <a:rPr lang="zh-CN" altLang="en-US" sz="2400">
                <a:latin typeface="Cambria Math" panose="02040503050406030204" pitchFamily="18" charset="0"/>
              </a:rPr>
              <a:t>＞</a:t>
            </a:r>
            <a:r>
              <a:rPr lang="en-US" altLang="zh-CN" sz="2400">
                <a:latin typeface="Cambria Math" panose="02040503050406030204" pitchFamily="18" charset="0"/>
              </a:rPr>
              <a:t>”</a:t>
            </a:r>
            <a:r>
              <a:rPr lang="zh-CN" altLang="en-US" sz="2400">
                <a:latin typeface="Cambria Math" panose="02040503050406030204" pitchFamily="18" charset="0"/>
              </a:rPr>
              <a:t>另一个状态</a:t>
            </a:r>
            <a:r>
              <a:rPr lang="en-US" altLang="zh-CN" sz="2400">
                <a:latin typeface="Cambria Math" panose="02040503050406030204" pitchFamily="18" charset="0"/>
              </a:rPr>
              <a:t>B</a:t>
            </a:r>
            <a:r>
              <a:rPr lang="zh-CN" altLang="en-US" sz="2400">
                <a:latin typeface="Cambria Math" panose="02040503050406030204" pitchFamily="18" charset="0"/>
              </a:rPr>
              <a:t> （即</a:t>
            </a:r>
            <a:r>
              <a:rPr lang="en-US" altLang="zh-CN" sz="2400">
                <a:latin typeface="Cambria Math" panose="02040503050406030204" pitchFamily="18" charset="0"/>
              </a:rPr>
              <a:t>A</a:t>
            </a:r>
            <a:r>
              <a:rPr lang="zh-CN" altLang="en-US" sz="2400">
                <a:latin typeface="Cambria Math" panose="02040503050406030204" pitchFamily="18" charset="0"/>
              </a:rPr>
              <a:t>不那么精确），那么要么</a:t>
            </a:r>
            <a:r>
              <a:rPr lang="en-US" altLang="zh-CN" sz="2400">
                <a:latin typeface="Cambria Math" panose="02040503050406030204" pitchFamily="18" charset="0"/>
              </a:rPr>
              <a:t>A</a:t>
            </a:r>
            <a:r>
              <a:rPr lang="zh-CN" altLang="en-US" sz="2400">
                <a:latin typeface="Cambria Math" panose="02040503050406030204" pitchFamily="18" charset="0"/>
              </a:rPr>
              <a:t>中相较于</a:t>
            </a:r>
            <a:r>
              <a:rPr lang="en-US" altLang="zh-CN" sz="2400">
                <a:latin typeface="Cambria Math" panose="02040503050406030204" pitchFamily="18" charset="0"/>
              </a:rPr>
              <a:t>B</a:t>
            </a:r>
            <a:r>
              <a:rPr lang="zh-CN" altLang="en-US" sz="2400">
                <a:latin typeface="Cambria Math" panose="02040503050406030204" pitchFamily="18" charset="0"/>
              </a:rPr>
              <a:t>有内存块的缺失或者</a:t>
            </a:r>
            <a:r>
              <a:rPr lang="en-US" altLang="zh-CN" sz="2400">
                <a:latin typeface="Cambria Math" panose="02040503050406030204" pitchFamily="18" charset="0"/>
              </a:rPr>
              <a:t>A</a:t>
            </a:r>
            <a:r>
              <a:rPr lang="zh-CN" altLang="en-US" sz="2400">
                <a:latin typeface="Cambria Math" panose="02040503050406030204" pitchFamily="18" charset="0"/>
              </a:rPr>
              <a:t>中的内存块存活的时间要长于</a:t>
            </a:r>
            <a:r>
              <a:rPr lang="en-US" altLang="zh-CN" sz="2400">
                <a:latin typeface="Cambria Math" panose="02040503050406030204" pitchFamily="18" charset="0"/>
              </a:rPr>
              <a:t>B</a:t>
            </a:r>
            <a:r>
              <a:rPr lang="zh-CN" altLang="en-US" sz="2400">
                <a:latin typeface="Cambria Math" panose="02040503050406030204" pitchFamily="18" charset="0"/>
              </a:rPr>
              <a:t>。</a:t>
            </a:r>
            <a:endParaRPr lang="en-US" altLang="zh-CN" sz="2400">
              <a:latin typeface="Cambria Math" panose="02040503050406030204" pitchFamily="18" charset="0"/>
            </a:endParaRPr>
          </a:p>
          <a:p>
            <a:pPr marL="457200" indent="-457200">
              <a:lnSpc>
                <a:spcPct val="150000"/>
              </a:lnSpc>
              <a:buFont typeface="Arial" panose="020B0604020202020204" pitchFamily="34" charset="0"/>
              <a:buChar char="•"/>
            </a:pPr>
            <a:r>
              <a:rPr lang="zh-CN" altLang="en-US" sz="2400">
                <a:latin typeface="Cambria Math" panose="02040503050406030204" pitchFamily="18" charset="0"/>
              </a:rPr>
              <a:t>操作⨆：</a:t>
            </a:r>
            <a:r>
              <a:rPr lang="en-US" altLang="zh-CN" sz="2400">
                <a:latin typeface="Cambria Math" panose="02040503050406030204" pitchFamily="18" charset="0"/>
              </a:rPr>
              <a:t>A</a:t>
            </a:r>
            <a:r>
              <a:rPr lang="zh-CN" altLang="en-US" sz="2400">
                <a:latin typeface="Cambria Math" panose="02040503050406030204" pitchFamily="18" charset="0"/>
              </a:rPr>
              <a:t> ⨆</a:t>
            </a:r>
            <a:r>
              <a:rPr lang="en-US" altLang="zh-CN" sz="2400">
                <a:latin typeface="Cambria Math" panose="02040503050406030204" pitchFamily="18" charset="0"/>
              </a:rPr>
              <a:t>B</a:t>
            </a:r>
            <a:r>
              <a:rPr lang="zh-CN" altLang="en-US" sz="2400">
                <a:latin typeface="Cambria Math" panose="02040503050406030204" pitchFamily="18" charset="0"/>
              </a:rPr>
              <a:t>得到状态</a:t>
            </a:r>
            <a:r>
              <a:rPr lang="en-US" altLang="zh-CN" sz="2400">
                <a:latin typeface="Cambria Math" panose="02040503050406030204" pitchFamily="18" charset="0"/>
              </a:rPr>
              <a:t>C</a:t>
            </a:r>
            <a:r>
              <a:rPr lang="zh-CN" altLang="en-US" sz="2400">
                <a:latin typeface="Cambria Math" panose="02040503050406030204" pitchFamily="18" charset="0"/>
              </a:rPr>
              <a:t>，</a:t>
            </a:r>
            <a:r>
              <a:rPr lang="en-US" altLang="zh-CN" sz="2400">
                <a:latin typeface="Cambria Math" panose="02040503050406030204" pitchFamily="18" charset="0"/>
              </a:rPr>
              <a:t>C</a:t>
            </a:r>
            <a:r>
              <a:rPr lang="zh-CN" altLang="en-US" sz="2400">
                <a:latin typeface="Cambria Math" panose="02040503050406030204" pitchFamily="18" charset="0"/>
              </a:rPr>
              <a:t>中的内存块为</a:t>
            </a:r>
            <a:r>
              <a:rPr lang="en-US" altLang="zh-CN" sz="2400">
                <a:latin typeface="Cambria Math" panose="02040503050406030204" pitchFamily="18" charset="0"/>
              </a:rPr>
              <a:t>A</a:t>
            </a:r>
            <a:r>
              <a:rPr lang="zh-CN" altLang="en-US" sz="2400">
                <a:latin typeface="Cambria Math" panose="02040503050406030204" pitchFamily="18" charset="0"/>
              </a:rPr>
              <a:t>、</a:t>
            </a:r>
            <a:r>
              <a:rPr lang="en-US" altLang="zh-CN" sz="2400">
                <a:latin typeface="Cambria Math" panose="02040503050406030204" pitchFamily="18" charset="0"/>
              </a:rPr>
              <a:t>B</a:t>
            </a:r>
            <a:r>
              <a:rPr lang="zh-CN" altLang="en-US" sz="2400">
                <a:latin typeface="Cambria Math" panose="02040503050406030204" pitchFamily="18" charset="0"/>
              </a:rPr>
              <a:t>所共有的，并且会给出内存块最大的生存时间。</a:t>
            </a:r>
            <a:endParaRPr lang="en-US" altLang="zh-CN" sz="2400">
              <a:latin typeface="Cambria Math" panose="02040503050406030204" pitchFamily="18" charset="0"/>
            </a:endParaRPr>
          </a:p>
        </p:txBody>
      </p:sp>
      <p:pic>
        <p:nvPicPr>
          <p:cNvPr id="6" name="图片 5">
            <a:extLst>
              <a:ext uri="{FF2B5EF4-FFF2-40B4-BE49-F238E27FC236}">
                <a16:creationId xmlns:a16="http://schemas.microsoft.com/office/drawing/2014/main" id="{69CC4DF4-37B6-426E-9AC6-89DFE4DFFFC5}"/>
              </a:ext>
            </a:extLst>
          </p:cNvPr>
          <p:cNvPicPr>
            <a:picLocks noChangeAspect="1"/>
          </p:cNvPicPr>
          <p:nvPr/>
        </p:nvPicPr>
        <p:blipFill>
          <a:blip r:embed="rId3"/>
          <a:stretch>
            <a:fillRect/>
          </a:stretch>
        </p:blipFill>
        <p:spPr>
          <a:xfrm>
            <a:off x="7034681" y="1815152"/>
            <a:ext cx="5105915" cy="3227695"/>
          </a:xfrm>
          <a:prstGeom prst="rect">
            <a:avLst/>
          </a:prstGeom>
        </p:spPr>
      </p:pic>
    </p:spTree>
    <p:extLst>
      <p:ext uri="{BB962C8B-B14F-4D97-AF65-F5344CB8AC3E}">
        <p14:creationId xmlns:p14="http://schemas.microsoft.com/office/powerpoint/2010/main" val="355438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Cache Analysis</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735156" y="795370"/>
            <a:ext cx="5956589" cy="6210098"/>
          </a:xfrm>
          <a:prstGeom prst="rect">
            <a:avLst/>
          </a:prstGeom>
          <a:noFill/>
        </p:spPr>
        <p:txBody>
          <a:bodyPr wrap="square" rtlCol="0">
            <a:spAutoFit/>
          </a:bodyPr>
          <a:lstStyle/>
          <a:p>
            <a:pPr>
              <a:lnSpc>
                <a:spcPct val="150000"/>
              </a:lnSpc>
            </a:pPr>
            <a:r>
              <a:rPr lang="en-US" altLang="zh-CN" sz="2800" b="1">
                <a:latin typeface="Cambria Math" panose="02040503050406030204" pitchFamily="18" charset="0"/>
              </a:rPr>
              <a:t>may analysis</a:t>
            </a:r>
          </a:p>
          <a:p>
            <a:pPr marL="457200" indent="-457200">
              <a:lnSpc>
                <a:spcPct val="150000"/>
              </a:lnSpc>
              <a:buFont typeface="Arial" panose="020B0604020202020204" pitchFamily="34" charset="0"/>
              <a:buChar char="•"/>
            </a:pPr>
            <a:r>
              <a:rPr lang="zh-CN" altLang="en-US" sz="2400">
                <a:latin typeface="Cambria Math" panose="02040503050406030204" pitchFamily="18" charset="0"/>
              </a:rPr>
              <a:t>抽象域：它确定了一个内存块的集合，这个集合中的内存块可能在</a:t>
            </a:r>
            <a:r>
              <a:rPr lang="en-US" altLang="zh-CN" sz="2400">
                <a:latin typeface="Cambria Math" panose="02040503050406030204" pitchFamily="18" charset="0"/>
              </a:rPr>
              <a:t>cache</a:t>
            </a:r>
            <a:r>
              <a:rPr lang="zh-CN" altLang="en-US" sz="2400">
                <a:latin typeface="Cambria Math" panose="02040503050406030204" pitchFamily="18" charset="0"/>
              </a:rPr>
              <a:t>中存在。</a:t>
            </a:r>
            <a:endParaRPr lang="en-US" altLang="zh-CN" sz="2400">
              <a:latin typeface="Cambria Math" panose="02040503050406030204" pitchFamily="18" charset="0"/>
            </a:endParaRPr>
          </a:p>
          <a:p>
            <a:pPr marL="457200" indent="-457200">
              <a:lnSpc>
                <a:spcPct val="150000"/>
              </a:lnSpc>
              <a:buFont typeface="Arial" panose="020B0604020202020204" pitchFamily="34" charset="0"/>
              <a:buChar char="•"/>
            </a:pPr>
            <a:r>
              <a:rPr lang="zh-CN" altLang="en-US" sz="2400">
                <a:latin typeface="Cambria Math" panose="02040503050406030204" pitchFamily="18" charset="0"/>
              </a:rPr>
              <a:t>偏序关系：如果一个状态</a:t>
            </a:r>
            <a:r>
              <a:rPr lang="en-US" altLang="zh-CN" sz="2400">
                <a:latin typeface="Cambria Math" panose="02040503050406030204" pitchFamily="18" charset="0"/>
              </a:rPr>
              <a:t>A”</a:t>
            </a:r>
            <a:r>
              <a:rPr lang="zh-CN" altLang="en-US" sz="2400">
                <a:latin typeface="Cambria Math" panose="02040503050406030204" pitchFamily="18" charset="0"/>
              </a:rPr>
              <a:t>＞</a:t>
            </a:r>
            <a:r>
              <a:rPr lang="en-US" altLang="zh-CN" sz="2400">
                <a:latin typeface="Cambria Math" panose="02040503050406030204" pitchFamily="18" charset="0"/>
              </a:rPr>
              <a:t>”</a:t>
            </a:r>
            <a:r>
              <a:rPr lang="zh-CN" altLang="en-US" sz="2400">
                <a:latin typeface="Cambria Math" panose="02040503050406030204" pitchFamily="18" charset="0"/>
              </a:rPr>
              <a:t>另一个状态</a:t>
            </a:r>
            <a:r>
              <a:rPr lang="en-US" altLang="zh-CN" sz="2400">
                <a:latin typeface="Cambria Math" panose="02040503050406030204" pitchFamily="18" charset="0"/>
              </a:rPr>
              <a:t>B</a:t>
            </a:r>
            <a:r>
              <a:rPr lang="zh-CN" altLang="en-US" sz="2400">
                <a:latin typeface="Cambria Math" panose="02040503050406030204" pitchFamily="18" charset="0"/>
              </a:rPr>
              <a:t>（即</a:t>
            </a:r>
            <a:r>
              <a:rPr lang="en-US" altLang="zh-CN" sz="2400">
                <a:latin typeface="Cambria Math" panose="02040503050406030204" pitchFamily="18" charset="0"/>
              </a:rPr>
              <a:t>A</a:t>
            </a:r>
            <a:r>
              <a:rPr lang="zh-CN" altLang="en-US" sz="2400">
                <a:latin typeface="Cambria Math" panose="02040503050406030204" pitchFamily="18" charset="0"/>
              </a:rPr>
              <a:t>不那么精确），那么要么</a:t>
            </a:r>
            <a:r>
              <a:rPr lang="en-US" altLang="zh-CN" sz="2400">
                <a:latin typeface="Cambria Math" panose="02040503050406030204" pitchFamily="18" charset="0"/>
              </a:rPr>
              <a:t>A</a:t>
            </a:r>
            <a:r>
              <a:rPr lang="zh-CN" altLang="en-US" sz="2400">
                <a:latin typeface="Cambria Math" panose="02040503050406030204" pitchFamily="18" charset="0"/>
              </a:rPr>
              <a:t>中相较于</a:t>
            </a:r>
            <a:r>
              <a:rPr lang="en-US" altLang="zh-CN" sz="2400">
                <a:latin typeface="Cambria Math" panose="02040503050406030204" pitchFamily="18" charset="0"/>
              </a:rPr>
              <a:t>B</a:t>
            </a:r>
            <a:r>
              <a:rPr lang="zh-CN" altLang="en-US" sz="2400">
                <a:latin typeface="Cambria Math" panose="02040503050406030204" pitchFamily="18" charset="0"/>
              </a:rPr>
              <a:t>有更多的内存酷爱或者</a:t>
            </a:r>
            <a:r>
              <a:rPr lang="en-US" altLang="zh-CN" sz="2400">
                <a:latin typeface="Cambria Math" panose="02040503050406030204" pitchFamily="18" charset="0"/>
              </a:rPr>
              <a:t>A</a:t>
            </a:r>
            <a:r>
              <a:rPr lang="zh-CN" altLang="en-US" sz="2400">
                <a:latin typeface="Cambria Math" panose="02040503050406030204" pitchFamily="18" charset="0"/>
              </a:rPr>
              <a:t>中的内存块存活的时间要短于</a:t>
            </a:r>
            <a:r>
              <a:rPr lang="en-US" altLang="zh-CN" sz="2400">
                <a:latin typeface="Cambria Math" panose="02040503050406030204" pitchFamily="18" charset="0"/>
              </a:rPr>
              <a:t>B</a:t>
            </a:r>
            <a:r>
              <a:rPr lang="zh-CN" altLang="en-US" sz="2400">
                <a:latin typeface="Cambria Math" panose="02040503050406030204" pitchFamily="18" charset="0"/>
              </a:rPr>
              <a:t>。</a:t>
            </a:r>
            <a:endParaRPr lang="en-US" altLang="zh-CN" sz="2400">
              <a:latin typeface="Cambria Math" panose="02040503050406030204" pitchFamily="18" charset="0"/>
            </a:endParaRPr>
          </a:p>
          <a:p>
            <a:pPr marL="457200" indent="-457200">
              <a:lnSpc>
                <a:spcPct val="150000"/>
              </a:lnSpc>
              <a:buFont typeface="Arial" panose="020B0604020202020204" pitchFamily="34" charset="0"/>
              <a:buChar char="•"/>
            </a:pPr>
            <a:r>
              <a:rPr lang="zh-CN" altLang="en-US" sz="2400">
                <a:latin typeface="Cambria Math" panose="02040503050406030204" pitchFamily="18" charset="0"/>
              </a:rPr>
              <a:t>操作⨆：</a:t>
            </a:r>
            <a:r>
              <a:rPr lang="en-US" altLang="zh-CN" sz="2400">
                <a:latin typeface="Cambria Math" panose="02040503050406030204" pitchFamily="18" charset="0"/>
              </a:rPr>
              <a:t>A</a:t>
            </a:r>
            <a:r>
              <a:rPr lang="zh-CN" altLang="en-US" sz="2400">
                <a:latin typeface="Cambria Math" panose="02040503050406030204" pitchFamily="18" charset="0"/>
              </a:rPr>
              <a:t> ⨆</a:t>
            </a:r>
            <a:r>
              <a:rPr lang="en-US" altLang="zh-CN" sz="2400">
                <a:latin typeface="Cambria Math" panose="02040503050406030204" pitchFamily="18" charset="0"/>
              </a:rPr>
              <a:t>B</a:t>
            </a:r>
            <a:r>
              <a:rPr lang="zh-CN" altLang="en-US" sz="2400">
                <a:latin typeface="Cambria Math" panose="02040503050406030204" pitchFamily="18" charset="0"/>
              </a:rPr>
              <a:t>得到状态</a:t>
            </a:r>
            <a:r>
              <a:rPr lang="en-US" altLang="zh-CN" sz="2400">
                <a:latin typeface="Cambria Math" panose="02040503050406030204" pitchFamily="18" charset="0"/>
              </a:rPr>
              <a:t>C</a:t>
            </a:r>
            <a:r>
              <a:rPr lang="zh-CN" altLang="en-US" sz="2400">
                <a:latin typeface="Cambria Math" panose="02040503050406030204" pitchFamily="18" charset="0"/>
              </a:rPr>
              <a:t>，</a:t>
            </a:r>
            <a:r>
              <a:rPr lang="en-US" altLang="zh-CN" sz="2400">
                <a:latin typeface="Cambria Math" panose="02040503050406030204" pitchFamily="18" charset="0"/>
              </a:rPr>
              <a:t>C</a:t>
            </a:r>
            <a:r>
              <a:rPr lang="zh-CN" altLang="en-US" sz="2400">
                <a:latin typeface="Cambria Math" panose="02040503050406030204" pitchFamily="18" charset="0"/>
              </a:rPr>
              <a:t>中的内存块为</a:t>
            </a:r>
            <a:r>
              <a:rPr lang="en-US" altLang="zh-CN" sz="2400">
                <a:latin typeface="Cambria Math" panose="02040503050406030204" pitchFamily="18" charset="0"/>
              </a:rPr>
              <a:t>A</a:t>
            </a:r>
            <a:r>
              <a:rPr lang="zh-CN" altLang="en-US" sz="2400">
                <a:latin typeface="Cambria Math" panose="02040503050406030204" pitchFamily="18" charset="0"/>
              </a:rPr>
              <a:t>、</a:t>
            </a:r>
            <a:r>
              <a:rPr lang="en-US" altLang="zh-CN" sz="2400">
                <a:latin typeface="Cambria Math" panose="02040503050406030204" pitchFamily="18" charset="0"/>
              </a:rPr>
              <a:t>B</a:t>
            </a:r>
            <a:r>
              <a:rPr lang="zh-CN" altLang="en-US" sz="2400">
                <a:latin typeface="Cambria Math" panose="02040503050406030204" pitchFamily="18" charset="0"/>
              </a:rPr>
              <a:t>的并集，并且会给出内存块最小的生存时间。</a:t>
            </a:r>
            <a:endParaRPr lang="en-US" altLang="zh-CN" sz="2400">
              <a:latin typeface="Cambria Math" panose="02040503050406030204" pitchFamily="18" charset="0"/>
            </a:endParaRPr>
          </a:p>
          <a:p>
            <a:pPr>
              <a:lnSpc>
                <a:spcPct val="150000"/>
              </a:lnSpc>
            </a:pPr>
            <a:endParaRPr lang="en-US" altLang="zh-CN" sz="2400">
              <a:latin typeface="Cambria Math" panose="02040503050406030204" pitchFamily="18" charset="0"/>
            </a:endParaRPr>
          </a:p>
        </p:txBody>
      </p:sp>
      <p:pic>
        <p:nvPicPr>
          <p:cNvPr id="7" name="图片 6">
            <a:extLst>
              <a:ext uri="{FF2B5EF4-FFF2-40B4-BE49-F238E27FC236}">
                <a16:creationId xmlns:a16="http://schemas.microsoft.com/office/drawing/2014/main" id="{C3BC3FFB-3C1D-422A-B6B6-289AF762020F}"/>
              </a:ext>
            </a:extLst>
          </p:cNvPr>
          <p:cNvPicPr>
            <a:picLocks noChangeAspect="1"/>
          </p:cNvPicPr>
          <p:nvPr/>
        </p:nvPicPr>
        <p:blipFill>
          <a:blip r:embed="rId3"/>
          <a:stretch>
            <a:fillRect/>
          </a:stretch>
        </p:blipFill>
        <p:spPr>
          <a:xfrm>
            <a:off x="6691745" y="1714841"/>
            <a:ext cx="5227980" cy="3428317"/>
          </a:xfrm>
          <a:prstGeom prst="rect">
            <a:avLst/>
          </a:prstGeom>
        </p:spPr>
      </p:pic>
    </p:spTree>
    <p:extLst>
      <p:ext uri="{BB962C8B-B14F-4D97-AF65-F5344CB8AC3E}">
        <p14:creationId xmlns:p14="http://schemas.microsoft.com/office/powerpoint/2010/main" val="2922408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Pipeline Analysis</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904441" y="1502202"/>
            <a:ext cx="10383117" cy="3344505"/>
          </a:xfrm>
          <a:prstGeom prst="rect">
            <a:avLst/>
          </a:prstGeom>
          <a:noFill/>
        </p:spPr>
        <p:txBody>
          <a:bodyPr wrap="square" rtlCol="0">
            <a:spAutoFit/>
          </a:bodyPr>
          <a:lstStyle/>
          <a:p>
            <a:pPr>
              <a:lnSpc>
                <a:spcPct val="150000"/>
              </a:lnSpc>
            </a:pPr>
            <a:r>
              <a:rPr lang="zh-CN" altLang="en-US" sz="2400">
                <a:latin typeface="Cambria Math" panose="02040503050406030204" pitchFamily="18" charset="0"/>
              </a:rPr>
              <a:t>该分析接受</a:t>
            </a:r>
            <a:r>
              <a:rPr lang="en-US" altLang="zh-CN" sz="2400">
                <a:latin typeface="Cambria Math" panose="02040503050406030204" pitchFamily="18" charset="0"/>
              </a:rPr>
              <a:t>Cache Analysis</a:t>
            </a:r>
            <a:r>
              <a:rPr lang="zh-CN" altLang="en-US" sz="2400">
                <a:latin typeface="Cambria Math" panose="02040503050406030204" pitchFamily="18" charset="0"/>
              </a:rPr>
              <a:t>和</a:t>
            </a:r>
            <a:r>
              <a:rPr lang="en-US" altLang="zh-CN" sz="2400">
                <a:latin typeface="Cambria Math" panose="02040503050406030204" pitchFamily="18" charset="0"/>
              </a:rPr>
              <a:t>Value Analysis</a:t>
            </a:r>
            <a:r>
              <a:rPr lang="zh-CN" altLang="en-US" sz="2400">
                <a:latin typeface="Cambria Math" panose="02040503050406030204" pitchFamily="18" charset="0"/>
              </a:rPr>
              <a:t>的输出作为输入，用来对流水线的行为进行建模（考虑因为</a:t>
            </a:r>
            <a:r>
              <a:rPr lang="en-US" altLang="zh-CN" sz="2400">
                <a:latin typeface="Cambria Math" panose="02040503050406030204" pitchFamily="18" charset="0"/>
              </a:rPr>
              <a:t>cache miss</a:t>
            </a:r>
            <a:r>
              <a:rPr lang="zh-CN" altLang="en-US" sz="2400">
                <a:latin typeface="Cambria Math" panose="02040503050406030204" pitchFamily="18" charset="0"/>
              </a:rPr>
              <a:t>造成的流水线</a:t>
            </a:r>
            <a:r>
              <a:rPr lang="en-US" altLang="zh-CN" sz="2400">
                <a:latin typeface="Cambria Math" panose="02040503050406030204" pitchFamily="18" charset="0"/>
              </a:rPr>
              <a:t>stall</a:t>
            </a:r>
            <a:r>
              <a:rPr lang="zh-CN" altLang="en-US" sz="2400">
                <a:latin typeface="Cambria Math" panose="02040503050406030204" pitchFamily="18" charset="0"/>
              </a:rPr>
              <a:t>等）。它会输出对于不同上下文中每个基本块的最大执行周期数。</a:t>
            </a:r>
            <a:endParaRPr lang="en-US" altLang="zh-CN" sz="2400">
              <a:latin typeface="Cambria Math" panose="02040503050406030204" pitchFamily="18" charset="0"/>
            </a:endParaRPr>
          </a:p>
          <a:p>
            <a:pPr>
              <a:lnSpc>
                <a:spcPct val="150000"/>
              </a:lnSpc>
            </a:pPr>
            <a:endParaRPr lang="en-US" altLang="zh-CN" sz="2400">
              <a:latin typeface="Cambria Math" panose="02040503050406030204" pitchFamily="18" charset="0"/>
            </a:endParaRPr>
          </a:p>
          <a:p>
            <a:pPr marL="457200" indent="-457200">
              <a:lnSpc>
                <a:spcPct val="150000"/>
              </a:lnSpc>
              <a:buFont typeface="Arial" panose="020B0604020202020204" pitchFamily="34" charset="0"/>
              <a:buChar char="•"/>
            </a:pPr>
            <a:r>
              <a:rPr lang="zh-CN" altLang="en-US" sz="2400">
                <a:latin typeface="Cambria Math" panose="02040503050406030204" pitchFamily="18" charset="0"/>
              </a:rPr>
              <a:t>抽象域：通过对流水线的模拟得到的基本块的执行时间的上界。</a:t>
            </a:r>
            <a:endParaRPr lang="en-US" altLang="zh-CN" sz="2400">
              <a:latin typeface="Cambria Math" panose="02040503050406030204" pitchFamily="18" charset="0"/>
            </a:endParaRPr>
          </a:p>
          <a:p>
            <a:pPr marL="457200" indent="-457200">
              <a:lnSpc>
                <a:spcPct val="150000"/>
              </a:lnSpc>
              <a:buFont typeface="Arial" panose="020B0604020202020204" pitchFamily="34" charset="0"/>
              <a:buChar char="•"/>
            </a:pPr>
            <a:r>
              <a:rPr lang="zh-CN" altLang="en-US" sz="2400">
                <a:latin typeface="Cambria Math" panose="02040503050406030204" pitchFamily="18" charset="0"/>
              </a:rPr>
              <a:t>操作⨆：集合的并</a:t>
            </a:r>
            <a:endParaRPr lang="en-US" altLang="zh-CN" sz="2400">
              <a:latin typeface="Cambria Math" panose="02040503050406030204" pitchFamily="18" charset="0"/>
            </a:endParaRPr>
          </a:p>
        </p:txBody>
      </p:sp>
    </p:spTree>
    <p:extLst>
      <p:ext uri="{BB962C8B-B14F-4D97-AF65-F5344CB8AC3E}">
        <p14:creationId xmlns:p14="http://schemas.microsoft.com/office/powerpoint/2010/main" val="2718539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1434-9A96-F748-ADEA-10112913BDDD}"/>
              </a:ext>
            </a:extLst>
          </p:cNvPr>
          <p:cNvSpPr>
            <a:spLocks noGrp="1"/>
          </p:cNvSpPr>
          <p:nvPr>
            <p:ph type="body" sz="quarter" idx="13"/>
          </p:nvPr>
        </p:nvSpPr>
        <p:spPr/>
        <p:txBody>
          <a:bodyPr/>
          <a:lstStyle/>
          <a:p>
            <a:r>
              <a:rPr lang="en-US" altLang="zh-CN" sz="4400"/>
              <a:t>Path Analysis</a:t>
            </a:r>
            <a:endParaRPr lang="en-US" altLang="zh-CN" sz="4400" dirty="0"/>
          </a:p>
        </p:txBody>
      </p:sp>
      <p:sp>
        <p:nvSpPr>
          <p:cNvPr id="3" name="文本框 2">
            <a:extLst>
              <a:ext uri="{FF2B5EF4-FFF2-40B4-BE49-F238E27FC236}">
                <a16:creationId xmlns:a16="http://schemas.microsoft.com/office/drawing/2014/main" id="{651D2099-9E16-4B21-9123-6F658EC800D2}"/>
              </a:ext>
            </a:extLst>
          </p:cNvPr>
          <p:cNvSpPr txBox="1"/>
          <p:nvPr/>
        </p:nvSpPr>
        <p:spPr>
          <a:xfrm>
            <a:off x="904441" y="1502202"/>
            <a:ext cx="10383117" cy="4455772"/>
          </a:xfrm>
          <a:prstGeom prst="rect">
            <a:avLst/>
          </a:prstGeom>
          <a:noFill/>
        </p:spPr>
        <p:txBody>
          <a:bodyPr wrap="square" rtlCol="0">
            <a:spAutoFit/>
          </a:bodyPr>
          <a:lstStyle/>
          <a:p>
            <a:pPr>
              <a:lnSpc>
                <a:spcPct val="150000"/>
              </a:lnSpc>
            </a:pPr>
            <a:r>
              <a:rPr lang="en-US" altLang="zh-CN" sz="2400">
                <a:latin typeface="Cambria Math" panose="02040503050406030204" pitchFamily="18" charset="0"/>
              </a:rPr>
              <a:t>Path Analysis</a:t>
            </a:r>
            <a:r>
              <a:rPr lang="zh-CN" altLang="en-US" sz="2400">
                <a:latin typeface="Cambria Math" panose="02040503050406030204" pitchFamily="18" charset="0"/>
              </a:rPr>
              <a:t>使用</a:t>
            </a:r>
            <a:r>
              <a:rPr lang="en-US" altLang="zh-CN" sz="2400">
                <a:latin typeface="Cambria Math" panose="02040503050406030204" pitchFamily="18" charset="0"/>
              </a:rPr>
              <a:t>Pipeline Analysis</a:t>
            </a:r>
            <a:r>
              <a:rPr lang="zh-CN" altLang="en-US" sz="2400">
                <a:latin typeface="Cambria Math" panose="02040503050406030204" pitchFamily="18" charset="0"/>
              </a:rPr>
              <a:t>的结果，通过对程序的执行路径的分析得到最终的</a:t>
            </a:r>
            <a:r>
              <a:rPr lang="en-US" altLang="zh-CN" sz="2400">
                <a:latin typeface="Cambria Math" panose="02040503050406030204" pitchFamily="18" charset="0"/>
              </a:rPr>
              <a:t>WCET</a:t>
            </a:r>
            <a:r>
              <a:rPr lang="zh-CN" altLang="en-US" sz="2400">
                <a:latin typeface="Cambria Math" panose="02040503050406030204" pitchFamily="18" charset="0"/>
              </a:rPr>
              <a:t>。</a:t>
            </a:r>
            <a:endParaRPr lang="en-US" altLang="zh-CN" sz="2400">
              <a:latin typeface="Cambria Math" panose="02040503050406030204" pitchFamily="18" charset="0"/>
            </a:endParaRPr>
          </a:p>
          <a:p>
            <a:pPr>
              <a:lnSpc>
                <a:spcPct val="150000"/>
              </a:lnSpc>
            </a:pPr>
            <a:r>
              <a:rPr lang="zh-CN" altLang="en-US" sz="2400">
                <a:latin typeface="Cambria Math" panose="02040503050406030204" pitchFamily="18" charset="0"/>
              </a:rPr>
              <a:t>设</a:t>
            </a:r>
            <a:r>
              <a:rPr lang="en-US" altLang="zh-CN" sz="2400">
                <a:latin typeface="Cambria Math" panose="02040503050406030204" pitchFamily="18" charset="0"/>
              </a:rPr>
              <a:t>T(e, c)</a:t>
            </a:r>
            <a:r>
              <a:rPr lang="zh-CN" altLang="en-US" sz="2400">
                <a:latin typeface="Cambria Math" panose="02040503050406030204" pitchFamily="18" charset="0"/>
              </a:rPr>
              <a:t>为</a:t>
            </a:r>
            <a:r>
              <a:rPr lang="en-US" altLang="zh-CN" sz="2400">
                <a:latin typeface="Cambria Math" panose="02040503050406030204" pitchFamily="18" charset="0"/>
              </a:rPr>
              <a:t>Pipeline Analysis</a:t>
            </a:r>
            <a:r>
              <a:rPr lang="zh-CN" altLang="en-US" sz="2400">
                <a:latin typeface="Cambria Math" panose="02040503050406030204" pitchFamily="18" charset="0"/>
              </a:rPr>
              <a:t>得到的对于控制流图的边</a:t>
            </a:r>
            <a:r>
              <a:rPr lang="en-US" altLang="zh-CN" sz="2400">
                <a:latin typeface="Cambria Math" panose="02040503050406030204" pitchFamily="18" charset="0"/>
              </a:rPr>
              <a:t>e</a:t>
            </a:r>
            <a:r>
              <a:rPr lang="zh-CN" altLang="en-US" sz="2400">
                <a:latin typeface="Cambria Math" panose="02040503050406030204" pitchFamily="18" charset="0"/>
              </a:rPr>
              <a:t>和上下文</a:t>
            </a:r>
            <a:r>
              <a:rPr lang="en-US" altLang="zh-CN" sz="2400">
                <a:latin typeface="Cambria Math" panose="02040503050406030204" pitchFamily="18" charset="0"/>
              </a:rPr>
              <a:t>c</a:t>
            </a:r>
            <a:r>
              <a:rPr lang="zh-CN" altLang="en-US" sz="2400">
                <a:latin typeface="Cambria Math" panose="02040503050406030204" pitchFamily="18" charset="0"/>
              </a:rPr>
              <a:t>所需要执行的最长周期数，</a:t>
            </a:r>
            <a:r>
              <a:rPr lang="en-US" altLang="zh-CN" sz="2400">
                <a:latin typeface="Cambria Math" panose="02040503050406030204" pitchFamily="18" charset="0"/>
              </a:rPr>
              <a:t>C(e, c)</a:t>
            </a:r>
            <a:r>
              <a:rPr lang="zh-CN" altLang="en-US" sz="2400">
                <a:latin typeface="Cambria Math" panose="02040503050406030204" pitchFamily="18" charset="0"/>
              </a:rPr>
              <a:t>为边</a:t>
            </a:r>
            <a:r>
              <a:rPr lang="en-US" altLang="zh-CN" sz="2400">
                <a:latin typeface="Cambria Math" panose="02040503050406030204" pitchFamily="18" charset="0"/>
              </a:rPr>
              <a:t>e</a:t>
            </a:r>
            <a:r>
              <a:rPr lang="zh-CN" altLang="en-US" sz="2400">
                <a:latin typeface="Cambria Math" panose="02040503050406030204" pitchFamily="18" charset="0"/>
              </a:rPr>
              <a:t>在上下文</a:t>
            </a:r>
            <a:r>
              <a:rPr lang="en-US" altLang="zh-CN" sz="2400">
                <a:latin typeface="Cambria Math" panose="02040503050406030204" pitchFamily="18" charset="0"/>
              </a:rPr>
              <a:t>c</a:t>
            </a:r>
            <a:r>
              <a:rPr lang="zh-CN" altLang="en-US" sz="2400">
                <a:latin typeface="Cambria Math" panose="02040503050406030204" pitchFamily="18" charset="0"/>
              </a:rPr>
              <a:t>中的执行次数。那么可以通过对</a:t>
            </a:r>
            <a:r>
              <a:rPr lang="en-US" altLang="zh-CN" sz="2400">
                <a:latin typeface="Cambria Math" panose="02040503050406030204" pitchFamily="18" charset="0"/>
              </a:rPr>
              <a:t>C(e, c)</a:t>
            </a:r>
            <a:r>
              <a:rPr lang="zh-CN" altLang="en-US" sz="2400">
                <a:latin typeface="Cambria Math" panose="02040503050406030204" pitchFamily="18" charset="0"/>
              </a:rPr>
              <a:t>的分析，从而得到全局的</a:t>
            </a:r>
            <a:r>
              <a:rPr lang="en-US" altLang="zh-CN" sz="2400">
                <a:latin typeface="Cambria Math" panose="02040503050406030204" pitchFamily="18" charset="0"/>
              </a:rPr>
              <a:t>WCET</a:t>
            </a:r>
            <a:r>
              <a:rPr lang="zh-CN" altLang="en-US" sz="2400">
                <a:latin typeface="Cambria Math" panose="02040503050406030204" pitchFamily="18" charset="0"/>
              </a:rPr>
              <a:t>：</a:t>
            </a:r>
            <a:r>
              <a:rPr lang="en-US" altLang="zh-CN" sz="2400">
                <a:latin typeface="Cambria Math" panose="02040503050406030204" pitchFamily="18" charset="0"/>
              </a:rPr>
              <a:t>ΣC(e, c)·T(e, c)</a:t>
            </a:r>
            <a:r>
              <a:rPr lang="zh-CN" altLang="en-US" sz="2400">
                <a:latin typeface="Cambria Math" panose="02040503050406030204" pitchFamily="18" charset="0"/>
              </a:rPr>
              <a:t>。</a:t>
            </a:r>
            <a:endParaRPr lang="en-US" altLang="zh-CN" sz="2400">
              <a:latin typeface="Cambria Math" panose="02040503050406030204" pitchFamily="18" charset="0"/>
            </a:endParaRPr>
          </a:p>
          <a:p>
            <a:pPr>
              <a:lnSpc>
                <a:spcPct val="150000"/>
              </a:lnSpc>
            </a:pPr>
            <a:r>
              <a:rPr lang="zh-CN" altLang="en-US" sz="2400">
                <a:latin typeface="Cambria Math" panose="02040503050406030204" pitchFamily="18" charset="0"/>
              </a:rPr>
              <a:t>所以</a:t>
            </a:r>
            <a:r>
              <a:rPr lang="en-US" altLang="zh-CN" sz="2400">
                <a:latin typeface="Cambria Math" panose="02040503050406030204" pitchFamily="18" charset="0"/>
              </a:rPr>
              <a:t>Path Analysis</a:t>
            </a:r>
            <a:r>
              <a:rPr lang="zh-CN" altLang="en-US" sz="2400">
                <a:latin typeface="Cambria Math" panose="02040503050406030204" pitchFamily="18" charset="0"/>
              </a:rPr>
              <a:t>是通过</a:t>
            </a:r>
            <a:r>
              <a:rPr lang="en-US" altLang="zh-CN" sz="2400" b="1">
                <a:latin typeface="Cambria Math" panose="02040503050406030204" pitchFamily="18" charset="0"/>
              </a:rPr>
              <a:t>integer linear programming</a:t>
            </a:r>
            <a:r>
              <a:rPr lang="zh-CN" altLang="en-US" sz="2400">
                <a:latin typeface="Cambria Math" panose="02040503050406030204" pitchFamily="18" charset="0"/>
              </a:rPr>
              <a:t>实现的。它的建立起来一个对于整数变量</a:t>
            </a:r>
            <a:r>
              <a:rPr lang="en-US" altLang="zh-CN" sz="2400">
                <a:latin typeface="Cambria Math" panose="02040503050406030204" pitchFamily="18" charset="0"/>
              </a:rPr>
              <a:t>C(e, c)</a:t>
            </a:r>
            <a:r>
              <a:rPr lang="zh-CN" altLang="en-US" sz="2400">
                <a:latin typeface="Cambria Math" panose="02040503050406030204" pitchFamily="18" charset="0"/>
              </a:rPr>
              <a:t>的线性约束系统，然后通过辅助工具寻找该系统的解，使得</a:t>
            </a:r>
            <a:r>
              <a:rPr lang="en-US" altLang="zh-CN" sz="2400">
                <a:latin typeface="Cambria Math" panose="02040503050406030204" pitchFamily="18" charset="0"/>
              </a:rPr>
              <a:t>ΣC(e, c)·T(e, c)</a:t>
            </a:r>
            <a:r>
              <a:rPr lang="zh-CN" altLang="en-US" sz="2400">
                <a:latin typeface="Cambria Math" panose="02040503050406030204" pitchFamily="18" charset="0"/>
              </a:rPr>
              <a:t>最大化。而约束来自于程序的控制流。</a:t>
            </a:r>
            <a:endParaRPr lang="en-US" altLang="zh-CN" sz="2400">
              <a:latin typeface="Cambria Math" panose="02040503050406030204" pitchFamily="18" charset="0"/>
            </a:endParaRPr>
          </a:p>
        </p:txBody>
      </p:sp>
    </p:spTree>
    <p:extLst>
      <p:ext uri="{BB962C8B-B14F-4D97-AF65-F5344CB8AC3E}">
        <p14:creationId xmlns:p14="http://schemas.microsoft.com/office/powerpoint/2010/main" val="2480322920"/>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6838</TotalTime>
  <Words>1498</Words>
  <Application>Microsoft Office PowerPoint</Application>
  <PresentationFormat>宽屏</PresentationFormat>
  <Paragraphs>88</Paragraphs>
  <Slides>13</Slides>
  <Notes>13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13</vt:i4>
      </vt:variant>
    </vt:vector>
  </HeadingPairs>
  <TitlesOfParts>
    <vt:vector size="19" baseType="lpstr">
      <vt:lpstr>-apple-system</vt:lpstr>
      <vt:lpstr>微软雅黑</vt:lpstr>
      <vt:lpstr>Arial</vt:lpstr>
      <vt:lpstr>Calibri</vt:lpstr>
      <vt:lpstr>Cambria Math</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xumingxue</dc:creator>
  <cp:lastModifiedBy>丁 伯尧</cp:lastModifiedBy>
  <cp:revision>1775</cp:revision>
  <dcterms:modified xsi:type="dcterms:W3CDTF">2021-04-06T01:51:52Z</dcterms:modified>
</cp:coreProperties>
</file>