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7"/>
  </p:notesMasterIdLst>
  <p:sldIdLst>
    <p:sldId id="448" r:id="rId2"/>
    <p:sldId id="503" r:id="rId3"/>
    <p:sldId id="504" r:id="rId4"/>
    <p:sldId id="505" r:id="rId5"/>
    <p:sldId id="507" r:id="rId6"/>
    <p:sldId id="506" r:id="rId7"/>
    <p:sldId id="508" r:id="rId8"/>
    <p:sldId id="509" r:id="rId9"/>
    <p:sldId id="510" r:id="rId10"/>
    <p:sldId id="511" r:id="rId11"/>
    <p:sldId id="512" r:id="rId12"/>
    <p:sldId id="513" r:id="rId13"/>
    <p:sldId id="514" r:id="rId14"/>
    <p:sldId id="515" r:id="rId15"/>
    <p:sldId id="516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2" clrIdx="0">
    <p:extLst>
      <p:ext uri="{19B8F6BF-5375-455C-9EA6-DF929625EA0E}">
        <p15:presenceInfo xmlns:p15="http://schemas.microsoft.com/office/powerpoint/2012/main" userId="4aac0e6a4956b7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18" autoAdjust="0"/>
    <p:restoredTop sz="94322" autoAdjust="0"/>
  </p:normalViewPr>
  <p:slideViewPr>
    <p:cSldViewPr snapToGrid="0">
      <p:cViewPr varScale="1">
        <p:scale>
          <a:sx n="155" d="100"/>
          <a:sy n="155" d="100"/>
        </p:scale>
        <p:origin x="228" y="1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2021/6/29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752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042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altLang="zh-CN" dirty="0" err="1"/>
              <a:t>EagerMOT</a:t>
            </a:r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803932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7388871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333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 userDrawn="1"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 userDrawn="1"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 userDrawn="1"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 userDrawn="1"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56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基于多源信息的快速多目标追踪优化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4328C59C-BD98-4565-A37F-39BD958DAA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E4BA26A8-79EE-459B-83A5-0F4E7A4842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99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rxiv.org/pdf/2104.14682.pdf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93B328D-12BA-42BC-9F42-4E9E6F703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566" y="4079869"/>
            <a:ext cx="4688908" cy="396805"/>
          </a:xfrm>
          <a:prstGeom prst="rect">
            <a:avLst/>
          </a:prstGeom>
        </p:spPr>
      </p:pic>
      <p:sp>
        <p:nvSpPr>
          <p:cNvPr id="6" name="标题 5">
            <a:extLst>
              <a:ext uri="{FF2B5EF4-FFF2-40B4-BE49-F238E27FC236}">
                <a16:creationId xmlns:a16="http://schemas.microsoft.com/office/drawing/2014/main" id="{D97760D3-96DC-47D6-A6C6-5359B9CC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 err="1">
                <a:solidFill>
                  <a:schemeClr val="tx2"/>
                </a:solidFill>
                <a:hlinkClick r:id="rId4"/>
              </a:rPr>
              <a:t>EagerMOT</a:t>
            </a:r>
            <a:r>
              <a:rPr lang="en-US" altLang="zh-CN" sz="4000" b="1" dirty="0">
                <a:solidFill>
                  <a:schemeClr val="tx2"/>
                </a:solidFill>
                <a:hlinkClick r:id="rId4"/>
              </a:rPr>
              <a:t>: 3D Multi-Object Tracking via Sensor Fusion</a:t>
            </a:r>
            <a:endParaRPr lang="zh-CN" altLang="en-US" dirty="0"/>
          </a:p>
        </p:txBody>
      </p:sp>
      <p:sp>
        <p:nvSpPr>
          <p:cNvPr id="7" name="副标题 6">
            <a:extLst>
              <a:ext uri="{FF2B5EF4-FFF2-40B4-BE49-F238E27FC236}">
                <a16:creationId xmlns:a16="http://schemas.microsoft.com/office/drawing/2014/main" id="{85EB3D3B-F4B0-4635-BFE7-907484D35F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sz="2800" dirty="0"/>
              <a:t>ICRA 2021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4895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B8FC3237-0E16-4FCD-BD5C-B3DEA6D458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F62412-2DD9-419E-B515-B2DE3D21ADC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基于激光雷达的</a:t>
            </a:r>
            <a:r>
              <a:rPr lang="en-US" altLang="zh-CN" dirty="0"/>
              <a:t>3D</a:t>
            </a:r>
            <a:r>
              <a:rPr lang="zh-CN" altLang="en-US" dirty="0"/>
              <a:t>追踪方法</a:t>
            </a:r>
            <a:endParaRPr lang="en-US" altLang="zh-CN" dirty="0"/>
          </a:p>
          <a:p>
            <a:pPr lvl="1"/>
            <a:r>
              <a:rPr lang="zh-CN" altLang="en-US" dirty="0"/>
              <a:t>对</a:t>
            </a:r>
            <a:r>
              <a:rPr lang="zh-CN" altLang="en-US" dirty="0">
                <a:solidFill>
                  <a:srgbClr val="00B0F0"/>
                </a:solidFill>
              </a:rPr>
              <a:t>反射率敏感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00B0F0"/>
                </a:solidFill>
              </a:rPr>
              <a:t>信号稀疏</a:t>
            </a:r>
            <a:r>
              <a:rPr lang="zh-CN" altLang="en-US" dirty="0"/>
              <a:t>，只能在</a:t>
            </a:r>
            <a:r>
              <a:rPr lang="zh-CN" altLang="en-US" dirty="0">
                <a:solidFill>
                  <a:srgbClr val="00B0F0"/>
                </a:solidFill>
              </a:rPr>
              <a:t>有限范围内有效</a:t>
            </a:r>
            <a:endParaRPr lang="en-US" altLang="zh-CN" dirty="0">
              <a:solidFill>
                <a:srgbClr val="00B0F0"/>
              </a:solidFill>
            </a:endParaRPr>
          </a:p>
          <a:p>
            <a:r>
              <a:rPr lang="zh-CN" altLang="en-US" dirty="0"/>
              <a:t>基于图像的</a:t>
            </a:r>
            <a:r>
              <a:rPr lang="en-US" altLang="zh-CN" dirty="0"/>
              <a:t>2D</a:t>
            </a:r>
            <a:r>
              <a:rPr lang="zh-CN" altLang="en-US" dirty="0"/>
              <a:t>追踪方法</a:t>
            </a:r>
            <a:endParaRPr lang="en-US" altLang="zh-CN" dirty="0"/>
          </a:p>
          <a:p>
            <a:pPr lvl="1"/>
            <a:r>
              <a:rPr lang="zh-CN" altLang="en-US" dirty="0"/>
              <a:t>无法获得</a:t>
            </a:r>
            <a:r>
              <a:rPr lang="en-US" altLang="zh-CN" dirty="0">
                <a:solidFill>
                  <a:srgbClr val="00B0F0"/>
                </a:solidFill>
              </a:rPr>
              <a:t>3D</a:t>
            </a:r>
            <a:r>
              <a:rPr lang="zh-CN" altLang="en-US" dirty="0">
                <a:solidFill>
                  <a:srgbClr val="00B0F0"/>
                </a:solidFill>
              </a:rPr>
              <a:t>位置信息</a:t>
            </a:r>
            <a:endParaRPr lang="en-US" altLang="zh-CN" dirty="0">
              <a:solidFill>
                <a:srgbClr val="00B0F0"/>
              </a:solidFill>
            </a:endParaRPr>
          </a:p>
          <a:p>
            <a:pPr lvl="1"/>
            <a:r>
              <a:rPr lang="zh-CN" altLang="en-US" dirty="0"/>
              <a:t>对</a:t>
            </a:r>
            <a:r>
              <a:rPr lang="zh-CN" altLang="en-US" dirty="0">
                <a:solidFill>
                  <a:srgbClr val="00B0F0"/>
                </a:solidFill>
              </a:rPr>
              <a:t>部分遮挡</a:t>
            </a:r>
            <a:r>
              <a:rPr lang="zh-CN" altLang="en-US" dirty="0"/>
              <a:t>的或者</a:t>
            </a:r>
            <a:r>
              <a:rPr lang="zh-CN" altLang="en-US" dirty="0">
                <a:solidFill>
                  <a:srgbClr val="00B0F0"/>
                </a:solidFill>
              </a:rPr>
              <a:t>距离很远</a:t>
            </a:r>
            <a:r>
              <a:rPr lang="zh-CN" altLang="en-US" dirty="0"/>
              <a:t>的物体</a:t>
            </a:r>
            <a:r>
              <a:rPr lang="zh-CN" altLang="en-US" dirty="0">
                <a:solidFill>
                  <a:srgbClr val="00B0F0"/>
                </a:solidFill>
              </a:rPr>
              <a:t>具有鲁棒性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A674F2F-6FFE-4362-ABD1-0D5C878B6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1030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45CAB83C-6449-485E-8013-DADB984DF6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22B103-402B-4570-88BF-2EE007140AA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 err="1"/>
              <a:t>EagerMOT</a:t>
            </a:r>
            <a:endParaRPr lang="en-US" altLang="zh-CN" dirty="0"/>
          </a:p>
          <a:p>
            <a:pPr lvl="1"/>
            <a:r>
              <a:rPr lang="zh-CN" altLang="en-US" dirty="0"/>
              <a:t>框架简单</a:t>
            </a:r>
            <a:endParaRPr lang="en-US" altLang="zh-CN" dirty="0"/>
          </a:p>
          <a:p>
            <a:pPr lvl="1"/>
            <a:r>
              <a:rPr lang="zh-CN" altLang="en-US" dirty="0"/>
              <a:t>融合了</a:t>
            </a:r>
            <a:r>
              <a:rPr lang="en-US" altLang="zh-CN" dirty="0"/>
              <a:t>3D</a:t>
            </a:r>
            <a:r>
              <a:rPr lang="zh-CN" altLang="en-US" dirty="0"/>
              <a:t>、</a:t>
            </a:r>
            <a:r>
              <a:rPr lang="en-US" altLang="zh-CN" dirty="0"/>
              <a:t>2D</a:t>
            </a:r>
            <a:r>
              <a:rPr lang="zh-CN" altLang="en-US" dirty="0"/>
              <a:t>检测器的结果</a:t>
            </a:r>
            <a:endParaRPr lang="en-US" altLang="zh-CN" dirty="0"/>
          </a:p>
          <a:p>
            <a:pPr lvl="1"/>
            <a:r>
              <a:rPr lang="zh-CN" altLang="en-US" dirty="0"/>
              <a:t>两阶段关联策略</a:t>
            </a:r>
          </a:p>
          <a:p>
            <a:pPr lvl="2"/>
            <a:r>
              <a:rPr lang="zh-CN" altLang="en-US" dirty="0"/>
              <a:t>可以在仅有一个检测器结果时工作</a:t>
            </a:r>
            <a:r>
              <a:rPr lang="en-US" altLang="zh-CN" dirty="0"/>
              <a:t>*</a:t>
            </a:r>
          </a:p>
          <a:p>
            <a:pPr lvl="1"/>
            <a:r>
              <a:rPr lang="zh-CN" altLang="en-US" dirty="0"/>
              <a:t>通用性强，适配多种传感器组合方式</a:t>
            </a:r>
            <a:endParaRPr lang="en-US" altLang="zh-CN" dirty="0"/>
          </a:p>
          <a:p>
            <a:pPr lvl="2"/>
            <a:r>
              <a:rPr lang="en-US" altLang="zh-CN" dirty="0"/>
              <a:t>LiDAR+</a:t>
            </a:r>
            <a:r>
              <a:rPr lang="zh-CN" altLang="en-US" dirty="0"/>
              <a:t>前置摄像头</a:t>
            </a:r>
            <a:endParaRPr lang="en-US" altLang="zh-CN" dirty="0"/>
          </a:p>
          <a:p>
            <a:pPr lvl="2"/>
            <a:r>
              <a:rPr lang="en-US" altLang="zh-CN" dirty="0"/>
              <a:t>LiDAR+</a:t>
            </a:r>
            <a:r>
              <a:rPr lang="zh-CN" altLang="en-US" dirty="0"/>
              <a:t>多个非重叠摄像头</a:t>
            </a:r>
            <a:endParaRPr lang="en-US" altLang="zh-CN" dirty="0"/>
          </a:p>
          <a:p>
            <a:pPr lvl="2"/>
            <a:r>
              <a:rPr lang="zh-CN" altLang="en-US" dirty="0"/>
              <a:t>只有摄像头</a:t>
            </a:r>
            <a:endParaRPr lang="en-US" altLang="zh-CN" dirty="0"/>
          </a:p>
          <a:p>
            <a:pPr lvl="2"/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一个前提假设：有准确的传感器联合标定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A1B2A03-43FE-4E08-9414-460979B20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8957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500F6091-2275-4456-AD02-EF4EA8B66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 dirty="0" err="1"/>
              <a:t>EagerMOT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0B2D41-D595-4341-8155-EE153A1A17B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238" y="919698"/>
            <a:ext cx="11721523" cy="5296952"/>
          </a:xfrm>
        </p:spPr>
        <p:txBody>
          <a:bodyPr/>
          <a:lstStyle/>
          <a:p>
            <a:r>
              <a:rPr lang="zh-CN" altLang="en-US" dirty="0"/>
              <a:t>提出了一个</a:t>
            </a:r>
            <a:r>
              <a:rPr lang="zh-CN" altLang="en-US" dirty="0">
                <a:solidFill>
                  <a:srgbClr val="00B0F0"/>
                </a:solidFill>
              </a:rPr>
              <a:t>简单但有效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rgbClr val="00B0F0"/>
                </a:solidFill>
              </a:rPr>
              <a:t>多阶段数据关联方法</a:t>
            </a:r>
            <a:r>
              <a:rPr lang="zh-CN" altLang="en-US" dirty="0"/>
              <a:t>，可以使用潜在的</a:t>
            </a:r>
            <a:r>
              <a:rPr lang="zh-CN" altLang="en-US" dirty="0">
                <a:solidFill>
                  <a:srgbClr val="00B0F0"/>
                </a:solidFill>
              </a:rPr>
              <a:t>不同模态</a:t>
            </a:r>
            <a:r>
              <a:rPr lang="zh-CN" altLang="en-US" dirty="0"/>
              <a:t>下的不同检测器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提出的方法可以被应用于</a:t>
            </a:r>
            <a:r>
              <a:rPr lang="zh-CN" altLang="en-US" dirty="0">
                <a:solidFill>
                  <a:srgbClr val="00B0F0"/>
                </a:solidFill>
              </a:rPr>
              <a:t>各种</a:t>
            </a:r>
            <a:r>
              <a:rPr lang="en-US" altLang="zh-CN" dirty="0">
                <a:solidFill>
                  <a:srgbClr val="00B0F0"/>
                </a:solidFill>
              </a:rPr>
              <a:t>MOT</a:t>
            </a:r>
            <a:r>
              <a:rPr lang="zh-CN" altLang="en-US" dirty="0"/>
              <a:t>任务</a:t>
            </a:r>
            <a:endParaRPr lang="en-US" altLang="zh-CN" dirty="0"/>
          </a:p>
          <a:p>
            <a:pPr lvl="1"/>
            <a:r>
              <a:rPr lang="en-US" altLang="zh-CN" dirty="0"/>
              <a:t>2D/3D MOT</a:t>
            </a:r>
          </a:p>
          <a:p>
            <a:pPr lvl="1"/>
            <a:r>
              <a:rPr lang="en-US" altLang="zh-CN" dirty="0"/>
              <a:t>MOTS</a:t>
            </a:r>
          </a:p>
          <a:p>
            <a:endParaRPr lang="en-US" altLang="zh-CN" dirty="0"/>
          </a:p>
          <a:p>
            <a:r>
              <a:rPr lang="zh-CN" altLang="en-US" dirty="0"/>
              <a:t>通过消融实验证明了提出的数据关联方法的</a:t>
            </a:r>
            <a:r>
              <a:rPr lang="zh-CN" altLang="en-US" dirty="0">
                <a:solidFill>
                  <a:srgbClr val="00B0F0"/>
                </a:solidFill>
              </a:rPr>
              <a:t>有效性</a:t>
            </a:r>
            <a:r>
              <a:rPr lang="zh-CN" altLang="en-US" dirty="0"/>
              <a:t>，并在三个不同的基准测试上取得了</a:t>
            </a:r>
            <a:r>
              <a:rPr lang="en-US" altLang="zh-CN" dirty="0"/>
              <a:t>SOTA</a:t>
            </a:r>
            <a:r>
              <a:rPr lang="zh-CN" altLang="en-US" dirty="0"/>
              <a:t>结果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19A1EBCA-CEBC-4917-852B-1E5DA1A3B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Contributions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5426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D672FA2F-177C-4BAB-BC3E-BA49BE100A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7072CC-4DE8-4FC7-B52D-A8617ADF5FF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E471E17-8BD8-4C30-B3D6-5DA8DC721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0A642D1-BD72-4965-8F30-30B9724F3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57" y="1706737"/>
            <a:ext cx="10348784" cy="344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90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44E85C39-2B93-4336-BA59-241227112F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07BBBEA-EEBF-47D0-8849-FE52129EA6D8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不同检测器检测结果</a:t>
                </a:r>
                <a:r>
                  <a:rPr lang="zh-CN" altLang="en-US" dirty="0">
                    <a:solidFill>
                      <a:srgbClr val="00B0F0"/>
                    </a:solidFill>
                  </a:rPr>
                  <a:t>先融合后关联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使用</a:t>
                </a:r>
                <a:r>
                  <a:rPr lang="en-US" altLang="zh-CN" dirty="0"/>
                  <a:t>3D</a:t>
                </a:r>
                <a:r>
                  <a:rPr lang="zh-CN" altLang="en-US" dirty="0"/>
                  <a:t>结果的</a:t>
                </a:r>
                <a:r>
                  <a:rPr lang="en-US" altLang="zh-CN" dirty="0"/>
                  <a:t>2D</a:t>
                </a:r>
                <a:r>
                  <a:rPr lang="zh-CN" altLang="en-US" dirty="0"/>
                  <a:t>投影与</a:t>
                </a:r>
                <a:r>
                  <a:rPr lang="en-US" altLang="zh-CN" dirty="0"/>
                  <a:t>2D</a:t>
                </a:r>
                <a:r>
                  <a:rPr lang="zh-CN" altLang="en-US" dirty="0"/>
                  <a:t>结果的</a:t>
                </a:r>
                <a:r>
                  <a:rPr lang="en-US" altLang="zh-CN" dirty="0" err="1"/>
                  <a:t>IoU</a:t>
                </a:r>
                <a:r>
                  <a:rPr lang="zh-CN" altLang="en-US" dirty="0"/>
                  <a:t>作为相似度衡量标准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使用贪婪算法匹配</a:t>
                </a:r>
                <a:r>
                  <a:rPr lang="en-US" altLang="zh-CN" dirty="0"/>
                  <a:t>2D</a:t>
                </a:r>
                <a:r>
                  <a:rPr lang="zh-CN" altLang="en-US" dirty="0"/>
                  <a:t>结果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zh-CN" altLang="en-US" dirty="0"/>
                  <a:t>和</a:t>
                </a:r>
                <a:r>
                  <a:rPr lang="en-US" altLang="zh-CN" dirty="0"/>
                  <a:t>3D</a:t>
                </a:r>
                <a:r>
                  <a:rPr lang="zh-CN" altLang="en-US" dirty="0"/>
                  <a:t>结果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2"/>
                <a:r>
                  <a:rPr lang="zh-CN" altLang="en-US" dirty="0"/>
                  <a:t>得到融合结果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2"/>
                <a:endParaRPr lang="en-US" altLang="zh-CN" dirty="0"/>
              </a:p>
              <a:p>
                <a:pPr lvl="2"/>
                <a:endParaRPr lang="en-US" altLang="zh-CN" dirty="0"/>
              </a:p>
              <a:p>
                <a:r>
                  <a:rPr lang="zh-CN" altLang="en-US" dirty="0"/>
                  <a:t>多摄像头时的策略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对于每一个摄像头执行上述流程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最终对于有多个</a:t>
                </a:r>
                <a:r>
                  <a:rPr lang="en-US" altLang="zh-CN" dirty="0"/>
                  <a:t>2D</a:t>
                </a:r>
                <a:r>
                  <a:rPr lang="zh-CN" altLang="en-US" dirty="0"/>
                  <a:t>结果匹配的</a:t>
                </a:r>
                <a:r>
                  <a:rPr lang="en-US" altLang="zh-CN" dirty="0"/>
                  <a:t>3D</a:t>
                </a:r>
                <a:r>
                  <a:rPr lang="zh-CN" altLang="en-US" dirty="0"/>
                  <a:t>结果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取</a:t>
                </a:r>
                <a:r>
                  <a:rPr lang="en-US" altLang="zh-CN" dirty="0" err="1"/>
                  <a:t>IoU</a:t>
                </a:r>
                <a:r>
                  <a:rPr lang="zh-CN" altLang="en-US" dirty="0"/>
                  <a:t>最大的匹配</a:t>
                </a:r>
                <a:endParaRPr lang="en-US" altLang="zh-CN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07BBBEA-EEBF-47D0-8849-FE52129EA6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2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5227F294-B090-4993-AAAF-20C720959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Methed</a:t>
            </a:r>
            <a:r>
              <a:rPr lang="en-US" altLang="zh-CN" dirty="0"/>
              <a:t>——Fusion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317F36E-0AE0-4913-85C1-12398D67B995}"/>
                  </a:ext>
                </a:extLst>
              </p:cNvPr>
              <p:cNvSpPr txBox="1"/>
              <p:nvPr/>
            </p:nvSpPr>
            <p:spPr>
              <a:xfrm>
                <a:off x="9877168" y="919698"/>
                <a:ext cx="914400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317F36E-0AE0-4913-85C1-12398D67B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7168" y="919698"/>
                <a:ext cx="914400" cy="3702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椭圆 6">
            <a:extLst>
              <a:ext uri="{FF2B5EF4-FFF2-40B4-BE49-F238E27FC236}">
                <a16:creationId xmlns:a16="http://schemas.microsoft.com/office/drawing/2014/main" id="{779944AA-0B2D-4042-85EA-29A791E48590}"/>
              </a:ext>
            </a:extLst>
          </p:cNvPr>
          <p:cNvSpPr/>
          <p:nvPr/>
        </p:nvSpPr>
        <p:spPr>
          <a:xfrm flipH="1" flipV="1">
            <a:off x="8937228" y="1582836"/>
            <a:ext cx="1817183" cy="146134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37299EF-39E5-4FCA-9A87-516F22A55CA4}"/>
              </a:ext>
            </a:extLst>
          </p:cNvPr>
          <p:cNvSpPr/>
          <p:nvPr/>
        </p:nvSpPr>
        <p:spPr>
          <a:xfrm flipH="1" flipV="1">
            <a:off x="9851628" y="1595659"/>
            <a:ext cx="1817183" cy="14357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49764FD-0ADC-4EF4-8381-C8716244823D}"/>
                  </a:ext>
                </a:extLst>
              </p:cNvPr>
              <p:cNvSpPr txBox="1"/>
              <p:nvPr/>
            </p:nvSpPr>
            <p:spPr>
              <a:xfrm>
                <a:off x="9845820" y="2169250"/>
                <a:ext cx="91440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𝑏𝑜𝑡h</m:t>
                          </m:r>
                        </m:sup>
                      </m:sSup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49764FD-0ADC-4EF4-8381-C87162448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5820" y="2169250"/>
                <a:ext cx="914400" cy="3742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B41B98F-4788-4536-8844-CC899D7101CE}"/>
                  </a:ext>
                </a:extLst>
              </p:cNvPr>
              <p:cNvSpPr txBox="1"/>
              <p:nvPr/>
            </p:nvSpPr>
            <p:spPr>
              <a:xfrm>
                <a:off x="8962768" y="2166278"/>
                <a:ext cx="91440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B41B98F-4788-4536-8844-CC899D710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2768" y="2166278"/>
                <a:ext cx="914400" cy="3742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45C062F-167F-456A-9C57-2C36133EF693}"/>
                  </a:ext>
                </a:extLst>
              </p:cNvPr>
              <p:cNvSpPr txBox="1"/>
              <p:nvPr/>
            </p:nvSpPr>
            <p:spPr>
              <a:xfrm>
                <a:off x="10739495" y="2146067"/>
                <a:ext cx="91440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45C062F-167F-456A-9C57-2C36133EF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9495" y="2146067"/>
                <a:ext cx="914400" cy="374270"/>
              </a:xfrm>
              <a:prstGeom prst="rect">
                <a:avLst/>
              </a:prstGeom>
              <a:blipFill>
                <a:blip r:embed="rId6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>
            <a:extLst>
              <a:ext uri="{FF2B5EF4-FFF2-40B4-BE49-F238E27FC236}">
                <a16:creationId xmlns:a16="http://schemas.microsoft.com/office/drawing/2014/main" id="{3B5C8285-2AC3-41DC-A2D5-DD2CB36B67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3711" y="3813818"/>
            <a:ext cx="3297575" cy="204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67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6749B077-7542-40F8-AC01-4EA667512A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403E27-A51A-4CC6-B40B-D43C56E4DC34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两阶段关联策略</a:t>
            </a:r>
            <a:endParaRPr lang="en-US" altLang="zh-CN" dirty="0"/>
          </a:p>
          <a:p>
            <a:r>
              <a:rPr lang="zh-CN" altLang="en-US" dirty="0"/>
              <a:t>追踪状态设置</a:t>
            </a:r>
            <a:endParaRPr lang="en-US" altLang="zh-CN" dirty="0"/>
          </a:p>
          <a:p>
            <a:pPr lvl="1"/>
            <a:r>
              <a:rPr lang="en-US" altLang="zh-CN" dirty="0"/>
              <a:t>3D</a:t>
            </a:r>
            <a:r>
              <a:rPr lang="zh-CN" altLang="en-US" dirty="0"/>
              <a:t>状态，与</a:t>
            </a:r>
            <a:r>
              <a:rPr lang="en-US" altLang="zh-CN" dirty="0"/>
              <a:t>AB3DMOT</a:t>
            </a:r>
            <a:r>
              <a:rPr lang="zh-CN" altLang="en-US" dirty="0"/>
              <a:t>一致，</a:t>
            </a:r>
            <a:r>
              <a:rPr lang="en-US" altLang="zh-CN" dirty="0"/>
              <a:t>3D</a:t>
            </a:r>
            <a:r>
              <a:rPr lang="zh-CN" altLang="en-US" dirty="0"/>
              <a:t>包围框信息以及三轴速度信息</a:t>
            </a:r>
            <a:endParaRPr lang="en-US" altLang="zh-CN" dirty="0"/>
          </a:p>
          <a:p>
            <a:pPr lvl="2"/>
            <a:r>
              <a:rPr lang="zh-CN" altLang="en-US" dirty="0"/>
              <a:t>使用常速度运动模型</a:t>
            </a:r>
            <a:endParaRPr lang="en-US" altLang="zh-CN" dirty="0"/>
          </a:p>
          <a:p>
            <a:pPr lvl="1"/>
            <a:r>
              <a:rPr lang="en-US" altLang="zh-CN" dirty="0"/>
              <a:t>2D</a:t>
            </a:r>
            <a:r>
              <a:rPr lang="zh-CN" altLang="en-US" dirty="0"/>
              <a:t>状态，</a:t>
            </a:r>
            <a:r>
              <a:rPr lang="en-US" altLang="zh-CN" dirty="0"/>
              <a:t>2D</a:t>
            </a:r>
            <a:r>
              <a:rPr lang="zh-CN" altLang="en-US" dirty="0"/>
              <a:t>包围框信息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DB53CFB-EEC1-4541-BE62-69797961E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Methed</a:t>
            </a:r>
            <a:r>
              <a:rPr lang="en-US" altLang="zh-CN" dirty="0"/>
              <a:t>——Matching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8A442B-BC53-4EA8-8091-65663C0D9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571" y="2977941"/>
            <a:ext cx="5212451" cy="301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41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E41B4796-D02E-4742-8DB8-C1370DA27F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608E8C4-F1C3-47CB-A18A-DDAD8F79D867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第一阶段数据关联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使用贪心算法关联检测到的</a:t>
                </a:r>
                <a:r>
                  <a:rPr lang="en-US" altLang="zh-CN" dirty="0"/>
                  <a:t>3D</a:t>
                </a:r>
                <a:r>
                  <a:rPr lang="zh-CN" altLang="en-US" dirty="0"/>
                  <a:t>状态和上一帧的追踪</a:t>
                </a:r>
                <a:r>
                  <a:rPr lang="en-US" altLang="zh-CN" dirty="0"/>
                  <a:t>3D</a:t>
                </a:r>
                <a:r>
                  <a:rPr lang="zh-CN" altLang="en-US" dirty="0"/>
                  <a:t>物体状态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使用</a:t>
                </a:r>
                <a:r>
                  <a:rPr lang="zh-CN" altLang="en-US" dirty="0">
                    <a:solidFill>
                      <a:srgbClr val="00B0F0"/>
                    </a:solidFill>
                  </a:rPr>
                  <a:t>缩放距离</a:t>
                </a:r>
                <a:r>
                  <a:rPr lang="zh-CN" altLang="en-US" dirty="0"/>
                  <a:t>作为相似度度量</a:t>
                </a:r>
                <a:endParaRPr lang="en-US" altLang="zh-CN" dirty="0"/>
              </a:p>
              <a:p>
                <a:pPr marL="712788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p>
                          </m:sSup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p>
                          </m:sSubSup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b="0" dirty="0"/>
              </a:p>
              <a:p>
                <a:pPr marL="712788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p>
                          </m:sSup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=2−</m:t>
                      </m:r>
                      <m:func>
                        <m:func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sub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b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sub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 ∈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1,2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dirty="0"/>
              </a:p>
              <a:p>
                <a:pPr marL="712788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US" altLang="zh-CN" b="0" dirty="0"/>
              </a:p>
              <a:p>
                <a:pPr marL="712788" lvl="2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zh-CN" altLang="en-US" i="1">
                        <a:latin typeface="Cambria Math" panose="02040503050406030204" pitchFamily="18" charset="0"/>
                      </a:rPr>
                      <m:t>为</m:t>
                    </m:r>
                  </m:oMath>
                </a14:m>
                <a:r>
                  <a:rPr lang="zh-CN" altLang="en-US" b="0" dirty="0"/>
                  <a:t>包围框的偏航角</a:t>
                </a:r>
                <a:endParaRPr lang="en-US" altLang="zh-CN" b="0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608E8C4-F1C3-47CB-A18A-DDAD8F79D8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2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7D5DD5E8-FF5E-430A-B22E-60C2229D7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Methed</a:t>
            </a:r>
            <a:r>
              <a:rPr lang="en-US" altLang="zh-CN" dirty="0"/>
              <a:t>——Matching</a:t>
            </a:r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C7ED982-0DBA-448A-97DB-10F2911E49C7}"/>
              </a:ext>
            </a:extLst>
          </p:cNvPr>
          <p:cNvGrpSpPr/>
          <p:nvPr/>
        </p:nvGrpSpPr>
        <p:grpSpPr>
          <a:xfrm>
            <a:off x="3876952" y="3775143"/>
            <a:ext cx="4438095" cy="2566667"/>
            <a:chOff x="3332245" y="3712563"/>
            <a:chExt cx="4438095" cy="256666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DFE8221F-F73F-449A-80CD-A7ECF9A7E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32245" y="3712563"/>
              <a:ext cx="4438095" cy="2566667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2E6A9B0-A688-466C-B173-8E232D901489}"/>
                </a:ext>
              </a:extLst>
            </p:cNvPr>
            <p:cNvSpPr/>
            <p:nvPr/>
          </p:nvSpPr>
          <p:spPr>
            <a:xfrm>
              <a:off x="5233086" y="5338118"/>
              <a:ext cx="2537254" cy="878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839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5F33AAF7-96B1-46FC-B243-29ABC593E2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A536976-02FF-42BB-9CDA-BE8F6C00480C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第二阶段数据关联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关联</a:t>
                </a:r>
                <a:r>
                  <a:rPr lang="en-US" altLang="zh-CN" dirty="0"/>
                  <a:t>2d</a:t>
                </a:r>
                <a:r>
                  <a:rPr lang="zh-CN" altLang="en-US" dirty="0"/>
                  <a:t>检测结果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zh-CN" altLang="en-US" dirty="0"/>
                  <a:t>与未被匹配的先前帧追踪结果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p>
                    </m:sSup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zh-CN" altLang="en-US" dirty="0"/>
                  <a:t>或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直接使用</a:t>
                </a:r>
                <a:r>
                  <a:rPr lang="en-US" altLang="zh-CN" dirty="0"/>
                  <a:t>2D </a:t>
                </a:r>
                <a:r>
                  <a:rPr lang="en-US" altLang="zh-CN" dirty="0" err="1"/>
                  <a:t>IoU</a:t>
                </a:r>
                <a:r>
                  <a:rPr lang="zh-CN" altLang="en-US" dirty="0"/>
                  <a:t>作为相似度衡量标准</a:t>
                </a:r>
                <a:endParaRPr lang="en-US" altLang="zh-CN" dirty="0"/>
              </a:p>
              <a:p>
                <a:pPr lvl="1"/>
                <a:endParaRPr lang="en-US" altLang="zh-CN" dirty="0"/>
              </a:p>
              <a:p>
                <a:pPr lvl="1"/>
                <a:r>
                  <a:rPr lang="zh-CN" altLang="en-US" dirty="0"/>
                  <a:t>未使用运动预测或提取视觉特征方式关联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A536976-02FF-42BB-9CDA-BE8F6C0048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2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D48FC0A4-7004-4540-9BEA-EB1BED57B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Methed</a:t>
            </a:r>
            <a:r>
              <a:rPr lang="en-US" altLang="zh-CN" dirty="0"/>
              <a:t>——Matching</a:t>
            </a:r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45A0E34-AC32-4C55-AD95-073BDA287CE1}"/>
              </a:ext>
            </a:extLst>
          </p:cNvPr>
          <p:cNvGrpSpPr/>
          <p:nvPr/>
        </p:nvGrpSpPr>
        <p:grpSpPr>
          <a:xfrm>
            <a:off x="3827525" y="3712563"/>
            <a:ext cx="4438095" cy="2566667"/>
            <a:chOff x="3332245" y="3712563"/>
            <a:chExt cx="4438095" cy="256666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3C6B3B2-BF48-427B-AF99-1317DF885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32245" y="3712563"/>
              <a:ext cx="4438095" cy="2566667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7981976-0CFB-4BB7-A0B5-2EB9E7B4B7DE}"/>
                </a:ext>
              </a:extLst>
            </p:cNvPr>
            <p:cNvSpPr/>
            <p:nvPr/>
          </p:nvSpPr>
          <p:spPr>
            <a:xfrm>
              <a:off x="5233086" y="3774988"/>
              <a:ext cx="2537254" cy="10927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2340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18237A9C-46EB-41B5-B855-3C6DA9BEFB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0664A2-A605-4788-81B0-22B4D5429E2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状态更新</a:t>
            </a:r>
            <a:endParaRPr lang="en-US" altLang="zh-CN" dirty="0"/>
          </a:p>
          <a:p>
            <a:pPr lvl="1"/>
            <a:r>
              <a:rPr lang="en-US" altLang="zh-CN" dirty="0"/>
              <a:t>2D</a:t>
            </a:r>
            <a:r>
              <a:rPr lang="zh-CN" altLang="en-US" dirty="0"/>
              <a:t>、</a:t>
            </a:r>
            <a:r>
              <a:rPr lang="en-US" altLang="zh-CN" dirty="0"/>
              <a:t>3D</a:t>
            </a:r>
            <a:r>
              <a:rPr lang="zh-CN" altLang="en-US" dirty="0"/>
              <a:t>状态都进行更新</a:t>
            </a:r>
            <a:endParaRPr lang="en-US" altLang="zh-CN" dirty="0"/>
          </a:p>
          <a:p>
            <a:pPr lvl="1"/>
            <a:r>
              <a:rPr lang="en-US" altLang="zh-CN" dirty="0"/>
              <a:t>2D</a:t>
            </a:r>
            <a:r>
              <a:rPr lang="zh-CN" altLang="en-US" dirty="0"/>
              <a:t>状态直接覆盖</a:t>
            </a:r>
            <a:endParaRPr lang="en-US" altLang="zh-CN" dirty="0"/>
          </a:p>
          <a:p>
            <a:pPr lvl="1"/>
            <a:r>
              <a:rPr lang="en-US" altLang="zh-CN" dirty="0"/>
              <a:t>3D</a:t>
            </a:r>
            <a:r>
              <a:rPr lang="zh-CN" altLang="en-US" dirty="0"/>
              <a:t>状态需要更新卡尔曼滤波器状态</a:t>
            </a:r>
            <a:endParaRPr lang="en-US" altLang="zh-CN" dirty="0"/>
          </a:p>
          <a:p>
            <a:pPr lvl="1"/>
            <a:r>
              <a:rPr lang="zh-CN" altLang="en-US" dirty="0"/>
              <a:t>如果某物体在当前帧没有对应的物体，使用卡尔曼滤波器预测状态更新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A6077B1-79AB-47B3-A518-2AF83DBFB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Methed</a:t>
            </a:r>
            <a:r>
              <a:rPr lang="en-US" altLang="zh-CN" dirty="0"/>
              <a:t>——Matching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FB0D86A-EF25-4CEC-899D-E93F271E2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239" y="3274833"/>
            <a:ext cx="4847619" cy="2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68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9068C6AB-1198-4200-A0E0-D0171CA80C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3537E63-B7D0-4673-BC4B-0AA363C81D00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类似于</a:t>
                </a:r>
                <a:r>
                  <a:rPr lang="en-US" altLang="zh-CN" dirty="0"/>
                  <a:t>AB3DMOT</a:t>
                </a:r>
              </a:p>
              <a:p>
                <a:pPr lvl="1"/>
                <a:r>
                  <a:rPr lang="zh-CN" altLang="en-US" dirty="0"/>
                  <a:t>当某一状态（</a:t>
                </a:r>
                <a:r>
                  <a:rPr lang="en-US" altLang="zh-CN" dirty="0"/>
                  <a:t>2D/3D</a:t>
                </a:r>
                <a:r>
                  <a:rPr lang="zh-CN" altLang="en-US" dirty="0"/>
                  <a:t>）超过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𝐴𝑔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帧</m:t>
                    </m:r>
                  </m:oMath>
                </a14:m>
                <a:r>
                  <a:rPr lang="zh-CN" altLang="en-US" dirty="0"/>
                  <a:t>没有更新，则删除此状态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当某一物体由</a:t>
                </a:r>
                <a:r>
                  <a:rPr lang="en-US" altLang="zh-CN" dirty="0"/>
                  <a:t>2D</a:t>
                </a:r>
                <a:r>
                  <a:rPr lang="zh-CN" altLang="en-US" dirty="0"/>
                  <a:t>信息更新超过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𝐴𝑔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帧</m:t>
                    </m:r>
                  </m:oMath>
                </a14:m>
                <a:r>
                  <a:rPr lang="zh-CN" altLang="en-US" dirty="0"/>
                  <a:t>后才使用关联上的</a:t>
                </a:r>
                <a:r>
                  <a:rPr lang="en-US" altLang="zh-CN" dirty="0"/>
                  <a:t>3D</a:t>
                </a:r>
                <a:r>
                  <a:rPr lang="zh-CN" altLang="en-US" dirty="0"/>
                  <a:t>信息进行更新</a:t>
                </a:r>
                <a:endParaRPr lang="en-US" altLang="zh-CN" dirty="0"/>
              </a:p>
              <a:p>
                <a:pPr lvl="1"/>
                <a:endParaRPr lang="en-US" altLang="zh-CN" dirty="0"/>
              </a:p>
              <a:p>
                <a:pPr lvl="1"/>
                <a:r>
                  <a:rPr lang="zh-CN" altLang="en-US" dirty="0"/>
                  <a:t>未被关联的</a:t>
                </a:r>
                <a:r>
                  <a:rPr lang="en-US" altLang="zh-CN" dirty="0"/>
                  <a:t>2D</a:t>
                </a:r>
                <a:r>
                  <a:rPr lang="zh-CN" altLang="en-US" dirty="0"/>
                  <a:t>检测结果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p>
                    </m:sSup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zh-CN" altLang="en-US" dirty="0"/>
                  <a:t>产生新的追踪状态</a:t>
                </a:r>
                <a:endParaRPr lang="en-US" altLang="zh-CN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3537E63-B7D0-4673-BC4B-0AA363C81D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2"/>
                <a:stretch>
                  <a:fillRect l="-780" t="-2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C4032C1E-303B-4D23-8183-9AFB101A3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Methed</a:t>
            </a:r>
            <a:r>
              <a:rPr lang="en-US" altLang="zh-CN" dirty="0"/>
              <a:t>——Track Lifecycle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D88A264-5558-4276-A3EB-3128DCB00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239" y="3274833"/>
            <a:ext cx="4847619" cy="2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49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C958D1BF-162A-41E5-8603-659187C00E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CA76A2-479F-4B22-8363-D9BA6FEAA96F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ADF168F-2F42-4FC7-8B30-09DCF79FD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Evaluation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7105530-109D-4EE7-B751-6C8B55AFE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01" y="2325317"/>
            <a:ext cx="6304762" cy="248571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ECCAFC3-6AF0-47E4-8437-57D27F225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36" y="1749787"/>
            <a:ext cx="4968727" cy="33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869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BAD3D7FB-8648-477F-82D3-1D9E192014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B9ED03-E71B-4B04-82EE-9E7AAD26123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7DCCA8C-EC0F-4711-9FD7-40DE57C6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Evaluation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F2D91A4-0A30-4E33-8E41-FA13A2179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286" y="2031142"/>
            <a:ext cx="9345427" cy="307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803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A016DE43-24E7-4165-8F03-5B30D3366D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087005-0202-4CC2-827C-C1E47E4EC02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消融实验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3823885-2D6A-4D59-A182-846868A27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Evaluation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471A770-27AF-497C-AFE0-D14AD6575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317" y="1037206"/>
            <a:ext cx="6342857" cy="223809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B32B29A-4EEB-4745-87AD-E8D167E1C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221" y="3838676"/>
            <a:ext cx="6419048" cy="18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9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FB7C631F-F51B-42DB-803B-B20249E87B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EagerMOT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B39680-236C-4E70-90E6-26F8A5A6E63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KITTI MOTS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C253E9A6-6F97-425C-8E19-7231F391C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Evaluation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FCF8F31-3B26-43D5-84AC-19452C624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428" y="1567095"/>
            <a:ext cx="6457143" cy="37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20438"/>
      </p:ext>
    </p:extLst>
  </p:cSld>
  <p:clrMapOvr>
    <a:masterClrMapping/>
  </p:clrMapOvr>
</p:sld>
</file>

<file path=ppt/theme/theme1.xml><?xml version="1.0" encoding="utf-8"?>
<a:theme xmlns:a="http://schemas.openxmlformats.org/drawingml/2006/main" name="毕设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20776</TotalTime>
  <Words>517</Words>
  <Application>Microsoft Office PowerPoint</Application>
  <PresentationFormat>宽屏</PresentationFormat>
  <Paragraphs>98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微软雅黑</vt:lpstr>
      <vt:lpstr>等线</vt:lpstr>
      <vt:lpstr>Arial</vt:lpstr>
      <vt:lpstr>Cambria Math</vt:lpstr>
      <vt:lpstr>Wingdings</vt:lpstr>
      <vt:lpstr>毕设</vt:lpstr>
      <vt:lpstr>EagerMOT: 3D Multi-Object Tracking via Sensor Fusion</vt:lpstr>
      <vt:lpstr>Intro</vt:lpstr>
      <vt:lpstr>Intro</vt:lpstr>
      <vt:lpstr>Contributions</vt:lpstr>
      <vt:lpstr>Overview</vt:lpstr>
      <vt:lpstr>Methed——Fusion</vt:lpstr>
      <vt:lpstr>Methed——Matching</vt:lpstr>
      <vt:lpstr>Methed——Matching</vt:lpstr>
      <vt:lpstr>Methed——Matching</vt:lpstr>
      <vt:lpstr>Methed——Matching</vt:lpstr>
      <vt:lpstr>Methed——Track Lifecycle</vt:lpstr>
      <vt:lpstr>Experimental Evaluation</vt:lpstr>
      <vt:lpstr>Experimental Evaluation</vt:lpstr>
      <vt:lpstr>Experimental Evaluation</vt:lpstr>
      <vt:lpstr>Experimental Evaluation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wang shunhong</cp:lastModifiedBy>
  <cp:revision>985</cp:revision>
  <dcterms:created xsi:type="dcterms:W3CDTF">2018-06-04T22:40:57Z</dcterms:created>
  <dcterms:modified xsi:type="dcterms:W3CDTF">2021-06-28T21:51:41Z</dcterms:modified>
</cp:coreProperties>
</file>