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3"/>
  </p:notesMasterIdLst>
  <p:sldIdLst>
    <p:sldId id="399" r:id="rId3"/>
    <p:sldId id="400" r:id="rId4"/>
    <p:sldId id="403" r:id="rId5"/>
    <p:sldId id="257" r:id="rId6"/>
    <p:sldId id="413" r:id="rId7"/>
    <p:sldId id="309" r:id="rId8"/>
    <p:sldId id="312" r:id="rId9"/>
    <p:sldId id="428" r:id="rId10"/>
    <p:sldId id="424" r:id="rId11"/>
    <p:sldId id="425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erify" id="{12655E8C-A4FD-4A49-B270-3694F4E704F3}">
          <p14:sldIdLst>
            <p14:sldId id="399"/>
            <p14:sldId id="400"/>
            <p14:sldId id="403"/>
            <p14:sldId id="257"/>
            <p14:sldId id="413"/>
            <p14:sldId id="309"/>
            <p14:sldId id="312"/>
            <p14:sldId id="428"/>
            <p14:sldId id="424"/>
            <p14:sldId id="42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22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637FB4-0D1E-470E-8D83-4836035CF6F9}" type="datetimeFigureOut">
              <a:rPr lang="zh-CN" altLang="en-US" smtClean="0"/>
              <a:t>2021/12/22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282DD6-19D9-4DCB-AF55-70645AF14A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8000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68782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91FFA3-0EA4-44E6-8181-C4602F553C1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5987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48C08B-16BC-4F08-B87D-1E1D90D7BD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71EB890-964B-4F8C-98F3-AEC6FFE000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9DE89D1-1C17-4980-8CED-BDFF0EC37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2021/12/22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EE8590F-0A0E-4E11-B0BE-E9AFE5537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8F20654-8B07-4BF6-BD83-D11529435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1454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C665D8-EB30-419E-8AF0-2B044BF68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903BB7-06AA-4296-8BF2-82C0EBA5B4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1272070-4FE1-43F0-ABF2-2270CEA20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2021/12/22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10461D7-25E4-4963-849F-5F6D2E041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7265288-F545-4D8A-9A58-09939EECC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6181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1EA60B-6EF1-472A-B2DB-8FB0A88BE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FBADB35-F3B6-43C8-BD1D-B1133D8E83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0F4B17F-5C8B-494B-827E-C20929BA5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2021/12/22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A9B62C8-78C5-4E36-BA4D-BBA0B1C2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8323027-CFB0-4FEB-B593-55BF86FE9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928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70ED81-0358-4E77-B89A-E6FEF0CE4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63D1203-E057-472D-9FBB-5A14E8890A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9B3DE1E-4822-407E-9063-37650591FC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6B8D0F1-90F3-49FD-A260-90A92C662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2021/12/22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0F01D0B-8223-4C01-A92F-5D2C0D9B5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5E4500F-947F-4862-9482-391F5CC1B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5253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51D4C-AE15-4007-9E2C-961D8E277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BF18590-3DCB-43F5-9CF3-9389FB4C3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86D76FC-B9C2-4D81-BE3B-F1EA727554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1684FAC-BE36-45DA-8C4E-CDC3CC8286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631A122-8861-423E-9265-C2D581A977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314FBF6-E25B-4A13-909F-E49799722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2021/12/22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4FF9BDC-C825-4BE9-8412-ECD65C840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7EF42BE1-A121-40DF-BC57-41564CA2E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9473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5666EB-B3A4-475F-A434-7BA2A160D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BD05F92-2B1C-45F9-A0A6-D06E8130B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2021/12/22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17848DD-9E75-4305-AB3D-1979DACC9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CABC8DB-0C95-4330-8C3A-FEA00B4C6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6185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C7AB445-2D34-4984-9EDA-D8B643C39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2021/12/22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AFE48E4-AFCF-41B3-BAE4-0AD28A44A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9888424-AB7F-458D-B136-58DDC6E67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4661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3209D9-D2CA-474F-B57E-FBCDCA45A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C01FA66-1ECD-47E7-95D5-D6380E6248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AE0F27B-0B8F-41E2-A062-A3B00DDF0F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434AD30-A9B0-4ABA-B925-9AAAE66A3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2021/12/22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40EDB27-240B-477A-AE3A-BFCEB7AC4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A2BE3B6-8930-437F-867A-B39E42555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023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F26D10-16FA-47E9-A486-BA8842ADE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E0B5005-873F-4DC3-B1C2-59B152ED7F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07FF589-B407-46E1-A466-9C0A394E33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559769B-2115-4630-917C-0BA85FEE1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2021/12/22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D737566-D28F-45B1-88B1-BA727694F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9B4371F-08AE-4D81-A8E7-08C684FA3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535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D46610-F91F-49E6-9297-580B262D2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7C93F8B-0440-47B2-A610-DB78DF83E9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D8B061D-84E1-4EB9-BED4-92420D3C3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2021/12/22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9D31DCE-9AAD-43A3-8B77-2588E17F3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7E48407-5AF1-44F8-AD17-06AC7E4D1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560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FC89974E-5995-4A56-9088-FFE972BEEE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270E58F-481F-4D2B-BB3B-78D8159000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651BDFE-1915-447E-96B1-2CCB7F83D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2021/12/22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E4724C5-5338-4D3E-81B3-433C3DEC6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E59E76E-304E-49F4-8ACA-6563503FC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71870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3E354F7-F0ED-42AE-82D8-126AC5F22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82" y="1536333"/>
            <a:ext cx="7965831" cy="1892667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BC71A19F-F7A3-42EA-A331-F2E4908A384F}"/>
              </a:ext>
            </a:extLst>
          </p:cNvPr>
          <p:cNvSpPr/>
          <p:nvPr userDrawn="1"/>
        </p:nvSpPr>
        <p:spPr>
          <a:xfrm>
            <a:off x="1636686" y="1484784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FC6CC002-1B6C-4F2D-94C7-2E8ACA288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75" y="3518817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B197089F-3598-4951-B6D4-54D9A671E5B2}"/>
              </a:ext>
            </a:extLst>
          </p:cNvPr>
          <p:cNvGrpSpPr/>
          <p:nvPr userDrawn="1"/>
        </p:nvGrpSpPr>
        <p:grpSpPr>
          <a:xfrm>
            <a:off x="1506855" y="1331226"/>
            <a:ext cx="470297" cy="470297"/>
            <a:chOff x="1308100" y="1397035"/>
            <a:chExt cx="627063" cy="627062"/>
          </a:xfrm>
        </p:grpSpPr>
        <p:sp>
          <p:nvSpPr>
            <p:cNvPr id="8" name="矩形 24">
              <a:extLst>
                <a:ext uri="{FF2B5EF4-FFF2-40B4-BE49-F238E27FC236}">
                  <a16:creationId xmlns:a16="http://schemas.microsoft.com/office/drawing/2014/main" id="{7EAABA7A-4F6F-438D-9185-86E90C63417E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9" name="矩形 25">
              <a:extLst>
                <a:ext uri="{FF2B5EF4-FFF2-40B4-BE49-F238E27FC236}">
                  <a16:creationId xmlns:a16="http://schemas.microsoft.com/office/drawing/2014/main" id="{33DD09B7-9822-4566-8A6F-FE8A7FE7079A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Group 1">
            <a:extLst>
              <a:ext uri="{FF2B5EF4-FFF2-40B4-BE49-F238E27FC236}">
                <a16:creationId xmlns:a16="http://schemas.microsoft.com/office/drawing/2014/main" id="{E368B615-5657-440B-8D0D-569A4DA40CAA}"/>
              </a:ext>
            </a:extLst>
          </p:cNvPr>
          <p:cNvGrpSpPr/>
          <p:nvPr userDrawn="1"/>
        </p:nvGrpSpPr>
        <p:grpSpPr>
          <a:xfrm>
            <a:off x="10220906" y="4807196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3328BEBE-9CD5-4A86-8914-3E9049EFB455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F9774E07-744E-411E-9128-3DDE00D3E5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DB66F6E-3F5E-4D6E-AAEE-FAA482896727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6B801437-7D3B-43D3-882E-DFA97626D4E2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F7CAEB83-20FB-427B-9E60-CC51F816B235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24C93EC3-1E98-4286-A723-6E340DC8745F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52B555B4-4495-49D5-9D51-D9D40D38EDFB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5043531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876B08A4-DF53-4BA2-94CF-E6C623B47B9A}"/>
              </a:ext>
            </a:extLst>
          </p:cNvPr>
          <p:cNvCxnSpPr>
            <a:cxnSpLocks/>
          </p:cNvCxnSpPr>
          <p:nvPr userDrawn="1"/>
        </p:nvCxnSpPr>
        <p:spPr>
          <a:xfrm>
            <a:off x="0" y="785813"/>
            <a:ext cx="10175631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占位符 2">
            <a:extLst>
              <a:ext uri="{FF2B5EF4-FFF2-40B4-BE49-F238E27FC236}">
                <a16:creationId xmlns:a16="http://schemas.microsoft.com/office/drawing/2014/main" id="{BB9F5C46-5F28-4399-8E0C-8A6A452E212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2" name="标题 21">
            <a:extLst>
              <a:ext uri="{FF2B5EF4-FFF2-40B4-BE49-F238E27FC236}">
                <a16:creationId xmlns:a16="http://schemas.microsoft.com/office/drawing/2014/main" id="{A7C73A30-6D8A-4D7E-87A9-F5FCA949F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9340850" cy="709424"/>
          </a:xfrm>
          <a:prstGeom prst="rect">
            <a:avLst/>
          </a:prstGeom>
        </p:spPr>
        <p:txBody>
          <a:bodyPr anchor="ctr"/>
          <a:lstStyle>
            <a:lvl1pPr algn="l">
              <a:defRPr lang="zh-CN" altLang="en-US" sz="4000" b="1" kern="1200" dirty="0" smtClean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D5FD5AF0-E349-4F26-BBBA-AECC9286BBD6}"/>
              </a:ext>
            </a:extLst>
          </p:cNvPr>
          <p:cNvSpPr/>
          <p:nvPr userDrawn="1"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51066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3E354F7-F0ED-42AE-82D8-126AC5F22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82" y="1536333"/>
            <a:ext cx="7965831" cy="1892667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BC71A19F-F7A3-42EA-A331-F2E4908A384F}"/>
              </a:ext>
            </a:extLst>
          </p:cNvPr>
          <p:cNvSpPr/>
          <p:nvPr userDrawn="1"/>
        </p:nvSpPr>
        <p:spPr>
          <a:xfrm>
            <a:off x="1636686" y="1484784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FC6CC002-1B6C-4F2D-94C7-2E8ACA288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75" y="3518817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B197089F-3598-4951-B6D4-54D9A671E5B2}"/>
              </a:ext>
            </a:extLst>
          </p:cNvPr>
          <p:cNvGrpSpPr/>
          <p:nvPr userDrawn="1"/>
        </p:nvGrpSpPr>
        <p:grpSpPr>
          <a:xfrm>
            <a:off x="1506855" y="1331226"/>
            <a:ext cx="470297" cy="470297"/>
            <a:chOff x="1308100" y="1397035"/>
            <a:chExt cx="627063" cy="627062"/>
          </a:xfrm>
        </p:grpSpPr>
        <p:sp>
          <p:nvSpPr>
            <p:cNvPr id="8" name="矩形 24">
              <a:extLst>
                <a:ext uri="{FF2B5EF4-FFF2-40B4-BE49-F238E27FC236}">
                  <a16:creationId xmlns:a16="http://schemas.microsoft.com/office/drawing/2014/main" id="{7EAABA7A-4F6F-438D-9185-86E90C63417E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9" name="矩形 25">
              <a:extLst>
                <a:ext uri="{FF2B5EF4-FFF2-40B4-BE49-F238E27FC236}">
                  <a16:creationId xmlns:a16="http://schemas.microsoft.com/office/drawing/2014/main" id="{33DD09B7-9822-4566-8A6F-FE8A7FE7079A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Group 1">
            <a:extLst>
              <a:ext uri="{FF2B5EF4-FFF2-40B4-BE49-F238E27FC236}">
                <a16:creationId xmlns:a16="http://schemas.microsoft.com/office/drawing/2014/main" id="{E368B615-5657-440B-8D0D-569A4DA40CAA}"/>
              </a:ext>
            </a:extLst>
          </p:cNvPr>
          <p:cNvGrpSpPr/>
          <p:nvPr userDrawn="1"/>
        </p:nvGrpSpPr>
        <p:grpSpPr>
          <a:xfrm>
            <a:off x="10220906" y="4807196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3328BEBE-9CD5-4A86-8914-3E9049EFB455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F9774E07-744E-411E-9128-3DDE00D3E5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DB66F6E-3F5E-4D6E-AAEE-FAA482896727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6B801437-7D3B-43D3-882E-DFA97626D4E2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F7CAEB83-20FB-427B-9E60-CC51F816B235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24C93EC3-1E98-4286-A723-6E340DC8745F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52B555B4-4495-49D5-9D51-D9D40D38EDFB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939609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BBEF4D3-B79B-426E-B58D-995D9E52E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5302F-517E-4791-B0B6-EEDB1F873A3E}" type="datetimeFigureOut">
              <a:rPr lang="zh-CN" altLang="en-US" smtClean="0"/>
              <a:t>2021/12/22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5F731EF-0F7B-4CE1-982D-C2E7BBF9F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B286B4D-2955-456F-9FEC-24A9C87B0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93FBB-9E0A-4E96-917F-CACD7A6320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1105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3AE8E52-791E-46D7-826B-4C8EE93FE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ED5B643-0156-4DE1-B694-0580ACF3DB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57BB6F9-E8E0-4203-B533-C4CDA694AC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E58A4-3672-43BC-A513-4A2A4D70F507}" type="datetimeFigureOut">
              <a:rPr lang="zh-CN" altLang="en-US" smtClean="0"/>
              <a:t>2021/12/22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EA0250D-F6D0-4E03-B861-76EC8A0590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17EA6F7-2D0F-406D-876B-8A05E7DD5F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6153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>
            <a:extLst>
              <a:ext uri="{FF2B5EF4-FFF2-40B4-BE49-F238E27FC236}">
                <a16:creationId xmlns:a16="http://schemas.microsoft.com/office/drawing/2014/main" id="{0601A57C-90FF-4374-865F-A89F5B60E9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321182B-4674-43DA-B712-F1FA805411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57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1E4935-0061-4288-8CF1-A556F81E2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01" y="1536333"/>
            <a:ext cx="9732237" cy="1892667"/>
          </a:xfrm>
        </p:spPr>
        <p:txBody>
          <a:bodyPr/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Occlusion-aware R-CNN:</a:t>
            </a:r>
            <a:b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Detecting Pedestrians in a Crowd</a:t>
            </a:r>
            <a:b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ECCV2018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C4B2ED3-8356-44C7-80D3-9BC6569639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Shifeng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Zhang et.al</a:t>
            </a:r>
          </a:p>
          <a:p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1400" b="0" i="0" dirty="0">
                <a:solidFill>
                  <a:srgbClr val="2E3033"/>
                </a:solidFill>
                <a:effectLst/>
                <a:latin typeface="Arial" panose="020B0604020202020204" pitchFamily="34" charset="0"/>
              </a:rPr>
              <a:t>中国科学院自动化研究所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3848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D96B6A77-4675-41C3-9948-F128CC4E9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 Abstract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1955623-3A46-43C0-81FC-A21D483244B1}"/>
              </a:ext>
            </a:extLst>
          </p:cNvPr>
          <p:cNvSpPr txBox="1"/>
          <p:nvPr/>
        </p:nvSpPr>
        <p:spPr>
          <a:xfrm>
            <a:off x="3048582" y="3176277"/>
            <a:ext cx="60971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680064B-8DC3-4F77-A751-4930BE09378A}"/>
              </a:ext>
            </a:extLst>
          </p:cNvPr>
          <p:cNvSpPr txBox="1"/>
          <p:nvPr/>
        </p:nvSpPr>
        <p:spPr>
          <a:xfrm>
            <a:off x="277171" y="1285152"/>
            <a:ext cx="11414294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5600" marR="0" lvl="0" indent="-355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72C4"/>
              </a:buClr>
              <a:buSzPct val="90000"/>
              <a:buFont typeface="Wingdings" pitchFamily="2" charset="2"/>
              <a:buChar char="q"/>
              <a:tabLst/>
              <a:defRPr/>
            </a:pPr>
            <a:r>
              <a:rPr lang="zh-CN" altLang="en-US" sz="2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行人识别是一个极具挑战的任务，行人通常聚集在一起而且相互遮挡</a:t>
            </a:r>
            <a:endParaRPr lang="en-US" altLang="zh-CN" sz="24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07CF959-61A5-4211-90D8-A1DEE9A08CED}"/>
              </a:ext>
            </a:extLst>
          </p:cNvPr>
          <p:cNvSpPr txBox="1"/>
          <p:nvPr/>
        </p:nvSpPr>
        <p:spPr>
          <a:xfrm>
            <a:off x="277171" y="2285611"/>
            <a:ext cx="11414294" cy="2859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5600" marR="0" lvl="0" indent="-355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72C4"/>
              </a:buClr>
              <a:buSzPct val="90000"/>
              <a:buFont typeface="Wingdings" pitchFamily="2" charset="2"/>
              <a:buChar char="q"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贡献点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Times New Roman" pitchFamily="18" charset="0"/>
            </a:endParaRPr>
          </a:p>
          <a:p>
            <a:pPr marL="812800" lvl="1" indent="-355600">
              <a:lnSpc>
                <a:spcPct val="90000"/>
              </a:lnSpc>
              <a:spcBef>
                <a:spcPts val="1000"/>
              </a:spcBef>
              <a:buClr>
                <a:srgbClr val="4472C4"/>
              </a:buClr>
              <a:buSzPct val="90000"/>
              <a:buFont typeface="Wingdings" pitchFamily="2" charset="2"/>
              <a:buChar char="q"/>
              <a:defRPr/>
            </a:pPr>
            <a:r>
              <a:rPr lang="zh-CN" altLang="en-US" sz="2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提出一种检测行人的新的网络</a:t>
            </a:r>
            <a:r>
              <a:rPr lang="en-US" altLang="zh-CN" sz="2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OR-CNN</a:t>
            </a:r>
          </a:p>
          <a:p>
            <a:pPr marL="812800" lvl="1" indent="-355600">
              <a:lnSpc>
                <a:spcPct val="90000"/>
              </a:lnSpc>
              <a:spcBef>
                <a:spcPts val="1000"/>
              </a:spcBef>
              <a:buClr>
                <a:srgbClr val="4472C4"/>
              </a:buClr>
              <a:buSzPct val="90000"/>
              <a:buFont typeface="Wingdings" pitchFamily="2" charset="2"/>
              <a:buChar char="q"/>
              <a:defRPr/>
            </a:pPr>
            <a:r>
              <a:rPr lang="zh-CN" altLang="en-US" sz="2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设计了一种一新的 </a:t>
            </a:r>
            <a:r>
              <a:rPr lang="en-US" altLang="zh-CN" sz="2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aggregation loss </a:t>
            </a:r>
            <a:r>
              <a:rPr lang="zh-CN" altLang="en-US" sz="2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使得 </a:t>
            </a:r>
            <a:r>
              <a:rPr lang="en-US" altLang="zh-CN" sz="2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proposals </a:t>
            </a:r>
            <a:r>
              <a:rPr lang="zh-CN" altLang="en-US" sz="2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能够落在对应物体的周围且更加紧凑密集</a:t>
            </a:r>
            <a:endParaRPr lang="en-US" altLang="zh-CN" sz="24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marL="812800" lvl="1" indent="-355600">
              <a:lnSpc>
                <a:spcPct val="90000"/>
              </a:lnSpc>
              <a:spcBef>
                <a:spcPts val="1000"/>
              </a:spcBef>
              <a:buClr>
                <a:srgbClr val="4472C4"/>
              </a:buClr>
              <a:buSzPct val="90000"/>
              <a:buFont typeface="Wingdings" pitchFamily="2" charset="2"/>
              <a:buChar char="q"/>
              <a:defRPr/>
            </a:pPr>
            <a:r>
              <a:rPr lang="zh-CN" altLang="en-US" sz="2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提出了 </a:t>
            </a:r>
            <a:r>
              <a:rPr lang="en-US" altLang="zh-CN" sz="2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part occlusion-aware region of interest (</a:t>
            </a:r>
            <a:r>
              <a:rPr lang="en-US" altLang="zh-CN" sz="2400" dirty="0" err="1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PORoI</a:t>
            </a:r>
            <a:r>
              <a:rPr lang="en-US" altLang="zh-CN" sz="2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) pooling unit </a:t>
            </a:r>
            <a:r>
              <a:rPr lang="zh-CN" altLang="en-US" sz="2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替代</a:t>
            </a:r>
            <a:r>
              <a:rPr lang="en-US" altLang="zh-CN" sz="2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ROI pooling layer </a:t>
            </a:r>
            <a:r>
              <a:rPr lang="zh-CN" altLang="en-US" sz="2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能够将人体结构的先验知识与预测进行结合，处理遮挡的情况。</a:t>
            </a:r>
            <a:endParaRPr lang="en-US" altLang="zh-CN" sz="24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25483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>
            <a:extLst>
              <a:ext uri="{FF2B5EF4-FFF2-40B4-BE49-F238E27FC236}">
                <a16:creationId xmlns:a16="http://schemas.microsoft.com/office/drawing/2014/main" id="{0274B4FA-D3E9-4273-8556-FA66F6F69F49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背景：</a:t>
            </a:r>
            <a:endParaRPr lang="en-US" altLang="zh-CN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/>
              <a:t>	</a:t>
            </a:r>
            <a:r>
              <a:rPr lang="zh-CN" altLang="en-US" dirty="0"/>
              <a:t>行人检测对很多领域都很重要。</a:t>
            </a:r>
            <a:endParaRPr lang="en-US" altLang="zh-CN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/>
              <a:t>	</a:t>
            </a:r>
            <a:r>
              <a:rPr lang="zh-CN" altLang="en-US" dirty="0"/>
              <a:t>行人遮挡普遍，在 </a:t>
            </a:r>
            <a:r>
              <a:rPr lang="en-US" altLang="zh-CN" dirty="0" err="1"/>
              <a:t>CityPersons</a:t>
            </a:r>
            <a:r>
              <a:rPr lang="en-US" altLang="zh-CN" dirty="0"/>
              <a:t> </a:t>
            </a:r>
            <a:r>
              <a:rPr lang="zh-CN" altLang="en-US" dirty="0"/>
              <a:t>数据集中 </a:t>
            </a:r>
            <a:r>
              <a:rPr lang="en-US" altLang="zh-CN" dirty="0"/>
              <a:t>48.8% </a:t>
            </a:r>
            <a:r>
              <a:rPr lang="zh-CN" altLang="en-US" dirty="0"/>
              <a:t>都是遮挡数据。在这之前的一些方法只要求预测的</a:t>
            </a:r>
            <a:r>
              <a:rPr lang="en-US" altLang="zh-CN" dirty="0"/>
              <a:t>box</a:t>
            </a:r>
            <a:r>
              <a:rPr lang="zh-CN" altLang="en-US" dirty="0"/>
              <a:t>与对应的</a:t>
            </a:r>
            <a:r>
              <a:rPr lang="en-US" altLang="zh-CN" dirty="0"/>
              <a:t>GT</a:t>
            </a:r>
            <a:r>
              <a:rPr lang="zh-CN" altLang="en-US" dirty="0"/>
              <a:t>相近，这使得这些检测模型在拥挤场景中对 非极大抑制</a:t>
            </a:r>
            <a:r>
              <a:rPr lang="en-US" altLang="zh-CN" dirty="0"/>
              <a:t>NMS</a:t>
            </a:r>
            <a:r>
              <a:rPr lang="zh-CN" altLang="en-US" dirty="0"/>
              <a:t>算法的阈值变得非常敏感。</a:t>
            </a:r>
            <a:endParaRPr lang="en-US" altLang="zh-CN" dirty="0"/>
          </a:p>
          <a:p>
            <a:pPr marL="0" indent="0">
              <a:lnSpc>
                <a:spcPct val="150000"/>
              </a:lnSpc>
              <a:buNone/>
            </a:pPr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D3F9DE98-2E21-4803-8AE7-F7E628689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Introduction</a:t>
            </a:r>
            <a:endParaRPr lang="zh-CN" altLang="en-US" dirty="0"/>
          </a:p>
        </p:txBody>
      </p:sp>
      <p:pic>
        <p:nvPicPr>
          <p:cNvPr id="1028" name="Picture 4" descr="实地集团在多媒体技术国际顶级挑战赛折桂-新华网">
            <a:extLst>
              <a:ext uri="{FF2B5EF4-FFF2-40B4-BE49-F238E27FC236}">
                <a16:creationId xmlns:a16="http://schemas.microsoft.com/office/drawing/2014/main" id="{7EE60182-129E-460D-9977-749630C71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792" y="4350096"/>
            <a:ext cx="4074082" cy="2076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6078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230353-1C22-4609-8B76-1C1AC56C8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Introduction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9FE6D2B-AC83-4B5F-B6B5-8428259B0E12}"/>
              </a:ext>
            </a:extLst>
          </p:cNvPr>
          <p:cNvSpPr txBox="1"/>
          <p:nvPr/>
        </p:nvSpPr>
        <p:spPr>
          <a:xfrm>
            <a:off x="324756" y="1156080"/>
            <a:ext cx="10997052" cy="32644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5600" marR="0" lvl="0" indent="-355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72C4"/>
              </a:buClr>
              <a:buSzPct val="90000"/>
              <a:buFont typeface="Wingdings" pitchFamily="2" charset="2"/>
              <a:buChar char="q"/>
              <a:tabLst/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过程</a:t>
            </a:r>
            <a:endParaRPr lang="en-US" altLang="zh-CN" sz="24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  <a:cs typeface="Times New Roman" pitchFamily="18" charset="0"/>
            </a:endParaRPr>
          </a:p>
          <a:p>
            <a:pPr marL="812800" lvl="1" indent="-355600">
              <a:lnSpc>
                <a:spcPct val="90000"/>
              </a:lnSpc>
              <a:spcBef>
                <a:spcPts val="1000"/>
              </a:spcBef>
              <a:buClr>
                <a:srgbClr val="4472C4"/>
              </a:buClr>
              <a:buSzPct val="90000"/>
              <a:buFont typeface="Wingdings" pitchFamily="2" charset="2"/>
              <a:buChar char="q"/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 通过设计的 </a:t>
            </a:r>
            <a:r>
              <a:rPr lang="en-US" altLang="zh-CN" sz="2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aggregation loss</a:t>
            </a:r>
            <a:r>
              <a:rPr lang="zh-CN" altLang="en-US" sz="2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，使得同一个物体的</a:t>
            </a:r>
            <a:r>
              <a:rPr lang="en-US" altLang="zh-CN" sz="2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proposal</a:t>
            </a:r>
            <a:r>
              <a:rPr lang="zh-CN" altLang="en-US" sz="2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相近而不同物体的</a:t>
            </a:r>
            <a:r>
              <a:rPr lang="en-US" altLang="zh-CN" sz="2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proposal </a:t>
            </a:r>
            <a:r>
              <a:rPr lang="zh-CN" altLang="en-US" sz="2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远离</a:t>
            </a:r>
            <a:endParaRPr lang="en-US" altLang="zh-CN" sz="24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  <a:cs typeface="Times New Roman" pitchFamily="18" charset="0"/>
            </a:endParaRPr>
          </a:p>
          <a:p>
            <a:pPr marL="812800" lvl="1" indent="-355600">
              <a:lnSpc>
                <a:spcPct val="90000"/>
              </a:lnSpc>
              <a:spcBef>
                <a:spcPts val="1000"/>
              </a:spcBef>
              <a:buClr>
                <a:srgbClr val="4472C4"/>
              </a:buClr>
              <a:buSzPct val="90000"/>
              <a:buFont typeface="Wingdings" pitchFamily="2" charset="2"/>
              <a:buChar char="q"/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将人体区域分成五个不同的部分，对五个部分和整体分别进行</a:t>
            </a:r>
            <a:r>
              <a:rPr lang="en-US" altLang="zh-CN" sz="2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pooling</a:t>
            </a:r>
            <a:r>
              <a:rPr lang="zh-CN" altLang="en-US" sz="2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得到相应的特征。 通过一个子网络预测每一部分的可见程度的</a:t>
            </a:r>
            <a:r>
              <a:rPr lang="en-US" altLang="zh-CN" sz="2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score</a:t>
            </a:r>
            <a:r>
              <a:rPr lang="zh-CN" altLang="en-US" sz="2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，并据此结合不同的特征用以识别行人</a:t>
            </a:r>
            <a:endParaRPr lang="en-US" altLang="zh-CN" sz="24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  <a:cs typeface="Times New Roman" pitchFamily="18" charset="0"/>
            </a:endParaRPr>
          </a:p>
          <a:p>
            <a:pPr marL="812800" lvl="1" indent="-355600">
              <a:lnSpc>
                <a:spcPct val="90000"/>
              </a:lnSpc>
              <a:spcBef>
                <a:spcPts val="1000"/>
              </a:spcBef>
              <a:buClr>
                <a:srgbClr val="4472C4"/>
              </a:buClr>
              <a:buSzPct val="90000"/>
              <a:buFont typeface="Wingdings" pitchFamily="2" charset="2"/>
              <a:buChar char="q"/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实验表明其在多个不同的行人数据集上都取得了 </a:t>
            </a:r>
            <a:r>
              <a:rPr lang="en-US" altLang="zh-CN" sz="2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state-of-the-art </a:t>
            </a:r>
            <a:r>
              <a:rPr lang="zh-CN" altLang="en-US" sz="2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的结果</a:t>
            </a:r>
            <a:endParaRPr lang="en-US" altLang="zh-CN" sz="24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  <a:cs typeface="Times New Roman" pitchFamily="18" charset="0"/>
            </a:endParaRPr>
          </a:p>
          <a:p>
            <a:pPr marL="812800" lvl="1" indent="-355600">
              <a:lnSpc>
                <a:spcPct val="90000"/>
              </a:lnSpc>
              <a:spcBef>
                <a:spcPts val="1000"/>
              </a:spcBef>
              <a:buClr>
                <a:srgbClr val="4472C4"/>
              </a:buClr>
              <a:buSzPct val="90000"/>
              <a:buFont typeface="Wingdings" pitchFamily="2" charset="2"/>
              <a:buChar char="q"/>
              <a:defRPr/>
            </a:pP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04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230353-1C22-4609-8B76-1C1AC56C8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OR-CNN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6CC4DB1-91DE-4CC6-98AA-390B1AF992A2}"/>
              </a:ext>
            </a:extLst>
          </p:cNvPr>
          <p:cNvSpPr txBox="1"/>
          <p:nvPr/>
        </p:nvSpPr>
        <p:spPr>
          <a:xfrm>
            <a:off x="572373" y="1193606"/>
            <a:ext cx="108052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基于</a:t>
            </a:r>
            <a:r>
              <a:rPr lang="en-US" altLang="zh-CN" dirty="0"/>
              <a:t>Faster-RCNN </a:t>
            </a:r>
            <a:r>
              <a:rPr lang="zh-CN" altLang="en-US" dirty="0"/>
              <a:t>进行修改</a:t>
            </a:r>
            <a:endParaRPr lang="en-US" altLang="zh-CN" dirty="0"/>
          </a:p>
          <a:p>
            <a:r>
              <a:rPr lang="en-US" altLang="zh-CN" dirty="0"/>
              <a:t>Faster-RCNN </a:t>
            </a:r>
            <a:r>
              <a:rPr lang="zh-CN" altLang="en-US" dirty="0"/>
              <a:t>主要有两部分，一个是</a:t>
            </a:r>
            <a:r>
              <a:rPr lang="en-US" altLang="zh-CN" dirty="0"/>
              <a:t>region proposal network (RPN) , </a:t>
            </a:r>
            <a:r>
              <a:rPr lang="zh-CN" altLang="en-US" dirty="0"/>
              <a:t>负责提出一些</a:t>
            </a:r>
            <a:r>
              <a:rPr lang="en-US" altLang="zh-CN" dirty="0"/>
              <a:t>proposal</a:t>
            </a:r>
            <a:r>
              <a:rPr lang="zh-CN" altLang="en-US" dirty="0"/>
              <a:t>，也就是一些初步的提议框。另外就是</a:t>
            </a:r>
            <a:r>
              <a:rPr lang="en-US" altLang="zh-CN" dirty="0"/>
              <a:t>R-CNN </a:t>
            </a:r>
            <a:r>
              <a:rPr lang="zh-CN" altLang="en-US" dirty="0"/>
              <a:t>模块负责回归得到更精确的框以及对物体进行识别。是一个二阶段的检测模型。</a:t>
            </a:r>
            <a:endParaRPr lang="en-US" altLang="zh-CN" dirty="0"/>
          </a:p>
          <a:p>
            <a:endParaRPr lang="en-US" altLang="zh-CN" dirty="0"/>
          </a:p>
        </p:txBody>
      </p:sp>
      <p:pic>
        <p:nvPicPr>
          <p:cNvPr id="13" name="Picture 2" descr="preview">
            <a:extLst>
              <a:ext uri="{FF2B5EF4-FFF2-40B4-BE49-F238E27FC236}">
                <a16:creationId xmlns:a16="http://schemas.microsoft.com/office/drawing/2014/main" id="{5C518C4C-3689-44DE-A889-92296290E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031" y="2562619"/>
            <a:ext cx="8550561" cy="4182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9848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review">
            <a:extLst>
              <a:ext uri="{FF2B5EF4-FFF2-40B4-BE49-F238E27FC236}">
                <a16:creationId xmlns:a16="http://schemas.microsoft.com/office/drawing/2014/main" id="{0761EF67-CF7A-4B0C-BAD0-AABDB5B4E2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07" b="57969"/>
          <a:stretch/>
        </p:blipFill>
        <p:spPr bwMode="auto">
          <a:xfrm>
            <a:off x="122305" y="7772"/>
            <a:ext cx="9191625" cy="1925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A10CAB61-4B45-40D8-B8E8-C722E583B4F4}"/>
              </a:ext>
            </a:extLst>
          </p:cNvPr>
          <p:cNvSpPr txBox="1"/>
          <p:nvPr/>
        </p:nvSpPr>
        <p:spPr>
          <a:xfrm>
            <a:off x="1565817" y="1729677"/>
            <a:ext cx="10252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/>
              <a:t>800 x 600</a:t>
            </a:r>
            <a:endParaRPr lang="zh-CN" altLang="en-US" sz="140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978071E-9702-4788-8A83-36A3FE73CE2E}"/>
              </a:ext>
            </a:extLst>
          </p:cNvPr>
          <p:cNvSpPr txBox="1"/>
          <p:nvPr/>
        </p:nvSpPr>
        <p:spPr>
          <a:xfrm>
            <a:off x="260418" y="2126053"/>
            <a:ext cx="891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Conv</a:t>
            </a:r>
            <a:r>
              <a:rPr lang="zh-CN" altLang="en-US" dirty="0"/>
              <a:t> 层卷积操作：</a:t>
            </a:r>
            <a:r>
              <a:rPr lang="en-US" altLang="zh-CN" dirty="0" err="1"/>
              <a:t>kernel_size</a:t>
            </a:r>
            <a:r>
              <a:rPr lang="en-US" altLang="zh-CN" dirty="0"/>
              <a:t> = 3 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4D77BACE-E276-4A7A-8FC7-4CF6932406A7}"/>
              </a:ext>
            </a:extLst>
          </p:cNvPr>
          <p:cNvGrpSpPr/>
          <p:nvPr/>
        </p:nvGrpSpPr>
        <p:grpSpPr>
          <a:xfrm>
            <a:off x="1106091" y="2704949"/>
            <a:ext cx="1039345" cy="1007431"/>
            <a:chOff x="886690" y="3221183"/>
            <a:chExt cx="1143000" cy="1267084"/>
          </a:xfrm>
          <a:scene3d>
            <a:camera prst="isometricLeftDown"/>
            <a:lightRig rig="threePt" dir="t"/>
          </a:scene3d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0FF423C1-EF14-42EC-9E69-9EECC7F3383D}"/>
                </a:ext>
              </a:extLst>
            </p:cNvPr>
            <p:cNvSpPr/>
            <p:nvPr/>
          </p:nvSpPr>
          <p:spPr>
            <a:xfrm>
              <a:off x="886690" y="3221183"/>
              <a:ext cx="339437" cy="3693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1878FA5D-0EDC-40CF-A2D6-ED345CEAC12F}"/>
                </a:ext>
              </a:extLst>
            </p:cNvPr>
            <p:cNvSpPr/>
            <p:nvPr/>
          </p:nvSpPr>
          <p:spPr>
            <a:xfrm>
              <a:off x="1288472" y="3221183"/>
              <a:ext cx="339437" cy="3693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90E060E-CA43-4E87-9CF8-28ED1E2FC425}"/>
                </a:ext>
              </a:extLst>
            </p:cNvPr>
            <p:cNvSpPr/>
            <p:nvPr/>
          </p:nvSpPr>
          <p:spPr>
            <a:xfrm>
              <a:off x="1690253" y="3221183"/>
              <a:ext cx="339437" cy="3693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1249E5B5-91D1-4BB2-B7BA-6E31197E5AF2}"/>
                </a:ext>
              </a:extLst>
            </p:cNvPr>
            <p:cNvSpPr/>
            <p:nvPr/>
          </p:nvSpPr>
          <p:spPr>
            <a:xfrm>
              <a:off x="886690" y="3672429"/>
              <a:ext cx="339437" cy="3693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CDD13E4-2CEF-473C-834F-60AD2F5C23E7}"/>
                </a:ext>
              </a:extLst>
            </p:cNvPr>
            <p:cNvSpPr/>
            <p:nvPr/>
          </p:nvSpPr>
          <p:spPr>
            <a:xfrm>
              <a:off x="1288472" y="3672429"/>
              <a:ext cx="339437" cy="3693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0452BCE4-1B31-43BE-A296-54F933AEEF3C}"/>
                </a:ext>
              </a:extLst>
            </p:cNvPr>
            <p:cNvSpPr/>
            <p:nvPr/>
          </p:nvSpPr>
          <p:spPr>
            <a:xfrm>
              <a:off x="1690253" y="3672429"/>
              <a:ext cx="339437" cy="3693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AEECCE3B-7D72-400B-83AE-7B72A71381FC}"/>
                </a:ext>
              </a:extLst>
            </p:cNvPr>
            <p:cNvSpPr/>
            <p:nvPr/>
          </p:nvSpPr>
          <p:spPr>
            <a:xfrm>
              <a:off x="886690" y="4118935"/>
              <a:ext cx="339437" cy="3693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ACD31ACD-AC00-4B1E-ADF1-3A88C7516C4D}"/>
                </a:ext>
              </a:extLst>
            </p:cNvPr>
            <p:cNvSpPr/>
            <p:nvPr/>
          </p:nvSpPr>
          <p:spPr>
            <a:xfrm>
              <a:off x="1288472" y="4118935"/>
              <a:ext cx="339437" cy="3693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2FE120F9-D8FC-43EB-AF07-5D0F0453B8FC}"/>
                </a:ext>
              </a:extLst>
            </p:cNvPr>
            <p:cNvSpPr/>
            <p:nvPr/>
          </p:nvSpPr>
          <p:spPr>
            <a:xfrm>
              <a:off x="1690253" y="4118935"/>
              <a:ext cx="339437" cy="3693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606B922B-5412-422B-A837-5C6720544927}"/>
              </a:ext>
            </a:extLst>
          </p:cNvPr>
          <p:cNvGrpSpPr/>
          <p:nvPr/>
        </p:nvGrpSpPr>
        <p:grpSpPr>
          <a:xfrm>
            <a:off x="891345" y="2807650"/>
            <a:ext cx="1039345" cy="1007431"/>
            <a:chOff x="886690" y="3221183"/>
            <a:chExt cx="1143000" cy="1267084"/>
          </a:xfrm>
          <a:scene3d>
            <a:camera prst="isometricLeftDown"/>
            <a:lightRig rig="threePt" dir="t"/>
          </a:scene3d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FDB70203-21B3-415B-AAE8-5D7AE54BB6C4}"/>
                </a:ext>
              </a:extLst>
            </p:cNvPr>
            <p:cNvSpPr/>
            <p:nvPr/>
          </p:nvSpPr>
          <p:spPr>
            <a:xfrm>
              <a:off x="886690" y="3221183"/>
              <a:ext cx="339437" cy="3693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2E4A1B84-E94F-41CF-AF0F-D8BD30E12CDA}"/>
                </a:ext>
              </a:extLst>
            </p:cNvPr>
            <p:cNvSpPr/>
            <p:nvPr/>
          </p:nvSpPr>
          <p:spPr>
            <a:xfrm>
              <a:off x="1288472" y="3221183"/>
              <a:ext cx="339437" cy="3693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B01674D5-F5FA-45EF-A7B0-E2CF019B17F3}"/>
                </a:ext>
              </a:extLst>
            </p:cNvPr>
            <p:cNvSpPr/>
            <p:nvPr/>
          </p:nvSpPr>
          <p:spPr>
            <a:xfrm>
              <a:off x="1690253" y="3221183"/>
              <a:ext cx="339437" cy="3693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9FC67E46-C049-42A4-9986-0B9C241F6084}"/>
                </a:ext>
              </a:extLst>
            </p:cNvPr>
            <p:cNvSpPr/>
            <p:nvPr/>
          </p:nvSpPr>
          <p:spPr>
            <a:xfrm>
              <a:off x="886690" y="3672429"/>
              <a:ext cx="339437" cy="3693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2AA7A101-524E-454E-A533-2CD928FF07F7}"/>
                </a:ext>
              </a:extLst>
            </p:cNvPr>
            <p:cNvSpPr/>
            <p:nvPr/>
          </p:nvSpPr>
          <p:spPr>
            <a:xfrm>
              <a:off x="1288472" y="3672429"/>
              <a:ext cx="339437" cy="3693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9D8EF4A0-9E51-422E-A79D-D7152275E076}"/>
                </a:ext>
              </a:extLst>
            </p:cNvPr>
            <p:cNvSpPr/>
            <p:nvPr/>
          </p:nvSpPr>
          <p:spPr>
            <a:xfrm>
              <a:off x="1690253" y="3672429"/>
              <a:ext cx="339437" cy="3693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32EC7BF7-3FAE-4A91-B27C-8DE37F3FD952}"/>
                </a:ext>
              </a:extLst>
            </p:cNvPr>
            <p:cNvSpPr/>
            <p:nvPr/>
          </p:nvSpPr>
          <p:spPr>
            <a:xfrm>
              <a:off x="886690" y="4118935"/>
              <a:ext cx="339437" cy="3693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BF07BABF-FD51-4DFB-85DC-848B2C2BA552}"/>
                </a:ext>
              </a:extLst>
            </p:cNvPr>
            <p:cNvSpPr/>
            <p:nvPr/>
          </p:nvSpPr>
          <p:spPr>
            <a:xfrm>
              <a:off x="1288472" y="4118935"/>
              <a:ext cx="339437" cy="3693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068C9EAC-4688-4E33-AC57-7711235D374F}"/>
                </a:ext>
              </a:extLst>
            </p:cNvPr>
            <p:cNvSpPr/>
            <p:nvPr/>
          </p:nvSpPr>
          <p:spPr>
            <a:xfrm>
              <a:off x="1690253" y="4118935"/>
              <a:ext cx="339437" cy="3693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80BA429D-71AF-4795-9DA7-7B2781C6C123}"/>
              </a:ext>
            </a:extLst>
          </p:cNvPr>
          <p:cNvGrpSpPr/>
          <p:nvPr/>
        </p:nvGrpSpPr>
        <p:grpSpPr>
          <a:xfrm>
            <a:off x="600400" y="2985240"/>
            <a:ext cx="1039345" cy="1007431"/>
            <a:chOff x="886690" y="3221183"/>
            <a:chExt cx="1143000" cy="1267084"/>
          </a:xfrm>
          <a:scene3d>
            <a:camera prst="isometricLeftDown"/>
            <a:lightRig rig="threePt" dir="t"/>
          </a:scene3d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A7AD9F9B-8E4B-4719-827E-4263F3CE8D4F}"/>
                </a:ext>
              </a:extLst>
            </p:cNvPr>
            <p:cNvSpPr/>
            <p:nvPr/>
          </p:nvSpPr>
          <p:spPr>
            <a:xfrm>
              <a:off x="886690" y="3221183"/>
              <a:ext cx="339437" cy="3693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89A81DB9-3E56-440D-9FFB-0B639D7EB294}"/>
                </a:ext>
              </a:extLst>
            </p:cNvPr>
            <p:cNvSpPr/>
            <p:nvPr/>
          </p:nvSpPr>
          <p:spPr>
            <a:xfrm>
              <a:off x="1288472" y="3221183"/>
              <a:ext cx="339437" cy="3693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A862397E-BA23-42CD-A396-DEF5743367E4}"/>
                </a:ext>
              </a:extLst>
            </p:cNvPr>
            <p:cNvSpPr/>
            <p:nvPr/>
          </p:nvSpPr>
          <p:spPr>
            <a:xfrm>
              <a:off x="1690253" y="3221183"/>
              <a:ext cx="339437" cy="3693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2333ECF3-49EC-49AF-9A3F-56D0D9DFCB94}"/>
                </a:ext>
              </a:extLst>
            </p:cNvPr>
            <p:cNvSpPr/>
            <p:nvPr/>
          </p:nvSpPr>
          <p:spPr>
            <a:xfrm>
              <a:off x="886690" y="3672429"/>
              <a:ext cx="339437" cy="3693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78790D5E-3D3A-4613-A707-296AFB4DD214}"/>
                </a:ext>
              </a:extLst>
            </p:cNvPr>
            <p:cNvSpPr/>
            <p:nvPr/>
          </p:nvSpPr>
          <p:spPr>
            <a:xfrm>
              <a:off x="1288472" y="3672429"/>
              <a:ext cx="339437" cy="3693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809DFCEA-CE52-42F2-9B37-C04EC9F47FA9}"/>
                </a:ext>
              </a:extLst>
            </p:cNvPr>
            <p:cNvSpPr/>
            <p:nvPr/>
          </p:nvSpPr>
          <p:spPr>
            <a:xfrm>
              <a:off x="1690253" y="3672429"/>
              <a:ext cx="339437" cy="3693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CE593B51-4492-4D94-9FEE-3B292257CEE8}"/>
                </a:ext>
              </a:extLst>
            </p:cNvPr>
            <p:cNvSpPr/>
            <p:nvPr/>
          </p:nvSpPr>
          <p:spPr>
            <a:xfrm>
              <a:off x="886690" y="4118935"/>
              <a:ext cx="339437" cy="3693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5348374F-0535-4E5F-AB22-679A93E0A47D}"/>
                </a:ext>
              </a:extLst>
            </p:cNvPr>
            <p:cNvSpPr/>
            <p:nvPr/>
          </p:nvSpPr>
          <p:spPr>
            <a:xfrm>
              <a:off x="1288472" y="4118935"/>
              <a:ext cx="339437" cy="3693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2FA01882-73BA-4D35-86A9-A45ED1C175CD}"/>
                </a:ext>
              </a:extLst>
            </p:cNvPr>
            <p:cNvSpPr/>
            <p:nvPr/>
          </p:nvSpPr>
          <p:spPr>
            <a:xfrm>
              <a:off x="1690253" y="4118935"/>
              <a:ext cx="339437" cy="3693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CDA14235-7950-4402-8302-F931AE9FAC57}"/>
              </a:ext>
            </a:extLst>
          </p:cNvPr>
          <p:cNvGrpSpPr/>
          <p:nvPr/>
        </p:nvGrpSpPr>
        <p:grpSpPr>
          <a:xfrm>
            <a:off x="263410" y="3164541"/>
            <a:ext cx="1039345" cy="1007431"/>
            <a:chOff x="886690" y="3221183"/>
            <a:chExt cx="1143000" cy="1267084"/>
          </a:xfrm>
          <a:scene3d>
            <a:camera prst="isometricLeftDown"/>
            <a:lightRig rig="threePt" dir="t"/>
          </a:scene3d>
        </p:grpSpPr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1687D547-4E09-4CFF-8F5D-BAFCA66E6DB9}"/>
                </a:ext>
              </a:extLst>
            </p:cNvPr>
            <p:cNvSpPr/>
            <p:nvPr/>
          </p:nvSpPr>
          <p:spPr>
            <a:xfrm>
              <a:off x="886690" y="3221183"/>
              <a:ext cx="339437" cy="3693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D232415F-879F-49A8-B68A-8D6922FA72A1}"/>
                </a:ext>
              </a:extLst>
            </p:cNvPr>
            <p:cNvSpPr/>
            <p:nvPr/>
          </p:nvSpPr>
          <p:spPr>
            <a:xfrm>
              <a:off x="1288472" y="3221183"/>
              <a:ext cx="339437" cy="3693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63F6CE2C-7333-44DB-B7B6-66E5F12BD333}"/>
                </a:ext>
              </a:extLst>
            </p:cNvPr>
            <p:cNvSpPr/>
            <p:nvPr/>
          </p:nvSpPr>
          <p:spPr>
            <a:xfrm>
              <a:off x="1690253" y="3221183"/>
              <a:ext cx="339437" cy="3693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C8D765EA-F855-43D2-91B0-F36F50E50B4A}"/>
                </a:ext>
              </a:extLst>
            </p:cNvPr>
            <p:cNvSpPr/>
            <p:nvPr/>
          </p:nvSpPr>
          <p:spPr>
            <a:xfrm>
              <a:off x="886690" y="3672429"/>
              <a:ext cx="339437" cy="3693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01EE91C2-1A97-4041-9551-2196099C3FAE}"/>
                </a:ext>
              </a:extLst>
            </p:cNvPr>
            <p:cNvSpPr/>
            <p:nvPr/>
          </p:nvSpPr>
          <p:spPr>
            <a:xfrm>
              <a:off x="1288472" y="3672429"/>
              <a:ext cx="339437" cy="3693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6762821F-84DD-423B-9065-6DBCB74ABFE7}"/>
                </a:ext>
              </a:extLst>
            </p:cNvPr>
            <p:cNvSpPr/>
            <p:nvPr/>
          </p:nvSpPr>
          <p:spPr>
            <a:xfrm>
              <a:off x="1690253" y="3672429"/>
              <a:ext cx="339437" cy="3693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280EE1FA-8309-45A1-B817-C8F4A806B3B4}"/>
                </a:ext>
              </a:extLst>
            </p:cNvPr>
            <p:cNvSpPr/>
            <p:nvPr/>
          </p:nvSpPr>
          <p:spPr>
            <a:xfrm>
              <a:off x="886690" y="4118935"/>
              <a:ext cx="339437" cy="3693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20DF318A-F4BF-4E5C-B289-3E6DBB334893}"/>
                </a:ext>
              </a:extLst>
            </p:cNvPr>
            <p:cNvSpPr/>
            <p:nvPr/>
          </p:nvSpPr>
          <p:spPr>
            <a:xfrm>
              <a:off x="1288472" y="4118935"/>
              <a:ext cx="339437" cy="3693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0A916C09-A889-4797-99B1-6F0BFECE22EB}"/>
                </a:ext>
              </a:extLst>
            </p:cNvPr>
            <p:cNvSpPr/>
            <p:nvPr/>
          </p:nvSpPr>
          <p:spPr>
            <a:xfrm>
              <a:off x="1690253" y="4118935"/>
              <a:ext cx="339437" cy="3693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9" name="直接箭头连接符 58">
            <a:extLst>
              <a:ext uri="{FF2B5EF4-FFF2-40B4-BE49-F238E27FC236}">
                <a16:creationId xmlns:a16="http://schemas.microsoft.com/office/drawing/2014/main" id="{2CACEA89-F2F3-41ED-B9A7-D41D31D20C25}"/>
              </a:ext>
            </a:extLst>
          </p:cNvPr>
          <p:cNvCxnSpPr>
            <a:cxnSpLocks/>
          </p:cNvCxnSpPr>
          <p:nvPr/>
        </p:nvCxnSpPr>
        <p:spPr>
          <a:xfrm flipV="1">
            <a:off x="909055" y="3762069"/>
            <a:ext cx="1371601" cy="7481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本框 59">
            <a:extLst>
              <a:ext uri="{FF2B5EF4-FFF2-40B4-BE49-F238E27FC236}">
                <a16:creationId xmlns:a16="http://schemas.microsoft.com/office/drawing/2014/main" id="{50D799D3-1BBE-4E34-B45D-BFCFA28DF5CD}"/>
              </a:ext>
            </a:extLst>
          </p:cNvPr>
          <p:cNvSpPr txBox="1"/>
          <p:nvPr/>
        </p:nvSpPr>
        <p:spPr>
          <a:xfrm>
            <a:off x="186819" y="4443809"/>
            <a:ext cx="27570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/>
              <a:t>Kernel </a:t>
            </a:r>
            <a:r>
              <a:rPr lang="zh-CN" altLang="en-US" sz="1400"/>
              <a:t>的维度，取决于输入</a:t>
            </a:r>
            <a:r>
              <a:rPr lang="en-US" altLang="zh-CN" sz="1400"/>
              <a:t>feature</a:t>
            </a:r>
            <a:r>
              <a:rPr lang="zh-CN" altLang="en-US" sz="1400"/>
              <a:t> </a:t>
            </a:r>
            <a:r>
              <a:rPr lang="en-US" altLang="zh-CN" sz="1400"/>
              <a:t>map </a:t>
            </a:r>
            <a:r>
              <a:rPr lang="zh-CN" altLang="en-US" sz="1400"/>
              <a:t>的 维度</a:t>
            </a:r>
          </a:p>
        </p:txBody>
      </p:sp>
      <p:pic>
        <p:nvPicPr>
          <p:cNvPr id="2052" name="Picture 4" descr="preview">
            <a:extLst>
              <a:ext uri="{FF2B5EF4-FFF2-40B4-BE49-F238E27FC236}">
                <a16:creationId xmlns:a16="http://schemas.microsoft.com/office/drawing/2014/main" id="{AF230132-EBBB-454A-813C-31DE00D54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199" y="3637664"/>
            <a:ext cx="4592337" cy="2487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" name="椭圆 2047">
            <a:extLst>
              <a:ext uri="{FF2B5EF4-FFF2-40B4-BE49-F238E27FC236}">
                <a16:creationId xmlns:a16="http://schemas.microsoft.com/office/drawing/2014/main" id="{29792CD0-AEE6-4323-91DF-06FFB435B704}"/>
              </a:ext>
            </a:extLst>
          </p:cNvPr>
          <p:cNvSpPr/>
          <p:nvPr/>
        </p:nvSpPr>
        <p:spPr>
          <a:xfrm>
            <a:off x="4381067" y="3843052"/>
            <a:ext cx="637309" cy="49971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9" name="矩形 2048">
            <a:extLst>
              <a:ext uri="{FF2B5EF4-FFF2-40B4-BE49-F238E27FC236}">
                <a16:creationId xmlns:a16="http://schemas.microsoft.com/office/drawing/2014/main" id="{DAB7A7CD-B566-4526-AB9B-309516435C5A}"/>
              </a:ext>
            </a:extLst>
          </p:cNvPr>
          <p:cNvSpPr/>
          <p:nvPr/>
        </p:nvSpPr>
        <p:spPr>
          <a:xfrm>
            <a:off x="2735199" y="2866672"/>
            <a:ext cx="4277089" cy="356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一个卷积核（</a:t>
            </a:r>
            <a:r>
              <a:rPr lang="en-US" altLang="zh-CN" sz="1400" dirty="0"/>
              <a:t>3</a:t>
            </a:r>
            <a:r>
              <a:rPr lang="zh-CN" altLang="en-US" sz="1400" dirty="0"/>
              <a:t>，</a:t>
            </a:r>
            <a:r>
              <a:rPr lang="en-US" altLang="zh-CN" sz="1400" dirty="0"/>
              <a:t>3</a:t>
            </a:r>
            <a:r>
              <a:rPr lang="zh-CN" altLang="en-US" sz="1400" dirty="0"/>
              <a:t>，</a:t>
            </a:r>
            <a:r>
              <a:rPr lang="en-US" altLang="zh-CN" sz="1400" dirty="0" err="1"/>
              <a:t>input_channl</a:t>
            </a:r>
            <a:r>
              <a:rPr lang="en-US" altLang="zh-CN" sz="1400" dirty="0"/>
              <a:t>, </a:t>
            </a:r>
            <a:r>
              <a:rPr lang="en-US" altLang="zh-CN" sz="1400" dirty="0" err="1"/>
              <a:t>output_channel</a:t>
            </a:r>
            <a:r>
              <a:rPr lang="zh-CN" altLang="en-US" sz="1400" dirty="0"/>
              <a:t>）</a:t>
            </a:r>
          </a:p>
        </p:txBody>
      </p:sp>
      <p:graphicFrame>
        <p:nvGraphicFramePr>
          <p:cNvPr id="2054" name="对象 2053">
            <a:extLst>
              <a:ext uri="{FF2B5EF4-FFF2-40B4-BE49-F238E27FC236}">
                <a16:creationId xmlns:a16="http://schemas.microsoft.com/office/drawing/2014/main" id="{28C686EF-6E7D-41E8-B5C5-6B7671AA35B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66325" y="5988427"/>
          <a:ext cx="2513840" cy="6833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Equation" r:id="rId5" imgW="1307880" imgH="355320" progId="Equation.DSMT4">
                  <p:embed/>
                </p:oleObj>
              </mc:Choice>
              <mc:Fallback>
                <p:oleObj name="Equation" r:id="rId5" imgW="1307880" imgH="355320" progId="Equation.DSMT4">
                  <p:embed/>
                  <p:pic>
                    <p:nvPicPr>
                      <p:cNvPr id="2054" name="对象 2053">
                        <a:extLst>
                          <a:ext uri="{FF2B5EF4-FFF2-40B4-BE49-F238E27FC236}">
                            <a16:creationId xmlns:a16="http://schemas.microsoft.com/office/drawing/2014/main" id="{28C686EF-6E7D-41E8-B5C5-6B7671AA35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66325" y="5988427"/>
                        <a:ext cx="2513840" cy="6833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8" name="Picture 2">
            <a:extLst>
              <a:ext uri="{FF2B5EF4-FFF2-40B4-BE49-F238E27FC236}">
                <a16:creationId xmlns:a16="http://schemas.microsoft.com/office/drawing/2014/main" id="{23621467-07C2-4150-8AE8-B1980652CC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2045" y="3278888"/>
            <a:ext cx="3690072" cy="1930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文本框 60">
            <a:extLst>
              <a:ext uri="{FF2B5EF4-FFF2-40B4-BE49-F238E27FC236}">
                <a16:creationId xmlns:a16="http://schemas.microsoft.com/office/drawing/2014/main" id="{DAFDC568-6C99-4065-8E8D-7AAABC99138E}"/>
              </a:ext>
            </a:extLst>
          </p:cNvPr>
          <p:cNvSpPr txBox="1"/>
          <p:nvPr/>
        </p:nvSpPr>
        <p:spPr>
          <a:xfrm>
            <a:off x="8576599" y="2160539"/>
            <a:ext cx="2112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Pooling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80105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review">
            <a:extLst>
              <a:ext uri="{FF2B5EF4-FFF2-40B4-BE49-F238E27FC236}">
                <a16:creationId xmlns:a16="http://schemas.microsoft.com/office/drawing/2014/main" id="{87A755EA-E646-4701-A063-8AD61DD249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24"/>
          <a:stretch/>
        </p:blipFill>
        <p:spPr bwMode="auto">
          <a:xfrm>
            <a:off x="97140" y="64088"/>
            <a:ext cx="9191625" cy="2696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C62DFE2-5FC6-4E55-A697-6D398A5278C0}"/>
              </a:ext>
            </a:extLst>
          </p:cNvPr>
          <p:cNvSpPr/>
          <p:nvPr/>
        </p:nvSpPr>
        <p:spPr>
          <a:xfrm>
            <a:off x="157376" y="595327"/>
            <a:ext cx="5257800" cy="20227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A8968EB-5DFA-4D63-BA44-090A3DF83ADC}"/>
              </a:ext>
            </a:extLst>
          </p:cNvPr>
          <p:cNvSpPr txBox="1"/>
          <p:nvPr/>
        </p:nvSpPr>
        <p:spPr>
          <a:xfrm>
            <a:off x="166254" y="32449"/>
            <a:ext cx="2784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RPN </a:t>
            </a:r>
            <a:r>
              <a:rPr lang="zh-CN" altLang="en-US"/>
              <a:t>网络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9EDE1B9-7BB0-4782-8161-C1D9405AC873}"/>
              </a:ext>
            </a:extLst>
          </p:cNvPr>
          <p:cNvSpPr txBox="1"/>
          <p:nvPr/>
        </p:nvSpPr>
        <p:spPr>
          <a:xfrm>
            <a:off x="284018" y="2902937"/>
            <a:ext cx="116239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3X3 </a:t>
            </a:r>
            <a:r>
              <a:rPr lang="zh-CN" altLang="en-US" dirty="0"/>
              <a:t>提取特征图上某点周围点的信息，每个特征点处有生成的</a:t>
            </a:r>
            <a:r>
              <a:rPr lang="en-US" altLang="zh-CN" dirty="0"/>
              <a:t>9</a:t>
            </a:r>
            <a:r>
              <a:rPr lang="zh-CN" altLang="en-US" dirty="0"/>
              <a:t>个初始的</a:t>
            </a:r>
            <a:r>
              <a:rPr lang="en-US" altLang="zh-CN" dirty="0"/>
              <a:t>anchor</a:t>
            </a:r>
            <a:r>
              <a:rPr lang="zh-CN" altLang="en-US" dirty="0"/>
              <a:t>，第一条线，</a:t>
            </a:r>
            <a:r>
              <a:rPr lang="en-US" altLang="zh-CN" dirty="0"/>
              <a:t>18 </a:t>
            </a:r>
            <a:r>
              <a:rPr lang="zh-CN" altLang="en-US" dirty="0"/>
              <a:t>表示的是这</a:t>
            </a:r>
            <a:r>
              <a:rPr lang="en-US" altLang="zh-CN" dirty="0"/>
              <a:t>9</a:t>
            </a:r>
            <a:r>
              <a:rPr lang="zh-CN" altLang="en-US" dirty="0"/>
              <a:t>个</a:t>
            </a:r>
            <a:r>
              <a:rPr lang="en-US" altLang="zh-CN" dirty="0"/>
              <a:t>anchor</a:t>
            </a:r>
            <a:r>
              <a:rPr lang="zh-CN" altLang="en-US" dirty="0"/>
              <a:t>的正负，表示这个</a:t>
            </a:r>
            <a:r>
              <a:rPr lang="en-US" altLang="zh-CN" dirty="0"/>
              <a:t>anchor</a:t>
            </a:r>
            <a:r>
              <a:rPr lang="zh-CN" altLang="en-US" dirty="0"/>
              <a:t>是否包含某个物体，第二条线</a:t>
            </a:r>
            <a:r>
              <a:rPr lang="en-US" altLang="zh-CN" dirty="0"/>
              <a:t>36</a:t>
            </a:r>
            <a:r>
              <a:rPr lang="zh-CN" altLang="en-US" dirty="0"/>
              <a:t>表示的是每个</a:t>
            </a:r>
            <a:r>
              <a:rPr lang="en-US" altLang="zh-CN" dirty="0"/>
              <a:t>anchor</a:t>
            </a:r>
            <a:r>
              <a:rPr lang="zh-CN" altLang="en-US" dirty="0"/>
              <a:t>的最终</a:t>
            </a:r>
            <a:r>
              <a:rPr lang="en-US" altLang="zh-CN" dirty="0"/>
              <a:t>(</a:t>
            </a:r>
            <a:r>
              <a:rPr lang="en-US" altLang="zh-CN" dirty="0" err="1"/>
              <a:t>x,y,w,h</a:t>
            </a:r>
            <a:r>
              <a:rPr lang="en-US" altLang="zh-CN" dirty="0"/>
              <a:t>)</a:t>
            </a:r>
            <a:r>
              <a:rPr lang="zh-CN" altLang="en-US" dirty="0"/>
              <a:t>的偏移量，使得生成的</a:t>
            </a:r>
            <a:r>
              <a:rPr lang="en-US" altLang="zh-CN" dirty="0"/>
              <a:t>anchor</a:t>
            </a:r>
            <a:r>
              <a:rPr lang="zh-CN" altLang="en-US" dirty="0"/>
              <a:t> 尽量靠经真实物体，再使用</a:t>
            </a:r>
            <a:r>
              <a:rPr lang="en-US" altLang="zh-CN" dirty="0"/>
              <a:t>NMS</a:t>
            </a:r>
            <a:r>
              <a:rPr lang="zh-CN" altLang="en-US" dirty="0"/>
              <a:t>过滤掉大部分多余的框。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6D56AD0-1D46-4193-B4DE-EFCEEEA96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57" y="3788447"/>
            <a:ext cx="4784845" cy="303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CF0F722-0E2C-40D8-B762-283996C74E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1740" y="3798670"/>
            <a:ext cx="3745832" cy="286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751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review">
            <a:extLst>
              <a:ext uri="{FF2B5EF4-FFF2-40B4-BE49-F238E27FC236}">
                <a16:creationId xmlns:a16="http://schemas.microsoft.com/office/drawing/2014/main" id="{87A755EA-E646-4701-A063-8AD61DD249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24"/>
          <a:stretch/>
        </p:blipFill>
        <p:spPr bwMode="auto">
          <a:xfrm>
            <a:off x="-9042" y="362904"/>
            <a:ext cx="9191625" cy="2696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C62DFE2-5FC6-4E55-A697-6D398A5278C0}"/>
              </a:ext>
            </a:extLst>
          </p:cNvPr>
          <p:cNvSpPr/>
          <p:nvPr/>
        </p:nvSpPr>
        <p:spPr>
          <a:xfrm>
            <a:off x="4297764" y="510504"/>
            <a:ext cx="5257800" cy="20227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932E8B66-E56E-480D-BC2D-FD465946E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07" y="3510804"/>
            <a:ext cx="5857875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7CE4B1B-5257-4EBD-A25C-5C45B6AE4A24}"/>
              </a:ext>
            </a:extLst>
          </p:cNvPr>
          <p:cNvSpPr txBox="1"/>
          <p:nvPr/>
        </p:nvSpPr>
        <p:spPr>
          <a:xfrm>
            <a:off x="432769" y="2966565"/>
            <a:ext cx="7782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ROI pooling</a:t>
            </a:r>
            <a:r>
              <a:rPr lang="zh-CN" altLang="en-US" dirty="0"/>
              <a:t> 提取</a:t>
            </a:r>
            <a:r>
              <a:rPr lang="en-US" altLang="zh-CN" dirty="0"/>
              <a:t>proposal</a:t>
            </a:r>
            <a:r>
              <a:rPr lang="zh-CN" altLang="en-US" dirty="0"/>
              <a:t>的</a:t>
            </a:r>
            <a:r>
              <a:rPr lang="en-US" altLang="zh-CN" dirty="0"/>
              <a:t>feature</a:t>
            </a:r>
            <a:r>
              <a:rPr lang="zh-CN" altLang="en-US" dirty="0"/>
              <a:t>，利用其进行</a:t>
            </a:r>
            <a:r>
              <a:rPr lang="en-US" altLang="zh-CN" dirty="0"/>
              <a:t>box</a:t>
            </a:r>
            <a:r>
              <a:rPr lang="zh-CN" altLang="en-US" dirty="0"/>
              <a:t>的回归以及类别的判别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645366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230353-1C22-4609-8B76-1C1AC56C8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AggLoss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8E62D6F-30E4-4F25-9284-8DD1F1041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913" y="1098188"/>
            <a:ext cx="8295152" cy="645676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A5E38FA-9D14-4E0B-B899-031D46070F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913" y="2066120"/>
            <a:ext cx="5620039" cy="5207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8D79BC85-18CC-4F27-9A37-7181A5B8B543}"/>
                  </a:ext>
                </a:extLst>
              </p:cNvPr>
              <p:cNvSpPr txBox="1"/>
              <p:nvPr/>
            </p:nvSpPr>
            <p:spPr>
              <a:xfrm>
                <a:off x="227315" y="5204878"/>
                <a:ext cx="896251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为</m:t>
                    </m:r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第</m:t>
                    </m:r>
                  </m:oMath>
                </a14:m>
                <a:r>
                  <a:rPr lang="en-US" altLang="zh-CN" b="0" dirty="0" err="1"/>
                  <a:t>i</a:t>
                </a:r>
                <a:r>
                  <a:rPr lang="zh-CN" altLang="en-US" b="0" dirty="0"/>
                  <a:t>个</a:t>
                </a:r>
                <a:r>
                  <a:rPr lang="en-US" altLang="zh-CN" b="0" dirty="0"/>
                  <a:t>anchor</a:t>
                </a:r>
                <a:r>
                  <a:rPr lang="zh-CN" altLang="en-US" b="0" dirty="0"/>
                  <a:t>的检测置信度， </a:t>
                </a:r>
                <a:r>
                  <a:rPr lang="en-US" altLang="zh-CN" b="0" dirty="0" err="1"/>
                  <a:t>ti</a:t>
                </a:r>
                <a:r>
                  <a:rPr lang="zh-CN" altLang="en-US" b="0" dirty="0"/>
                  <a:t>为</a:t>
                </a:r>
                <a:r>
                  <a:rPr lang="en-US" altLang="zh-CN" b="0" dirty="0"/>
                  <a:t>anchor</a:t>
                </a:r>
                <a:r>
                  <a:rPr lang="zh-CN" altLang="en-US" b="0" dirty="0"/>
                  <a:t>的坐标</a:t>
                </a:r>
                <a:r>
                  <a:rPr lang="en-US" altLang="zh-CN" b="0" dirty="0"/>
                  <a:t>, 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都为</m:t>
                    </m:r>
                  </m:oMath>
                </a14:m>
                <a:r>
                  <a:rPr lang="zh-CN" altLang="en-US" dirty="0"/>
                  <a:t>超参</a:t>
                </a: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8D79BC85-18CC-4F27-9A37-7181A5B8B5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315" y="5204878"/>
                <a:ext cx="8962516" cy="369332"/>
              </a:xfrm>
              <a:prstGeom prst="rect">
                <a:avLst/>
              </a:prstGeom>
              <a:blipFill>
                <a:blip r:embed="rId4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9F2C41AB-BA8D-4223-B48B-4DDF1D0542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117" y="2874184"/>
            <a:ext cx="6236020" cy="44452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8ED6A3E-FBE6-4455-BC02-E352B7AB360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0331" t="23077" r="5458" b="9119"/>
          <a:stretch/>
        </p:blipFill>
        <p:spPr>
          <a:xfrm>
            <a:off x="544452" y="3538295"/>
            <a:ext cx="5898229" cy="46177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CD61CD9-84CF-47A7-BBD4-ACF4EC9835C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0617" t="5374" r="-4365" b="11541"/>
          <a:stretch/>
        </p:blipFill>
        <p:spPr>
          <a:xfrm>
            <a:off x="544452" y="4288247"/>
            <a:ext cx="5697304" cy="36933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79CF8C67-9D81-445E-81BE-FE22440C379A}"/>
                  </a:ext>
                </a:extLst>
              </p:cNvPr>
              <p:cNvSpPr txBox="1"/>
              <p:nvPr/>
            </p:nvSpPr>
            <p:spPr>
              <a:xfrm>
                <a:off x="6037832" y="3434733"/>
                <a:ext cx="5898229" cy="6689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zh-CN" altLang="en-US" dirty="0"/>
                  <a:t> 是对应</a:t>
                </a:r>
                <a:r>
                  <a:rPr lang="en-US" altLang="zh-CN" dirty="0"/>
                  <a:t>GT </a:t>
                </a:r>
                <a:r>
                  <a:rPr lang="zh-CN" altLang="en-US" dirty="0"/>
                  <a:t>的 坐标，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𝑟𝑒𝑔</m:t>
                        </m:r>
                      </m:sub>
                    </m:sSub>
                    <m:r>
                      <a:rPr lang="zh-CN" altLang="en-US" i="1">
                        <a:latin typeface="Cambria Math" panose="02040503050406030204" pitchFamily="18" charset="0"/>
                      </a:rPr>
                      <m:t>是</m:t>
                    </m:r>
                  </m:oMath>
                </a14:m>
                <a:r>
                  <a:rPr lang="zh-CN" altLang="en-US" dirty="0"/>
                  <a:t>为了让每个</a:t>
                </a:r>
                <a:r>
                  <a:rPr lang="en-US" altLang="zh-CN" dirty="0"/>
                  <a:t>proposal</a:t>
                </a:r>
                <a:r>
                  <a:rPr lang="zh-CN" altLang="en-US" dirty="0"/>
                  <a:t>更靠近</a:t>
                </a:r>
                <a:r>
                  <a:rPr lang="en-US" altLang="zh-CN" dirty="0"/>
                  <a:t>GT</a:t>
                </a:r>
                <a:r>
                  <a:rPr lang="zh-CN" altLang="en-US" dirty="0"/>
                  <a:t>，越是靠近，</a:t>
                </a:r>
                <a:r>
                  <a:rPr lang="en-US" altLang="zh-CN" dirty="0"/>
                  <a:t>loss </a:t>
                </a:r>
                <a:r>
                  <a:rPr lang="zh-CN" altLang="en-US" dirty="0"/>
                  <a:t>越小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79CF8C67-9D81-445E-81BE-FE22440C37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7832" y="3434733"/>
                <a:ext cx="5898229" cy="668901"/>
              </a:xfrm>
              <a:prstGeom prst="rect">
                <a:avLst/>
              </a:prstGeom>
              <a:blipFill>
                <a:blip r:embed="rId8"/>
                <a:stretch>
                  <a:fillRect l="-826" t="-3636" b="-136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CB811FA3-AF20-417F-8AE9-243F329B3CE9}"/>
                  </a:ext>
                </a:extLst>
              </p:cNvPr>
              <p:cNvSpPr txBox="1"/>
              <p:nvPr/>
            </p:nvSpPr>
            <p:spPr>
              <a:xfrm>
                <a:off x="5986952" y="4219660"/>
                <a:ext cx="5898229" cy="6465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zh-CN" altLang="en-US" dirty="0"/>
                  <a:t> 是对应</a:t>
                </a:r>
                <a:r>
                  <a:rPr lang="en-US" altLang="zh-CN" dirty="0"/>
                  <a:t>GT </a:t>
                </a:r>
                <a:r>
                  <a:rPr lang="zh-CN" altLang="en-US" dirty="0"/>
                  <a:t>的 坐标，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zh-CN" altLang="en-US" i="1">
                        <a:latin typeface="Cambria Math" panose="02040503050406030204" pitchFamily="18" charset="0"/>
                      </a:rPr>
                      <m:t>是</m:t>
                    </m:r>
                  </m:oMath>
                </a14:m>
                <a:r>
                  <a:rPr lang="zh-CN" altLang="en-US" dirty="0"/>
                  <a:t>与其有关联的</a:t>
                </a:r>
                <a:r>
                  <a:rPr lang="en-US" altLang="zh-CN" dirty="0"/>
                  <a:t>proposal</a:t>
                </a:r>
                <a:r>
                  <a:rPr lang="zh-CN" altLang="en-US" dirty="0"/>
                  <a:t>的集合，当这个集合内的</a:t>
                </a:r>
                <a:r>
                  <a:rPr lang="en-US" altLang="zh-CN" dirty="0"/>
                  <a:t>anchor</a:t>
                </a:r>
                <a:r>
                  <a:rPr lang="zh-CN" altLang="en-US" dirty="0"/>
                  <a:t>靠的越近，</a:t>
                </a:r>
                <a:r>
                  <a:rPr lang="en-US" altLang="zh-CN" dirty="0"/>
                  <a:t>loss </a:t>
                </a:r>
                <a:r>
                  <a:rPr lang="zh-CN" altLang="en-US" dirty="0"/>
                  <a:t>的值就会越小</a:t>
                </a: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CB811FA3-AF20-417F-8AE9-243F329B3C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6952" y="4219660"/>
                <a:ext cx="5898229" cy="646587"/>
              </a:xfrm>
              <a:prstGeom prst="rect">
                <a:avLst/>
              </a:prstGeom>
              <a:blipFill>
                <a:blip r:embed="rId9"/>
                <a:stretch>
                  <a:fillRect l="-826" t="-4717" r="-4752" b="-141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64153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230353-1C22-4609-8B76-1C1AC56C8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 </a:t>
            </a:r>
            <a:r>
              <a:rPr lang="en-US" altLang="zh-CN" dirty="0" err="1"/>
              <a:t>PORoI</a:t>
            </a:r>
            <a:r>
              <a:rPr lang="en-US" altLang="zh-CN" dirty="0"/>
              <a:t> pooling unit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4A78940-2EA9-4B59-9913-58A96072C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1022486"/>
            <a:ext cx="8914379" cy="565770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4090A7D8-1AA1-41E6-BA63-7EAF753E588E}"/>
              </a:ext>
            </a:extLst>
          </p:cNvPr>
          <p:cNvSpPr txBox="1"/>
          <p:nvPr/>
        </p:nvSpPr>
        <p:spPr>
          <a:xfrm>
            <a:off x="8774052" y="1403011"/>
            <a:ext cx="270131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分成</a:t>
            </a:r>
            <a:r>
              <a:rPr lang="en-US" altLang="zh-CN" dirty="0"/>
              <a:t>5</a:t>
            </a:r>
            <a:r>
              <a:rPr lang="zh-CN" altLang="en-US" dirty="0"/>
              <a:t>部分，每一部分通过</a:t>
            </a:r>
            <a:r>
              <a:rPr lang="en-US" altLang="zh-CN" dirty="0"/>
              <a:t>pooling</a:t>
            </a:r>
            <a:r>
              <a:rPr lang="zh-CN" altLang="en-US" dirty="0"/>
              <a:t>提取特征，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提取的特征通过右图的自网络计算能见度</a:t>
            </a:r>
            <a:r>
              <a:rPr lang="en-US" altLang="zh-CN" dirty="0"/>
              <a:t>score</a:t>
            </a:r>
            <a:r>
              <a:rPr lang="zh-CN" altLang="en-US" dirty="0"/>
              <a:t>，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将预测的</a:t>
            </a:r>
            <a:r>
              <a:rPr lang="en-US" altLang="zh-CN" dirty="0"/>
              <a:t>score</a:t>
            </a:r>
            <a:r>
              <a:rPr lang="zh-CN" altLang="en-US" dirty="0"/>
              <a:t>和</a:t>
            </a:r>
            <a:r>
              <a:rPr lang="en-US" altLang="zh-CN" dirty="0"/>
              <a:t>feature</a:t>
            </a:r>
            <a:r>
              <a:rPr lang="zh-CN" altLang="en-US" dirty="0"/>
              <a:t>相乘后再将所有的</a:t>
            </a:r>
            <a:r>
              <a:rPr lang="en-US" altLang="zh-CN" dirty="0"/>
              <a:t>feature</a:t>
            </a:r>
            <a:r>
              <a:rPr lang="zh-CN" altLang="en-US" dirty="0"/>
              <a:t>进行</a:t>
            </a:r>
            <a:r>
              <a:rPr lang="en-US" altLang="zh-CN" dirty="0"/>
              <a:t>elementwise </a:t>
            </a:r>
            <a:r>
              <a:rPr lang="zh-CN" altLang="en-US" dirty="0"/>
              <a:t>的</a:t>
            </a:r>
            <a:r>
              <a:rPr lang="en-US" altLang="zh-CN" dirty="0"/>
              <a:t>sum </a:t>
            </a:r>
            <a:r>
              <a:rPr lang="zh-CN" altLang="en-US" dirty="0"/>
              <a:t>得到最终的</a:t>
            </a:r>
            <a:r>
              <a:rPr lang="en-US" altLang="zh-CN" dirty="0"/>
              <a:t>feature</a:t>
            </a:r>
            <a:r>
              <a:rPr lang="zh-CN" altLang="en-US" dirty="0"/>
              <a:t>，用于最后</a:t>
            </a:r>
            <a:r>
              <a:rPr lang="en-US" altLang="zh-CN" dirty="0"/>
              <a:t>box</a:t>
            </a:r>
            <a:r>
              <a:rPr lang="zh-CN" altLang="en-US" dirty="0"/>
              <a:t>的回归和行人的识别</a:t>
            </a:r>
          </a:p>
        </p:txBody>
      </p:sp>
    </p:spTree>
    <p:extLst>
      <p:ext uri="{BB962C8B-B14F-4D97-AF65-F5344CB8AC3E}">
        <p14:creationId xmlns:p14="http://schemas.microsoft.com/office/powerpoint/2010/main" val="150786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2149</TotalTime>
  <Words>614</Words>
  <Application>Microsoft Office PowerPoint</Application>
  <PresentationFormat>宽屏</PresentationFormat>
  <Paragraphs>42</Paragraphs>
  <Slides>10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0" baseType="lpstr">
      <vt:lpstr>等线</vt:lpstr>
      <vt:lpstr>等线 Light</vt:lpstr>
      <vt:lpstr>微软雅黑</vt:lpstr>
      <vt:lpstr>Arial</vt:lpstr>
      <vt:lpstr>Cambria Math</vt:lpstr>
      <vt:lpstr>Times New Roman</vt:lpstr>
      <vt:lpstr>Wingdings</vt:lpstr>
      <vt:lpstr>Office 主题​​</vt:lpstr>
      <vt:lpstr>自定义设计方案</vt:lpstr>
      <vt:lpstr>Equation</vt:lpstr>
      <vt:lpstr>Occlusion-aware R-CNN: Detecting Pedestrians in a Crowd ECCV2018</vt:lpstr>
      <vt:lpstr> Abstract</vt:lpstr>
      <vt:lpstr>Introduction</vt:lpstr>
      <vt:lpstr>Introduction</vt:lpstr>
      <vt:lpstr>OR-CNN</vt:lpstr>
      <vt:lpstr>PowerPoint 演示文稿</vt:lpstr>
      <vt:lpstr>PowerPoint 演示文稿</vt:lpstr>
      <vt:lpstr>PowerPoint 演示文稿</vt:lpstr>
      <vt:lpstr>AggLoss</vt:lpstr>
      <vt:lpstr> PORoI pooling unit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Panoptic-based Image Synthesis</dc:title>
  <dc:creator>G L</dc:creator>
  <cp:lastModifiedBy>G L</cp:lastModifiedBy>
  <cp:revision>164</cp:revision>
  <dcterms:created xsi:type="dcterms:W3CDTF">2021-09-10T03:56:24Z</dcterms:created>
  <dcterms:modified xsi:type="dcterms:W3CDTF">2021-12-22T11:14:35Z</dcterms:modified>
</cp:coreProperties>
</file>