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Lst>
  <p:notesMasterIdLst>
    <p:notesMasterId r:id="rId21"/>
  </p:notesMasterIdLst>
  <p:sldIdLst>
    <p:sldId id="256" r:id="rId3"/>
    <p:sldId id="257" r:id="rId4"/>
    <p:sldId id="258" r:id="rId5"/>
    <p:sldId id="259" r:id="rId6"/>
    <p:sldId id="261" r:id="rId7"/>
    <p:sldId id="262" r:id="rId8"/>
    <p:sldId id="263" r:id="rId9"/>
    <p:sldId id="264" r:id="rId10"/>
    <p:sldId id="265" r:id="rId11"/>
    <p:sldId id="266" r:id="rId12"/>
    <p:sldId id="267" r:id="rId13"/>
    <p:sldId id="268" r:id="rId14"/>
    <p:sldId id="269" r:id="rId15"/>
    <p:sldId id="271" r:id="rId16"/>
    <p:sldId id="270" r:id="rId17"/>
    <p:sldId id="272" r:id="rId18"/>
    <p:sldId id="274" r:id="rId19"/>
    <p:sldId id="273"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86" autoAdjust="0"/>
    <p:restoredTop sz="86792" autoAdjust="0"/>
  </p:normalViewPr>
  <p:slideViewPr>
    <p:cSldViewPr snapToGrid="0">
      <p:cViewPr varScale="1">
        <p:scale>
          <a:sx n="82" d="100"/>
          <a:sy n="82" d="100"/>
        </p:scale>
        <p:origin x="732"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伯尧 丁" userId="86706a6a-cdaa-42d0-b31c-255ab0f7d779" providerId="ADAL" clId="{FFD9A591-4F93-49F4-ABA0-37C287038266}"/>
    <pc:docChg chg="undo custSel modSld">
      <pc:chgData name="伯尧 丁" userId="86706a6a-cdaa-42d0-b31c-255ab0f7d779" providerId="ADAL" clId="{FFD9A591-4F93-49F4-ABA0-37C287038266}" dt="2021-11-24T12:46:13.870" v="19" actId="20577"/>
      <pc:docMkLst>
        <pc:docMk/>
      </pc:docMkLst>
      <pc:sldChg chg="modSp mod">
        <pc:chgData name="伯尧 丁" userId="86706a6a-cdaa-42d0-b31c-255ab0f7d779" providerId="ADAL" clId="{FFD9A591-4F93-49F4-ABA0-37C287038266}" dt="2021-11-24T12:46:13.870" v="19" actId="20577"/>
        <pc:sldMkLst>
          <pc:docMk/>
          <pc:sldMk cId="1403729235" sldId="263"/>
        </pc:sldMkLst>
        <pc:spChg chg="mod">
          <ac:chgData name="伯尧 丁" userId="86706a6a-cdaa-42d0-b31c-255ab0f7d779" providerId="ADAL" clId="{FFD9A591-4F93-49F4-ABA0-37C287038266}" dt="2021-11-24T12:46:13.870" v="19" actId="20577"/>
          <ac:spMkLst>
            <pc:docMk/>
            <pc:sldMk cId="1403729235" sldId="263"/>
            <ac:spMk id="2" creationId="{00000000-0000-0000-0000-000000000000}"/>
          </ac:spMkLst>
        </pc:spChg>
      </pc:sldChg>
      <pc:sldChg chg="modSp mod">
        <pc:chgData name="伯尧 丁" userId="86706a6a-cdaa-42d0-b31c-255ab0f7d779" providerId="ADAL" clId="{FFD9A591-4F93-49F4-ABA0-37C287038266}" dt="2021-11-24T12:35:56.472" v="1" actId="1076"/>
        <pc:sldMkLst>
          <pc:docMk/>
          <pc:sldMk cId="1698929821" sldId="266"/>
        </pc:sldMkLst>
        <pc:picChg chg="mod">
          <ac:chgData name="伯尧 丁" userId="86706a6a-cdaa-42d0-b31c-255ab0f7d779" providerId="ADAL" clId="{FFD9A591-4F93-49F4-ABA0-37C287038266}" dt="2021-11-24T12:35:56.472" v="1" actId="1076"/>
          <ac:picMkLst>
            <pc:docMk/>
            <pc:sldMk cId="1698929821" sldId="266"/>
            <ac:picMk id="6" creationId="{00000000-0000-0000-0000-000000000000}"/>
          </ac:picMkLst>
        </pc:picChg>
      </pc:sldChg>
      <pc:sldChg chg="modSp mod">
        <pc:chgData name="伯尧 丁" userId="86706a6a-cdaa-42d0-b31c-255ab0f7d779" providerId="ADAL" clId="{FFD9A591-4F93-49F4-ABA0-37C287038266}" dt="2021-11-24T12:45:23.087" v="17" actId="20577"/>
        <pc:sldMkLst>
          <pc:docMk/>
          <pc:sldMk cId="643298629" sldId="274"/>
        </pc:sldMkLst>
        <pc:spChg chg="mod">
          <ac:chgData name="伯尧 丁" userId="86706a6a-cdaa-42d0-b31c-255ab0f7d779" providerId="ADAL" clId="{FFD9A591-4F93-49F4-ABA0-37C287038266}" dt="2021-11-24T12:45:23.087" v="17" actId="20577"/>
          <ac:spMkLst>
            <pc:docMk/>
            <pc:sldMk cId="643298629" sldId="274"/>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91F429-C280-4083-9C65-27A93F1B6CCB}" type="datetimeFigureOut">
              <a:rPr lang="zh-CN" altLang="en-US" smtClean="0"/>
              <a:t>2021/11/24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6338DB-8E5B-4008-94E8-82D825FAB905}" type="slidenum">
              <a:rPr lang="zh-CN" altLang="en-US" smtClean="0"/>
              <a:t>‹#›</a:t>
            </a:fld>
            <a:endParaRPr lang="zh-CN" altLang="en-US"/>
          </a:p>
        </p:txBody>
      </p:sp>
    </p:spTree>
    <p:extLst>
      <p:ext uri="{BB962C8B-B14F-4D97-AF65-F5344CB8AC3E}">
        <p14:creationId xmlns:p14="http://schemas.microsoft.com/office/powerpoint/2010/main" val="2246094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2</a:t>
            </a:fld>
            <a:endParaRPr lang="zh-CN" altLang="en-US"/>
          </a:p>
        </p:txBody>
      </p:sp>
    </p:spTree>
    <p:extLst>
      <p:ext uri="{BB962C8B-B14F-4D97-AF65-F5344CB8AC3E}">
        <p14:creationId xmlns:p14="http://schemas.microsoft.com/office/powerpoint/2010/main" val="3055200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许多不同的工具使用影子内存来存储与每条应用程序数据对应的元数据。</a:t>
            </a:r>
          </a:p>
          <a:p>
            <a:endParaRPr lang="zh-CN" altLang="en-US"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4</a:t>
            </a:fld>
            <a:endParaRPr lang="zh-CN" altLang="en-US"/>
          </a:p>
        </p:txBody>
      </p:sp>
    </p:spTree>
    <p:extLst>
      <p:ext uri="{BB962C8B-B14F-4D97-AF65-F5344CB8AC3E}">
        <p14:creationId xmlns:p14="http://schemas.microsoft.com/office/powerpoint/2010/main" val="1292928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许多不同的工具使用影子内存来存储与每条应用程序数据对应的元数据。</a:t>
            </a:r>
          </a:p>
          <a:p>
            <a:endParaRPr lang="zh-CN" altLang="en-US"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5</a:t>
            </a:fld>
            <a:endParaRPr lang="zh-CN" altLang="en-US"/>
          </a:p>
        </p:txBody>
      </p:sp>
    </p:spTree>
    <p:extLst>
      <p:ext uri="{BB962C8B-B14F-4D97-AF65-F5344CB8AC3E}">
        <p14:creationId xmlns:p14="http://schemas.microsoft.com/office/powerpoint/2010/main" val="3435615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7</a:t>
            </a:fld>
            <a:endParaRPr lang="zh-CN" altLang="en-US"/>
          </a:p>
        </p:txBody>
      </p:sp>
    </p:spTree>
    <p:extLst>
      <p:ext uri="{BB962C8B-B14F-4D97-AF65-F5344CB8AC3E}">
        <p14:creationId xmlns:p14="http://schemas.microsoft.com/office/powerpoint/2010/main" val="617821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8</a:t>
            </a:fld>
            <a:endParaRPr lang="zh-CN" altLang="en-US"/>
          </a:p>
        </p:txBody>
      </p:sp>
    </p:spTree>
    <p:extLst>
      <p:ext uri="{BB962C8B-B14F-4D97-AF65-F5344CB8AC3E}">
        <p14:creationId xmlns:p14="http://schemas.microsoft.com/office/powerpoint/2010/main" val="4162987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9</a:t>
            </a:fld>
            <a:endParaRPr lang="zh-CN" altLang="en-US"/>
          </a:p>
        </p:txBody>
      </p:sp>
    </p:spTree>
    <p:extLst>
      <p:ext uri="{BB962C8B-B14F-4D97-AF65-F5344CB8AC3E}">
        <p14:creationId xmlns:p14="http://schemas.microsoft.com/office/powerpoint/2010/main" val="1195703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10</a:t>
            </a:fld>
            <a:endParaRPr lang="zh-CN" altLang="en-US"/>
          </a:p>
        </p:txBody>
      </p:sp>
    </p:spTree>
    <p:extLst>
      <p:ext uri="{BB962C8B-B14F-4D97-AF65-F5344CB8AC3E}">
        <p14:creationId xmlns:p14="http://schemas.microsoft.com/office/powerpoint/2010/main" val="2463558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11</a:t>
            </a:fld>
            <a:endParaRPr lang="zh-CN" altLang="en-US"/>
          </a:p>
        </p:txBody>
      </p:sp>
    </p:spTree>
    <p:extLst>
      <p:ext uri="{BB962C8B-B14F-4D97-AF65-F5344CB8AC3E}">
        <p14:creationId xmlns:p14="http://schemas.microsoft.com/office/powerpoint/2010/main" val="1052942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12</a:t>
            </a:fld>
            <a:endParaRPr lang="zh-CN" altLang="en-US"/>
          </a:p>
        </p:txBody>
      </p:sp>
    </p:spTree>
    <p:extLst>
      <p:ext uri="{BB962C8B-B14F-4D97-AF65-F5344CB8AC3E}">
        <p14:creationId xmlns:p14="http://schemas.microsoft.com/office/powerpoint/2010/main" val="679213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在开启</a:t>
            </a:r>
            <a:r>
              <a:rPr lang="en-US" altLang="zh-CN" dirty="0"/>
              <a:t>load </a:t>
            </a:r>
            <a:r>
              <a:rPr lang="en-US" altLang="zh-CN" dirty="0" err="1"/>
              <a:t>windening</a:t>
            </a:r>
            <a:r>
              <a:rPr lang="zh-CN" altLang="en-US" dirty="0"/>
              <a:t>时，对于</a:t>
            </a:r>
            <a:r>
              <a:rPr lang="en-US" altLang="zh-CN" dirty="0" err="1"/>
              <a:t>x.a</a:t>
            </a:r>
            <a:r>
              <a:rPr lang="zh-CN" altLang="en-US" dirty="0"/>
              <a:t>和</a:t>
            </a:r>
            <a:r>
              <a:rPr lang="en-US" altLang="zh-CN" dirty="0" err="1"/>
              <a:t>x.c</a:t>
            </a:r>
            <a:r>
              <a:rPr lang="zh-CN" altLang="en-US" dirty="0"/>
              <a:t>的访问会被优化为一次</a:t>
            </a:r>
            <a:r>
              <a:rPr lang="en-US" altLang="zh-CN" dirty="0"/>
              <a:t>4byte</a:t>
            </a:r>
            <a:r>
              <a:rPr lang="zh-CN" altLang="en-US" dirty="0"/>
              <a:t>的访存，而</a:t>
            </a:r>
            <a:r>
              <a:rPr lang="en-US" altLang="zh-CN" dirty="0"/>
              <a:t>X</a:t>
            </a:r>
            <a:r>
              <a:rPr lang="zh-CN" altLang="en-US" dirty="0"/>
              <a:t>的实际大小只有</a:t>
            </a:r>
            <a:r>
              <a:rPr lang="en-US" altLang="zh-CN" dirty="0"/>
              <a:t>3</a:t>
            </a:r>
            <a:r>
              <a:rPr lang="zh-CN" altLang="en-US" dirty="0"/>
              <a:t>字节，所以</a:t>
            </a:r>
            <a:r>
              <a:rPr lang="en-US" altLang="zh-CN" dirty="0" err="1"/>
              <a:t>AddressSanitizer</a:t>
            </a:r>
            <a:r>
              <a:rPr lang="zh-CN" altLang="en-US" dirty="0"/>
              <a:t>会认为这次访存是一个越界访问。</a:t>
            </a:r>
            <a:endParaRPr lang="en-US" altLang="zh-CN" dirty="0"/>
          </a:p>
          <a:p>
            <a:endParaRPr lang="en-US" altLang="zh-CN" dirty="0"/>
          </a:p>
          <a:p>
            <a:r>
              <a:rPr lang="zh-CN" altLang="en-US" dirty="0"/>
              <a:t>对于</a:t>
            </a:r>
            <a:r>
              <a:rPr lang="en-US" altLang="zh-CN" dirty="0"/>
              <a:t>clone</a:t>
            </a:r>
            <a:r>
              <a:rPr lang="zh-CN" altLang="en-US" dirty="0"/>
              <a:t>系统调用，当开启这两个参数时，若子进程调用一个函数，该函数在栈空间内拥有一个对象，随后子进程若调用了一个永远不会返回的函数然后退出，此时这个对象附近的区域仍然是被标记的，对这一部分的内存访问会被认为是越界的。</a:t>
            </a:r>
            <a:endParaRPr lang="en-US" altLang="zh-CN"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14</a:t>
            </a:fld>
            <a:endParaRPr lang="zh-CN" altLang="en-US"/>
          </a:p>
        </p:txBody>
      </p:sp>
    </p:spTree>
    <p:extLst>
      <p:ext uri="{BB962C8B-B14F-4D97-AF65-F5344CB8AC3E}">
        <p14:creationId xmlns:p14="http://schemas.microsoft.com/office/powerpoint/2010/main" val="680210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err="1">
                <a:solidFill>
                  <a:schemeClr val="tx1"/>
                </a:solidFill>
                <a:effectLst/>
                <a:latin typeface="+mn-lt"/>
                <a:ea typeface="+mn-ea"/>
                <a:cs typeface="+mn-cs"/>
              </a:rPr>
              <a:t>Thememory</a:t>
            </a:r>
            <a:r>
              <a:rPr lang="en-US" altLang="zh-CN" sz="1200" b="0" i="0" kern="1200" dirty="0">
                <a:solidFill>
                  <a:schemeClr val="tx1"/>
                </a:solidFill>
                <a:effectLst/>
                <a:latin typeface="+mn-lt"/>
                <a:ea typeface="+mn-ea"/>
                <a:cs typeface="+mn-cs"/>
              </a:rPr>
              <a:t> overhead comes mostly from </a:t>
            </a:r>
            <a:r>
              <a:rPr lang="en-US" altLang="zh-CN" sz="1200" b="0" i="0" kern="1200" dirty="0" err="1">
                <a:solidFill>
                  <a:schemeClr val="tx1"/>
                </a:solidFill>
                <a:effectLst/>
                <a:latin typeface="+mn-lt"/>
                <a:ea typeface="+mn-ea"/>
                <a:cs typeface="+mn-cs"/>
              </a:rPr>
              <a:t>themallocred</a:t>
            </a:r>
            <a:r>
              <a:rPr lang="en-US" altLang="zh-CN" sz="1200" b="0" i="0" kern="1200" dirty="0">
                <a:solidFill>
                  <a:schemeClr val="tx1"/>
                </a:solidFill>
                <a:effectLst/>
                <a:latin typeface="+mn-lt"/>
                <a:ea typeface="+mn-ea"/>
                <a:cs typeface="+mn-cs"/>
              </a:rPr>
              <a:t>-zones. The average memory usage increase is 3.37x. (</a:t>
            </a:r>
            <a:r>
              <a:rPr lang="en-US" altLang="zh-CN" sz="1200" b="0" i="0" kern="1200" dirty="0" err="1">
                <a:solidFill>
                  <a:schemeClr val="tx1"/>
                </a:solidFill>
                <a:effectLst/>
                <a:latin typeface="+mn-lt"/>
                <a:ea typeface="+mn-ea"/>
                <a:cs typeface="+mn-cs"/>
              </a:rPr>
              <a:t>VmPeak</a:t>
            </a:r>
            <a:r>
              <a:rPr lang="en-US" altLang="zh-CN" sz="1200" b="0" i="0" kern="1200" dirty="0">
                <a:solidFill>
                  <a:schemeClr val="tx1"/>
                </a:solidFill>
                <a:effectLst/>
                <a:latin typeface="+mn-lt"/>
                <a:ea typeface="+mn-ea"/>
                <a:cs typeface="+mn-cs"/>
              </a:rPr>
              <a:t> field from/</a:t>
            </a:r>
            <a:r>
              <a:rPr lang="en-US" altLang="zh-CN" sz="1200" b="0" i="0" kern="1200" dirty="0" err="1">
                <a:solidFill>
                  <a:schemeClr val="tx1"/>
                </a:solidFill>
                <a:effectLst/>
                <a:latin typeface="+mn-lt"/>
                <a:ea typeface="+mn-ea"/>
                <a:cs typeface="+mn-cs"/>
              </a:rPr>
              <a:t>proc</a:t>
            </a:r>
            <a:r>
              <a:rPr lang="en-US" altLang="zh-CN" sz="1200" b="0" i="0" kern="1200" dirty="0">
                <a:solidFill>
                  <a:schemeClr val="tx1"/>
                </a:solidFill>
                <a:effectLst/>
                <a:latin typeface="+mn-lt"/>
                <a:ea typeface="+mn-ea"/>
                <a:cs typeface="+mn-cs"/>
              </a:rPr>
              <a:t>/self/status)</a:t>
            </a:r>
          </a:p>
          <a:p>
            <a:r>
              <a:rPr lang="en-US" altLang="zh-CN" sz="1200" b="0" i="0" kern="1200" dirty="0">
                <a:solidFill>
                  <a:schemeClr val="tx1"/>
                </a:solidFill>
                <a:effectLst/>
                <a:latin typeface="+mn-lt"/>
                <a:ea typeface="+mn-ea"/>
                <a:cs typeface="+mn-cs"/>
              </a:rPr>
              <a:t>Only 6 benchmarks </a:t>
            </a:r>
            <a:r>
              <a:rPr lang="en-US" altLang="zh-CN" sz="1200" b="0" i="0" kern="1200" dirty="0" err="1">
                <a:solidFill>
                  <a:schemeClr val="tx1"/>
                </a:solidFill>
                <a:effectLst/>
                <a:latin typeface="+mn-lt"/>
                <a:ea typeface="+mn-ea"/>
                <a:cs typeface="+mn-cs"/>
              </a:rPr>
              <a:t>hada</a:t>
            </a:r>
            <a:r>
              <a:rPr lang="en-US" altLang="zh-CN" sz="1200" b="0" i="0" kern="1200" dirty="0">
                <a:solidFill>
                  <a:schemeClr val="tx1"/>
                </a:solidFill>
                <a:effectLst/>
                <a:latin typeface="+mn-lt"/>
                <a:ea typeface="+mn-ea"/>
                <a:cs typeface="+mn-cs"/>
              </a:rPr>
              <a:t> noticeable stack size change and only 3 </a:t>
            </a:r>
            <a:r>
              <a:rPr lang="en-US" altLang="zh-CN" sz="1200" b="0" i="0" kern="1200" dirty="0" err="1">
                <a:solidFill>
                  <a:schemeClr val="tx1"/>
                </a:solidFill>
                <a:effectLst/>
                <a:latin typeface="+mn-lt"/>
                <a:ea typeface="+mn-ea"/>
                <a:cs typeface="+mn-cs"/>
              </a:rPr>
              <a:t>benchmarkshad</a:t>
            </a:r>
            <a:r>
              <a:rPr lang="en-US" altLang="zh-CN" sz="1200" b="0" i="0" kern="1200" dirty="0">
                <a:solidFill>
                  <a:schemeClr val="tx1"/>
                </a:solidFill>
                <a:effectLst/>
                <a:latin typeface="+mn-lt"/>
                <a:ea typeface="+mn-ea"/>
                <a:cs typeface="+mn-cs"/>
              </a:rPr>
              <a:t> stack size increases over 10%. (</a:t>
            </a:r>
            <a:r>
              <a:rPr lang="en-US" altLang="zh-CN" sz="1200" b="0" i="0" kern="1200" dirty="0" err="1">
                <a:solidFill>
                  <a:schemeClr val="tx1"/>
                </a:solidFill>
                <a:effectLst/>
                <a:latin typeface="+mn-lt"/>
                <a:ea typeface="+mn-ea"/>
                <a:cs typeface="+mn-cs"/>
              </a:rPr>
              <a:t>VmStkfield</a:t>
            </a:r>
            <a:r>
              <a:rPr lang="en-US" altLang="zh-CN" sz="1200" b="0" i="0" kern="1200" dirty="0">
                <a:solidFill>
                  <a:schemeClr val="tx1"/>
                </a:solidFill>
                <a:effectLst/>
                <a:latin typeface="+mn-lt"/>
                <a:ea typeface="+mn-ea"/>
                <a:cs typeface="+mn-cs"/>
              </a:rPr>
              <a:t> in/</a:t>
            </a:r>
            <a:r>
              <a:rPr lang="en-US" altLang="zh-CN" sz="1200" b="0" i="0" kern="1200" dirty="0" err="1">
                <a:solidFill>
                  <a:schemeClr val="tx1"/>
                </a:solidFill>
                <a:effectLst/>
                <a:latin typeface="+mn-lt"/>
                <a:ea typeface="+mn-ea"/>
                <a:cs typeface="+mn-cs"/>
              </a:rPr>
              <a:t>proc</a:t>
            </a:r>
            <a:r>
              <a:rPr lang="en-US" altLang="zh-CN" sz="1200" b="0" i="0" kern="1200" dirty="0">
                <a:solidFill>
                  <a:schemeClr val="tx1"/>
                </a:solidFill>
                <a:effectLst/>
                <a:latin typeface="+mn-lt"/>
                <a:ea typeface="+mn-ea"/>
                <a:cs typeface="+mn-cs"/>
              </a:rPr>
              <a:t>/self/status)</a:t>
            </a:r>
          </a:p>
          <a:p>
            <a:r>
              <a:rPr lang="en-US" altLang="zh-CN" sz="1200" b="0" i="0" kern="1200" dirty="0">
                <a:solidFill>
                  <a:schemeClr val="tx1"/>
                </a:solidFill>
                <a:effectLst/>
                <a:latin typeface="+mn-lt"/>
                <a:ea typeface="+mn-ea"/>
                <a:cs typeface="+mn-cs"/>
              </a:rPr>
              <a:t>The binary size increase on SPEC CPU2006 </a:t>
            </a:r>
            <a:r>
              <a:rPr lang="en-US" altLang="zh-CN" sz="1200" b="0" i="0" kern="1200" dirty="0" err="1">
                <a:solidFill>
                  <a:schemeClr val="tx1"/>
                </a:solidFill>
                <a:effectLst/>
                <a:latin typeface="+mn-lt"/>
                <a:ea typeface="+mn-ea"/>
                <a:cs typeface="+mn-cs"/>
              </a:rPr>
              <a:t>rangesfrom</a:t>
            </a:r>
            <a:r>
              <a:rPr lang="en-US" altLang="zh-CN" sz="1200" b="0" i="0" kern="1200" dirty="0">
                <a:solidFill>
                  <a:schemeClr val="tx1"/>
                </a:solidFill>
                <a:effectLst/>
                <a:latin typeface="+mn-lt"/>
                <a:ea typeface="+mn-ea"/>
                <a:cs typeface="+mn-cs"/>
              </a:rPr>
              <a:t> 1.5x to 3.2x, with an average of 2.5x.</a:t>
            </a:r>
            <a:br>
              <a:rPr lang="en-US" altLang="zh-CN" dirty="0"/>
            </a:br>
            <a:endParaRPr lang="zh-CN" altLang="en-US"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15</a:t>
            </a:fld>
            <a:endParaRPr lang="zh-CN" altLang="en-US"/>
          </a:p>
        </p:txBody>
      </p:sp>
    </p:spTree>
    <p:extLst>
      <p:ext uri="{BB962C8B-B14F-4D97-AF65-F5344CB8AC3E}">
        <p14:creationId xmlns:p14="http://schemas.microsoft.com/office/powerpoint/2010/main" val="3290903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average slowdown onCPU2006 is 73%. The largest slowdown is seen on </a:t>
            </a:r>
            <a:r>
              <a:rPr lang="en-US" altLang="zh-CN" sz="1200" b="0" i="0" kern="1200" dirty="0" err="1">
                <a:solidFill>
                  <a:schemeClr val="tx1"/>
                </a:solidFill>
                <a:effectLst/>
                <a:latin typeface="+mn-lt"/>
                <a:ea typeface="+mn-ea"/>
                <a:cs typeface="+mn-cs"/>
              </a:rPr>
              <a:t>perl</a:t>
            </a:r>
            <a:r>
              <a:rPr lang="en-US" altLang="zh-CN" sz="1200" b="0" i="0" kern="1200" dirty="0">
                <a:solidFill>
                  <a:schemeClr val="tx1"/>
                </a:solidFill>
                <a:effectLst/>
                <a:latin typeface="+mn-lt"/>
                <a:ea typeface="+mn-ea"/>
                <a:cs typeface="+mn-cs"/>
              </a:rPr>
              <a:t>-bench and </a:t>
            </a:r>
            <a:r>
              <a:rPr lang="en-US" altLang="zh-CN" sz="1200" b="0" i="0" kern="1200" dirty="0" err="1">
                <a:solidFill>
                  <a:schemeClr val="tx1"/>
                </a:solidFill>
                <a:effectLst/>
                <a:latin typeface="+mn-lt"/>
                <a:ea typeface="+mn-ea"/>
                <a:cs typeface="+mn-cs"/>
              </a:rPr>
              <a:t>xalancbmk</a:t>
            </a:r>
            <a:r>
              <a:rPr lang="en-US" altLang="zh-CN" sz="1200" b="0" i="0" kern="1200" dirty="0">
                <a:solidFill>
                  <a:schemeClr val="tx1"/>
                </a:solidFill>
                <a:effectLst/>
                <a:latin typeface="+mn-lt"/>
                <a:ea typeface="+mn-ea"/>
                <a:cs typeface="+mn-cs"/>
              </a:rPr>
              <a:t> (2.60x and 2.67x respectively). These two benchmarks are </a:t>
            </a:r>
            <a:r>
              <a:rPr lang="en-US" altLang="zh-CN" sz="1200" b="0" i="0" kern="1200" dirty="0" err="1">
                <a:solidFill>
                  <a:schemeClr val="tx1"/>
                </a:solidFill>
                <a:effectLst/>
                <a:latin typeface="+mn-lt"/>
                <a:ea typeface="+mn-ea"/>
                <a:cs typeface="+mn-cs"/>
              </a:rPr>
              <a:t>verymalloc</a:t>
            </a:r>
            <a:r>
              <a:rPr lang="en-US" altLang="zh-CN" sz="1200" b="0" i="0" kern="1200" dirty="0">
                <a:solidFill>
                  <a:schemeClr val="tx1"/>
                </a:solidFill>
                <a:effectLst/>
                <a:latin typeface="+mn-lt"/>
                <a:ea typeface="+mn-ea"/>
                <a:cs typeface="+mn-cs"/>
              </a:rPr>
              <a:t>-intensive </a:t>
            </a:r>
            <a:r>
              <a:rPr lang="en-US" altLang="zh-CN" sz="1200" b="0" i="0" kern="1200" dirty="0" err="1">
                <a:solidFill>
                  <a:schemeClr val="tx1"/>
                </a:solidFill>
                <a:effectLst/>
                <a:latin typeface="+mn-lt"/>
                <a:ea typeface="+mn-ea"/>
                <a:cs typeface="+mn-cs"/>
              </a:rPr>
              <a:t>andmake</a:t>
            </a:r>
            <a:r>
              <a:rPr lang="en-US" altLang="zh-CN" sz="1200" b="0" i="0" kern="1200" dirty="0">
                <a:solidFill>
                  <a:schemeClr val="tx1"/>
                </a:solidFill>
                <a:effectLst/>
                <a:latin typeface="+mn-lt"/>
                <a:ea typeface="+mn-ea"/>
                <a:cs typeface="+mn-cs"/>
              </a:rPr>
              <a:t> a huge number of 1- and 2- byte memory accesses.</a:t>
            </a:r>
            <a:endParaRPr lang="zh-CN" altLang="en-US"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16</a:t>
            </a:fld>
            <a:endParaRPr lang="zh-CN" altLang="en-US"/>
          </a:p>
        </p:txBody>
      </p:sp>
    </p:spTree>
    <p:extLst>
      <p:ext uri="{BB962C8B-B14F-4D97-AF65-F5344CB8AC3E}">
        <p14:creationId xmlns:p14="http://schemas.microsoft.com/office/powerpoint/2010/main" val="3608135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6338DB-8E5B-4008-94E8-82D825FAB905}" type="slidenum">
              <a:rPr lang="zh-CN" altLang="en-US" smtClean="0"/>
              <a:t>17</a:t>
            </a:fld>
            <a:endParaRPr lang="zh-CN" altLang="en-US"/>
          </a:p>
        </p:txBody>
      </p:sp>
    </p:spTree>
    <p:extLst>
      <p:ext uri="{BB962C8B-B14F-4D97-AF65-F5344CB8AC3E}">
        <p14:creationId xmlns:p14="http://schemas.microsoft.com/office/powerpoint/2010/main" val="928203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封面">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A3E354F7-F0ED-42AE-82D8-126AC5F225EE}"/>
              </a:ext>
            </a:extLst>
          </p:cNvPr>
          <p:cNvSpPr>
            <a:spLocks noGrp="1"/>
          </p:cNvSpPr>
          <p:nvPr>
            <p:ph type="title"/>
          </p:nvPr>
        </p:nvSpPr>
        <p:spPr>
          <a:xfrm>
            <a:off x="2113082" y="1536333"/>
            <a:ext cx="7965831" cy="1892667"/>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a:t>单击此处编辑母版标题样式</a:t>
            </a:r>
            <a:endParaRPr lang="zh-CN" altLang="en-US" dirty="0"/>
          </a:p>
        </p:txBody>
      </p:sp>
      <p:sp>
        <p:nvSpPr>
          <p:cNvPr id="5" name="矩形 19">
            <a:extLst>
              <a:ext uri="{FF2B5EF4-FFF2-40B4-BE49-F238E27FC236}">
                <a16:creationId xmlns:a16="http://schemas.microsoft.com/office/drawing/2014/main" id="{BC71A19F-F7A3-42EA-A331-F2E4908A384F}"/>
              </a:ext>
            </a:extLst>
          </p:cNvPr>
          <p:cNvSpPr/>
          <p:nvPr/>
        </p:nvSpPr>
        <p:spPr>
          <a:xfrm>
            <a:off x="1636686"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6" name="副标题 2">
            <a:extLst>
              <a:ext uri="{FF2B5EF4-FFF2-40B4-BE49-F238E27FC236}">
                <a16:creationId xmlns:a16="http://schemas.microsoft.com/office/drawing/2014/main" id="{FC6CC002-1B6C-4F2D-94C7-2E8ACA288B62}"/>
              </a:ext>
            </a:extLst>
          </p:cNvPr>
          <p:cNvSpPr>
            <a:spLocks noGrp="1"/>
          </p:cNvSpPr>
          <p:nvPr>
            <p:ph type="subTitle" idx="1"/>
          </p:nvPr>
        </p:nvSpPr>
        <p:spPr>
          <a:xfrm>
            <a:off x="1803075" y="3518817"/>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dirty="0"/>
          </a:p>
        </p:txBody>
      </p:sp>
      <p:grpSp>
        <p:nvGrpSpPr>
          <p:cNvPr id="7" name="Group 3">
            <a:extLst>
              <a:ext uri="{FF2B5EF4-FFF2-40B4-BE49-F238E27FC236}">
                <a16:creationId xmlns:a16="http://schemas.microsoft.com/office/drawing/2014/main" id="{B197089F-3598-4951-B6D4-54D9A671E5B2}"/>
              </a:ext>
            </a:extLst>
          </p:cNvPr>
          <p:cNvGrpSpPr/>
          <p:nvPr/>
        </p:nvGrpSpPr>
        <p:grpSpPr>
          <a:xfrm>
            <a:off x="1506855" y="1331226"/>
            <a:ext cx="470297" cy="470297"/>
            <a:chOff x="1308100" y="1397035"/>
            <a:chExt cx="627063" cy="627062"/>
          </a:xfrm>
        </p:grpSpPr>
        <p:sp>
          <p:nvSpPr>
            <p:cNvPr id="8" name="矩形 24">
              <a:extLst>
                <a:ext uri="{FF2B5EF4-FFF2-40B4-BE49-F238E27FC236}">
                  <a16:creationId xmlns:a16="http://schemas.microsoft.com/office/drawing/2014/main" id="{7EAABA7A-4F6F-438D-9185-86E90C63417E}"/>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9" name="矩形 25">
              <a:extLst>
                <a:ext uri="{FF2B5EF4-FFF2-40B4-BE49-F238E27FC236}">
                  <a16:creationId xmlns:a16="http://schemas.microsoft.com/office/drawing/2014/main" id="{33DD09B7-9822-4566-8A6F-FE8A7FE7079A}"/>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0" name="Group 1">
            <a:extLst>
              <a:ext uri="{FF2B5EF4-FFF2-40B4-BE49-F238E27FC236}">
                <a16:creationId xmlns:a16="http://schemas.microsoft.com/office/drawing/2014/main" id="{E368B615-5657-440B-8D0D-569A4DA40CAA}"/>
              </a:ext>
            </a:extLst>
          </p:cNvPr>
          <p:cNvGrpSpPr/>
          <p:nvPr/>
        </p:nvGrpSpPr>
        <p:grpSpPr>
          <a:xfrm>
            <a:off x="10220906" y="4807196"/>
            <a:ext cx="558403" cy="528638"/>
            <a:chOff x="10637838" y="3171860"/>
            <a:chExt cx="744537" cy="704850"/>
          </a:xfrm>
        </p:grpSpPr>
        <p:sp>
          <p:nvSpPr>
            <p:cNvPr id="11" name="矩形 21">
              <a:extLst>
                <a:ext uri="{FF2B5EF4-FFF2-40B4-BE49-F238E27FC236}">
                  <a16:creationId xmlns:a16="http://schemas.microsoft.com/office/drawing/2014/main" id="{3328BEBE-9CD5-4A86-8914-3E9049EFB455}"/>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F9774E07-744E-411E-9128-3DDE00D3E5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2" name="组合 21">
            <a:extLst>
              <a:ext uri="{FF2B5EF4-FFF2-40B4-BE49-F238E27FC236}">
                <a16:creationId xmlns:a16="http://schemas.microsoft.com/office/drawing/2014/main" id="{CDB66F6E-3F5E-4D6E-AAEE-FAA482896727}"/>
              </a:ext>
            </a:extLst>
          </p:cNvPr>
          <p:cNvGrpSpPr/>
          <p:nvPr/>
        </p:nvGrpSpPr>
        <p:grpSpPr>
          <a:xfrm>
            <a:off x="9523" y="0"/>
            <a:ext cx="981077" cy="1003300"/>
            <a:chOff x="9523" y="0"/>
            <a:chExt cx="981077" cy="1003300"/>
          </a:xfrm>
        </p:grpSpPr>
        <p:sp>
          <p:nvSpPr>
            <p:cNvPr id="16" name="等腰三角形 15">
              <a:extLst>
                <a:ext uri="{FF2B5EF4-FFF2-40B4-BE49-F238E27FC236}">
                  <a16:creationId xmlns:a16="http://schemas.microsoft.com/office/drawing/2014/main" id="{6B801437-7D3B-43D3-882E-DFA97626D4E2}"/>
                </a:ext>
              </a:extLst>
            </p:cNvPr>
            <p:cNvSpPr/>
            <p:nvPr/>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F7CAEB83-20FB-427B-9E60-CC51F816B235}"/>
                </a:ext>
              </a:extLst>
            </p:cNvPr>
            <p:cNvSpPr/>
            <p:nvPr/>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a16="http://schemas.microsoft.com/office/drawing/2014/main" id="{24C93EC3-1E98-4286-A723-6E340DC8745F}"/>
                </a:ext>
              </a:extLst>
            </p:cNvPr>
            <p:cNvSpPr/>
            <p:nvPr/>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a16="http://schemas.microsoft.com/office/drawing/2014/main" id="{52B555B4-4495-49D5-9D51-D9D40D38EDFB}"/>
                </a:ext>
              </a:extLst>
            </p:cNvPr>
            <p:cNvSpPr/>
            <p:nvPr/>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745075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普通1">
    <p:spTree>
      <p:nvGrpSpPr>
        <p:cNvPr id="1" name=""/>
        <p:cNvGrpSpPr/>
        <p:nvPr/>
      </p:nvGrpSpPr>
      <p:grpSpPr>
        <a:xfrm>
          <a:off x="0" y="0"/>
          <a:ext cx="0" cy="0"/>
          <a:chOff x="0" y="0"/>
          <a:chExt cx="0" cy="0"/>
        </a:xfrm>
      </p:grpSpPr>
      <p:sp>
        <p:nvSpPr>
          <p:cNvPr id="3" name="页脚占位符 2">
            <a:extLst>
              <a:ext uri="{FF2B5EF4-FFF2-40B4-BE49-F238E27FC236}">
                <a16:creationId xmlns:a16="http://schemas.microsoft.com/office/drawing/2014/main" id="{FB82FB95-47FB-4938-A121-2227E0BDAC90}"/>
              </a:ext>
            </a:extLst>
          </p:cNvPr>
          <p:cNvSpPr>
            <a:spLocks noGrp="1"/>
          </p:cNvSpPr>
          <p:nvPr>
            <p:ph type="ftr" sz="quarter" idx="10"/>
          </p:nvPr>
        </p:nvSpPr>
        <p:spPr>
          <a:noFill/>
        </p:spPr>
        <p:txBody>
          <a:bodyPr/>
          <a:lstStyle/>
          <a:p>
            <a:r>
              <a:rPr lang="en-US" altLang="zh-CN"/>
              <a:t>Address Sanitizer</a:t>
            </a:r>
            <a:endParaRPr lang="zh-CN" altLang="en-US"/>
          </a:p>
        </p:txBody>
      </p:sp>
      <p:cxnSp>
        <p:nvCxnSpPr>
          <p:cNvPr id="6" name="直接连接符 5">
            <a:extLst>
              <a:ext uri="{FF2B5EF4-FFF2-40B4-BE49-F238E27FC236}">
                <a16:creationId xmlns:a16="http://schemas.microsoft.com/office/drawing/2014/main" id="{FA3D5BA1-327D-4FFB-8604-622C04783FB7}"/>
              </a:ext>
            </a:extLst>
          </p:cNvPr>
          <p:cNvCxnSpPr>
            <a:cxnSpLocks/>
          </p:cNvCxnSpPr>
          <p:nvPr/>
        </p:nvCxnSpPr>
        <p:spPr>
          <a:xfrm>
            <a:off x="0" y="785813"/>
            <a:ext cx="10175631"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5" name="文本占位符 2">
            <a:extLst>
              <a:ext uri="{FF2B5EF4-FFF2-40B4-BE49-F238E27FC236}">
                <a16:creationId xmlns:a16="http://schemas.microsoft.com/office/drawing/2014/main" id="{0A90AC45-33B8-467E-8109-A6BDBB3864A3}"/>
              </a:ext>
            </a:extLst>
          </p:cNvPr>
          <p:cNvSpPr>
            <a:spLocks noGrp="1"/>
          </p:cNvSpPr>
          <p:nvPr>
            <p:ph idx="11"/>
          </p:nvPr>
        </p:nvSpPr>
        <p:spPr>
          <a:xfrm>
            <a:off x="235527" y="919698"/>
            <a:ext cx="11721523" cy="5296952"/>
          </a:xfrm>
          <a:prstGeom prst="rect">
            <a:avLst/>
          </a:prstGeom>
        </p:spPr>
        <p:txBody>
          <a:bodyPr vert="horz" lIns="91440" tIns="45720" rIns="91440" bIns="45720" rtlCol="0">
            <a:normAutofit/>
          </a:bodyPr>
          <a:lstStyle>
            <a:lvl1pPr marL="355600" indent="-355600" algn="l" defTabSz="914400" rtl="0" eaLnBrk="1" latinLnBrk="0" hangingPunct="1">
              <a:lnSpc>
                <a:spcPct val="10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0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0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0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0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6" name="平行四边形 15">
            <a:extLst>
              <a:ext uri="{FF2B5EF4-FFF2-40B4-BE49-F238E27FC236}">
                <a16:creationId xmlns:a16="http://schemas.microsoft.com/office/drawing/2014/main" id="{B1201DA1-814D-477D-93C1-4CE97B76CA07}"/>
              </a:ext>
            </a:extLst>
          </p:cNvPr>
          <p:cNvSpPr/>
          <p:nvPr/>
        </p:nvSpPr>
        <p:spPr>
          <a:xfrm>
            <a:off x="4803932" y="6418197"/>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a:extLst>
              <a:ext uri="{FF2B5EF4-FFF2-40B4-BE49-F238E27FC236}">
                <a16:creationId xmlns:a16="http://schemas.microsoft.com/office/drawing/2014/main" id="{CF070881-46C6-4933-90A8-CFF40A0FBF12}"/>
              </a:ext>
            </a:extLst>
          </p:cNvPr>
          <p:cNvSpPr/>
          <p:nvPr/>
        </p:nvSpPr>
        <p:spPr>
          <a:xfrm>
            <a:off x="7388871" y="6418197"/>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21">
            <a:extLst>
              <a:ext uri="{FF2B5EF4-FFF2-40B4-BE49-F238E27FC236}">
                <a16:creationId xmlns:a16="http://schemas.microsoft.com/office/drawing/2014/main" id="{F17CA559-8F3D-43C4-844D-C9BA2F65344A}"/>
              </a:ext>
            </a:extLst>
          </p:cNvPr>
          <p:cNvSpPr>
            <a:spLocks noGrp="1"/>
          </p:cNvSpPr>
          <p:nvPr>
            <p:ph type="title"/>
          </p:nvPr>
        </p:nvSpPr>
        <p:spPr>
          <a:xfrm>
            <a:off x="107950" y="1"/>
            <a:ext cx="9340850" cy="709424"/>
          </a:xfrm>
          <a:prstGeom prst="rect">
            <a:avLst/>
          </a:prstGeom>
        </p:spPr>
        <p:txBody>
          <a:bodyPr anchor="ctr"/>
          <a:lstStyle>
            <a:lvl1pPr algn="l">
              <a:defRPr lang="zh-CN" altLang="en-US" sz="4000" b="1" kern="1200" dirty="0" smtClean="0">
                <a:solidFill>
                  <a:srgbClr val="4B649F"/>
                </a:solidFill>
                <a:latin typeface="微软雅黑" pitchFamily="34" charset="-122"/>
                <a:ea typeface="微软雅黑" pitchFamily="34" charset="-122"/>
                <a:cs typeface="+mj-cs"/>
              </a:defRPr>
            </a:lvl1pPr>
          </a:lstStyle>
          <a:p>
            <a:r>
              <a:rPr lang="zh-CN" altLang="en-US"/>
              <a:t>单击此处编辑母版标题样式</a:t>
            </a:r>
            <a:endParaRPr lang="zh-CN" altLang="en-US" dirty="0"/>
          </a:p>
        </p:txBody>
      </p:sp>
      <p:sp>
        <p:nvSpPr>
          <p:cNvPr id="23" name="矩形: 圆角 22">
            <a:extLst>
              <a:ext uri="{FF2B5EF4-FFF2-40B4-BE49-F238E27FC236}">
                <a16:creationId xmlns:a16="http://schemas.microsoft.com/office/drawing/2014/main" id="{2353B46D-92D7-43F6-B39F-D17490099C0E}"/>
              </a:ext>
            </a:extLst>
          </p:cNvPr>
          <p:cNvSpPr/>
          <p:nvPr/>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pPr/>
              <a:t>‹#›</a:t>
            </a:fld>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71209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0E95540-518A-436D-96A9-E8E5B99E656B}"/>
              </a:ext>
            </a:extLst>
          </p:cNvPr>
          <p:cNvSpPr txBox="1"/>
          <p:nvPr/>
        </p:nvSpPr>
        <p:spPr>
          <a:xfrm>
            <a:off x="2113078" y="651792"/>
            <a:ext cx="7965831" cy="923330"/>
          </a:xfrm>
          <a:prstGeom prst="rect">
            <a:avLst/>
          </a:prstGeom>
          <a:noFill/>
        </p:spPr>
        <p:txBody>
          <a:bodyPr wrap="square" rtlCol="0" anchor="ctr">
            <a:spAutoFit/>
          </a:bodyPr>
          <a:lstStyle/>
          <a:p>
            <a:pPr algn="ctr"/>
            <a:r>
              <a:rPr lang="zh-CN" altLang="en-US" sz="5400" b="1" spc="600" dirty="0">
                <a:latin typeface="微软雅黑" panose="020B0503020204020204" pitchFamily="34" charset="-122"/>
                <a:ea typeface="微软雅黑" panose="020B0503020204020204" pitchFamily="34" charset="-122"/>
              </a:rPr>
              <a:t>学士学位论文答辩</a:t>
            </a:r>
          </a:p>
        </p:txBody>
      </p:sp>
      <p:sp>
        <p:nvSpPr>
          <p:cNvPr id="5" name="标题 3">
            <a:extLst>
              <a:ext uri="{FF2B5EF4-FFF2-40B4-BE49-F238E27FC236}">
                <a16:creationId xmlns:a16="http://schemas.microsoft.com/office/drawing/2014/main" id="{D890E7FE-640E-4C4B-AEED-461CE6C68383}"/>
              </a:ext>
            </a:extLst>
          </p:cNvPr>
          <p:cNvSpPr>
            <a:spLocks noGrp="1"/>
          </p:cNvSpPr>
          <p:nvPr>
            <p:ph type="title"/>
          </p:nvPr>
        </p:nvSpPr>
        <p:spPr>
          <a:xfrm>
            <a:off x="2113079" y="3467667"/>
            <a:ext cx="7965831" cy="1534958"/>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a:t>单击此处编辑母版标题样式</a:t>
            </a:r>
            <a:endParaRPr lang="zh-CN" altLang="en-US" dirty="0"/>
          </a:p>
        </p:txBody>
      </p:sp>
      <p:sp>
        <p:nvSpPr>
          <p:cNvPr id="6" name="矩形 19">
            <a:extLst>
              <a:ext uri="{FF2B5EF4-FFF2-40B4-BE49-F238E27FC236}">
                <a16:creationId xmlns:a16="http://schemas.microsoft.com/office/drawing/2014/main" id="{ED687791-76AA-47CB-B229-403F2F592611}"/>
              </a:ext>
            </a:extLst>
          </p:cNvPr>
          <p:cNvSpPr/>
          <p:nvPr/>
        </p:nvSpPr>
        <p:spPr>
          <a:xfrm>
            <a:off x="1636686" y="723900"/>
            <a:ext cx="8918627" cy="50863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7" name="副标题 2">
            <a:extLst>
              <a:ext uri="{FF2B5EF4-FFF2-40B4-BE49-F238E27FC236}">
                <a16:creationId xmlns:a16="http://schemas.microsoft.com/office/drawing/2014/main" id="{DA3962CF-197B-43C5-A281-4A78FDC25C46}"/>
              </a:ext>
            </a:extLst>
          </p:cNvPr>
          <p:cNvSpPr>
            <a:spLocks noGrp="1"/>
          </p:cNvSpPr>
          <p:nvPr>
            <p:ph type="subTitle" idx="1"/>
          </p:nvPr>
        </p:nvSpPr>
        <p:spPr>
          <a:xfrm>
            <a:off x="1803069" y="5127259"/>
            <a:ext cx="8585847" cy="601115"/>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dirty="0"/>
          </a:p>
        </p:txBody>
      </p:sp>
      <p:grpSp>
        <p:nvGrpSpPr>
          <p:cNvPr id="8" name="Group 3">
            <a:extLst>
              <a:ext uri="{FF2B5EF4-FFF2-40B4-BE49-F238E27FC236}">
                <a16:creationId xmlns:a16="http://schemas.microsoft.com/office/drawing/2014/main" id="{15034403-6685-4B58-ACE4-C380E28D34DC}"/>
              </a:ext>
            </a:extLst>
          </p:cNvPr>
          <p:cNvGrpSpPr/>
          <p:nvPr/>
        </p:nvGrpSpPr>
        <p:grpSpPr>
          <a:xfrm>
            <a:off x="1493414" y="565150"/>
            <a:ext cx="470297" cy="470297"/>
            <a:chOff x="1308100" y="1397035"/>
            <a:chExt cx="627063" cy="627062"/>
          </a:xfrm>
        </p:grpSpPr>
        <p:sp>
          <p:nvSpPr>
            <p:cNvPr id="9" name="矩形 24">
              <a:extLst>
                <a:ext uri="{FF2B5EF4-FFF2-40B4-BE49-F238E27FC236}">
                  <a16:creationId xmlns:a16="http://schemas.microsoft.com/office/drawing/2014/main" id="{1194DD5D-D017-4C63-9A90-32B25C275B57}"/>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0" name="矩形 25">
              <a:extLst>
                <a:ext uri="{FF2B5EF4-FFF2-40B4-BE49-F238E27FC236}">
                  <a16:creationId xmlns:a16="http://schemas.microsoft.com/office/drawing/2014/main" id="{EF70099E-DB65-418D-9F7D-50A7CCBED790}"/>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1" name="Group 1">
            <a:extLst>
              <a:ext uri="{FF2B5EF4-FFF2-40B4-BE49-F238E27FC236}">
                <a16:creationId xmlns:a16="http://schemas.microsoft.com/office/drawing/2014/main" id="{6916F8CC-E994-4B67-9C33-5BC4E68DD1F7}"/>
              </a:ext>
            </a:extLst>
          </p:cNvPr>
          <p:cNvGrpSpPr/>
          <p:nvPr/>
        </p:nvGrpSpPr>
        <p:grpSpPr>
          <a:xfrm>
            <a:off x="10276111" y="5526361"/>
            <a:ext cx="558403" cy="528638"/>
            <a:chOff x="10637838" y="3171860"/>
            <a:chExt cx="744537" cy="704850"/>
          </a:xfrm>
        </p:grpSpPr>
        <p:sp>
          <p:nvSpPr>
            <p:cNvPr id="12" name="矩形 21">
              <a:extLst>
                <a:ext uri="{FF2B5EF4-FFF2-40B4-BE49-F238E27FC236}">
                  <a16:creationId xmlns:a16="http://schemas.microsoft.com/office/drawing/2014/main" id="{D23328E7-BFF2-425E-8135-D37933F8D22A}"/>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3" name="矩形 22">
              <a:extLst>
                <a:ext uri="{FF2B5EF4-FFF2-40B4-BE49-F238E27FC236}">
                  <a16:creationId xmlns:a16="http://schemas.microsoft.com/office/drawing/2014/main" id="{123FCACE-815B-4AA6-8CC1-58F35DA38D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4" name="组合 13">
            <a:extLst>
              <a:ext uri="{FF2B5EF4-FFF2-40B4-BE49-F238E27FC236}">
                <a16:creationId xmlns:a16="http://schemas.microsoft.com/office/drawing/2014/main" id="{3702AD55-5847-4CCB-A65A-9BC88ED1E6B1}"/>
              </a:ext>
            </a:extLst>
          </p:cNvPr>
          <p:cNvGrpSpPr/>
          <p:nvPr/>
        </p:nvGrpSpPr>
        <p:grpSpPr>
          <a:xfrm>
            <a:off x="9523" y="0"/>
            <a:ext cx="981077" cy="1003300"/>
            <a:chOff x="9523" y="0"/>
            <a:chExt cx="981077" cy="1003300"/>
          </a:xfrm>
        </p:grpSpPr>
        <p:sp>
          <p:nvSpPr>
            <p:cNvPr id="15" name="等腰三角形 14">
              <a:extLst>
                <a:ext uri="{FF2B5EF4-FFF2-40B4-BE49-F238E27FC236}">
                  <a16:creationId xmlns:a16="http://schemas.microsoft.com/office/drawing/2014/main" id="{73F66E0E-B447-4E57-9437-FDC3BE56C10F}"/>
                </a:ext>
              </a:extLst>
            </p:cNvPr>
            <p:cNvSpPr/>
            <p:nvPr/>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a:extLst>
                <a:ext uri="{FF2B5EF4-FFF2-40B4-BE49-F238E27FC236}">
                  <a16:creationId xmlns:a16="http://schemas.microsoft.com/office/drawing/2014/main" id="{1804777B-56A3-4EB8-8017-C5BC277C4834}"/>
                </a:ext>
              </a:extLst>
            </p:cNvPr>
            <p:cNvSpPr/>
            <p:nvPr/>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1F2CDE73-8FE8-4606-B128-CCEDD1135E5C}"/>
                </a:ext>
              </a:extLst>
            </p:cNvPr>
            <p:cNvSpPr/>
            <p:nvPr/>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a:extLst>
                <a:ext uri="{FF2B5EF4-FFF2-40B4-BE49-F238E27FC236}">
                  <a16:creationId xmlns:a16="http://schemas.microsoft.com/office/drawing/2014/main" id="{319890DC-74B3-48DB-A2FC-C12B534F2B8F}"/>
                </a:ext>
              </a:extLst>
            </p:cNvPr>
            <p:cNvSpPr/>
            <p:nvPr/>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a:extLst>
              <a:ext uri="{FF2B5EF4-FFF2-40B4-BE49-F238E27FC236}">
                <a16:creationId xmlns:a16="http://schemas.microsoft.com/office/drawing/2014/main" id="{8A2C1484-EB3C-4054-A87F-5E1663E32C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3690" y="1431296"/>
            <a:ext cx="1984608" cy="2040601"/>
          </a:xfrm>
          <a:prstGeom prst="rect">
            <a:avLst/>
          </a:prstGeom>
        </p:spPr>
      </p:pic>
    </p:spTree>
    <p:extLst>
      <p:ext uri="{BB962C8B-B14F-4D97-AF65-F5344CB8AC3E}">
        <p14:creationId xmlns:p14="http://schemas.microsoft.com/office/powerpoint/2010/main" val="763121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A95D5C-1BC9-4DE3-BF77-23600C6F76E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44A8D62-6E40-44A2-95C4-F7A6F94E52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id="{D9DB29C9-888F-4D93-9A98-3DF5DB449FB9}"/>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7E7C2156-8F98-49B2-8C17-9DA8926B5D14}"/>
              </a:ext>
            </a:extLst>
          </p:cNvPr>
          <p:cNvSpPr>
            <a:spLocks noGrp="1"/>
          </p:cNvSpPr>
          <p:nvPr>
            <p:ph type="ftr" sz="quarter" idx="11"/>
          </p:nvPr>
        </p:nvSpPr>
        <p:spPr/>
        <p:txBody>
          <a:bodyPr/>
          <a:lstStyle/>
          <a:p>
            <a:r>
              <a:rPr lang="en-US" altLang="zh-CN"/>
              <a:t>Address Sanitizer</a:t>
            </a:r>
            <a:endParaRPr lang="zh-CN" altLang="en-US"/>
          </a:p>
        </p:txBody>
      </p:sp>
      <p:sp>
        <p:nvSpPr>
          <p:cNvPr id="6" name="灯片编号占位符 5">
            <a:extLst>
              <a:ext uri="{FF2B5EF4-FFF2-40B4-BE49-F238E27FC236}">
                <a16:creationId xmlns:a16="http://schemas.microsoft.com/office/drawing/2014/main" id="{181403F1-B7E9-4AEB-972C-14C990412665}"/>
              </a:ext>
            </a:extLst>
          </p:cNvPr>
          <p:cNvSpPr>
            <a:spLocks noGrp="1"/>
          </p:cNvSpPr>
          <p:nvPr>
            <p:ph type="sldNum" sz="quarter" idx="12"/>
          </p:nvPr>
        </p:nvSpPr>
        <p:spPr/>
        <p:txBody>
          <a:bodyPr/>
          <a:lstStyle/>
          <a:p>
            <a:fld id="{3006B5A6-9B50-4F47-82F4-813FF30C8C89}" type="slidenum">
              <a:rPr lang="zh-CN" altLang="en-US" smtClean="0"/>
              <a:t>‹#›</a:t>
            </a:fld>
            <a:endParaRPr lang="zh-CN" altLang="en-US"/>
          </a:p>
        </p:txBody>
      </p:sp>
    </p:spTree>
    <p:extLst>
      <p:ext uri="{BB962C8B-B14F-4D97-AF65-F5344CB8AC3E}">
        <p14:creationId xmlns:p14="http://schemas.microsoft.com/office/powerpoint/2010/main" val="4084024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a:t>单击此处编辑母版标题样式</a:t>
            </a:r>
            <a:endParaRPr lang="zh-CN" altLang="en-US" dirty="0"/>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dirty="0"/>
          </a:p>
        </p:txBody>
      </p:sp>
      <p:sp>
        <p:nvSpPr>
          <p:cNvPr id="4" name="日期占位符 3">
            <a:extLst>
              <a:ext uri="{FF2B5EF4-FFF2-40B4-BE49-F238E27FC236}">
                <a16:creationId xmlns:a16="http://schemas.microsoft.com/office/drawing/2014/main" id="{B6DCF9BB-E938-4B89-BFD0-F1F7E7F01AB8}"/>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A1969515-F994-4062-90A1-C5AFF88861DA}"/>
              </a:ext>
            </a:extLst>
          </p:cNvPr>
          <p:cNvSpPr>
            <a:spLocks noGrp="1"/>
          </p:cNvSpPr>
          <p:nvPr>
            <p:ph type="ftr" sz="quarter" idx="11"/>
          </p:nvPr>
        </p:nvSpPr>
        <p:spPr/>
        <p:txBody>
          <a:bodyPr/>
          <a:lstStyle/>
          <a:p>
            <a:r>
              <a:rPr lang="en-US" altLang="zh-CN"/>
              <a:t>Address Sanitizer</a:t>
            </a:r>
            <a:endParaRPr lang="zh-CN" altLang="en-US"/>
          </a:p>
        </p:txBody>
      </p:sp>
      <p:sp>
        <p:nvSpPr>
          <p:cNvPr id="6" name="灯片编号占位符 5">
            <a:extLst>
              <a:ext uri="{FF2B5EF4-FFF2-40B4-BE49-F238E27FC236}">
                <a16:creationId xmlns:a16="http://schemas.microsoft.com/office/drawing/2014/main" id="{6436AF07-1610-4396-B004-C0D31EE8D542}"/>
              </a:ext>
            </a:extLst>
          </p:cNvPr>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2728766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4"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a:t>单击此处编辑母版标题样式</a:t>
            </a:r>
            <a:endParaRPr lang="zh-CN" altLang="en-US" dirty="0"/>
          </a:p>
        </p:txBody>
      </p:sp>
    </p:spTree>
    <p:extLst>
      <p:ext uri="{BB962C8B-B14F-4D97-AF65-F5344CB8AC3E}">
        <p14:creationId xmlns:p14="http://schemas.microsoft.com/office/powerpoint/2010/main" val="2508304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zh-CN" altLang="en-US"/>
          </a:p>
        </p:txBody>
      </p:sp>
      <p:sp>
        <p:nvSpPr>
          <p:cNvPr id="4" name="Footer Placeholder 3"/>
          <p:cNvSpPr>
            <a:spLocks noGrp="1"/>
          </p:cNvSpPr>
          <p:nvPr>
            <p:ph type="ftr" sz="quarter" idx="11"/>
          </p:nvPr>
        </p:nvSpPr>
        <p:spPr/>
        <p:txBody>
          <a:bodyPr/>
          <a:lstStyle/>
          <a:p>
            <a:r>
              <a:rPr lang="en-US" altLang="zh-CN"/>
              <a:t>Address Sanitizer</a:t>
            </a:r>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Tree>
    <p:extLst>
      <p:ext uri="{BB962C8B-B14F-4D97-AF65-F5344CB8AC3E}">
        <p14:creationId xmlns:p14="http://schemas.microsoft.com/office/powerpoint/2010/main" val="42164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仅标题">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a:xfrm>
            <a:off x="11176000" y="6274026"/>
            <a:ext cx="695820" cy="365125"/>
          </a:xfrm>
        </p:spPr>
        <p:txBody>
          <a:bodyPr/>
          <a:lstStyle>
            <a:lvl1pPr>
              <a:defRPr sz="1800" b="1">
                <a:solidFill>
                  <a:schemeClr val="tx1">
                    <a:lumMod val="75000"/>
                    <a:lumOff val="25000"/>
                  </a:schemeClr>
                </a:solidFill>
              </a:defRPr>
            </a:lvl1pPr>
          </a:lstStyle>
          <a:p>
            <a:pPr defTabSz="685800">
              <a:defRPr/>
            </a:pPr>
            <a:fld id="{86CFBB55-5383-4680-AC02-FAC14F853CF3}" type="slidenum">
              <a:rPr lang="zh-CN" altLang="en-US" smtClean="0">
                <a:solidFill>
                  <a:prstClr val="black">
                    <a:lumMod val="75000"/>
                    <a:lumOff val="25000"/>
                  </a:prstClr>
                </a:solidFill>
              </a:rPr>
              <a:pPr defTabSz="685800">
                <a:defRPr/>
              </a:pPr>
              <a:t>‹#›</a:t>
            </a:fld>
            <a:endParaRPr lang="zh-CN" altLang="en-US" dirty="0">
              <a:solidFill>
                <a:prstClr val="black">
                  <a:lumMod val="75000"/>
                  <a:lumOff val="25000"/>
                </a:prstClr>
              </a:solidFill>
            </a:endParaRPr>
          </a:p>
        </p:txBody>
      </p:sp>
      <p:cxnSp>
        <p:nvCxnSpPr>
          <p:cNvPr id="7" name="直接连接符 6"/>
          <p:cNvCxnSpPr/>
          <p:nvPr/>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
        <p:nvSpPr>
          <p:cNvPr id="11" name="文本占位符 2">
            <a:extLst>
              <a:ext uri="{FF2B5EF4-FFF2-40B4-BE49-F238E27FC236}">
                <a16:creationId xmlns:a16="http://schemas.microsoft.com/office/drawing/2014/main" id="{80FC510A-EAAE-41C0-9423-6423A04A3ED8}"/>
              </a:ext>
            </a:extLst>
          </p:cNvPr>
          <p:cNvSpPr>
            <a:spLocks noGrp="1"/>
          </p:cNvSpPr>
          <p:nvPr>
            <p:ph idx="1"/>
          </p:nvPr>
        </p:nvSpPr>
        <p:spPr>
          <a:xfrm>
            <a:off x="285007" y="878774"/>
            <a:ext cx="11720945" cy="537952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Tree>
    <p:extLst>
      <p:ext uri="{BB962C8B-B14F-4D97-AF65-F5344CB8AC3E}">
        <p14:creationId xmlns:p14="http://schemas.microsoft.com/office/powerpoint/2010/main" val="40421986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zh-CN" altLang="en-US"/>
          </a:p>
        </p:txBody>
      </p:sp>
      <p:sp>
        <p:nvSpPr>
          <p:cNvPr id="4" name="Footer Placeholder 3"/>
          <p:cNvSpPr>
            <a:spLocks noGrp="1"/>
          </p:cNvSpPr>
          <p:nvPr>
            <p:ph type="ftr" sz="quarter" idx="11"/>
          </p:nvPr>
        </p:nvSpPr>
        <p:spPr/>
        <p:txBody>
          <a:bodyPr/>
          <a:lstStyle/>
          <a:p>
            <a:r>
              <a:rPr lang="en-US" altLang="zh-CN"/>
              <a:t>Address Sanitizer</a:t>
            </a:r>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Tree>
    <p:extLst>
      <p:ext uri="{BB962C8B-B14F-4D97-AF65-F5344CB8AC3E}">
        <p14:creationId xmlns:p14="http://schemas.microsoft.com/office/powerpoint/2010/main" val="1768285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BA96EA-D46C-425F-9023-F6E11ED2EC33}"/>
              </a:ext>
            </a:extLst>
          </p:cNvPr>
          <p:cNvSpPr>
            <a:spLocks noGrp="1"/>
          </p:cNvSpPr>
          <p:nvPr>
            <p:ph type="title"/>
          </p:nvPr>
        </p:nvSpPr>
        <p:spPr/>
        <p:txBody>
          <a:bodyPr/>
          <a:lstStyle/>
          <a:p>
            <a:r>
              <a:rPr lang="zh-CN" altLang="en-US"/>
              <a:t>单击此处编辑母版标题样式</a:t>
            </a:r>
            <a:endParaRPr lang="zh-CN" altLang="en-US" dirty="0"/>
          </a:p>
        </p:txBody>
      </p:sp>
      <p:sp>
        <p:nvSpPr>
          <p:cNvPr id="3" name="内容占位符 2">
            <a:extLst>
              <a:ext uri="{FF2B5EF4-FFF2-40B4-BE49-F238E27FC236}">
                <a16:creationId xmlns:a16="http://schemas.microsoft.com/office/drawing/2014/main" id="{D17418F6-77DE-4C93-8786-64C7EB578636}"/>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67A26F3-B790-4F42-83B8-93E6880F15FC}"/>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AE111069-3F63-4FFF-9BC8-D9FB68F14DBE}"/>
              </a:ext>
            </a:extLst>
          </p:cNvPr>
          <p:cNvSpPr>
            <a:spLocks noGrp="1"/>
          </p:cNvSpPr>
          <p:nvPr>
            <p:ph type="ftr" sz="quarter" idx="11"/>
          </p:nvPr>
        </p:nvSpPr>
        <p:spPr/>
        <p:txBody>
          <a:bodyPr/>
          <a:lstStyle/>
          <a:p>
            <a:r>
              <a:rPr lang="en-US" altLang="zh-CN"/>
              <a:t>Address Sanitizer</a:t>
            </a:r>
            <a:endParaRPr lang="zh-CN" altLang="en-US"/>
          </a:p>
        </p:txBody>
      </p:sp>
      <p:sp>
        <p:nvSpPr>
          <p:cNvPr id="6" name="灯片编号占位符 5">
            <a:extLst>
              <a:ext uri="{FF2B5EF4-FFF2-40B4-BE49-F238E27FC236}">
                <a16:creationId xmlns:a16="http://schemas.microsoft.com/office/drawing/2014/main" id="{5BF051AD-0767-4DE2-AC0C-E71E58D36FF8}"/>
              </a:ext>
            </a:extLst>
          </p:cNvPr>
          <p:cNvSpPr>
            <a:spLocks noGrp="1"/>
          </p:cNvSpPr>
          <p:nvPr>
            <p:ph type="sldNum" sz="quarter" idx="12"/>
          </p:nvPr>
        </p:nvSpPr>
        <p:spPr/>
        <p:txBody>
          <a:bodyPr/>
          <a:lstStyle/>
          <a:p>
            <a:fld id="{9E3C3F8D-CBB6-4D77-B9DA-1B244EAD3A6E}" type="slidenum">
              <a:rPr lang="zh-CN" altLang="en-US" smtClean="0"/>
              <a:t>‹#›</a:t>
            </a:fld>
            <a:endParaRPr lang="zh-CN" altLang="en-US"/>
          </a:p>
        </p:txBody>
      </p:sp>
    </p:spTree>
    <p:extLst>
      <p:ext uri="{BB962C8B-B14F-4D97-AF65-F5344CB8AC3E}">
        <p14:creationId xmlns:p14="http://schemas.microsoft.com/office/powerpoint/2010/main" val="389134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181C6B15-5F70-449F-B6D9-90E8FB4F586F}"/>
              </a:ext>
            </a:extLst>
          </p:cNvPr>
          <p:cNvSpPr>
            <a:spLocks noGrp="1"/>
          </p:cNvSpPr>
          <p:nvPr>
            <p:ph type="ftr" sz="quarter" idx="3"/>
          </p:nvPr>
        </p:nvSpPr>
        <p:spPr>
          <a:xfrm>
            <a:off x="4084649" y="6341810"/>
            <a:ext cx="4114800" cy="365125"/>
          </a:xfrm>
          <a:prstGeom prst="rect">
            <a:avLst/>
          </a:prstGeom>
          <a:noFill/>
        </p:spPr>
        <p:txBody>
          <a:bodyPr vert="horz" lIns="91440" tIns="45720" rIns="91440" bIns="45720" rtlCol="0" anchor="ctr"/>
          <a:lstStyle>
            <a:lvl1pPr algn="ctr">
              <a:defRPr sz="1200">
                <a:solidFill>
                  <a:schemeClr val="tx1"/>
                </a:solidFill>
                <a:latin typeface="微软雅黑" panose="020B0503020204020204" pitchFamily="34" charset="-122"/>
                <a:ea typeface="微软雅黑" panose="020B0503020204020204" pitchFamily="34" charset="-122"/>
              </a:defRPr>
            </a:lvl1pPr>
          </a:lstStyle>
          <a:p>
            <a:r>
              <a:rPr lang="en-US" altLang="zh-CN"/>
              <a:t>Address Sanitizer</a:t>
            </a:r>
            <a:endParaRPr lang="zh-CN" altLang="en-US"/>
          </a:p>
        </p:txBody>
      </p:sp>
      <p:pic>
        <p:nvPicPr>
          <p:cNvPr id="7" name="Picture 9">
            <a:extLst>
              <a:ext uri="{FF2B5EF4-FFF2-40B4-BE49-F238E27FC236}">
                <a16:creationId xmlns:a16="http://schemas.microsoft.com/office/drawing/2014/main" id="{4328C59C-BD98-4565-A37F-39BD958DAAF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pic>
        <p:nvPicPr>
          <p:cNvPr id="8" name="图片 8">
            <a:extLst>
              <a:ext uri="{FF2B5EF4-FFF2-40B4-BE49-F238E27FC236}">
                <a16:creationId xmlns:a16="http://schemas.microsoft.com/office/drawing/2014/main" id="{E4BA26A8-79EE-459B-83A5-0F4E7A48420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34975499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0FC510A-EAAE-41C0-9423-6423A04A3ED8}"/>
              </a:ext>
            </a:extLst>
          </p:cNvPr>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a:extLst>
              <a:ext uri="{FF2B5EF4-FFF2-40B4-BE49-F238E27FC236}">
                <a16:creationId xmlns:a16="http://schemas.microsoft.com/office/drawing/2014/main" id="{7F8959F7-3E4A-4CAE-B5F7-1BCE614C75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Address Sanitizer</a:t>
            </a:r>
            <a:endParaRPr lang="zh-CN" altLang="en-US"/>
          </a:p>
        </p:txBody>
      </p:sp>
      <p:sp>
        <p:nvSpPr>
          <p:cNvPr id="6" name="灯片编号占位符 5">
            <a:extLst>
              <a:ext uri="{FF2B5EF4-FFF2-40B4-BE49-F238E27FC236}">
                <a16:creationId xmlns:a16="http://schemas.microsoft.com/office/drawing/2014/main" id="{7DF0037F-8DF7-47E7-A2E9-7112F040D9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pic>
        <p:nvPicPr>
          <p:cNvPr id="13" name="图片 8"/>
          <p:cNvPicPr>
            <a:picLocks noChangeAspect="1"/>
          </p:cNvPicPr>
          <p:nvPr/>
        </p:nvPicPr>
        <p:blipFill rotWithShape="1">
          <a:blip r:embed="rId9"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180451666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Lst>
  <p:hf hd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Shadow_memory"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Instrumentation_(computer_programmin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clang.llvm.org/docs/UndefinedBehaviorSanitizer.html" TargetMode="External"/><Relationship Id="rId3" Type="http://schemas.openxmlformats.org/officeDocument/2006/relationships/hyperlink" Target="https://github.com/google/sanitizers/wiki/AddressSanitizerLeakSanitizer" TargetMode="External"/><Relationship Id="rId7" Type="http://schemas.openxmlformats.org/officeDocument/2006/relationships/hyperlink" Target="https://clang.llvm.org/docs/HardwareAssistedAddressSanitizerDesign.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github.com/google/sanitizers/wiki/MemorySanitizer" TargetMode="External"/><Relationship Id="rId11" Type="http://schemas.openxmlformats.org/officeDocument/2006/relationships/hyperlink" Target="https://github.com/google/ktsan/wiki/KCSAN" TargetMode="External"/><Relationship Id="rId5" Type="http://schemas.openxmlformats.org/officeDocument/2006/relationships/hyperlink" Target="https://github.com/google/sanitizers/wiki/ThreadSanitizerGoManual" TargetMode="External"/><Relationship Id="rId10" Type="http://schemas.openxmlformats.org/officeDocument/2006/relationships/hyperlink" Target="https://github.com/google/kmsan" TargetMode="External"/><Relationship Id="rId4" Type="http://schemas.openxmlformats.org/officeDocument/2006/relationships/hyperlink" Target="https://github.com/google/sanitizers/wiki/ThreadSanitizerCppManual" TargetMode="External"/><Relationship Id="rId9" Type="http://schemas.openxmlformats.org/officeDocument/2006/relationships/hyperlink" Target="https://www.kernel.org/doc/html/v4.12/dev-tools/kasan.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clang.llvm.org/docs/AddressSanitizer.html" TargetMode="External"/><Relationship Id="rId2" Type="http://schemas.openxmlformats.org/officeDocument/2006/relationships/hyperlink" Target="https://en.wikipedia.org/wiki/AddressSanitizer" TargetMode="External"/><Relationship Id="rId1" Type="http://schemas.openxmlformats.org/officeDocument/2006/relationships/slideLayout" Target="../slideLayouts/slideLayout2.xml"/><Relationship Id="rId6" Type="http://schemas.openxmlformats.org/officeDocument/2006/relationships/hyperlink" Target="https://gjbex.github.io/DPD-online-book/BugsAtRuntime/Verification/Compilers/gcc_sanitize/" TargetMode="External"/><Relationship Id="rId5" Type="http://schemas.openxmlformats.org/officeDocument/2006/relationships/hyperlink" Target="https://github.com/google/sanitizers" TargetMode="External"/><Relationship Id="rId4" Type="http://schemas.openxmlformats.org/officeDocument/2006/relationships/hyperlink" Target="https://github.com/llvm/llvm-project/tree/main/compiler-rt/lib/as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err="1"/>
              <a:t>AddressSanitizer</a:t>
            </a:r>
            <a:r>
              <a:rPr lang="en-US" altLang="zh-CN" dirty="0"/>
              <a:t>: A Fast Address Sanity Checker</a:t>
            </a:r>
            <a:endParaRPr lang="zh-CN" altLang="en-US" dirty="0"/>
          </a:p>
        </p:txBody>
      </p:sp>
      <p:sp>
        <p:nvSpPr>
          <p:cNvPr id="5" name="副标题 4"/>
          <p:cNvSpPr>
            <a:spLocks noGrp="1"/>
          </p:cNvSpPr>
          <p:nvPr>
            <p:ph type="subTitle" idx="1"/>
          </p:nvPr>
        </p:nvSpPr>
        <p:spPr/>
        <p:txBody>
          <a:bodyPr>
            <a:normAutofit/>
          </a:bodyPr>
          <a:lstStyle/>
          <a:p>
            <a:pPr algn="r"/>
            <a:r>
              <a:rPr lang="en-US" altLang="zh-CN" dirty="0"/>
              <a:t>USENIX ATC’2012</a:t>
            </a:r>
          </a:p>
          <a:p>
            <a:pPr algn="r"/>
            <a:r>
              <a:rPr lang="en-US" altLang="zh-CN" sz="1800" dirty="0"/>
              <a:t>Konstantin </a:t>
            </a:r>
            <a:r>
              <a:rPr lang="en-US" altLang="zh-CN" sz="1800" dirty="0" err="1"/>
              <a:t>Serebryany</a:t>
            </a:r>
            <a:r>
              <a:rPr lang="en-US" altLang="zh-CN" sz="1800" dirty="0"/>
              <a:t>, Derek </a:t>
            </a:r>
            <a:r>
              <a:rPr lang="en-US" altLang="zh-CN" sz="1800" dirty="0" err="1"/>
              <a:t>Bruening</a:t>
            </a:r>
            <a:r>
              <a:rPr lang="en-US" altLang="zh-CN" sz="1800" dirty="0"/>
              <a:t>, Alexander </a:t>
            </a:r>
            <a:r>
              <a:rPr lang="en-US" altLang="zh-CN" sz="1800" dirty="0" err="1"/>
              <a:t>Potapenko</a:t>
            </a:r>
            <a:r>
              <a:rPr lang="en-US" altLang="zh-CN" sz="1800" dirty="0"/>
              <a:t>, Dmitry </a:t>
            </a:r>
            <a:r>
              <a:rPr lang="en-US" altLang="zh-CN" sz="1800" dirty="0" err="1"/>
              <a:t>Vyukov</a:t>
            </a:r>
            <a:r>
              <a:rPr lang="en-US" altLang="zh-CN" sz="1800" dirty="0"/>
              <a:t> Google</a:t>
            </a:r>
          </a:p>
          <a:p>
            <a:pPr algn="r"/>
            <a:r>
              <a:rPr lang="en-US" altLang="zh-CN" sz="1800" dirty="0"/>
              <a:t> {</a:t>
            </a:r>
            <a:r>
              <a:rPr lang="en-US" altLang="zh-CN" sz="1800" dirty="0" err="1"/>
              <a:t>kcc,bruening,glider,dvyukov</a:t>
            </a:r>
            <a:r>
              <a:rPr lang="en-US" altLang="zh-CN" sz="1800" dirty="0"/>
              <a:t>}@google.com</a:t>
            </a:r>
            <a:endParaRPr lang="zh-CN" altLang="en-US" sz="1800" dirty="0"/>
          </a:p>
        </p:txBody>
      </p:sp>
    </p:spTree>
    <p:extLst>
      <p:ext uri="{BB962C8B-B14F-4D97-AF65-F5344CB8AC3E}">
        <p14:creationId xmlns:p14="http://schemas.microsoft.com/office/powerpoint/2010/main" val="1371742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pPr>
              <a:lnSpc>
                <a:spcPct val="150000"/>
              </a:lnSpc>
            </a:pPr>
            <a:r>
              <a:rPr lang="zh-CN" altLang="en-US" dirty="0"/>
              <a:t>研究背景与动机</a:t>
            </a:r>
            <a:endParaRPr lang="en-US" altLang="zh-CN" dirty="0"/>
          </a:p>
          <a:p>
            <a:pPr>
              <a:lnSpc>
                <a:spcPct val="150000"/>
              </a:lnSpc>
            </a:pPr>
            <a:r>
              <a:rPr lang="zh-CN" altLang="en-US" dirty="0"/>
              <a:t>相关技术</a:t>
            </a:r>
            <a:endParaRPr lang="en-US" altLang="zh-CN" dirty="0"/>
          </a:p>
          <a:p>
            <a:pPr>
              <a:lnSpc>
                <a:spcPct val="150000"/>
              </a:lnSpc>
            </a:pPr>
            <a:r>
              <a:rPr lang="en-US" altLang="zh-CN" dirty="0" err="1"/>
              <a:t>AddressSanitizer</a:t>
            </a:r>
            <a:endParaRPr lang="en-US" altLang="zh-CN" dirty="0"/>
          </a:p>
          <a:p>
            <a:pPr lvl="1">
              <a:lnSpc>
                <a:spcPct val="100000"/>
              </a:lnSpc>
            </a:pPr>
            <a:r>
              <a:rPr lang="en-US" altLang="zh-CN" dirty="0"/>
              <a:t>Shadow memory</a:t>
            </a:r>
          </a:p>
          <a:p>
            <a:pPr lvl="1">
              <a:lnSpc>
                <a:spcPct val="100000"/>
              </a:lnSpc>
            </a:pPr>
            <a:r>
              <a:rPr lang="en-US" altLang="zh-CN" dirty="0"/>
              <a:t>Instrumentation</a:t>
            </a:r>
          </a:p>
          <a:p>
            <a:pPr lvl="1">
              <a:lnSpc>
                <a:spcPct val="100000"/>
              </a:lnSpc>
            </a:pPr>
            <a:r>
              <a:rPr lang="en-US" altLang="zh-CN" dirty="0"/>
              <a:t>Runtime library</a:t>
            </a:r>
          </a:p>
          <a:p>
            <a:pPr>
              <a:lnSpc>
                <a:spcPct val="100000"/>
              </a:lnSpc>
            </a:pPr>
            <a:r>
              <a:rPr lang="en-US" altLang="zh-CN" dirty="0"/>
              <a:t>Evaluation</a:t>
            </a:r>
          </a:p>
        </p:txBody>
      </p:sp>
      <p:sp>
        <p:nvSpPr>
          <p:cNvPr id="3" name="标题 2"/>
          <p:cNvSpPr>
            <a:spLocks noGrp="1"/>
          </p:cNvSpPr>
          <p:nvPr>
            <p:ph type="title"/>
          </p:nvPr>
        </p:nvSpPr>
        <p:spPr/>
        <p:txBody>
          <a:bodyPr/>
          <a:lstStyle/>
          <a:p>
            <a:r>
              <a:rPr lang="zh-CN" altLang="en-US" dirty="0"/>
              <a:t>主要内容</a:t>
            </a:r>
          </a:p>
        </p:txBody>
      </p:sp>
      <p:sp>
        <p:nvSpPr>
          <p:cNvPr id="4" name="页脚占位符 3"/>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3722750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t>在</a:t>
            </a:r>
            <a:r>
              <a:rPr lang="en-US" altLang="zh-CN" dirty="0"/>
              <a:t>C</a:t>
            </a:r>
            <a:r>
              <a:rPr lang="zh-CN" altLang="en-US" dirty="0"/>
              <a:t>和</a:t>
            </a:r>
            <a:r>
              <a:rPr lang="en-US" altLang="zh-CN" dirty="0"/>
              <a:t>C++</a:t>
            </a:r>
            <a:r>
              <a:rPr lang="zh-CN" altLang="en-US" dirty="0"/>
              <a:t>的代码中存在着许多难以发现的访存错误，如缓冲区溢出、对已经被释放过的内存的访问等等。</a:t>
            </a:r>
            <a:endParaRPr lang="en-US" altLang="zh-CN" dirty="0"/>
          </a:p>
          <a:p>
            <a:r>
              <a:rPr lang="zh-CN" altLang="en-US" dirty="0"/>
              <a:t>已有的检测工具无法同时兼顾高效性和检测范围。</a:t>
            </a:r>
            <a:endParaRPr lang="en-US" altLang="zh-CN" dirty="0"/>
          </a:p>
          <a:p>
            <a:r>
              <a:rPr lang="en-US" altLang="zh-CN" dirty="0" err="1"/>
              <a:t>AddressSanitizer</a:t>
            </a:r>
            <a:r>
              <a:rPr lang="zh-CN" altLang="en-US" dirty="0"/>
              <a:t>是一个结合了性能和覆盖范围的新工具，它能够在较低的性能和内存开销下检测出越界访问等访存相关的</a:t>
            </a:r>
            <a:r>
              <a:rPr lang="en-US" altLang="zh-CN" dirty="0"/>
              <a:t>bug</a:t>
            </a:r>
            <a:r>
              <a:rPr lang="zh-CN" altLang="en-US" dirty="0"/>
              <a:t>。</a:t>
            </a:r>
          </a:p>
        </p:txBody>
      </p:sp>
      <p:sp>
        <p:nvSpPr>
          <p:cNvPr id="3" name="标题 2"/>
          <p:cNvSpPr>
            <a:spLocks noGrp="1"/>
          </p:cNvSpPr>
          <p:nvPr>
            <p:ph type="title"/>
          </p:nvPr>
        </p:nvSpPr>
        <p:spPr/>
        <p:txBody>
          <a:bodyPr/>
          <a:lstStyle/>
          <a:p>
            <a:r>
              <a:rPr lang="zh-CN" altLang="en-US" dirty="0"/>
              <a:t>研究背景与动机</a:t>
            </a:r>
          </a:p>
        </p:txBody>
      </p:sp>
      <p:sp>
        <p:nvSpPr>
          <p:cNvPr id="4" name="页脚占位符 3"/>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2466992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normAutofit/>
          </a:bodyPr>
          <a:lstStyle/>
          <a:p>
            <a:r>
              <a:rPr lang="en-US" altLang="zh-CN" dirty="0"/>
              <a:t>Shadow Memory</a:t>
            </a:r>
            <a:endParaRPr lang="en-US" altLang="zh-CN" dirty="0">
              <a:hlinkClick r:id="rId3"/>
            </a:endParaRPr>
          </a:p>
          <a:p>
            <a:pPr lvl="1">
              <a:lnSpc>
                <a:spcPct val="100000"/>
              </a:lnSpc>
            </a:pPr>
            <a:r>
              <a:rPr lang="en-US" altLang="zh-CN" dirty="0">
                <a:hlinkClick r:id="rId3"/>
              </a:rPr>
              <a:t>Shadow memory – Wikipedia</a:t>
            </a:r>
            <a:r>
              <a:rPr lang="zh-CN" altLang="en-US" dirty="0"/>
              <a:t>：</a:t>
            </a:r>
            <a:r>
              <a:rPr lang="en-US" altLang="zh-CN" dirty="0"/>
              <a:t>Shadow memory is a technique used to track and store information on computer memory used by a program during its execution.</a:t>
            </a:r>
          </a:p>
          <a:p>
            <a:pPr lvl="1">
              <a:lnSpc>
                <a:spcPct val="100000"/>
              </a:lnSpc>
            </a:pPr>
            <a:r>
              <a:rPr lang="zh-CN" altLang="en-US" dirty="0"/>
              <a:t>许多内存检查的工具使用</a:t>
            </a:r>
            <a:r>
              <a:rPr lang="en-US" altLang="zh-CN" dirty="0"/>
              <a:t>shadow memory</a:t>
            </a:r>
            <a:r>
              <a:rPr lang="zh-CN" altLang="en-US" dirty="0"/>
              <a:t>来存储与每条应用程序数据对应的元数据，通常每个应用程序的地址空间都会映射到一个影子地址空间。</a:t>
            </a:r>
            <a:endParaRPr lang="en-US" altLang="zh-CN" dirty="0"/>
          </a:p>
          <a:p>
            <a:pPr lvl="1">
              <a:lnSpc>
                <a:spcPct val="100000"/>
              </a:lnSpc>
            </a:pPr>
            <a:r>
              <a:rPr lang="en-US" altLang="zh-CN" dirty="0"/>
              <a:t>Shadow address</a:t>
            </a:r>
            <a:r>
              <a:rPr lang="zh-CN" altLang="en-US" dirty="0"/>
              <a:t>和</a:t>
            </a:r>
            <a:r>
              <a:rPr lang="en-US" altLang="zh-CN" dirty="0"/>
              <a:t>application address</a:t>
            </a:r>
            <a:r>
              <a:rPr lang="zh-CN" altLang="en-US" dirty="0"/>
              <a:t>的对应关系类似于系统中虚拟地址和物理地址的对应关系。他们之间可以通过直接的缩放以及偏移进行映射，也可以通过类似于多级页表的机制进行额外的转换。</a:t>
            </a:r>
            <a:endParaRPr lang="en-US" altLang="zh-CN" dirty="0"/>
          </a:p>
          <a:p>
            <a:pPr lvl="1">
              <a:lnSpc>
                <a:spcPct val="100000"/>
              </a:lnSpc>
            </a:pPr>
            <a:r>
              <a:rPr lang="zh-CN" altLang="en-US" dirty="0"/>
              <a:t>例如</a:t>
            </a:r>
            <a:r>
              <a:rPr lang="en-US" altLang="zh-CN" dirty="0" err="1"/>
              <a:t>Valgrind</a:t>
            </a:r>
            <a:r>
              <a:rPr lang="zh-CN" altLang="en-US" dirty="0"/>
              <a:t>将</a:t>
            </a:r>
            <a:r>
              <a:rPr lang="en-US" altLang="zh-CN" dirty="0"/>
              <a:t>shadow memory</a:t>
            </a:r>
            <a:r>
              <a:rPr lang="zh-CN" altLang="en-US" dirty="0"/>
              <a:t>划分为多个部分，并且使用一个查找表来获取</a:t>
            </a:r>
            <a:r>
              <a:rPr lang="en-US" altLang="zh-CN" dirty="0"/>
              <a:t>shadow address</a:t>
            </a:r>
            <a:r>
              <a:rPr lang="zh-CN" altLang="en-US" dirty="0"/>
              <a:t>。</a:t>
            </a:r>
          </a:p>
        </p:txBody>
      </p:sp>
      <p:sp>
        <p:nvSpPr>
          <p:cNvPr id="3" name="标题 2"/>
          <p:cNvSpPr>
            <a:spLocks noGrp="1"/>
          </p:cNvSpPr>
          <p:nvPr>
            <p:ph type="title"/>
          </p:nvPr>
        </p:nvSpPr>
        <p:spPr/>
        <p:txBody>
          <a:bodyPr/>
          <a:lstStyle/>
          <a:p>
            <a:r>
              <a:rPr lang="zh-CN" altLang="en-US" dirty="0"/>
              <a:t>相关技术</a:t>
            </a:r>
          </a:p>
        </p:txBody>
      </p:sp>
      <p:sp>
        <p:nvSpPr>
          <p:cNvPr id="4" name="页脚占位符 3"/>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1716100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normAutofit/>
          </a:bodyPr>
          <a:lstStyle/>
          <a:p>
            <a:r>
              <a:rPr lang="en-US" altLang="zh-CN" dirty="0"/>
              <a:t>Instrumentation</a:t>
            </a:r>
          </a:p>
          <a:p>
            <a:pPr lvl="1">
              <a:lnSpc>
                <a:spcPct val="100000"/>
              </a:lnSpc>
            </a:pPr>
            <a:r>
              <a:rPr lang="en-US" altLang="zh-CN" dirty="0">
                <a:hlinkClick r:id="rId3"/>
              </a:rPr>
              <a:t>Instrumentation (computer programming) - Wikipedia </a:t>
            </a:r>
            <a:r>
              <a:rPr lang="zh-CN" altLang="en-US" dirty="0"/>
              <a:t>：</a:t>
            </a:r>
            <a:r>
              <a:rPr lang="en-US" altLang="zh-CN" dirty="0"/>
              <a:t>Instrumentation refers to the measure of a product's performance, to diagnose errors, and to write trace information.</a:t>
            </a:r>
          </a:p>
          <a:p>
            <a:pPr lvl="1">
              <a:lnSpc>
                <a:spcPct val="100000"/>
              </a:lnSpc>
            </a:pPr>
            <a:r>
              <a:rPr lang="zh-CN" altLang="en-US" dirty="0"/>
              <a:t>通过在代码或二进制中进行插桩，这种技术可以在没有假阳性的情况下找到越界访存以及</a:t>
            </a:r>
            <a:r>
              <a:rPr lang="en-US" altLang="zh-CN" dirty="0"/>
              <a:t>use-after-free</a:t>
            </a:r>
            <a:r>
              <a:rPr lang="zh-CN" altLang="en-US" dirty="0"/>
              <a:t>的</a:t>
            </a:r>
            <a:r>
              <a:rPr lang="en-US" altLang="zh-CN" dirty="0"/>
              <a:t>bug</a:t>
            </a:r>
            <a:r>
              <a:rPr lang="zh-CN" altLang="en-US" dirty="0"/>
              <a:t>。</a:t>
            </a:r>
            <a:endParaRPr lang="en-US" altLang="zh-CN" dirty="0"/>
          </a:p>
          <a:p>
            <a:pPr lvl="1">
              <a:lnSpc>
                <a:spcPct val="100000"/>
              </a:lnSpc>
            </a:pPr>
            <a:r>
              <a:rPr lang="zh-CN" altLang="en-US" dirty="0"/>
              <a:t>但是这种技术无法检测出栈空间内部以及全局变量的越界访存问题。</a:t>
            </a:r>
            <a:endParaRPr lang="en-US" altLang="zh-CN" dirty="0"/>
          </a:p>
          <a:p>
            <a:pPr>
              <a:lnSpc>
                <a:spcPct val="100000"/>
              </a:lnSpc>
            </a:pPr>
            <a:r>
              <a:rPr lang="en-US" altLang="zh-CN" dirty="0"/>
              <a:t>Debug Allocators</a:t>
            </a:r>
          </a:p>
          <a:p>
            <a:pPr lvl="1">
              <a:lnSpc>
                <a:spcPct val="100000"/>
              </a:lnSpc>
            </a:pPr>
            <a:r>
              <a:rPr lang="en-US" altLang="zh-CN" dirty="0"/>
              <a:t>Debug Allocator</a:t>
            </a:r>
            <a:r>
              <a:rPr lang="zh-CN" altLang="en-US" dirty="0"/>
              <a:t>是指通过实现一种特殊的内存分配器来检查内存错误。</a:t>
            </a:r>
            <a:endParaRPr lang="en-US" altLang="zh-CN" dirty="0"/>
          </a:p>
          <a:p>
            <a:pPr lvl="1">
              <a:lnSpc>
                <a:spcPct val="100000"/>
              </a:lnSpc>
            </a:pPr>
            <a:r>
              <a:rPr lang="zh-CN" altLang="en-US" dirty="0"/>
              <a:t>例如，</a:t>
            </a:r>
            <a:r>
              <a:rPr lang="en-US" altLang="zh-CN" dirty="0" err="1"/>
              <a:t>DieHarder</a:t>
            </a:r>
            <a:r>
              <a:rPr lang="zh-CN" altLang="en-US" dirty="0"/>
              <a:t>工具通过在</a:t>
            </a:r>
            <a:r>
              <a:rPr lang="en-US" altLang="zh-CN" dirty="0" err="1"/>
              <a:t>malloc</a:t>
            </a:r>
            <a:r>
              <a:rPr lang="zh-CN" altLang="en-US" dirty="0"/>
              <a:t>的时候分配额外的空间作为</a:t>
            </a:r>
            <a:r>
              <a:rPr lang="en-US" altLang="zh-CN" dirty="0" err="1"/>
              <a:t>redzone</a:t>
            </a:r>
            <a:r>
              <a:rPr lang="zh-CN" altLang="en-US" dirty="0"/>
              <a:t>，并且把</a:t>
            </a:r>
            <a:r>
              <a:rPr lang="en-US" altLang="zh-CN" dirty="0" err="1"/>
              <a:t>redzone</a:t>
            </a:r>
            <a:r>
              <a:rPr lang="zh-CN" altLang="en-US" dirty="0"/>
              <a:t>填充为魔术字，以此来检查访问越界。</a:t>
            </a:r>
            <a:endParaRPr lang="en-US" altLang="zh-CN" dirty="0"/>
          </a:p>
          <a:p>
            <a:pPr lvl="1">
              <a:lnSpc>
                <a:spcPct val="100000"/>
              </a:lnSpc>
            </a:pPr>
            <a:r>
              <a:rPr lang="zh-CN" altLang="en-US" dirty="0"/>
              <a:t>这种技术会带来比较高的开销。</a:t>
            </a:r>
            <a:endParaRPr lang="en-US" altLang="zh-CN" dirty="0"/>
          </a:p>
        </p:txBody>
      </p:sp>
      <p:sp>
        <p:nvSpPr>
          <p:cNvPr id="3" name="标题 2"/>
          <p:cNvSpPr>
            <a:spLocks noGrp="1"/>
          </p:cNvSpPr>
          <p:nvPr>
            <p:ph type="title"/>
          </p:nvPr>
        </p:nvSpPr>
        <p:spPr/>
        <p:txBody>
          <a:bodyPr/>
          <a:lstStyle/>
          <a:p>
            <a:r>
              <a:rPr lang="zh-CN" altLang="en-US" dirty="0"/>
              <a:t>相关技术</a:t>
            </a:r>
          </a:p>
        </p:txBody>
      </p:sp>
      <p:sp>
        <p:nvSpPr>
          <p:cNvPr id="4" name="页脚占位符 3"/>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3972866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pPr>
              <a:lnSpc>
                <a:spcPct val="100000"/>
              </a:lnSpc>
            </a:pPr>
            <a:r>
              <a:rPr lang="zh-CN" altLang="en-US" dirty="0"/>
              <a:t>思路</a:t>
            </a:r>
            <a:endParaRPr lang="en-US" altLang="zh-CN" dirty="0"/>
          </a:p>
          <a:p>
            <a:pPr lvl="1">
              <a:lnSpc>
                <a:spcPct val="100000"/>
              </a:lnSpc>
            </a:pPr>
            <a:r>
              <a:rPr lang="zh-CN" altLang="en-US" dirty="0"/>
              <a:t>使用</a:t>
            </a:r>
            <a:r>
              <a:rPr lang="en-US" altLang="zh-CN" dirty="0"/>
              <a:t>shadow memory</a:t>
            </a:r>
            <a:r>
              <a:rPr lang="zh-CN" altLang="en-US" dirty="0"/>
              <a:t>记录应用内存的每一块字节是否可以安全的访问</a:t>
            </a:r>
            <a:endParaRPr lang="en-US" altLang="zh-CN" dirty="0"/>
          </a:p>
          <a:p>
            <a:pPr lvl="1">
              <a:lnSpc>
                <a:spcPct val="100000"/>
              </a:lnSpc>
            </a:pPr>
            <a:r>
              <a:rPr lang="zh-CN" altLang="en-US" dirty="0"/>
              <a:t>使用</a:t>
            </a:r>
            <a:r>
              <a:rPr lang="en-US" altLang="zh-CN" dirty="0"/>
              <a:t>instrumentation</a:t>
            </a:r>
            <a:r>
              <a:rPr lang="zh-CN" altLang="en-US" dirty="0"/>
              <a:t>来检查应用程序所加载或存储的每一块</a:t>
            </a:r>
            <a:r>
              <a:rPr lang="en-US" altLang="zh-CN" dirty="0"/>
              <a:t>shadow memory</a:t>
            </a:r>
          </a:p>
          <a:p>
            <a:pPr lvl="1">
              <a:lnSpc>
                <a:spcPct val="100000"/>
              </a:lnSpc>
            </a:pPr>
            <a:r>
              <a:rPr lang="zh-CN" altLang="en-US" dirty="0"/>
              <a:t>使用一个运行时库（</a:t>
            </a:r>
            <a:r>
              <a:rPr lang="en-US" altLang="zh-CN" dirty="0"/>
              <a:t>debug allocator</a:t>
            </a:r>
            <a:r>
              <a:rPr lang="zh-CN" altLang="en-US" dirty="0"/>
              <a:t>）来管理</a:t>
            </a:r>
            <a:r>
              <a:rPr lang="en-US" altLang="zh-CN" dirty="0"/>
              <a:t>shadow memory</a:t>
            </a:r>
          </a:p>
        </p:txBody>
      </p:sp>
      <p:sp>
        <p:nvSpPr>
          <p:cNvPr id="3" name="标题 2"/>
          <p:cNvSpPr>
            <a:spLocks noGrp="1"/>
          </p:cNvSpPr>
          <p:nvPr>
            <p:ph type="title"/>
          </p:nvPr>
        </p:nvSpPr>
        <p:spPr/>
        <p:txBody>
          <a:bodyPr/>
          <a:lstStyle/>
          <a:p>
            <a:r>
              <a:rPr lang="en-US" altLang="zh-CN" dirty="0" err="1"/>
              <a:t>AddressSanitizer</a:t>
            </a:r>
            <a:endParaRPr lang="zh-CN" altLang="en-US" dirty="0"/>
          </a:p>
        </p:txBody>
      </p:sp>
      <p:sp>
        <p:nvSpPr>
          <p:cNvPr id="4" name="页脚占位符 3"/>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1986861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pPr>
              <a:lnSpc>
                <a:spcPct val="100000"/>
              </a:lnSpc>
            </a:pPr>
            <a:r>
              <a:rPr lang="en-US" altLang="zh-CN" dirty="0"/>
              <a:t>Shadow Memory</a:t>
            </a:r>
          </a:p>
          <a:p>
            <a:pPr lvl="1">
              <a:lnSpc>
                <a:spcPct val="100000"/>
              </a:lnSpc>
            </a:pPr>
            <a:r>
              <a:rPr lang="zh-CN" altLang="en-US" dirty="0"/>
              <a:t>通常情况下</a:t>
            </a:r>
            <a:r>
              <a:rPr lang="en-US" altLang="zh-CN" dirty="0" err="1"/>
              <a:t>malloc</a:t>
            </a:r>
            <a:r>
              <a:rPr lang="zh-CN" altLang="en-US" dirty="0"/>
              <a:t>函数所</a:t>
            </a:r>
            <a:r>
              <a:rPr lang="zh-CN" altLang="en-US"/>
              <a:t>返回的地址都</a:t>
            </a:r>
            <a:r>
              <a:rPr lang="zh-CN" altLang="en-US" dirty="0"/>
              <a:t>应该至少是</a:t>
            </a:r>
            <a:r>
              <a:rPr lang="en-US" altLang="zh-CN" dirty="0"/>
              <a:t>8</a:t>
            </a:r>
            <a:r>
              <a:rPr lang="zh-CN" altLang="en-US" dirty="0"/>
              <a:t>字节对齐的，所以可以</a:t>
            </a:r>
            <a:r>
              <a:rPr lang="zh-CN" altLang="en-US" b="1" dirty="0"/>
              <a:t>将应用程序堆内存的任意的</a:t>
            </a:r>
            <a:r>
              <a:rPr lang="en-US" altLang="zh-CN" b="1" dirty="0"/>
              <a:t>8</a:t>
            </a:r>
            <a:r>
              <a:rPr lang="zh-CN" altLang="en-US" b="1" dirty="0"/>
              <a:t>字节对齐的地址序列划分为</a:t>
            </a:r>
            <a:r>
              <a:rPr lang="en-US" altLang="zh-CN" b="1" dirty="0"/>
              <a:t>9</a:t>
            </a:r>
            <a:r>
              <a:rPr lang="zh-CN" altLang="en-US" b="1" dirty="0"/>
              <a:t>种不同的状态</a:t>
            </a:r>
            <a:r>
              <a:rPr lang="zh-CN" altLang="en-US" dirty="0"/>
              <a:t>，对应于：该序列的前</a:t>
            </a:r>
            <a:r>
              <a:rPr lang="en-US" altLang="zh-CN" dirty="0"/>
              <a:t>k(0</a:t>
            </a:r>
            <a:r>
              <a:rPr lang="zh-CN" altLang="en-US" dirty="0"/>
              <a:t>≤</a:t>
            </a:r>
            <a:r>
              <a:rPr lang="en-US" altLang="zh-CN" dirty="0"/>
              <a:t>k</a:t>
            </a:r>
            <a:r>
              <a:rPr lang="zh-CN" altLang="en-US" dirty="0"/>
              <a:t>≤</a:t>
            </a:r>
            <a:r>
              <a:rPr lang="en-US" altLang="zh-CN" dirty="0"/>
              <a:t>8)</a:t>
            </a:r>
            <a:r>
              <a:rPr lang="zh-CN" altLang="en-US" dirty="0"/>
              <a:t>个字节是可寻址的，后</a:t>
            </a:r>
            <a:r>
              <a:rPr lang="en-US" altLang="zh-CN" dirty="0"/>
              <a:t>8-k</a:t>
            </a:r>
            <a:r>
              <a:rPr lang="zh-CN" altLang="en-US" dirty="0"/>
              <a:t>个字节是不可寻址的。</a:t>
            </a:r>
            <a:endParaRPr lang="en-US" altLang="zh-CN" dirty="0"/>
          </a:p>
          <a:p>
            <a:pPr lvl="1">
              <a:lnSpc>
                <a:spcPct val="100000"/>
              </a:lnSpc>
            </a:pPr>
            <a:r>
              <a:rPr lang="en-US" altLang="zh-CN" dirty="0"/>
              <a:t>Shadow byte</a:t>
            </a:r>
            <a:r>
              <a:rPr lang="zh-CN" altLang="en-US" dirty="0"/>
              <a:t>的编码规则：</a:t>
            </a:r>
            <a:r>
              <a:rPr lang="en-US" altLang="zh-CN" dirty="0"/>
              <a:t>0</a:t>
            </a:r>
            <a:r>
              <a:rPr lang="zh-CN" altLang="en-US" dirty="0"/>
              <a:t>表示</a:t>
            </a:r>
            <a:r>
              <a:rPr lang="en-US" altLang="zh-CN" dirty="0"/>
              <a:t>8</a:t>
            </a:r>
            <a:r>
              <a:rPr lang="zh-CN" altLang="en-US" dirty="0"/>
              <a:t>个字节都可以寻址；</a:t>
            </a:r>
            <a:r>
              <a:rPr lang="en-US" altLang="zh-CN" dirty="0"/>
              <a:t>k(1</a:t>
            </a:r>
            <a:r>
              <a:rPr lang="zh-CN" altLang="en-US" dirty="0"/>
              <a:t>≤</a:t>
            </a:r>
            <a:r>
              <a:rPr lang="en-US" altLang="zh-CN" dirty="0"/>
              <a:t>k</a:t>
            </a:r>
            <a:r>
              <a:rPr lang="zh-CN" altLang="en-US" dirty="0"/>
              <a:t>≤</a:t>
            </a:r>
            <a:r>
              <a:rPr lang="en-US" altLang="zh-CN" dirty="0"/>
              <a:t>7)</a:t>
            </a:r>
            <a:r>
              <a:rPr lang="zh-CN" altLang="en-US" dirty="0"/>
              <a:t>表示前</a:t>
            </a:r>
            <a:r>
              <a:rPr lang="en-US" altLang="zh-CN" dirty="0"/>
              <a:t>k</a:t>
            </a:r>
            <a:r>
              <a:rPr lang="zh-CN" altLang="en-US" dirty="0"/>
              <a:t>个字节可以寻址；负数表示所有</a:t>
            </a:r>
            <a:r>
              <a:rPr lang="en-US" altLang="zh-CN" dirty="0"/>
              <a:t>8</a:t>
            </a:r>
            <a:r>
              <a:rPr lang="zh-CN" altLang="en-US" dirty="0"/>
              <a:t>个字节都不可寻址。使用不同的负数来表示不同的不可寻址的情况（</a:t>
            </a:r>
            <a:r>
              <a:rPr lang="en-US" altLang="zh-CN" dirty="0"/>
              <a:t>heap, stack and global </a:t>
            </a:r>
            <a:r>
              <a:rPr lang="en-US" altLang="zh-CN" dirty="0" err="1"/>
              <a:t>redzones</a:t>
            </a:r>
            <a:r>
              <a:rPr lang="en-US" altLang="zh-CN" dirty="0"/>
              <a:t>, freed memory</a:t>
            </a:r>
            <a:r>
              <a:rPr lang="zh-CN" altLang="en-US" dirty="0"/>
              <a:t>）</a:t>
            </a:r>
            <a:endParaRPr lang="en-US" altLang="zh-CN" dirty="0"/>
          </a:p>
          <a:p>
            <a:pPr lvl="1">
              <a:lnSpc>
                <a:spcPct val="100000"/>
              </a:lnSpc>
            </a:pPr>
            <a:endParaRPr lang="en-US" altLang="zh-CN" dirty="0"/>
          </a:p>
        </p:txBody>
      </p:sp>
      <p:sp>
        <p:nvSpPr>
          <p:cNvPr id="3" name="标题 2"/>
          <p:cNvSpPr>
            <a:spLocks noGrp="1"/>
          </p:cNvSpPr>
          <p:nvPr>
            <p:ph type="title"/>
          </p:nvPr>
        </p:nvSpPr>
        <p:spPr/>
        <p:txBody>
          <a:bodyPr/>
          <a:lstStyle/>
          <a:p>
            <a:r>
              <a:rPr lang="en-US" altLang="zh-CN" dirty="0" err="1"/>
              <a:t>AddressSanitizer</a:t>
            </a:r>
            <a:endParaRPr lang="zh-CN" altLang="en-US" dirty="0"/>
          </a:p>
        </p:txBody>
      </p:sp>
      <p:sp>
        <p:nvSpPr>
          <p:cNvPr id="4" name="页脚占位符 3"/>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1403729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内容占位符 1"/>
              <p:cNvSpPr>
                <a:spLocks noGrp="1"/>
              </p:cNvSpPr>
              <p:nvPr>
                <p:ph idx="11"/>
              </p:nvPr>
            </p:nvSpPr>
            <p:spPr>
              <a:xfrm>
                <a:off x="235527" y="919698"/>
                <a:ext cx="6149231" cy="5296952"/>
              </a:xfrm>
            </p:spPr>
            <p:txBody>
              <a:bodyPr/>
              <a:lstStyle/>
              <a:p>
                <a:pPr>
                  <a:lnSpc>
                    <a:spcPct val="100000"/>
                  </a:lnSpc>
                </a:pPr>
                <a:r>
                  <a:rPr lang="en-US" altLang="zh-CN" dirty="0"/>
                  <a:t>Shadow Memory</a:t>
                </a:r>
              </a:p>
              <a:p>
                <a:pPr lvl="1">
                  <a:lnSpc>
                    <a:spcPct val="100000"/>
                  </a:lnSpc>
                </a:pPr>
                <a:r>
                  <a:rPr lang="zh-CN" altLang="en-US" dirty="0"/>
                  <a:t>默认情况下，将虚拟地址空间的八分之一专用于</a:t>
                </a:r>
                <a:r>
                  <a:rPr lang="en-US" altLang="zh-CN" dirty="0"/>
                  <a:t>shadow memory</a:t>
                </a:r>
                <a:r>
                  <a:rPr lang="zh-CN" altLang="en-US" dirty="0"/>
                  <a:t>，使用直接映射的方式将</a:t>
                </a:r>
                <a:r>
                  <a:rPr lang="en-US" altLang="zh-CN" dirty="0"/>
                  <a:t>application address</a:t>
                </a:r>
                <a:r>
                  <a:rPr lang="zh-CN" altLang="en-US" dirty="0"/>
                  <a:t>映射为</a:t>
                </a:r>
                <a:r>
                  <a:rPr lang="en-US" altLang="zh-CN" dirty="0"/>
                  <a:t>shadow address</a:t>
                </a:r>
                <a:r>
                  <a:rPr lang="zh-CN" altLang="en-US" dirty="0"/>
                  <a:t>。映射规则为：</a:t>
                </a:r>
                <a:endParaRPr lang="en-US" altLang="zh-CN" dirty="0"/>
              </a:p>
              <a:p>
                <a:pPr lvl="2">
                  <a:lnSpc>
                    <a:spcPct val="100000"/>
                  </a:lnSpc>
                </a:pPr>
                <a:r>
                  <a:rPr lang="en-US" altLang="zh-CN" dirty="0"/>
                  <a:t>Shadow </a:t>
                </a:r>
                <a:r>
                  <a:rPr lang="en-US" altLang="zh-CN" dirty="0" err="1"/>
                  <a:t>addr</a:t>
                </a:r>
                <a:r>
                  <a:rPr lang="en-US" altLang="zh-CN" dirty="0"/>
                  <a:t> = (</a:t>
                </a:r>
                <a:r>
                  <a:rPr lang="en-US" altLang="zh-CN" dirty="0" err="1"/>
                  <a:t>Addr</a:t>
                </a:r>
                <a:r>
                  <a:rPr lang="en-US" altLang="zh-CN" dirty="0"/>
                  <a:t> &gt;&gt; 3) + Offset</a:t>
                </a:r>
              </a:p>
              <a:p>
                <a:pPr lvl="1">
                  <a:lnSpc>
                    <a:spcPct val="100000"/>
                  </a:lnSpc>
                </a:pPr>
                <a:r>
                  <a:rPr lang="zh-CN" altLang="en-US" dirty="0"/>
                  <a:t>地址映射规则可以自定义为</a:t>
                </a:r>
                <a:endParaRPr lang="en-US" altLang="zh-CN" dirty="0"/>
              </a:p>
              <a:p>
                <a:pPr lvl="2">
                  <a:lnSpc>
                    <a:spcPct val="100000"/>
                  </a:lnSpc>
                </a:pPr>
                <a:r>
                  <a:rPr lang="en-US" altLang="zh-CN" dirty="0"/>
                  <a:t>Shadow </a:t>
                </a:r>
                <a:r>
                  <a:rPr lang="en-US" altLang="zh-CN" dirty="0" err="1"/>
                  <a:t>addr</a:t>
                </a:r>
                <a:r>
                  <a:rPr lang="en-US" altLang="zh-CN" dirty="0"/>
                  <a:t> = (</a:t>
                </a:r>
                <a:r>
                  <a:rPr lang="en-US" altLang="zh-CN" dirty="0" err="1"/>
                  <a:t>Addr</a:t>
                </a:r>
                <a:r>
                  <a:rPr lang="en-US" altLang="zh-CN" dirty="0"/>
                  <a:t> &gt;&gt; Scale) + Offset</a:t>
                </a:r>
              </a:p>
              <a:p>
                <a:pPr lvl="2">
                  <a:lnSpc>
                    <a:spcPct val="100000"/>
                  </a:lnSpc>
                </a:pPr>
                <a:r>
                  <a:rPr lang="zh-CN" altLang="en-US" dirty="0"/>
                  <a:t>这里</a:t>
                </a:r>
                <a:r>
                  <a:rPr lang="en-US" altLang="zh-CN" dirty="0"/>
                  <a:t>Scale = N</a:t>
                </a:r>
                <a:r>
                  <a:rPr lang="zh-CN" altLang="en-US" dirty="0"/>
                  <a:t>，</a:t>
                </a:r>
                <a:r>
                  <a:rPr lang="en-US" altLang="zh-CN" dirty="0"/>
                  <a:t>1</a:t>
                </a:r>
                <a:r>
                  <a:rPr lang="zh-CN" altLang="en-US" dirty="0"/>
                  <a:t>≤</a:t>
                </a:r>
                <a:r>
                  <a:rPr lang="en-US" altLang="zh-CN" dirty="0"/>
                  <a:t>N</a:t>
                </a:r>
                <a:r>
                  <a:rPr lang="zh-CN" altLang="en-US" dirty="0"/>
                  <a:t>≤</a:t>
                </a:r>
                <a:r>
                  <a:rPr lang="en-US" altLang="zh-CN" dirty="0"/>
                  <a:t>7</a:t>
                </a:r>
                <a:r>
                  <a:rPr lang="zh-CN" altLang="en-US" dirty="0"/>
                  <a:t>，同时</a:t>
                </a:r>
                <a:r>
                  <a:rPr lang="en-US" altLang="zh-CN" dirty="0"/>
                  <a:t>shadow memory</a:t>
                </a:r>
                <a:r>
                  <a:rPr lang="zh-CN" altLang="en-US" dirty="0"/>
                  <a:t>所占用的空间大小为整个</a:t>
                </a:r>
                <a14:m>
                  <m:oMath xmlns:m="http://schemas.openxmlformats.org/officeDocument/2006/math">
                    <m:r>
                      <a:rPr lang="zh-CN" altLang="en-US" i="1">
                        <a:latin typeface="Cambria Math" panose="02040503050406030204" pitchFamily="18" charset="0"/>
                      </a:rPr>
                      <m:t>虚拟</m:t>
                    </m:r>
                    <m:r>
                      <a:rPr lang="zh-CN" altLang="en-US" i="1" smtClean="0">
                        <a:latin typeface="Cambria Math" panose="02040503050406030204" pitchFamily="18" charset="0"/>
                      </a:rPr>
                      <m:t>地址</m:t>
                    </m:r>
                    <m:r>
                      <a:rPr lang="zh-CN" altLang="en-US" i="1">
                        <a:latin typeface="Cambria Math" panose="02040503050406030204" pitchFamily="18" charset="0"/>
                      </a:rPr>
                      <m:t>空间</m:t>
                    </m:r>
                    <m:r>
                      <a:rPr lang="zh-CN" altLang="en-US" i="1" smtClean="0">
                        <a:latin typeface="Cambria Math" panose="02040503050406030204" pitchFamily="18" charset="0"/>
                      </a:rPr>
                      <m:t>的</m:t>
                    </m:r>
                    <m:f>
                      <m:fPr>
                        <m:ctrlPr>
                          <a:rPr lang="en-US" altLang="zh-CN" i="1" smtClean="0">
                            <a:latin typeface="Cambria Math" panose="02040503050406030204" pitchFamily="18" charset="0"/>
                          </a:rPr>
                        </m:ctrlPr>
                      </m:fPr>
                      <m:num>
                        <m:r>
                          <a:rPr lang="en-US" altLang="zh-CN" b="0" i="1" smtClean="0">
                            <a:latin typeface="Cambria Math" panose="02040503050406030204" pitchFamily="18" charset="0"/>
                          </a:rPr>
                          <m:t>1</m:t>
                        </m:r>
                      </m:num>
                      <m:den>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𝑁</m:t>
                            </m:r>
                          </m:sup>
                        </m:sSup>
                      </m:den>
                    </m:f>
                  </m:oMath>
                </a14:m>
                <a:endParaRPr lang="en-US" altLang="zh-CN" dirty="0"/>
              </a:p>
            </p:txBody>
          </p:sp>
        </mc:Choice>
        <mc:Fallback xmlns="">
          <p:sp>
            <p:nvSpPr>
              <p:cNvPr id="2" name="内容占位符 1"/>
              <p:cNvSpPr>
                <a:spLocks noGrp="1" noRot="1" noChangeAspect="1" noMove="1" noResize="1" noEditPoints="1" noAdjustHandles="1" noChangeArrowheads="1" noChangeShapeType="1" noTextEdit="1"/>
              </p:cNvSpPr>
              <p:nvPr>
                <p:ph idx="11"/>
              </p:nvPr>
            </p:nvSpPr>
            <p:spPr>
              <a:xfrm>
                <a:off x="235527" y="919698"/>
                <a:ext cx="6149231" cy="5296952"/>
              </a:xfrm>
              <a:blipFill>
                <a:blip r:embed="rId3"/>
                <a:stretch>
                  <a:fillRect l="-1488" t="-1266" r="-1389"/>
                </a:stretch>
              </a:blipFill>
            </p:spPr>
            <p:txBody>
              <a:bodyPr/>
              <a:lstStyle/>
              <a:p>
                <a:r>
                  <a:rPr lang="zh-CN" altLang="en-US">
                    <a:noFill/>
                  </a:rPr>
                  <a:t> </a:t>
                </a:r>
              </a:p>
            </p:txBody>
          </p:sp>
        </mc:Fallback>
      </mc:AlternateContent>
      <p:sp>
        <p:nvSpPr>
          <p:cNvPr id="3" name="标题 2"/>
          <p:cNvSpPr>
            <a:spLocks noGrp="1"/>
          </p:cNvSpPr>
          <p:nvPr>
            <p:ph type="title"/>
          </p:nvPr>
        </p:nvSpPr>
        <p:spPr/>
        <p:txBody>
          <a:bodyPr/>
          <a:lstStyle/>
          <a:p>
            <a:r>
              <a:rPr lang="en-US" altLang="zh-CN" dirty="0" err="1"/>
              <a:t>AddressSanitizer</a:t>
            </a:r>
            <a:endParaRPr lang="zh-CN" altLang="en-US" dirty="0"/>
          </a:p>
        </p:txBody>
      </p:sp>
      <p:pic>
        <p:nvPicPr>
          <p:cNvPr id="4" name="图片 3"/>
          <p:cNvPicPr>
            <a:picLocks noChangeAspect="1"/>
          </p:cNvPicPr>
          <p:nvPr/>
        </p:nvPicPr>
        <p:blipFill>
          <a:blip r:embed="rId4"/>
          <a:stretch>
            <a:fillRect/>
          </a:stretch>
        </p:blipFill>
        <p:spPr>
          <a:xfrm>
            <a:off x="6644283" y="1693669"/>
            <a:ext cx="4925740" cy="4124423"/>
          </a:xfrm>
          <a:prstGeom prst="rect">
            <a:avLst/>
          </a:prstGeom>
        </p:spPr>
      </p:pic>
      <p:sp>
        <p:nvSpPr>
          <p:cNvPr id="5" name="页脚占位符 4"/>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3627821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pPr>
              <a:lnSpc>
                <a:spcPct val="100000"/>
              </a:lnSpc>
            </a:pPr>
            <a:r>
              <a:rPr lang="en-US" altLang="zh-CN" dirty="0"/>
              <a:t>Instrumentation</a:t>
            </a:r>
          </a:p>
          <a:p>
            <a:pPr lvl="1">
              <a:lnSpc>
                <a:spcPct val="100000"/>
              </a:lnSpc>
            </a:pPr>
            <a:r>
              <a:rPr lang="zh-CN" altLang="en-US" dirty="0"/>
              <a:t>检测</a:t>
            </a:r>
            <a:r>
              <a:rPr lang="en-US" altLang="zh-CN" dirty="0"/>
              <a:t>8</a:t>
            </a:r>
            <a:r>
              <a:rPr lang="zh-CN" altLang="en-US" dirty="0"/>
              <a:t>字节的访问：</a:t>
            </a:r>
            <a:endParaRPr lang="en-US" altLang="zh-CN" dirty="0"/>
          </a:p>
          <a:p>
            <a:pPr lvl="1">
              <a:lnSpc>
                <a:spcPct val="100000"/>
              </a:lnSpc>
            </a:pPr>
            <a:endParaRPr lang="en-US" altLang="zh-CN" dirty="0"/>
          </a:p>
          <a:p>
            <a:pPr lvl="1">
              <a:lnSpc>
                <a:spcPct val="100000"/>
              </a:lnSpc>
            </a:pPr>
            <a:endParaRPr lang="en-US" altLang="zh-CN" dirty="0"/>
          </a:p>
          <a:p>
            <a:pPr lvl="1">
              <a:lnSpc>
                <a:spcPct val="100000"/>
              </a:lnSpc>
            </a:pPr>
            <a:endParaRPr lang="en-US" altLang="zh-CN" dirty="0"/>
          </a:p>
          <a:p>
            <a:pPr lvl="1">
              <a:lnSpc>
                <a:spcPct val="100000"/>
              </a:lnSpc>
            </a:pPr>
            <a:endParaRPr lang="en-US" altLang="zh-CN" dirty="0"/>
          </a:p>
          <a:p>
            <a:pPr lvl="1">
              <a:lnSpc>
                <a:spcPct val="100000"/>
              </a:lnSpc>
            </a:pPr>
            <a:r>
              <a:rPr lang="zh-CN" altLang="en-US" dirty="0"/>
              <a:t>检测</a:t>
            </a:r>
            <a:r>
              <a:rPr lang="en-US" altLang="zh-CN" dirty="0"/>
              <a:t>1/2/4</a:t>
            </a:r>
            <a:r>
              <a:rPr lang="zh-CN" altLang="en-US" dirty="0"/>
              <a:t>字节的访问：</a:t>
            </a:r>
            <a:endParaRPr lang="en-US" altLang="zh-CN" dirty="0"/>
          </a:p>
          <a:p>
            <a:pPr lvl="1">
              <a:lnSpc>
                <a:spcPct val="100000"/>
              </a:lnSpc>
            </a:pPr>
            <a:endParaRPr lang="en-US" altLang="zh-CN" dirty="0"/>
          </a:p>
          <a:p>
            <a:pPr lvl="1">
              <a:lnSpc>
                <a:spcPct val="100000"/>
              </a:lnSpc>
            </a:pPr>
            <a:endParaRPr lang="en-US" altLang="zh-CN" dirty="0"/>
          </a:p>
        </p:txBody>
      </p:sp>
      <p:sp>
        <p:nvSpPr>
          <p:cNvPr id="3" name="标题 2"/>
          <p:cNvSpPr>
            <a:spLocks noGrp="1"/>
          </p:cNvSpPr>
          <p:nvPr>
            <p:ph type="title"/>
          </p:nvPr>
        </p:nvSpPr>
        <p:spPr/>
        <p:txBody>
          <a:bodyPr/>
          <a:lstStyle/>
          <a:p>
            <a:r>
              <a:rPr lang="en-US" altLang="zh-CN" dirty="0" err="1"/>
              <a:t>AddressSanitizer</a:t>
            </a:r>
            <a:endParaRPr lang="zh-CN" altLang="en-US" dirty="0"/>
          </a:p>
        </p:txBody>
      </p:sp>
      <p:pic>
        <p:nvPicPr>
          <p:cNvPr id="4" name="图片 3"/>
          <p:cNvPicPr>
            <a:picLocks noChangeAspect="1"/>
          </p:cNvPicPr>
          <p:nvPr/>
        </p:nvPicPr>
        <p:blipFill>
          <a:blip r:embed="rId3"/>
          <a:stretch>
            <a:fillRect/>
          </a:stretch>
        </p:blipFill>
        <p:spPr>
          <a:xfrm>
            <a:off x="3383395" y="2139544"/>
            <a:ext cx="4926416" cy="1084918"/>
          </a:xfrm>
          <a:prstGeom prst="rect">
            <a:avLst/>
          </a:prstGeom>
        </p:spPr>
      </p:pic>
      <p:pic>
        <p:nvPicPr>
          <p:cNvPr id="5" name="图片 4"/>
          <p:cNvPicPr>
            <a:picLocks noChangeAspect="1"/>
          </p:cNvPicPr>
          <p:nvPr/>
        </p:nvPicPr>
        <p:blipFill>
          <a:blip r:embed="rId4"/>
          <a:stretch>
            <a:fillRect/>
          </a:stretch>
        </p:blipFill>
        <p:spPr>
          <a:xfrm>
            <a:off x="3146603" y="4111032"/>
            <a:ext cx="5400000" cy="1219048"/>
          </a:xfrm>
          <a:prstGeom prst="rect">
            <a:avLst/>
          </a:prstGeom>
        </p:spPr>
      </p:pic>
      <p:sp>
        <p:nvSpPr>
          <p:cNvPr id="6" name="页脚占位符 5"/>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1348081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pPr>
              <a:lnSpc>
                <a:spcPct val="100000"/>
              </a:lnSpc>
            </a:pPr>
            <a:r>
              <a:rPr lang="en-US" altLang="zh-CN" dirty="0"/>
              <a:t>Runtime </a:t>
            </a:r>
            <a:r>
              <a:rPr lang="en-US" altLang="zh-CN" dirty="0" err="1"/>
              <a:t>Libray</a:t>
            </a:r>
            <a:endParaRPr lang="en-US" altLang="zh-CN" dirty="0"/>
          </a:p>
          <a:p>
            <a:pPr lvl="1">
              <a:lnSpc>
                <a:spcPct val="100000"/>
              </a:lnSpc>
            </a:pPr>
            <a:r>
              <a:rPr lang="zh-CN" altLang="en-US" dirty="0"/>
              <a:t>运行时库用来管理</a:t>
            </a:r>
            <a:r>
              <a:rPr lang="en-US" altLang="zh-CN" dirty="0"/>
              <a:t>shadow memory</a:t>
            </a:r>
          </a:p>
          <a:p>
            <a:pPr lvl="1">
              <a:lnSpc>
                <a:spcPct val="100000"/>
              </a:lnSpc>
            </a:pPr>
            <a:r>
              <a:rPr lang="zh-CN" altLang="en-US" dirty="0"/>
              <a:t>在程序启动时会映射整个</a:t>
            </a:r>
            <a:r>
              <a:rPr lang="en-US" altLang="zh-CN" dirty="0"/>
              <a:t>shadow memory</a:t>
            </a:r>
            <a:r>
              <a:rPr lang="zh-CN" altLang="en-US" dirty="0"/>
              <a:t>区域，防止其他程序使用</a:t>
            </a:r>
            <a:endParaRPr lang="en-US" altLang="zh-CN" dirty="0"/>
          </a:p>
          <a:p>
            <a:pPr lvl="1">
              <a:lnSpc>
                <a:spcPct val="100000"/>
              </a:lnSpc>
            </a:pPr>
            <a:r>
              <a:rPr lang="en-US" altLang="zh-CN" dirty="0" err="1"/>
              <a:t>malloc</a:t>
            </a:r>
            <a:r>
              <a:rPr lang="zh-CN" altLang="en-US" dirty="0"/>
              <a:t>：</a:t>
            </a:r>
            <a:endParaRPr lang="en-US" altLang="zh-CN" dirty="0"/>
          </a:p>
          <a:p>
            <a:pPr lvl="2">
              <a:lnSpc>
                <a:spcPct val="100000"/>
              </a:lnSpc>
            </a:pPr>
            <a:r>
              <a:rPr lang="zh-CN" altLang="en-US" dirty="0"/>
              <a:t>在返回区域附近分配额外的内存作为</a:t>
            </a:r>
            <a:r>
              <a:rPr lang="en-US" altLang="zh-CN" dirty="0" err="1"/>
              <a:t>redzones</a:t>
            </a:r>
            <a:r>
              <a:rPr lang="zh-CN" altLang="en-US" dirty="0"/>
              <a:t>。</a:t>
            </a:r>
            <a:r>
              <a:rPr lang="en-US" altLang="zh-CN" dirty="0" err="1"/>
              <a:t>Redzone</a:t>
            </a:r>
            <a:r>
              <a:rPr lang="zh-CN" altLang="en-US" dirty="0"/>
              <a:t>会被标记为无法寻址或</a:t>
            </a:r>
            <a:r>
              <a:rPr lang="en-US" altLang="zh-CN" dirty="0"/>
              <a:t>poisoned</a:t>
            </a:r>
          </a:p>
          <a:p>
            <a:pPr lvl="2">
              <a:lnSpc>
                <a:spcPct val="100000"/>
              </a:lnSpc>
            </a:pPr>
            <a:r>
              <a:rPr lang="zh-CN" altLang="en-US" dirty="0"/>
              <a:t>分配器会维护若干个</a:t>
            </a:r>
            <a:r>
              <a:rPr lang="en-US" altLang="zh-CN" dirty="0" err="1"/>
              <a:t>freelist</a:t>
            </a:r>
            <a:r>
              <a:rPr lang="zh-CN" altLang="en-US" dirty="0"/>
              <a:t>，不同</a:t>
            </a:r>
            <a:r>
              <a:rPr lang="en-US" altLang="zh-CN" dirty="0" err="1"/>
              <a:t>freelist</a:t>
            </a:r>
            <a:r>
              <a:rPr lang="zh-CN" altLang="en-US" dirty="0"/>
              <a:t>对应于不同大小的内存分配请求。例如当通过申请一块</a:t>
            </a:r>
            <a:r>
              <a:rPr lang="en-US" altLang="zh-CN" dirty="0"/>
              <a:t>1024</a:t>
            </a:r>
            <a:r>
              <a:rPr lang="zh-CN" altLang="en-US" dirty="0"/>
              <a:t>字节的空间时，会先检查</a:t>
            </a:r>
            <a:r>
              <a:rPr lang="en-US" altLang="zh-CN" dirty="0"/>
              <a:t>1024</a:t>
            </a:r>
            <a:r>
              <a:rPr lang="zh-CN" altLang="en-US" dirty="0"/>
              <a:t>字节大小对应的</a:t>
            </a:r>
            <a:r>
              <a:rPr lang="en-US" altLang="zh-CN" dirty="0" err="1"/>
              <a:t>freelist</a:t>
            </a:r>
            <a:r>
              <a:rPr lang="zh-CN" altLang="en-US" dirty="0"/>
              <a:t>，若</a:t>
            </a:r>
            <a:r>
              <a:rPr lang="en-US" altLang="zh-CN" dirty="0" err="1"/>
              <a:t>freelist</a:t>
            </a:r>
            <a:r>
              <a:rPr lang="zh-CN" altLang="en-US" dirty="0"/>
              <a:t>非空则从中取出一块进行分配，若为空则先从</a:t>
            </a:r>
            <a:r>
              <a:rPr lang="en-US" altLang="zh-CN" dirty="0"/>
              <a:t>OS</a:t>
            </a:r>
            <a:r>
              <a:rPr lang="zh-CN" altLang="en-US" dirty="0"/>
              <a:t>申请</a:t>
            </a:r>
            <a:r>
              <a:rPr lang="en-US" altLang="zh-CN" dirty="0"/>
              <a:t>n</a:t>
            </a:r>
            <a:r>
              <a:rPr lang="zh-CN" altLang="en-US" dirty="0"/>
              <a:t>块区域挂在</a:t>
            </a:r>
            <a:r>
              <a:rPr lang="en-US" altLang="zh-CN" dirty="0" err="1"/>
              <a:t>freelist</a:t>
            </a:r>
            <a:r>
              <a:rPr lang="zh-CN" altLang="en-US" dirty="0"/>
              <a:t>上，然后再进行分配。并且这</a:t>
            </a:r>
            <a:r>
              <a:rPr lang="en-US" altLang="zh-CN" dirty="0"/>
              <a:t>n</a:t>
            </a:r>
            <a:r>
              <a:rPr lang="zh-CN" altLang="en-US" dirty="0"/>
              <a:t>块的内存布局如下所示：</a:t>
            </a:r>
            <a:endParaRPr lang="en-US" altLang="zh-CN" dirty="0"/>
          </a:p>
          <a:p>
            <a:pPr lvl="2">
              <a:lnSpc>
                <a:spcPct val="100000"/>
              </a:lnSpc>
            </a:pPr>
            <a:endParaRPr lang="en-US" altLang="zh-CN" dirty="0"/>
          </a:p>
          <a:p>
            <a:pPr lvl="2">
              <a:lnSpc>
                <a:spcPct val="100000"/>
              </a:lnSpc>
            </a:pPr>
            <a:r>
              <a:rPr lang="zh-CN" altLang="en-US" dirty="0"/>
              <a:t>左侧的</a:t>
            </a:r>
            <a:r>
              <a:rPr lang="en-US" altLang="zh-CN" dirty="0" err="1"/>
              <a:t>redzone</a:t>
            </a:r>
            <a:r>
              <a:rPr lang="zh-CN" altLang="en-US" dirty="0"/>
              <a:t>用来存放分配器的中间数据，如分配的块大小、线程号等</a:t>
            </a:r>
            <a:endParaRPr lang="en-US" altLang="zh-CN" dirty="0"/>
          </a:p>
          <a:p>
            <a:pPr lvl="2">
              <a:lnSpc>
                <a:spcPct val="100000"/>
              </a:lnSpc>
            </a:pPr>
            <a:r>
              <a:rPr lang="en-US" altLang="zh-CN" dirty="0" err="1"/>
              <a:t>redzone</a:t>
            </a:r>
            <a:r>
              <a:rPr lang="zh-CN" altLang="en-US" dirty="0"/>
              <a:t>的最低大小为</a:t>
            </a:r>
            <a:r>
              <a:rPr lang="en-US" altLang="zh-CN" dirty="0"/>
              <a:t>32</a:t>
            </a:r>
            <a:r>
              <a:rPr lang="zh-CN" altLang="en-US" dirty="0"/>
              <a:t>字节</a:t>
            </a:r>
            <a:endParaRPr lang="en-US" altLang="zh-CN" dirty="0"/>
          </a:p>
        </p:txBody>
      </p:sp>
      <p:sp>
        <p:nvSpPr>
          <p:cNvPr id="3" name="标题 2"/>
          <p:cNvSpPr>
            <a:spLocks noGrp="1"/>
          </p:cNvSpPr>
          <p:nvPr>
            <p:ph type="title"/>
          </p:nvPr>
        </p:nvSpPr>
        <p:spPr/>
        <p:txBody>
          <a:bodyPr/>
          <a:lstStyle/>
          <a:p>
            <a:r>
              <a:rPr lang="en-US" altLang="zh-CN" dirty="0" err="1"/>
              <a:t>AddressSanitizer</a:t>
            </a:r>
            <a:endParaRPr lang="zh-CN" altLang="en-US" dirty="0"/>
          </a:p>
        </p:txBody>
      </p:sp>
      <p:pic>
        <p:nvPicPr>
          <p:cNvPr id="6" name="图片 5"/>
          <p:cNvPicPr>
            <a:picLocks noChangeAspect="1"/>
          </p:cNvPicPr>
          <p:nvPr/>
        </p:nvPicPr>
        <p:blipFill>
          <a:blip r:embed="rId3"/>
          <a:stretch>
            <a:fillRect/>
          </a:stretch>
        </p:blipFill>
        <p:spPr>
          <a:xfrm>
            <a:off x="3262317" y="4149918"/>
            <a:ext cx="4095238" cy="419048"/>
          </a:xfrm>
          <a:prstGeom prst="rect">
            <a:avLst/>
          </a:prstGeom>
        </p:spPr>
      </p:pic>
      <p:sp>
        <p:nvSpPr>
          <p:cNvPr id="4" name="页脚占位符 3"/>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1698929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pPr>
              <a:lnSpc>
                <a:spcPct val="100000"/>
              </a:lnSpc>
            </a:pPr>
            <a:r>
              <a:rPr lang="en-US" altLang="zh-CN" dirty="0"/>
              <a:t>Runtime </a:t>
            </a:r>
            <a:r>
              <a:rPr lang="en-US" altLang="zh-CN" dirty="0" err="1"/>
              <a:t>Libray</a:t>
            </a:r>
            <a:endParaRPr lang="en-US" altLang="zh-CN" dirty="0"/>
          </a:p>
          <a:p>
            <a:pPr lvl="1">
              <a:lnSpc>
                <a:spcPct val="100000"/>
              </a:lnSpc>
            </a:pPr>
            <a:r>
              <a:rPr lang="en-US" altLang="zh-CN" dirty="0"/>
              <a:t>free</a:t>
            </a:r>
            <a:r>
              <a:rPr lang="zh-CN" altLang="en-US" dirty="0"/>
              <a:t>：</a:t>
            </a:r>
            <a:endParaRPr lang="en-US" altLang="zh-CN" dirty="0"/>
          </a:p>
          <a:p>
            <a:pPr lvl="2">
              <a:lnSpc>
                <a:spcPct val="100000"/>
              </a:lnSpc>
            </a:pPr>
            <a:r>
              <a:rPr lang="zh-CN" altLang="en-US" dirty="0"/>
              <a:t>在一块内存被释放时，</a:t>
            </a:r>
            <a:r>
              <a:rPr lang="en-US" altLang="zh-CN" dirty="0"/>
              <a:t>free</a:t>
            </a:r>
            <a:r>
              <a:rPr lang="zh-CN" altLang="en-US" dirty="0"/>
              <a:t>会将区域标记并且放入隔离区，以免这块内存在短期内被再次分配。（这样做是为了检测</a:t>
            </a:r>
            <a:r>
              <a:rPr lang="en-US" altLang="zh-CN" dirty="0"/>
              <a:t>use-after-free</a:t>
            </a:r>
            <a:r>
              <a:rPr lang="zh-CN" altLang="en-US" dirty="0"/>
              <a:t>）</a:t>
            </a:r>
            <a:endParaRPr lang="en-US" altLang="zh-CN" dirty="0"/>
          </a:p>
          <a:p>
            <a:pPr lvl="2">
              <a:lnSpc>
                <a:spcPct val="100000"/>
              </a:lnSpc>
            </a:pPr>
            <a:r>
              <a:rPr lang="zh-CN" altLang="en-US" dirty="0"/>
              <a:t>隔离区通过</a:t>
            </a:r>
            <a:r>
              <a:rPr lang="en-US" altLang="zh-CN" dirty="0"/>
              <a:t>FIFO</a:t>
            </a:r>
            <a:r>
              <a:rPr lang="zh-CN" altLang="en-US" dirty="0"/>
              <a:t>队列实现，并且隔离区的大小是固定的</a:t>
            </a:r>
            <a:endParaRPr lang="en-US" altLang="zh-CN" dirty="0"/>
          </a:p>
          <a:p>
            <a:pPr lvl="1">
              <a:lnSpc>
                <a:spcPct val="100000"/>
              </a:lnSpc>
            </a:pPr>
            <a:r>
              <a:rPr lang="zh-CN" altLang="en-US" dirty="0"/>
              <a:t>除此之外，默认情况下还会记录</a:t>
            </a:r>
            <a:r>
              <a:rPr lang="en-US" altLang="zh-CN" dirty="0" err="1"/>
              <a:t>malloc</a:t>
            </a:r>
            <a:r>
              <a:rPr lang="zh-CN" altLang="en-US" dirty="0"/>
              <a:t>和</a:t>
            </a:r>
            <a:r>
              <a:rPr lang="en-US" altLang="zh-CN" dirty="0"/>
              <a:t>free</a:t>
            </a:r>
            <a:r>
              <a:rPr lang="zh-CN" altLang="en-US" dirty="0"/>
              <a:t>函数的调用栈，</a:t>
            </a:r>
            <a:r>
              <a:rPr lang="en-US" altLang="zh-CN" dirty="0" err="1"/>
              <a:t>malloc</a:t>
            </a:r>
            <a:r>
              <a:rPr lang="zh-CN" altLang="en-US" dirty="0"/>
              <a:t>的调用栈会被记录在左侧的</a:t>
            </a:r>
            <a:r>
              <a:rPr lang="en-US" altLang="zh-CN" dirty="0" err="1"/>
              <a:t>redzone</a:t>
            </a:r>
            <a:r>
              <a:rPr lang="zh-CN" altLang="en-US" dirty="0"/>
              <a:t>，</a:t>
            </a:r>
            <a:r>
              <a:rPr lang="en-US" altLang="zh-CN" dirty="0"/>
              <a:t>free</a:t>
            </a:r>
            <a:r>
              <a:rPr lang="zh-CN" altLang="en-US" dirty="0"/>
              <a:t>的调用栈会被记录在被释放的内存区域。</a:t>
            </a:r>
            <a:endParaRPr lang="en-US" altLang="zh-CN" dirty="0"/>
          </a:p>
        </p:txBody>
      </p:sp>
      <p:sp>
        <p:nvSpPr>
          <p:cNvPr id="3" name="标题 2"/>
          <p:cNvSpPr>
            <a:spLocks noGrp="1"/>
          </p:cNvSpPr>
          <p:nvPr>
            <p:ph type="title"/>
          </p:nvPr>
        </p:nvSpPr>
        <p:spPr/>
        <p:txBody>
          <a:bodyPr/>
          <a:lstStyle/>
          <a:p>
            <a:r>
              <a:rPr lang="en-US" altLang="zh-CN" dirty="0" err="1"/>
              <a:t>AddressSanitizer</a:t>
            </a:r>
            <a:endParaRPr lang="zh-CN" altLang="en-US" dirty="0"/>
          </a:p>
        </p:txBody>
      </p:sp>
      <p:sp>
        <p:nvSpPr>
          <p:cNvPr id="4" name="页脚占位符 3"/>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70500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pPr>
              <a:lnSpc>
                <a:spcPct val="100000"/>
              </a:lnSpc>
            </a:pPr>
            <a:r>
              <a:rPr lang="zh-CN" altLang="en-US" dirty="0"/>
              <a:t>栈内存与全局变量</a:t>
            </a:r>
            <a:endParaRPr lang="en-US" altLang="zh-CN" dirty="0"/>
          </a:p>
          <a:p>
            <a:pPr lvl="1">
              <a:lnSpc>
                <a:spcPct val="100000"/>
              </a:lnSpc>
            </a:pPr>
            <a:r>
              <a:rPr lang="zh-CN" altLang="en-US" dirty="0"/>
              <a:t>为了检测全局变量以及栈内变量的越界访问，需要在这些对象附近创建</a:t>
            </a:r>
            <a:r>
              <a:rPr lang="en-US" altLang="zh-CN" dirty="0" err="1"/>
              <a:t>redzone</a:t>
            </a:r>
            <a:endParaRPr lang="en-US" altLang="zh-CN" dirty="0"/>
          </a:p>
          <a:p>
            <a:pPr lvl="1">
              <a:lnSpc>
                <a:spcPct val="100000"/>
              </a:lnSpc>
            </a:pPr>
            <a:r>
              <a:rPr lang="zh-CN" altLang="en-US" dirty="0"/>
              <a:t>全局变量：在编译时就创建好</a:t>
            </a:r>
            <a:r>
              <a:rPr lang="en-US" altLang="zh-CN" dirty="0" err="1"/>
              <a:t>redzone</a:t>
            </a:r>
            <a:r>
              <a:rPr lang="zh-CN" altLang="en-US" dirty="0"/>
              <a:t>，在程序启动时将</a:t>
            </a:r>
            <a:r>
              <a:rPr lang="en-US" altLang="zh-CN" dirty="0" err="1"/>
              <a:t>redzone</a:t>
            </a:r>
            <a:r>
              <a:rPr lang="zh-CN" altLang="en-US" dirty="0"/>
              <a:t>的地址传递给运行时</a:t>
            </a:r>
            <a:endParaRPr lang="en-US" altLang="zh-CN" dirty="0"/>
          </a:p>
          <a:p>
            <a:pPr lvl="1"/>
            <a:r>
              <a:rPr lang="zh-CN" altLang="en-US" dirty="0"/>
              <a:t>栈内对象：在运行时创建</a:t>
            </a:r>
            <a:r>
              <a:rPr lang="en-US" altLang="zh-CN" dirty="0" err="1"/>
              <a:t>redzone</a:t>
            </a:r>
            <a:endParaRPr lang="en-US" altLang="zh-CN" dirty="0"/>
          </a:p>
        </p:txBody>
      </p:sp>
      <p:sp>
        <p:nvSpPr>
          <p:cNvPr id="3" name="标题 2"/>
          <p:cNvSpPr>
            <a:spLocks noGrp="1"/>
          </p:cNvSpPr>
          <p:nvPr>
            <p:ph type="title"/>
          </p:nvPr>
        </p:nvSpPr>
        <p:spPr/>
        <p:txBody>
          <a:bodyPr/>
          <a:lstStyle/>
          <a:p>
            <a:r>
              <a:rPr lang="en-US" altLang="zh-CN" dirty="0" err="1"/>
              <a:t>AddressSanitizer</a:t>
            </a:r>
            <a:endParaRPr lang="zh-CN" altLang="en-US" dirty="0"/>
          </a:p>
        </p:txBody>
      </p:sp>
      <p:pic>
        <p:nvPicPr>
          <p:cNvPr id="4" name="图片 3"/>
          <p:cNvPicPr>
            <a:picLocks noChangeAspect="1"/>
          </p:cNvPicPr>
          <p:nvPr/>
        </p:nvPicPr>
        <p:blipFill>
          <a:blip r:embed="rId3"/>
          <a:stretch>
            <a:fillRect/>
          </a:stretch>
        </p:blipFill>
        <p:spPr>
          <a:xfrm>
            <a:off x="1032116" y="3950425"/>
            <a:ext cx="2523809" cy="914286"/>
          </a:xfrm>
          <a:prstGeom prst="rect">
            <a:avLst/>
          </a:prstGeom>
        </p:spPr>
      </p:pic>
      <p:pic>
        <p:nvPicPr>
          <p:cNvPr id="5" name="图片 4"/>
          <p:cNvPicPr>
            <a:picLocks noChangeAspect="1"/>
          </p:cNvPicPr>
          <p:nvPr/>
        </p:nvPicPr>
        <p:blipFill>
          <a:blip r:embed="rId4"/>
          <a:stretch>
            <a:fillRect/>
          </a:stretch>
        </p:blipFill>
        <p:spPr>
          <a:xfrm>
            <a:off x="5902080" y="2712637"/>
            <a:ext cx="5457143" cy="3714286"/>
          </a:xfrm>
          <a:prstGeom prst="rect">
            <a:avLst/>
          </a:prstGeom>
        </p:spPr>
      </p:pic>
      <p:sp>
        <p:nvSpPr>
          <p:cNvPr id="6" name="右箭头 5"/>
          <p:cNvSpPr/>
          <p:nvPr/>
        </p:nvSpPr>
        <p:spPr>
          <a:xfrm>
            <a:off x="4138863" y="4108812"/>
            <a:ext cx="1556084" cy="5975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页脚占位符 6"/>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1689320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235528" y="919698"/>
            <a:ext cx="6083992" cy="5296952"/>
          </a:xfrm>
        </p:spPr>
        <p:txBody>
          <a:bodyPr>
            <a:normAutofit/>
          </a:bodyPr>
          <a:lstStyle/>
          <a:p>
            <a:r>
              <a:rPr lang="en-US" altLang="zh-CN" dirty="0"/>
              <a:t>False Negatives</a:t>
            </a:r>
          </a:p>
          <a:p>
            <a:pPr lvl="1"/>
            <a:r>
              <a:rPr lang="zh-CN" altLang="en-US" dirty="0"/>
              <a:t>上述的检测方法有可能会无法检测出未对齐的内存访问</a:t>
            </a:r>
            <a:endParaRPr lang="en-US" altLang="zh-CN" dirty="0"/>
          </a:p>
          <a:p>
            <a:pPr lvl="1"/>
            <a:endParaRPr lang="en-US" altLang="zh-CN" dirty="0"/>
          </a:p>
          <a:p>
            <a:pPr lvl="1"/>
            <a:r>
              <a:rPr lang="zh-CN" altLang="en-US" dirty="0"/>
              <a:t>无法检测越界太远的越界访问</a:t>
            </a:r>
            <a:endParaRPr lang="en-US" altLang="zh-CN" dirty="0"/>
          </a:p>
          <a:p>
            <a:pPr lvl="1"/>
            <a:endParaRPr lang="en-US" altLang="zh-CN" dirty="0"/>
          </a:p>
          <a:p>
            <a:pPr lvl="1"/>
            <a:endParaRPr lang="en-US" altLang="zh-CN" dirty="0"/>
          </a:p>
          <a:p>
            <a:pPr lvl="1"/>
            <a:r>
              <a:rPr lang="zh-CN" altLang="en-US" dirty="0"/>
              <a:t>如果在内存的访问与</a:t>
            </a:r>
            <a:r>
              <a:rPr lang="en-US" altLang="zh-CN" dirty="0"/>
              <a:t>free</a:t>
            </a:r>
            <a:r>
              <a:rPr lang="zh-CN" altLang="en-US" dirty="0"/>
              <a:t>之间有大内存的分配和回收，那么</a:t>
            </a:r>
            <a:r>
              <a:rPr lang="en-US" altLang="zh-CN" dirty="0"/>
              <a:t>use-after-free</a:t>
            </a:r>
            <a:r>
              <a:rPr lang="zh-CN" altLang="en-US" dirty="0"/>
              <a:t>可能无法检测</a:t>
            </a:r>
            <a:endParaRPr lang="en-US" altLang="zh-CN" dirty="0"/>
          </a:p>
        </p:txBody>
      </p:sp>
      <p:sp>
        <p:nvSpPr>
          <p:cNvPr id="3" name="标题 2"/>
          <p:cNvSpPr>
            <a:spLocks noGrp="1"/>
          </p:cNvSpPr>
          <p:nvPr>
            <p:ph type="title"/>
          </p:nvPr>
        </p:nvSpPr>
        <p:spPr/>
        <p:txBody>
          <a:bodyPr/>
          <a:lstStyle/>
          <a:p>
            <a:r>
              <a:rPr lang="en-US" altLang="zh-CN" dirty="0" err="1"/>
              <a:t>AddressSanitizer</a:t>
            </a:r>
            <a:endParaRPr lang="zh-CN" altLang="en-US" dirty="0"/>
          </a:p>
        </p:txBody>
      </p:sp>
      <p:pic>
        <p:nvPicPr>
          <p:cNvPr id="5" name="图片 4"/>
          <p:cNvPicPr>
            <a:picLocks noChangeAspect="1"/>
          </p:cNvPicPr>
          <p:nvPr/>
        </p:nvPicPr>
        <p:blipFill>
          <a:blip r:embed="rId2"/>
          <a:stretch>
            <a:fillRect/>
          </a:stretch>
        </p:blipFill>
        <p:spPr>
          <a:xfrm>
            <a:off x="6457224" y="1251087"/>
            <a:ext cx="4114286" cy="885714"/>
          </a:xfrm>
          <a:prstGeom prst="rect">
            <a:avLst/>
          </a:prstGeom>
        </p:spPr>
      </p:pic>
      <p:pic>
        <p:nvPicPr>
          <p:cNvPr id="6" name="图片 5"/>
          <p:cNvPicPr>
            <a:picLocks noChangeAspect="1"/>
          </p:cNvPicPr>
          <p:nvPr/>
        </p:nvPicPr>
        <p:blipFill>
          <a:blip r:embed="rId3"/>
          <a:stretch>
            <a:fillRect/>
          </a:stretch>
        </p:blipFill>
        <p:spPr>
          <a:xfrm>
            <a:off x="6457224" y="2503330"/>
            <a:ext cx="5152381" cy="885714"/>
          </a:xfrm>
          <a:prstGeom prst="rect">
            <a:avLst/>
          </a:prstGeom>
        </p:spPr>
      </p:pic>
      <p:pic>
        <p:nvPicPr>
          <p:cNvPr id="7" name="图片 6"/>
          <p:cNvPicPr>
            <a:picLocks noChangeAspect="1"/>
          </p:cNvPicPr>
          <p:nvPr/>
        </p:nvPicPr>
        <p:blipFill>
          <a:blip r:embed="rId4"/>
          <a:stretch>
            <a:fillRect/>
          </a:stretch>
        </p:blipFill>
        <p:spPr>
          <a:xfrm>
            <a:off x="6457224" y="3953616"/>
            <a:ext cx="5533333" cy="1714286"/>
          </a:xfrm>
          <a:prstGeom prst="rect">
            <a:avLst/>
          </a:prstGeom>
        </p:spPr>
      </p:pic>
      <p:sp>
        <p:nvSpPr>
          <p:cNvPr id="4" name="页脚占位符 3"/>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3359006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235527" y="919698"/>
            <a:ext cx="11459167" cy="5296952"/>
          </a:xfrm>
        </p:spPr>
        <p:txBody>
          <a:bodyPr>
            <a:normAutofit/>
          </a:bodyPr>
          <a:lstStyle/>
          <a:p>
            <a:r>
              <a:rPr lang="en-US" altLang="zh-CN" dirty="0"/>
              <a:t>False Positives</a:t>
            </a:r>
          </a:p>
          <a:p>
            <a:pPr lvl="1"/>
            <a:r>
              <a:rPr lang="zh-CN" altLang="en-US" dirty="0"/>
              <a:t>不存在</a:t>
            </a:r>
            <a:r>
              <a:rPr lang="en-US" altLang="zh-CN" dirty="0"/>
              <a:t>false positives</a:t>
            </a:r>
            <a:endParaRPr lang="zh-CN" altLang="en-US" dirty="0"/>
          </a:p>
          <a:p>
            <a:pPr lvl="1"/>
            <a:r>
              <a:rPr lang="zh-CN" altLang="en-US" dirty="0"/>
              <a:t>与</a:t>
            </a:r>
            <a:r>
              <a:rPr lang="en-US" altLang="zh-CN" dirty="0"/>
              <a:t>Load </a:t>
            </a:r>
            <a:r>
              <a:rPr lang="en-US" altLang="zh-CN" dirty="0" err="1"/>
              <a:t>Windening</a:t>
            </a:r>
            <a:r>
              <a:rPr lang="zh-CN" altLang="en-US" dirty="0"/>
              <a:t>优化冲突</a:t>
            </a:r>
            <a:endParaRPr lang="en-US" altLang="zh-CN" dirty="0"/>
          </a:p>
          <a:p>
            <a:pPr lvl="1"/>
            <a:endParaRPr lang="en-US" altLang="zh-CN" dirty="0"/>
          </a:p>
          <a:p>
            <a:pPr lvl="1"/>
            <a:endParaRPr lang="en-US" altLang="zh-CN" dirty="0"/>
          </a:p>
          <a:p>
            <a:pPr lvl="1"/>
            <a:endParaRPr lang="en-US" altLang="zh-CN" dirty="0"/>
          </a:p>
          <a:p>
            <a:pPr lvl="1"/>
            <a:r>
              <a:rPr lang="zh-CN" altLang="en-US" dirty="0"/>
              <a:t>与</a:t>
            </a:r>
            <a:r>
              <a:rPr lang="en-US" altLang="zh-CN" dirty="0"/>
              <a:t>clone</a:t>
            </a:r>
            <a:r>
              <a:rPr lang="zh-CN" altLang="en-US" dirty="0"/>
              <a:t>系统调用冲突。当</a:t>
            </a:r>
            <a:r>
              <a:rPr lang="en-US" altLang="zh-CN" dirty="0"/>
              <a:t>clone</a:t>
            </a:r>
            <a:r>
              <a:rPr lang="zh-CN" altLang="en-US" dirty="0"/>
              <a:t>指定参数</a:t>
            </a:r>
            <a:r>
              <a:rPr lang="en-US" altLang="zh-CN" dirty="0" err="1"/>
              <a:t>clone_vm|clone_files</a:t>
            </a:r>
            <a:r>
              <a:rPr lang="zh-CN" altLang="en-US" dirty="0"/>
              <a:t>时</a:t>
            </a:r>
            <a:r>
              <a:rPr lang="en-US" altLang="zh-CN" dirty="0"/>
              <a:t>(</a:t>
            </a:r>
            <a:r>
              <a:rPr lang="zh-CN" altLang="en-US" dirty="0"/>
              <a:t>前者是指父子进程共享内存空间，后者指共享文件描述符表</a:t>
            </a:r>
            <a:r>
              <a:rPr lang="en-US" altLang="zh-CN" dirty="0"/>
              <a:t>)</a:t>
            </a:r>
            <a:r>
              <a:rPr lang="zh-CN" altLang="en-US" dirty="0"/>
              <a:t>。</a:t>
            </a:r>
            <a:endParaRPr lang="en-US" altLang="zh-CN" dirty="0"/>
          </a:p>
          <a:p>
            <a:pPr lvl="2"/>
            <a:r>
              <a:rPr lang="zh-CN" altLang="en-US" dirty="0"/>
              <a:t>通过检测这些函数可以在调用这些不会返回的函数之前将整个栈</a:t>
            </a:r>
            <a:r>
              <a:rPr lang="en-US" altLang="zh-CN" dirty="0" err="1"/>
              <a:t>unpoison</a:t>
            </a:r>
            <a:endParaRPr lang="en-US" altLang="zh-CN" dirty="0"/>
          </a:p>
          <a:p>
            <a:pPr lvl="2"/>
            <a:r>
              <a:rPr lang="zh-CN" altLang="en-US" dirty="0"/>
              <a:t>基于同样的原因也需要关闭远距离跳转（跨函数的</a:t>
            </a:r>
            <a:r>
              <a:rPr lang="en-US" altLang="zh-CN" dirty="0"/>
              <a:t>jump</a:t>
            </a:r>
            <a:r>
              <a:rPr lang="zh-CN" altLang="en-US" dirty="0"/>
              <a:t>）以及</a:t>
            </a:r>
            <a:r>
              <a:rPr lang="en-US" altLang="zh-CN" dirty="0"/>
              <a:t>C++</a:t>
            </a:r>
            <a:r>
              <a:rPr lang="zh-CN" altLang="en-US" dirty="0"/>
              <a:t>的</a:t>
            </a:r>
            <a:r>
              <a:rPr lang="en-US" altLang="zh-CN" dirty="0"/>
              <a:t>exception</a:t>
            </a:r>
          </a:p>
          <a:p>
            <a:pPr lvl="1"/>
            <a:endParaRPr lang="zh-CN" altLang="en-US" dirty="0"/>
          </a:p>
        </p:txBody>
      </p:sp>
      <p:sp>
        <p:nvSpPr>
          <p:cNvPr id="3" name="标题 2"/>
          <p:cNvSpPr>
            <a:spLocks noGrp="1"/>
          </p:cNvSpPr>
          <p:nvPr>
            <p:ph type="title"/>
          </p:nvPr>
        </p:nvSpPr>
        <p:spPr/>
        <p:txBody>
          <a:bodyPr/>
          <a:lstStyle/>
          <a:p>
            <a:r>
              <a:rPr lang="en-US" altLang="zh-CN" dirty="0" err="1"/>
              <a:t>AddressSanitizer</a:t>
            </a:r>
            <a:endParaRPr lang="zh-CN" altLang="en-US" dirty="0"/>
          </a:p>
        </p:txBody>
      </p:sp>
      <p:pic>
        <p:nvPicPr>
          <p:cNvPr id="4" name="图片 3"/>
          <p:cNvPicPr>
            <a:picLocks noChangeAspect="1"/>
          </p:cNvPicPr>
          <p:nvPr/>
        </p:nvPicPr>
        <p:blipFill>
          <a:blip r:embed="rId3"/>
          <a:stretch>
            <a:fillRect/>
          </a:stretch>
        </p:blipFill>
        <p:spPr>
          <a:xfrm>
            <a:off x="4255586" y="2377698"/>
            <a:ext cx="3419048" cy="1190476"/>
          </a:xfrm>
          <a:prstGeom prst="rect">
            <a:avLst/>
          </a:prstGeom>
        </p:spPr>
      </p:pic>
      <p:sp>
        <p:nvSpPr>
          <p:cNvPr id="5" name="页脚占位符 4"/>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1560241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235527" y="919698"/>
            <a:ext cx="6518199" cy="5296952"/>
          </a:xfrm>
        </p:spPr>
        <p:txBody>
          <a:bodyPr/>
          <a:lstStyle/>
          <a:p>
            <a:r>
              <a:rPr lang="zh-CN" altLang="en-US" dirty="0"/>
              <a:t>基准测试</a:t>
            </a:r>
            <a:endParaRPr lang="en-US" altLang="zh-CN" dirty="0"/>
          </a:p>
          <a:p>
            <a:pPr lvl="1"/>
            <a:r>
              <a:rPr lang="zh-CN" altLang="en-US" dirty="0"/>
              <a:t>测试程序：</a:t>
            </a:r>
            <a:r>
              <a:rPr lang="en-US" altLang="zh-CN" dirty="0"/>
              <a:t>SPEC CPU2006</a:t>
            </a:r>
          </a:p>
          <a:p>
            <a:pPr lvl="1"/>
            <a:r>
              <a:rPr lang="zh-CN" altLang="en-US" dirty="0"/>
              <a:t>测试环境：</a:t>
            </a:r>
            <a:r>
              <a:rPr lang="en-US" altLang="zh-CN" dirty="0"/>
              <a:t>HP Z600 machine with 2 quad-core Intel Xeon E5620 CPUs and24GB RAM. </a:t>
            </a:r>
          </a:p>
          <a:p>
            <a:pPr lvl="1"/>
            <a:r>
              <a:rPr lang="zh-CN" altLang="en-US" dirty="0"/>
              <a:t>对比测试：</a:t>
            </a:r>
            <a:r>
              <a:rPr lang="en-US" altLang="zh-CN" dirty="0"/>
              <a:t>clang –O2</a:t>
            </a:r>
          </a:p>
        </p:txBody>
      </p:sp>
      <p:sp>
        <p:nvSpPr>
          <p:cNvPr id="3" name="标题 2"/>
          <p:cNvSpPr>
            <a:spLocks noGrp="1"/>
          </p:cNvSpPr>
          <p:nvPr>
            <p:ph type="title"/>
          </p:nvPr>
        </p:nvSpPr>
        <p:spPr/>
        <p:txBody>
          <a:bodyPr/>
          <a:lstStyle/>
          <a:p>
            <a:r>
              <a:rPr lang="en-US" altLang="zh-CN" dirty="0"/>
              <a:t>Evaluation</a:t>
            </a:r>
            <a:endParaRPr lang="zh-CN" altLang="en-US" dirty="0"/>
          </a:p>
        </p:txBody>
      </p:sp>
      <p:pic>
        <p:nvPicPr>
          <p:cNvPr id="4" name="图片 3"/>
          <p:cNvPicPr>
            <a:picLocks noChangeAspect="1"/>
          </p:cNvPicPr>
          <p:nvPr/>
        </p:nvPicPr>
        <p:blipFill>
          <a:blip r:embed="rId3"/>
          <a:stretch>
            <a:fillRect/>
          </a:stretch>
        </p:blipFill>
        <p:spPr>
          <a:xfrm>
            <a:off x="7015862" y="836427"/>
            <a:ext cx="4564946" cy="5463494"/>
          </a:xfrm>
          <a:prstGeom prst="rect">
            <a:avLst/>
          </a:prstGeom>
        </p:spPr>
      </p:pic>
      <p:pic>
        <p:nvPicPr>
          <p:cNvPr id="5" name="图片 4"/>
          <p:cNvPicPr>
            <a:picLocks noChangeAspect="1"/>
          </p:cNvPicPr>
          <p:nvPr/>
        </p:nvPicPr>
        <p:blipFill>
          <a:blip r:embed="rId4"/>
          <a:stretch>
            <a:fillRect/>
          </a:stretch>
        </p:blipFill>
        <p:spPr>
          <a:xfrm>
            <a:off x="789864" y="3769031"/>
            <a:ext cx="5409524" cy="2447619"/>
          </a:xfrm>
          <a:prstGeom prst="rect">
            <a:avLst/>
          </a:prstGeom>
        </p:spPr>
      </p:pic>
      <p:sp>
        <p:nvSpPr>
          <p:cNvPr id="6" name="页脚占位符 5"/>
          <p:cNvSpPr>
            <a:spLocks noGrp="1"/>
          </p:cNvSpPr>
          <p:nvPr>
            <p:ph type="ftr" sz="quarter" idx="10"/>
          </p:nvPr>
        </p:nvSpPr>
        <p:spPr/>
        <p:txBody>
          <a:bodyPr/>
          <a:lstStyle/>
          <a:p>
            <a:r>
              <a:rPr lang="en-US" altLang="zh-CN"/>
              <a:t>Address Sanitizer</a:t>
            </a:r>
            <a:endParaRPr lang="zh-CN" altLang="en-US"/>
          </a:p>
        </p:txBody>
      </p:sp>
    </p:spTree>
    <p:extLst>
      <p:ext uri="{BB962C8B-B14F-4D97-AF65-F5344CB8AC3E}">
        <p14:creationId xmlns:p14="http://schemas.microsoft.com/office/powerpoint/2010/main" val="634015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0"/>
          </p:nvPr>
        </p:nvSpPr>
        <p:spPr/>
        <p:txBody>
          <a:bodyPr/>
          <a:lstStyle/>
          <a:p>
            <a:r>
              <a:rPr lang="en-US" altLang="zh-CN" dirty="0"/>
              <a:t>Address Sanitizer</a:t>
            </a:r>
            <a:endParaRPr lang="zh-CN" altLang="en-US" dirty="0"/>
          </a:p>
        </p:txBody>
      </p:sp>
      <p:sp>
        <p:nvSpPr>
          <p:cNvPr id="2" name="内容占位符 1"/>
          <p:cNvSpPr>
            <a:spLocks noGrp="1"/>
          </p:cNvSpPr>
          <p:nvPr>
            <p:ph idx="11"/>
          </p:nvPr>
        </p:nvSpPr>
        <p:spPr>
          <a:xfrm>
            <a:off x="235527" y="919698"/>
            <a:ext cx="11603547" cy="5296952"/>
          </a:xfrm>
        </p:spPr>
        <p:txBody>
          <a:bodyPr/>
          <a:lstStyle/>
          <a:p>
            <a:endParaRPr lang="en-US" altLang="zh-CN" dirty="0"/>
          </a:p>
        </p:txBody>
      </p:sp>
      <p:sp>
        <p:nvSpPr>
          <p:cNvPr id="3" name="标题 2"/>
          <p:cNvSpPr>
            <a:spLocks noGrp="1"/>
          </p:cNvSpPr>
          <p:nvPr>
            <p:ph type="title"/>
          </p:nvPr>
        </p:nvSpPr>
        <p:spPr/>
        <p:txBody>
          <a:bodyPr/>
          <a:lstStyle/>
          <a:p>
            <a:r>
              <a:rPr lang="en-US" altLang="zh-CN" dirty="0"/>
              <a:t>Evaluation</a:t>
            </a:r>
            <a:endParaRPr lang="zh-CN" altLang="en-US" dirty="0"/>
          </a:p>
        </p:txBody>
      </p:sp>
      <p:pic>
        <p:nvPicPr>
          <p:cNvPr id="5" name="图片 4"/>
          <p:cNvPicPr>
            <a:picLocks noChangeAspect="1"/>
          </p:cNvPicPr>
          <p:nvPr/>
        </p:nvPicPr>
        <p:blipFill>
          <a:blip r:embed="rId3"/>
          <a:stretch>
            <a:fillRect/>
          </a:stretch>
        </p:blipFill>
        <p:spPr>
          <a:xfrm>
            <a:off x="860982" y="919698"/>
            <a:ext cx="10352635" cy="5843823"/>
          </a:xfrm>
          <a:prstGeom prst="rect">
            <a:avLst/>
          </a:prstGeom>
        </p:spPr>
      </p:pic>
    </p:spTree>
    <p:extLst>
      <p:ext uri="{BB962C8B-B14F-4D97-AF65-F5344CB8AC3E}">
        <p14:creationId xmlns:p14="http://schemas.microsoft.com/office/powerpoint/2010/main" val="49169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r>
              <a:rPr lang="en-US" altLang="zh-CN"/>
              <a:t>Address Sanitizer</a:t>
            </a:r>
            <a:endParaRPr lang="zh-CN" altLang="en-US"/>
          </a:p>
        </p:txBody>
      </p:sp>
      <p:sp>
        <p:nvSpPr>
          <p:cNvPr id="3" name="内容占位符 2"/>
          <p:cNvSpPr>
            <a:spLocks noGrp="1"/>
          </p:cNvSpPr>
          <p:nvPr>
            <p:ph idx="11"/>
          </p:nvPr>
        </p:nvSpPr>
        <p:spPr/>
        <p:txBody>
          <a:bodyPr>
            <a:normAutofit fontScale="92500"/>
          </a:bodyPr>
          <a:lstStyle/>
          <a:p>
            <a:r>
              <a:rPr lang="en-US" altLang="zh-CN" dirty="0" err="1">
                <a:hlinkClick r:id="rId3"/>
              </a:rPr>
              <a:t>LeakSanitizer</a:t>
            </a:r>
            <a:r>
              <a:rPr lang="en-US" altLang="zh-CN" dirty="0"/>
              <a:t> </a:t>
            </a:r>
            <a:r>
              <a:rPr lang="zh-CN" altLang="en-US" dirty="0"/>
              <a:t>：</a:t>
            </a:r>
            <a:r>
              <a:rPr lang="en-US" altLang="zh-CN" dirty="0"/>
              <a:t>detects memory leaks</a:t>
            </a:r>
          </a:p>
          <a:p>
            <a:r>
              <a:rPr lang="en-US" altLang="zh-CN"/>
              <a:t>ThreadSanitizer</a:t>
            </a:r>
            <a:r>
              <a:rPr lang="zh-CN" altLang="en-US"/>
              <a:t>：</a:t>
            </a:r>
            <a:r>
              <a:rPr lang="en-US" altLang="zh-CN" dirty="0"/>
              <a:t>detects data races and deadlocks</a:t>
            </a:r>
            <a:r>
              <a:rPr lang="zh-CN" altLang="en-US" dirty="0"/>
              <a:t>（</a:t>
            </a:r>
            <a:r>
              <a:rPr lang="en-US" altLang="zh-CN" dirty="0">
                <a:hlinkClick r:id="rId4"/>
              </a:rPr>
              <a:t>C++</a:t>
            </a:r>
            <a:r>
              <a:rPr lang="en-US" altLang="zh-CN" dirty="0"/>
              <a:t>/</a:t>
            </a:r>
            <a:r>
              <a:rPr lang="en-US" altLang="zh-CN" dirty="0">
                <a:hlinkClick r:id="rId5"/>
              </a:rPr>
              <a:t>Go</a:t>
            </a:r>
            <a:r>
              <a:rPr lang="zh-CN" altLang="en-US" dirty="0"/>
              <a:t>）</a:t>
            </a:r>
            <a:endParaRPr lang="en-US" altLang="zh-CN" dirty="0"/>
          </a:p>
          <a:p>
            <a:r>
              <a:rPr lang="en-US" altLang="zh-CN" dirty="0" err="1">
                <a:hlinkClick r:id="rId6"/>
              </a:rPr>
              <a:t>MemorySanitizer</a:t>
            </a:r>
            <a:r>
              <a:rPr lang="en-US" altLang="zh-CN" dirty="0"/>
              <a:t> </a:t>
            </a:r>
            <a:r>
              <a:rPr lang="zh-CN" altLang="en-US" dirty="0"/>
              <a:t>：</a:t>
            </a:r>
            <a:r>
              <a:rPr lang="en-US" altLang="zh-CN" dirty="0"/>
              <a:t>detects use of uninitialized memory</a:t>
            </a:r>
          </a:p>
          <a:p>
            <a:r>
              <a:rPr lang="en-US" altLang="zh-CN" dirty="0">
                <a:hlinkClick r:id="rId7"/>
              </a:rPr>
              <a:t>HWASAN</a:t>
            </a:r>
            <a:r>
              <a:rPr lang="en-US" altLang="zh-CN" dirty="0"/>
              <a:t>, or Hardware-assisted </a:t>
            </a:r>
            <a:r>
              <a:rPr lang="en-US" altLang="zh-CN" dirty="0" err="1"/>
              <a:t>AddressSanitizer</a:t>
            </a:r>
            <a:r>
              <a:rPr lang="en-US" altLang="zh-CN" dirty="0"/>
              <a:t>, a newer variant of </a:t>
            </a:r>
            <a:r>
              <a:rPr lang="en-US" altLang="zh-CN" dirty="0" err="1"/>
              <a:t>AddressSanitizer</a:t>
            </a:r>
            <a:r>
              <a:rPr lang="en-US" altLang="zh-CN" dirty="0"/>
              <a:t> that consumes much less memory</a:t>
            </a:r>
          </a:p>
          <a:p>
            <a:r>
              <a:rPr lang="en-US" altLang="zh-CN" dirty="0" err="1">
                <a:hlinkClick r:id="rId8"/>
              </a:rPr>
              <a:t>UBSan</a:t>
            </a:r>
            <a:r>
              <a:rPr lang="en-US" altLang="zh-CN" dirty="0"/>
              <a:t>, or </a:t>
            </a:r>
            <a:r>
              <a:rPr lang="en-US" altLang="zh-CN" dirty="0" err="1"/>
              <a:t>UndefinedBehaviorSanitizer</a:t>
            </a:r>
            <a:endParaRPr lang="en-US" altLang="zh-CN" dirty="0"/>
          </a:p>
          <a:p>
            <a:r>
              <a:rPr lang="en-US" altLang="zh-CN" dirty="0"/>
              <a:t>Some of the sanitizers are also available for different OS Kernels:</a:t>
            </a:r>
          </a:p>
          <a:p>
            <a:pPr lvl="1"/>
            <a:r>
              <a:rPr lang="en-US" altLang="zh-CN" b="0" dirty="0">
                <a:hlinkClick r:id="rId9"/>
              </a:rPr>
              <a:t>KASAN</a:t>
            </a:r>
            <a:endParaRPr lang="en-US" altLang="zh-CN" b="0" dirty="0"/>
          </a:p>
          <a:p>
            <a:pPr lvl="1"/>
            <a:r>
              <a:rPr lang="en-US" altLang="zh-CN" b="0" dirty="0">
                <a:hlinkClick r:id="rId10"/>
              </a:rPr>
              <a:t>KMSAN</a:t>
            </a:r>
            <a:endParaRPr lang="en-US" altLang="zh-CN" b="0" dirty="0"/>
          </a:p>
          <a:p>
            <a:pPr lvl="1"/>
            <a:r>
              <a:rPr lang="en-US" altLang="zh-CN" b="0" dirty="0">
                <a:hlinkClick r:id="rId11"/>
              </a:rPr>
              <a:t>KCSAN</a:t>
            </a:r>
            <a:br>
              <a:rPr lang="en-US" altLang="zh-CN" dirty="0"/>
            </a:br>
            <a:endParaRPr lang="en-US" altLang="zh-CN" dirty="0"/>
          </a:p>
          <a:p>
            <a:endParaRPr lang="zh-CN" altLang="en-US" dirty="0"/>
          </a:p>
        </p:txBody>
      </p:sp>
      <p:sp>
        <p:nvSpPr>
          <p:cNvPr id="4" name="标题 3"/>
          <p:cNvSpPr>
            <a:spLocks noGrp="1"/>
          </p:cNvSpPr>
          <p:nvPr>
            <p:ph type="title"/>
          </p:nvPr>
        </p:nvSpPr>
        <p:spPr/>
        <p:txBody>
          <a:bodyPr/>
          <a:lstStyle/>
          <a:p>
            <a:r>
              <a:rPr lang="en-US" altLang="zh-CN" dirty="0"/>
              <a:t>Sanitizers</a:t>
            </a:r>
            <a:endParaRPr lang="zh-CN" altLang="en-US" dirty="0"/>
          </a:p>
        </p:txBody>
      </p:sp>
    </p:spTree>
    <p:extLst>
      <p:ext uri="{BB962C8B-B14F-4D97-AF65-F5344CB8AC3E}">
        <p14:creationId xmlns:p14="http://schemas.microsoft.com/office/powerpoint/2010/main" val="643298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r>
              <a:rPr lang="en-US" altLang="zh-CN"/>
              <a:t>Address Sanitizer</a:t>
            </a:r>
            <a:endParaRPr lang="zh-CN" altLang="en-US"/>
          </a:p>
        </p:txBody>
      </p:sp>
      <p:sp>
        <p:nvSpPr>
          <p:cNvPr id="3" name="内容占位符 2"/>
          <p:cNvSpPr>
            <a:spLocks noGrp="1"/>
          </p:cNvSpPr>
          <p:nvPr>
            <p:ph idx="11"/>
          </p:nvPr>
        </p:nvSpPr>
        <p:spPr/>
        <p:txBody>
          <a:bodyPr/>
          <a:lstStyle/>
          <a:p>
            <a:r>
              <a:rPr lang="en-US" altLang="zh-CN" dirty="0" err="1">
                <a:hlinkClick r:id="rId2"/>
              </a:rPr>
              <a:t>AddressSanitizer</a:t>
            </a:r>
            <a:r>
              <a:rPr lang="en-US" altLang="zh-CN" dirty="0">
                <a:hlinkClick r:id="rId2"/>
              </a:rPr>
              <a:t> – Wikipedia</a:t>
            </a:r>
            <a:endParaRPr lang="en-US" altLang="zh-CN" dirty="0"/>
          </a:p>
          <a:p>
            <a:r>
              <a:rPr lang="en-US" altLang="zh-CN" dirty="0" err="1">
                <a:hlinkClick r:id="rId3"/>
              </a:rPr>
              <a:t>AddressSanitizer</a:t>
            </a:r>
            <a:r>
              <a:rPr lang="en-US" altLang="zh-CN" dirty="0">
                <a:hlinkClick r:id="rId3"/>
              </a:rPr>
              <a:t> — Clang 13 documentation (llvm.org)</a:t>
            </a:r>
            <a:endParaRPr lang="en-US" altLang="zh-CN" dirty="0"/>
          </a:p>
          <a:p>
            <a:r>
              <a:rPr lang="en-US" altLang="zh-CN" dirty="0" err="1">
                <a:hlinkClick r:id="rId4"/>
              </a:rPr>
              <a:t>llvm</a:t>
            </a:r>
            <a:r>
              <a:rPr lang="en-US" altLang="zh-CN" dirty="0">
                <a:hlinkClick r:id="rId4"/>
              </a:rPr>
              <a:t>-project/compiler-</a:t>
            </a:r>
            <a:r>
              <a:rPr lang="en-US" altLang="zh-CN" dirty="0" err="1">
                <a:hlinkClick r:id="rId4"/>
              </a:rPr>
              <a:t>rt</a:t>
            </a:r>
            <a:r>
              <a:rPr lang="en-US" altLang="zh-CN" dirty="0">
                <a:hlinkClick r:id="rId4"/>
              </a:rPr>
              <a:t>/lib/</a:t>
            </a:r>
            <a:r>
              <a:rPr lang="en-US" altLang="zh-CN" dirty="0" err="1">
                <a:hlinkClick r:id="rId4"/>
              </a:rPr>
              <a:t>asan</a:t>
            </a:r>
            <a:r>
              <a:rPr lang="en-US" altLang="zh-CN" dirty="0">
                <a:hlinkClick r:id="rId4"/>
              </a:rPr>
              <a:t> at main · </a:t>
            </a:r>
            <a:r>
              <a:rPr lang="en-US" altLang="zh-CN" dirty="0" err="1">
                <a:hlinkClick r:id="rId4"/>
              </a:rPr>
              <a:t>llvm</a:t>
            </a:r>
            <a:r>
              <a:rPr lang="en-US" altLang="zh-CN" dirty="0">
                <a:hlinkClick r:id="rId4"/>
              </a:rPr>
              <a:t>/</a:t>
            </a:r>
            <a:r>
              <a:rPr lang="en-US" altLang="zh-CN" dirty="0" err="1">
                <a:hlinkClick r:id="rId4"/>
              </a:rPr>
              <a:t>llvm</a:t>
            </a:r>
            <a:r>
              <a:rPr lang="en-US" altLang="zh-CN" dirty="0">
                <a:hlinkClick r:id="rId4"/>
              </a:rPr>
              <a:t>-project (github.com)</a:t>
            </a:r>
            <a:endParaRPr lang="en-US" altLang="zh-CN" dirty="0"/>
          </a:p>
          <a:p>
            <a:r>
              <a:rPr lang="en-US" altLang="zh-CN" dirty="0">
                <a:hlinkClick r:id="rId5"/>
              </a:rPr>
              <a:t>google/sanitizers: </a:t>
            </a:r>
            <a:r>
              <a:rPr lang="en-US" altLang="zh-CN" dirty="0" err="1">
                <a:hlinkClick r:id="rId5"/>
              </a:rPr>
              <a:t>AddressSanitizer</a:t>
            </a:r>
            <a:r>
              <a:rPr lang="en-US" altLang="zh-CN" dirty="0">
                <a:hlinkClick r:id="rId5"/>
              </a:rPr>
              <a:t>, </a:t>
            </a:r>
            <a:r>
              <a:rPr lang="en-US" altLang="zh-CN" dirty="0" err="1">
                <a:hlinkClick r:id="rId5"/>
              </a:rPr>
              <a:t>ThreadSanitizer</a:t>
            </a:r>
            <a:r>
              <a:rPr lang="en-US" altLang="zh-CN" dirty="0">
                <a:hlinkClick r:id="rId5"/>
              </a:rPr>
              <a:t>, </a:t>
            </a:r>
            <a:r>
              <a:rPr lang="en-US" altLang="zh-CN" dirty="0" err="1">
                <a:hlinkClick r:id="rId5"/>
              </a:rPr>
              <a:t>MemorySanitizer</a:t>
            </a:r>
            <a:r>
              <a:rPr lang="en-US" altLang="zh-CN" dirty="0">
                <a:hlinkClick r:id="rId5"/>
              </a:rPr>
              <a:t> (github.com)</a:t>
            </a:r>
            <a:endParaRPr lang="en-US" altLang="zh-CN" dirty="0"/>
          </a:p>
          <a:p>
            <a:r>
              <a:rPr lang="en-US" altLang="zh-CN" dirty="0">
                <a:hlinkClick r:id="rId6"/>
              </a:rPr>
              <a:t>Sanitizer instrumentation for C/C++ - Defensive programming and debugging (gjbex.github.io)</a:t>
            </a:r>
            <a:endParaRPr lang="zh-CN" altLang="en-US" dirty="0"/>
          </a:p>
        </p:txBody>
      </p:sp>
      <p:sp>
        <p:nvSpPr>
          <p:cNvPr id="4" name="标题 3"/>
          <p:cNvSpPr>
            <a:spLocks noGrp="1"/>
          </p:cNvSpPr>
          <p:nvPr>
            <p:ph type="title"/>
          </p:nvPr>
        </p:nvSpPr>
        <p:spPr/>
        <p:txBody>
          <a:bodyPr/>
          <a:lstStyle/>
          <a:p>
            <a:r>
              <a:rPr lang="en-US" altLang="zh-CN" dirty="0"/>
              <a:t>Resources</a:t>
            </a:r>
            <a:endParaRPr lang="zh-CN" altLang="en-US" dirty="0"/>
          </a:p>
        </p:txBody>
      </p:sp>
    </p:spTree>
    <p:extLst>
      <p:ext uri="{BB962C8B-B14F-4D97-AF65-F5344CB8AC3E}">
        <p14:creationId xmlns:p14="http://schemas.microsoft.com/office/powerpoint/2010/main" val="6857947"/>
      </p:ext>
    </p:extLst>
  </p:cSld>
  <p:clrMapOvr>
    <a:masterClrMapping/>
  </p:clrMapOvr>
</p:sld>
</file>

<file path=ppt/theme/theme1.xml><?xml version="1.0" encoding="utf-8"?>
<a:theme xmlns:a="http://schemas.openxmlformats.org/drawingml/2006/main" name="主题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1" id="{15DDC8AB-CF77-483C-A620-D9E2C007E70E}" vid="{86B113E7-B59C-446D-9831-1DC93ED1590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508</TotalTime>
  <Words>1587</Words>
  <Application>Microsoft Office PowerPoint</Application>
  <PresentationFormat>宽屏</PresentationFormat>
  <Paragraphs>155</Paragraphs>
  <Slides>18</Slides>
  <Notes>13</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18</vt:i4>
      </vt:variant>
    </vt:vector>
  </HeadingPairs>
  <TitlesOfParts>
    <vt:vector size="26" baseType="lpstr">
      <vt:lpstr>等线</vt:lpstr>
      <vt:lpstr>等线 Light</vt:lpstr>
      <vt:lpstr>微软雅黑</vt:lpstr>
      <vt:lpstr>Arial</vt:lpstr>
      <vt:lpstr>Cambria Math</vt:lpstr>
      <vt:lpstr>Wingdings</vt:lpstr>
      <vt:lpstr>主题1</vt:lpstr>
      <vt:lpstr>1_Office 主题​​</vt:lpstr>
      <vt:lpstr>AddressSanitizer: A Fast Address Sanity Checker</vt:lpstr>
      <vt:lpstr>主要内容</vt:lpstr>
      <vt:lpstr>研究背景与动机</vt:lpstr>
      <vt:lpstr>相关技术</vt:lpstr>
      <vt:lpstr>相关技术</vt:lpstr>
      <vt:lpstr>AddressSanitizer</vt:lpstr>
      <vt:lpstr>AddressSanitizer</vt:lpstr>
      <vt:lpstr>AddressSanitizer</vt:lpstr>
      <vt:lpstr>AddressSanitizer</vt:lpstr>
      <vt:lpstr>AddressSanitizer</vt:lpstr>
      <vt:lpstr>AddressSanitizer</vt:lpstr>
      <vt:lpstr>AddressSanitizer</vt:lpstr>
      <vt:lpstr>AddressSanitizer</vt:lpstr>
      <vt:lpstr>AddressSanitizer</vt:lpstr>
      <vt:lpstr>Evaluation</vt:lpstr>
      <vt:lpstr>Evaluation</vt:lpstr>
      <vt:lpstr>Sanitizers</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AddressSanitizer: A Fast Address Sanity Checker</dc:title>
  <dc:creator>丁伯尧</dc:creator>
  <cp:lastModifiedBy>丁 伯尧</cp:lastModifiedBy>
  <cp:revision>32</cp:revision>
  <dcterms:created xsi:type="dcterms:W3CDTF">2021-11-22T06:32:09Z</dcterms:created>
  <dcterms:modified xsi:type="dcterms:W3CDTF">2021-11-24T12:46:14Z</dcterms:modified>
</cp:coreProperties>
</file>