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504" r:id="rId2"/>
    <p:sldId id="519" r:id="rId3"/>
    <p:sldId id="520" r:id="rId4"/>
    <p:sldId id="521" r:id="rId5"/>
    <p:sldId id="522" r:id="rId6"/>
    <p:sldId id="523" r:id="rId7"/>
    <p:sldId id="524" r:id="rId8"/>
    <p:sldId id="525" r:id="rId9"/>
    <p:sldId id="527" r:id="rId10"/>
    <p:sldId id="529" r:id="rId11"/>
    <p:sldId id="528" r:id="rId12"/>
    <p:sldId id="530" r:id="rId13"/>
    <p:sldId id="531" r:id="rId14"/>
    <p:sldId id="532" r:id="rId15"/>
    <p:sldId id="534" r:id="rId16"/>
    <p:sldId id="533" r:id="rId17"/>
    <p:sldId id="535" r:id="rId18"/>
    <p:sldId id="536" r:id="rId19"/>
    <p:sldId id="398"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 yt" initials="hy" lastIdx="3" clrIdx="0">
    <p:extLst>
      <p:ext uri="{19B8F6BF-5375-455C-9EA6-DF929625EA0E}">
        <p15:presenceInfo xmlns:p15="http://schemas.microsoft.com/office/powerpoint/2012/main" userId="4aac0e6a4956b75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49F"/>
    <a:srgbClr val="66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18" autoAdjust="0"/>
    <p:restoredTop sz="94322" autoAdjust="0"/>
  </p:normalViewPr>
  <p:slideViewPr>
    <p:cSldViewPr snapToGrid="0">
      <p:cViewPr varScale="1">
        <p:scale>
          <a:sx n="74" d="100"/>
          <a:sy n="74" d="100"/>
        </p:scale>
        <p:origin x="210" y="45"/>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C86BB-1BE5-4D31-8AAB-BABBD22ED087}" type="datetimeFigureOut">
              <a:rPr lang="zh-CN" altLang="en-US" smtClean="0"/>
              <a:t>2021/5/24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91FFA3-0EA4-44E6-8181-C4602F553C13}" type="slidenum">
              <a:rPr lang="zh-CN" altLang="en-US" smtClean="0"/>
              <a:t>‹#›</a:t>
            </a:fld>
            <a:endParaRPr lang="zh-CN" altLang="en-US"/>
          </a:p>
        </p:txBody>
      </p:sp>
    </p:spTree>
    <p:extLst>
      <p:ext uri="{BB962C8B-B14F-4D97-AF65-F5344CB8AC3E}">
        <p14:creationId xmlns:p14="http://schemas.microsoft.com/office/powerpoint/2010/main" val="1774480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F91FFA3-0EA4-44E6-8181-C4602F553C13}" type="slidenum">
              <a:rPr lang="zh-CN" altLang="en-US" smtClean="0"/>
              <a:t>1</a:t>
            </a:fld>
            <a:endParaRPr lang="zh-CN" altLang="en-US"/>
          </a:p>
        </p:txBody>
      </p:sp>
    </p:spTree>
    <p:extLst>
      <p:ext uri="{BB962C8B-B14F-4D97-AF65-F5344CB8AC3E}">
        <p14:creationId xmlns:p14="http://schemas.microsoft.com/office/powerpoint/2010/main" val="3521752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2</a:t>
            </a:fld>
            <a:endParaRPr lang="zh-CN" altLang="en-US"/>
          </a:p>
        </p:txBody>
      </p:sp>
    </p:spTree>
    <p:extLst>
      <p:ext uri="{BB962C8B-B14F-4D97-AF65-F5344CB8AC3E}">
        <p14:creationId xmlns:p14="http://schemas.microsoft.com/office/powerpoint/2010/main" val="629848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494949"/>
                </a:solidFill>
                <a:effectLst/>
                <a:latin typeface="DDG_ProximaNova"/>
              </a:rPr>
              <a:t>张量缩约</a:t>
            </a:r>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3</a:t>
            </a:fld>
            <a:endParaRPr lang="zh-CN" altLang="en-US"/>
          </a:p>
        </p:txBody>
      </p:sp>
    </p:spTree>
    <p:extLst>
      <p:ext uri="{BB962C8B-B14F-4D97-AF65-F5344CB8AC3E}">
        <p14:creationId xmlns:p14="http://schemas.microsoft.com/office/powerpoint/2010/main" val="16021941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a:extLst>
              <a:ext uri="{FF2B5EF4-FFF2-40B4-BE49-F238E27FC236}">
                <a16:creationId xmlns:a16="http://schemas.microsoft.com/office/drawing/2014/main" id="{B6DCF9BB-E938-4B89-BFD0-F1F7E7F01AB8}"/>
              </a:ext>
            </a:extLst>
          </p:cNvPr>
          <p:cNvSpPr>
            <a:spLocks noGrp="1"/>
          </p:cNvSpPr>
          <p:nvPr>
            <p:ph type="dt" sz="half" idx="10"/>
          </p:nvPr>
        </p:nvSpPr>
        <p:spPr/>
        <p:txBody>
          <a:bodyPr/>
          <a:lstStyle/>
          <a:p>
            <a:fld id="{382A3CAD-76BE-422E-B8F6-EDB512BFEC95}" type="datetime1">
              <a:rPr lang="zh-CN" altLang="en-US" smtClean="0"/>
              <a:t>2021/5/24</a:t>
            </a:fld>
            <a:endParaRPr lang="zh-CN" altLang="en-US"/>
          </a:p>
        </p:txBody>
      </p:sp>
      <p:sp>
        <p:nvSpPr>
          <p:cNvPr id="5" name="页脚占位符 4">
            <a:extLst>
              <a:ext uri="{FF2B5EF4-FFF2-40B4-BE49-F238E27FC236}">
                <a16:creationId xmlns:a16="http://schemas.microsoft.com/office/drawing/2014/main" id="{A1969515-F994-4062-90A1-C5AFF88861D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436AF07-1610-4396-B004-C0D31EE8D542}"/>
              </a:ext>
            </a:extLst>
          </p:cNvPr>
          <p:cNvSpPr>
            <a:spLocks noGrp="1"/>
          </p:cNvSpPr>
          <p:nvPr>
            <p:ph type="sldNum" sz="quarter" idx="12"/>
          </p:nvPr>
        </p:nvSpPr>
        <p:spPr/>
        <p:txBody>
          <a:bodyPr/>
          <a:lstStyle/>
          <a:p>
            <a:fld id="{EB466BE2-40FE-4A59-82BB-128E7E394AEC}" type="slidenum">
              <a:rPr lang="zh-CN" altLang="en-US" smtClean="0"/>
              <a:t>‹#›</a:t>
            </a:fld>
            <a:endParaRPr lang="zh-CN" altLang="en-US"/>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3653174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dirty="0"/>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4"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3151343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2021/5/24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hasCustomPrompt="1"/>
          </p:nvPr>
        </p:nvSpPr>
        <p:spPr>
          <a:xfrm>
            <a:off x="190005" y="902526"/>
            <a:ext cx="11792198" cy="5379522"/>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792718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a:xfrm>
            <a:off x="11176000" y="6274026"/>
            <a:ext cx="695820" cy="365125"/>
          </a:xfrm>
        </p:spPr>
        <p:txBody>
          <a:bodyPr/>
          <a:lstStyle>
            <a:lvl1pPr>
              <a:defRPr sz="1800" b="1">
                <a:solidFill>
                  <a:schemeClr val="tx1">
                    <a:lumMod val="75000"/>
                    <a:lumOff val="25000"/>
                  </a:schemeClr>
                </a:solidFill>
              </a:defRPr>
            </a:lvl1pPr>
          </a:lstStyle>
          <a:p>
            <a:pPr defTabSz="685800">
              <a:defRPr/>
            </a:pPr>
            <a:fld id="{86CFBB55-5383-4680-AC02-FAC14F853CF3}" type="slidenum">
              <a:rPr lang="zh-CN" altLang="en-US" smtClean="0">
                <a:solidFill>
                  <a:prstClr val="black">
                    <a:lumMod val="75000"/>
                    <a:lumOff val="25000"/>
                  </a:prstClr>
                </a:solidFill>
              </a:rPr>
              <a:pPr defTabSz="685800">
                <a:defRPr/>
              </a:pPr>
              <a:t>‹#›</a:t>
            </a:fld>
            <a:endParaRPr lang="zh-CN" altLang="en-US" dirty="0">
              <a:solidFill>
                <a:prstClr val="black">
                  <a:lumMod val="75000"/>
                  <a:lumOff val="25000"/>
                </a:prstClr>
              </a:solidFill>
            </a:endParaRPr>
          </a:p>
        </p:txBody>
      </p:sp>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1EF2AA3-EA03-6545-9DED-6F9154ACB19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
        <p:nvSpPr>
          <p:cNvPr id="11" name="文本占位符 2">
            <a:extLst>
              <a:ext uri="{FF2B5EF4-FFF2-40B4-BE49-F238E27FC236}">
                <a16:creationId xmlns:a16="http://schemas.microsoft.com/office/drawing/2014/main" id="{80FC510A-EAAE-41C0-9423-6423A04A3ED8}"/>
              </a:ext>
            </a:extLst>
          </p:cNvPr>
          <p:cNvSpPr>
            <a:spLocks noGrp="1"/>
          </p:cNvSpPr>
          <p:nvPr>
            <p:ph idx="1" hasCustomPrompt="1"/>
          </p:nvPr>
        </p:nvSpPr>
        <p:spPr>
          <a:xfrm>
            <a:off x="285007" y="878774"/>
            <a:ext cx="11720945" cy="5379521"/>
          </a:xfrm>
          <a:prstGeom prst="rect">
            <a:avLst/>
          </a:prstGeom>
        </p:spPr>
        <p:txBody>
          <a:bodyPr vert="horz" lIns="91440" tIns="45720" rIns="91440" bIns="45720" rtlCol="0">
            <a:norm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0184143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2021/5/24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425432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80FC510A-EAAE-41C0-9423-6423A04A3ED8}"/>
              </a:ext>
            </a:extLst>
          </p:cNvPr>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6900C973-F94C-48B5-B69A-DF371E842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800E37-E163-40CA-8146-A68431A5A674}" type="datetime1">
              <a:rPr lang="zh-CN" altLang="en-US" smtClean="0"/>
              <a:t>2021/5/24</a:t>
            </a:fld>
            <a:endParaRPr lang="zh-CN" altLang="en-US"/>
          </a:p>
        </p:txBody>
      </p:sp>
      <p:sp>
        <p:nvSpPr>
          <p:cNvPr id="5" name="页脚占位符 4">
            <a:extLst>
              <a:ext uri="{FF2B5EF4-FFF2-40B4-BE49-F238E27FC236}">
                <a16:creationId xmlns:a16="http://schemas.microsoft.com/office/drawing/2014/main" id="{7F8959F7-3E4A-4CAE-B5F7-1BCE614C75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DF0037F-8DF7-47E7-A2E9-7112F040D9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66BE2-40FE-4A59-82BB-128E7E394AEC}" type="slidenum">
              <a:rPr lang="zh-CN" altLang="en-US" smtClean="0"/>
              <a:t>‹#›</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1EF2AA3-EA03-6545-9DED-6F9154ACB19C}"/>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13" name="图片 8"/>
          <p:cNvPicPr>
            <a:picLocks noChangeAspect="1"/>
          </p:cNvPicPr>
          <p:nvPr userDrawn="1"/>
        </p:nvPicPr>
        <p:blipFill rotWithShape="1">
          <a:blip r:embed="rId8"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Tree>
    <p:extLst>
      <p:ext uri="{BB962C8B-B14F-4D97-AF65-F5344CB8AC3E}">
        <p14:creationId xmlns:p14="http://schemas.microsoft.com/office/powerpoint/2010/main" val="2774892512"/>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1" r:id="rId3"/>
    <p:sldLayoutId id="2147483660" r:id="rId4"/>
    <p:sldLayoutId id="2147483662" r:id="rId5"/>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itchFamily="34" charset="-122"/>
          <a:ea typeface="微软雅黑"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hyperlink" Target="https://dl.acm.org/doi/abs/10.1145/3295500.3356218"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dl.acm.org/doi/abs/10.1145/3445814.3446759"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projects.coin-or.org/Couenne" TargetMode="Externa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hyperlink" Target="https://github.com/flame/blis"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a:extLst>
              <a:ext uri="{FF2B5EF4-FFF2-40B4-BE49-F238E27FC236}">
                <a16:creationId xmlns:a16="http://schemas.microsoft.com/office/drawing/2014/main" id="{1D9A5DF5-4A92-4DC2-BF60-CF7F5CFD30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a:extLst>
              <a:ext uri="{FF2B5EF4-FFF2-40B4-BE49-F238E27FC236}">
                <a16:creationId xmlns:a16="http://schemas.microsoft.com/office/drawing/2014/main" id="{51B558E7-6A52-4601-8F7C-E681BBE7A442}"/>
              </a:ext>
            </a:extLst>
          </p:cNvPr>
          <p:cNvSpPr txBox="1">
            <a:spLocks noChangeArrowheads="1"/>
          </p:cNvSpPr>
          <p:nvPr/>
        </p:nvSpPr>
        <p:spPr bwMode="auto">
          <a:xfrm>
            <a:off x="1553581" y="2317607"/>
            <a:ext cx="8739549" cy="1131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微软雅黑" pitchFamily="34" charset="-122"/>
              </a:defRPr>
            </a:lvl1pPr>
            <a:lvl2pPr marL="742950" indent="-285750" eaLnBrk="0" hangingPunct="0">
              <a:defRPr>
                <a:solidFill>
                  <a:schemeClr val="tx1"/>
                </a:solidFill>
                <a:latin typeface="Arial" pitchFamily="34" charset="0"/>
                <a:ea typeface="微软雅黑" pitchFamily="34" charset="-122"/>
              </a:defRPr>
            </a:lvl2pPr>
            <a:lvl3pPr marL="1143000" indent="-228600" eaLnBrk="0" hangingPunct="0">
              <a:defRPr>
                <a:solidFill>
                  <a:schemeClr val="tx1"/>
                </a:solidFill>
                <a:latin typeface="Arial" pitchFamily="34" charset="0"/>
                <a:ea typeface="微软雅黑" pitchFamily="34" charset="-122"/>
              </a:defRPr>
            </a:lvl3pPr>
            <a:lvl4pPr marL="1600200" indent="-228600" eaLnBrk="0" hangingPunct="0">
              <a:defRPr>
                <a:solidFill>
                  <a:schemeClr val="tx1"/>
                </a:solidFill>
                <a:latin typeface="Arial" pitchFamily="34" charset="0"/>
                <a:ea typeface="微软雅黑" pitchFamily="34" charset="-122"/>
              </a:defRPr>
            </a:lvl4pPr>
            <a:lvl5pPr marL="2057400" indent="-228600" eaLnBrk="0" hangingPunct="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defTabSz="685800" eaLnBrk="1" fontAlgn="auto" hangingPunct="1">
              <a:lnSpc>
                <a:spcPct val="150000"/>
              </a:lnSpc>
              <a:spcBef>
                <a:spcPts val="0"/>
              </a:spcBef>
              <a:spcAft>
                <a:spcPts val="0"/>
              </a:spcAft>
            </a:pPr>
            <a:r>
              <a:rPr lang="en-US" altLang="zh-CN" sz="2400" b="1" dirty="0">
                <a:solidFill>
                  <a:schemeClr val="tx2"/>
                </a:solidFill>
              </a:rPr>
              <a:t>Analytical cache modeling and </a:t>
            </a:r>
            <a:r>
              <a:rPr lang="en-US" altLang="zh-CN" sz="2400" b="1" dirty="0" err="1">
                <a:solidFill>
                  <a:schemeClr val="tx2"/>
                </a:solidFill>
              </a:rPr>
              <a:t>tilesize</a:t>
            </a:r>
            <a:r>
              <a:rPr lang="en-US" altLang="zh-CN" sz="2400" b="1" dirty="0">
                <a:solidFill>
                  <a:schemeClr val="tx2"/>
                </a:solidFill>
              </a:rPr>
              <a:t> optimization for tensor contractions</a:t>
            </a:r>
            <a:endParaRPr lang="zh-CN" altLang="en-US" sz="2400" b="1" dirty="0">
              <a:solidFill>
                <a:schemeClr val="tx2"/>
              </a:solidFill>
            </a:endParaRPr>
          </a:p>
        </p:txBody>
      </p:sp>
      <p:sp>
        <p:nvSpPr>
          <p:cNvPr id="20" name="矩形 19">
            <a:extLst>
              <a:ext uri="{FF2B5EF4-FFF2-40B4-BE49-F238E27FC236}">
                <a16:creationId xmlns:a16="http://schemas.microsoft.com/office/drawing/2014/main" id="{3093C588-C891-47DE-AB8C-7210B8F033B9}"/>
              </a:ext>
            </a:extLst>
          </p:cNvPr>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21" name="Group 1">
            <a:extLst>
              <a:ext uri="{FF2B5EF4-FFF2-40B4-BE49-F238E27FC236}">
                <a16:creationId xmlns:a16="http://schemas.microsoft.com/office/drawing/2014/main" id="{699205C8-0229-4279-B618-AEECC6033E62}"/>
              </a:ext>
            </a:extLst>
          </p:cNvPr>
          <p:cNvGrpSpPr/>
          <p:nvPr/>
        </p:nvGrpSpPr>
        <p:grpSpPr>
          <a:xfrm>
            <a:off x="10031385" y="4810119"/>
            <a:ext cx="558403" cy="528638"/>
            <a:chOff x="10637838" y="3171860"/>
            <a:chExt cx="744537" cy="704850"/>
          </a:xfrm>
        </p:grpSpPr>
        <p:sp>
          <p:nvSpPr>
            <p:cNvPr id="22"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3"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4" name="Group 3">
            <a:extLst>
              <a:ext uri="{FF2B5EF4-FFF2-40B4-BE49-F238E27FC236}">
                <a16:creationId xmlns:a16="http://schemas.microsoft.com/office/drawing/2014/main" id="{5071832E-9782-4517-ABCE-52744968689D}"/>
              </a:ext>
            </a:extLst>
          </p:cNvPr>
          <p:cNvGrpSpPr/>
          <p:nvPr/>
        </p:nvGrpSpPr>
        <p:grpSpPr>
          <a:xfrm>
            <a:off x="1354455" y="1612580"/>
            <a:ext cx="470297" cy="470297"/>
            <a:chOff x="1308100" y="1397035"/>
            <a:chExt cx="627063" cy="627062"/>
          </a:xfrm>
        </p:grpSpPr>
        <p:sp>
          <p:nvSpPr>
            <p:cNvPr id="25"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6"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7" name="文本框 62">
            <a:extLst>
              <a:ext uri="{FF2B5EF4-FFF2-40B4-BE49-F238E27FC236}">
                <a16:creationId xmlns:a16="http://schemas.microsoft.com/office/drawing/2014/main" id="{C761B581-BADA-4562-B931-0F56B37761D8}"/>
              </a:ext>
            </a:extLst>
          </p:cNvPr>
          <p:cNvSpPr txBox="1">
            <a:spLocks noChangeArrowheads="1"/>
          </p:cNvSpPr>
          <p:nvPr/>
        </p:nvSpPr>
        <p:spPr bwMode="auto">
          <a:xfrm>
            <a:off x="5205853" y="3400046"/>
            <a:ext cx="143500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微软雅黑" pitchFamily="34" charset="-122"/>
              </a:defRPr>
            </a:lvl1pPr>
            <a:lvl2pPr marL="742950" indent="-285750" eaLnBrk="0" hangingPunct="0">
              <a:defRPr>
                <a:solidFill>
                  <a:schemeClr val="tx1"/>
                </a:solidFill>
                <a:latin typeface="Arial" pitchFamily="34" charset="0"/>
                <a:ea typeface="微软雅黑" pitchFamily="34" charset="-122"/>
              </a:defRPr>
            </a:lvl2pPr>
            <a:lvl3pPr marL="1143000" indent="-228600" eaLnBrk="0" hangingPunct="0">
              <a:defRPr>
                <a:solidFill>
                  <a:schemeClr val="tx1"/>
                </a:solidFill>
                <a:latin typeface="Arial" pitchFamily="34" charset="0"/>
                <a:ea typeface="微软雅黑" pitchFamily="34" charset="-122"/>
              </a:defRPr>
            </a:lvl3pPr>
            <a:lvl4pPr marL="1600200" indent="-228600" eaLnBrk="0" hangingPunct="0">
              <a:defRPr>
                <a:solidFill>
                  <a:schemeClr val="tx1"/>
                </a:solidFill>
                <a:latin typeface="Arial" pitchFamily="34" charset="0"/>
                <a:ea typeface="微软雅黑" pitchFamily="34" charset="-122"/>
              </a:defRPr>
            </a:lvl4pPr>
            <a:lvl5pPr marL="2057400" indent="-228600" eaLnBrk="0" hangingPunct="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defTabSz="685800" eaLnBrk="1" fontAlgn="auto" hangingPunct="1">
              <a:spcBef>
                <a:spcPts val="0"/>
              </a:spcBef>
              <a:spcAft>
                <a:spcPts val="0"/>
              </a:spcAft>
            </a:pPr>
            <a:endParaRPr lang="en-US" altLang="zh-CN" sz="2700" dirty="0">
              <a:solidFill>
                <a:srgbClr val="4B649F"/>
              </a:solidFill>
            </a:endParaRPr>
          </a:p>
          <a:p>
            <a:pPr algn="ctr" defTabSz="685800" eaLnBrk="1" fontAlgn="auto" hangingPunct="1">
              <a:spcBef>
                <a:spcPts val="0"/>
              </a:spcBef>
              <a:spcAft>
                <a:spcPts val="0"/>
              </a:spcAft>
            </a:pPr>
            <a:r>
              <a:rPr lang="en-US" altLang="zh-CN" sz="2700" dirty="0">
                <a:solidFill>
                  <a:srgbClr val="4B649F"/>
                </a:solidFill>
                <a:hlinkClick r:id="rId4"/>
              </a:rPr>
              <a:t>SC2019</a:t>
            </a:r>
            <a:endParaRPr lang="en-US" altLang="zh-CN" sz="2700" dirty="0">
              <a:solidFill>
                <a:srgbClr val="4B649F"/>
              </a:solidFill>
            </a:endParaRPr>
          </a:p>
        </p:txBody>
      </p:sp>
      <p:sp>
        <p:nvSpPr>
          <p:cNvPr id="3" name="文本框 2"/>
          <p:cNvSpPr txBox="1"/>
          <p:nvPr/>
        </p:nvSpPr>
        <p:spPr>
          <a:xfrm>
            <a:off x="-846633" y="96219"/>
            <a:ext cx="184666" cy="369332"/>
          </a:xfrm>
          <a:prstGeom prst="rect">
            <a:avLst/>
          </a:prstGeom>
          <a:noFill/>
        </p:spPr>
        <p:txBody>
          <a:bodyPr wrap="none" rtlCol="0">
            <a:spAutoFit/>
          </a:bodyPr>
          <a:lstStyle/>
          <a:p>
            <a:endParaRPr kumimoji="1" lang="zh-CN" altLang="en-US" dirty="0"/>
          </a:p>
        </p:txBody>
      </p:sp>
      <p:pic>
        <p:nvPicPr>
          <p:cNvPr id="4" name="图片 3">
            <a:extLst>
              <a:ext uri="{FF2B5EF4-FFF2-40B4-BE49-F238E27FC236}">
                <a16:creationId xmlns:a16="http://schemas.microsoft.com/office/drawing/2014/main" id="{2391B9F3-EE2D-4223-916B-A0B04894178E}"/>
              </a:ext>
            </a:extLst>
          </p:cNvPr>
          <p:cNvPicPr>
            <a:picLocks noChangeAspect="1"/>
          </p:cNvPicPr>
          <p:nvPr/>
        </p:nvPicPr>
        <p:blipFill>
          <a:blip r:embed="rId5"/>
          <a:stretch>
            <a:fillRect/>
          </a:stretch>
        </p:blipFill>
        <p:spPr>
          <a:xfrm>
            <a:off x="2573372" y="4409855"/>
            <a:ext cx="6699965" cy="2157432"/>
          </a:xfrm>
          <a:prstGeom prst="rect">
            <a:avLst/>
          </a:prstGeom>
        </p:spPr>
      </p:pic>
    </p:spTree>
    <p:extLst>
      <p:ext uri="{BB962C8B-B14F-4D97-AF65-F5344CB8AC3E}">
        <p14:creationId xmlns:p14="http://schemas.microsoft.com/office/powerpoint/2010/main" val="30041158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387369B6-47C0-4405-B257-E84190F8826B}"/>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2</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25C9C4F6-284A-467F-8DAA-9D467E4F7376}"/>
              </a:ext>
            </a:extLst>
          </p:cNvPr>
          <p:cNvSpPr>
            <a:spLocks noGrp="1"/>
          </p:cNvSpPr>
          <p:nvPr>
            <p:ph idx="1"/>
          </p:nvPr>
        </p:nvSpPr>
        <p:spPr/>
        <p:txBody>
          <a:bodyPr>
            <a:normAutofit fontScale="92500" lnSpcReduction="10000"/>
          </a:bodyPr>
          <a:lstStyle/>
          <a:p>
            <a:r>
              <a:rPr lang="en-US" altLang="zh-CN" sz="2800" b="0" dirty="0"/>
              <a:t>Data movement between processor and memory hierarchy is a fundamental bottleneck that limits the performance of many applications on modern computer architectures</a:t>
            </a:r>
          </a:p>
          <a:p>
            <a:pPr lvl="1"/>
            <a:r>
              <a:rPr lang="en-US" altLang="zh-CN" dirty="0"/>
              <a:t>improving data locality: tiling and loop permutation</a:t>
            </a:r>
          </a:p>
          <a:p>
            <a:pPr lvl="1"/>
            <a:r>
              <a:rPr lang="en-US" altLang="zh-CN" b="0" dirty="0"/>
              <a:t>Challenge: selecting effective tile-sizes and loop permutations</a:t>
            </a:r>
          </a:p>
          <a:p>
            <a:r>
              <a:rPr lang="en-US" altLang="zh-CN" b="0" dirty="0"/>
              <a:t>This paper provides an analytical model based approach to multi-level tile size optimization and permutation selection for tensor contractions</a:t>
            </a:r>
          </a:p>
          <a:p>
            <a:r>
              <a:rPr lang="en-US" altLang="zh-CN" b="0" i="0" dirty="0">
                <a:solidFill>
                  <a:srgbClr val="000000"/>
                </a:solidFill>
                <a:effectLst/>
                <a:latin typeface="Roboto" panose="02000000000000000000" pitchFamily="2" charset="0"/>
              </a:rPr>
              <a:t>Follow-up</a:t>
            </a:r>
          </a:p>
          <a:p>
            <a:pPr lvl="1"/>
            <a:r>
              <a:rPr lang="en-US" altLang="zh-CN" b="0" dirty="0"/>
              <a:t>Analytical characterization and design space exploration for optimization of CNNs [</a:t>
            </a:r>
            <a:r>
              <a:rPr lang="en-US" altLang="zh-CN" b="0" dirty="0">
                <a:hlinkClick r:id="rId3"/>
              </a:rPr>
              <a:t>ASPLOS 2021</a:t>
            </a:r>
            <a:r>
              <a:rPr lang="en-US" altLang="zh-CN" b="0" dirty="0"/>
              <a:t>]</a:t>
            </a:r>
            <a:endParaRPr lang="zh-CN" altLang="en-US" b="0" dirty="0"/>
          </a:p>
        </p:txBody>
      </p:sp>
      <p:sp>
        <p:nvSpPr>
          <p:cNvPr id="4" name="标题 3">
            <a:extLst>
              <a:ext uri="{FF2B5EF4-FFF2-40B4-BE49-F238E27FC236}">
                <a16:creationId xmlns:a16="http://schemas.microsoft.com/office/drawing/2014/main" id="{71455B83-CBB3-4665-B8A0-EEBCE1586981}"/>
              </a:ext>
            </a:extLst>
          </p:cNvPr>
          <p:cNvSpPr>
            <a:spLocks noGrp="1"/>
          </p:cNvSpPr>
          <p:nvPr>
            <p:ph type="title"/>
          </p:nvPr>
        </p:nvSpPr>
        <p:spPr/>
        <p:txBody>
          <a:bodyPr/>
          <a:lstStyle/>
          <a:p>
            <a:r>
              <a:rPr lang="en-US" altLang="zh-CN" dirty="0"/>
              <a:t>Intro</a:t>
            </a:r>
            <a:endParaRPr lang="zh-CN" altLang="en-US" dirty="0"/>
          </a:p>
        </p:txBody>
      </p:sp>
    </p:spTree>
    <p:extLst>
      <p:ext uri="{BB962C8B-B14F-4D97-AF65-F5344CB8AC3E}">
        <p14:creationId xmlns:p14="http://schemas.microsoft.com/office/powerpoint/2010/main" val="4773356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DA887BF-86F8-4831-80BC-F183D86B7C70}"/>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3</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37EB156-76E2-474E-AF1A-F62572FCBFB9}"/>
              </a:ext>
            </a:extLst>
          </p:cNvPr>
          <p:cNvSpPr>
            <a:spLocks noGrp="1"/>
          </p:cNvSpPr>
          <p:nvPr>
            <p:ph idx="1"/>
          </p:nvPr>
        </p:nvSpPr>
        <p:spPr/>
        <p:txBody>
          <a:bodyPr/>
          <a:lstStyle/>
          <a:p>
            <a:r>
              <a:rPr lang="en-US" altLang="zh-CN" b="0" dirty="0"/>
              <a:t>Example: two 4D tensors are contracted to produce a 6D tensor</a:t>
            </a:r>
          </a:p>
          <a:p>
            <a:pPr lvl="1"/>
            <a:r>
              <a:rPr lang="en-US" altLang="zh-CN" b="0" dirty="0"/>
              <a:t> can be expressed as a 7-dimensional loop nest, with one loop for each of the indices {</a:t>
            </a:r>
            <a:r>
              <a:rPr lang="en-US" altLang="zh-CN" b="0" dirty="0" err="1"/>
              <a:t>a,b,c,i,j,k,l</a:t>
            </a:r>
            <a:r>
              <a:rPr lang="en-US" altLang="zh-CN" b="0" dirty="0"/>
              <a:t>}</a:t>
            </a:r>
          </a:p>
          <a:p>
            <a:endParaRPr lang="en-US" altLang="zh-CN" b="0" dirty="0"/>
          </a:p>
          <a:p>
            <a:endParaRPr lang="en-US" altLang="zh-CN" b="0" dirty="0"/>
          </a:p>
          <a:p>
            <a:r>
              <a:rPr lang="en-US" altLang="zh-CN" b="0" dirty="0"/>
              <a:t>all loops of an arbitrary tensor contraction are fully permutable and hence fully </a:t>
            </a:r>
            <a:r>
              <a:rPr lang="en-US" altLang="zh-CN" b="0" dirty="0" err="1"/>
              <a:t>tileable</a:t>
            </a:r>
            <a:r>
              <a:rPr lang="en-US" altLang="zh-CN" b="0" dirty="0"/>
              <a:t> with hyper-rectangular tiles</a:t>
            </a:r>
          </a:p>
          <a:p>
            <a:endParaRPr lang="zh-CN" altLang="en-US" b="0" dirty="0"/>
          </a:p>
        </p:txBody>
      </p:sp>
      <p:sp>
        <p:nvSpPr>
          <p:cNvPr id="4" name="标题 3">
            <a:extLst>
              <a:ext uri="{FF2B5EF4-FFF2-40B4-BE49-F238E27FC236}">
                <a16:creationId xmlns:a16="http://schemas.microsoft.com/office/drawing/2014/main" id="{E3671819-6010-47B8-BD4E-18A9F494A83A}"/>
              </a:ext>
            </a:extLst>
          </p:cNvPr>
          <p:cNvSpPr>
            <a:spLocks noGrp="1"/>
          </p:cNvSpPr>
          <p:nvPr>
            <p:ph type="title"/>
          </p:nvPr>
        </p:nvSpPr>
        <p:spPr/>
        <p:txBody>
          <a:bodyPr/>
          <a:lstStyle/>
          <a:p>
            <a:r>
              <a:rPr lang="en-US" altLang="zh-CN" dirty="0"/>
              <a:t>Tensor contraction</a:t>
            </a:r>
            <a:endParaRPr lang="zh-CN" altLang="en-US" dirty="0"/>
          </a:p>
        </p:txBody>
      </p:sp>
      <p:pic>
        <p:nvPicPr>
          <p:cNvPr id="6" name="图片 5">
            <a:extLst>
              <a:ext uri="{FF2B5EF4-FFF2-40B4-BE49-F238E27FC236}">
                <a16:creationId xmlns:a16="http://schemas.microsoft.com/office/drawing/2014/main" id="{A6FB94BD-47D6-476B-BEDD-69E8C96BD4C5}"/>
              </a:ext>
            </a:extLst>
          </p:cNvPr>
          <p:cNvPicPr>
            <a:picLocks noChangeAspect="1"/>
          </p:cNvPicPr>
          <p:nvPr/>
        </p:nvPicPr>
        <p:blipFill>
          <a:blip r:embed="rId3"/>
          <a:stretch>
            <a:fillRect/>
          </a:stretch>
        </p:blipFill>
        <p:spPr>
          <a:xfrm>
            <a:off x="1834119" y="2484012"/>
            <a:ext cx="6877050" cy="1143000"/>
          </a:xfrm>
          <a:prstGeom prst="rect">
            <a:avLst/>
          </a:prstGeom>
        </p:spPr>
      </p:pic>
    </p:spTree>
    <p:extLst>
      <p:ext uri="{BB962C8B-B14F-4D97-AF65-F5344CB8AC3E}">
        <p14:creationId xmlns:p14="http://schemas.microsoft.com/office/powerpoint/2010/main" val="14511233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C76BFEE-4DA5-4BDA-BCA0-07068FA26636}"/>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4</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51162F1D-A489-4EF5-A67B-FF50FF97B0CC}"/>
              </a:ext>
            </a:extLst>
          </p:cNvPr>
          <p:cNvSpPr>
            <a:spLocks noGrp="1"/>
          </p:cNvSpPr>
          <p:nvPr>
            <p:ph idx="1"/>
          </p:nvPr>
        </p:nvSpPr>
        <p:spPr>
          <a:xfrm>
            <a:off x="285008" y="878774"/>
            <a:ext cx="5948556" cy="5379521"/>
          </a:xfrm>
        </p:spPr>
        <p:txBody>
          <a:bodyPr>
            <a:normAutofit fontScale="92500" lnSpcReduction="10000"/>
          </a:bodyPr>
          <a:lstStyle/>
          <a:p>
            <a:r>
              <a:rPr lang="en-US" altLang="zh-CN" dirty="0"/>
              <a:t>The innermost tiling loop is the one indexed by k2</a:t>
            </a:r>
          </a:p>
          <a:p>
            <a:pPr lvl="1"/>
            <a:r>
              <a:rPr lang="en-US" altLang="zh-CN" dirty="0"/>
              <a:t>successive tiles along k2 would repeatedly access exactly the same slice of data for C, while completely distinct slices of data would be accessed by successive tiles for A and B</a:t>
            </a:r>
          </a:p>
          <a:p>
            <a:pPr lvl="1"/>
            <a:r>
              <a:rPr lang="en-US" altLang="zh-CN" dirty="0"/>
              <a:t>Assuming that the combined data-footprint of a tile just fills the cache, we will have full inter-tile data reuse for elements of C, but no data reuse for A and B.</a:t>
            </a:r>
            <a:endParaRPr lang="zh-CN" altLang="en-US" dirty="0"/>
          </a:p>
        </p:txBody>
      </p:sp>
      <p:sp>
        <p:nvSpPr>
          <p:cNvPr id="4" name="标题 3">
            <a:extLst>
              <a:ext uri="{FF2B5EF4-FFF2-40B4-BE49-F238E27FC236}">
                <a16:creationId xmlns:a16="http://schemas.microsoft.com/office/drawing/2014/main" id="{BBC651A6-AD23-485A-A0FC-17B31D7F33C2}"/>
              </a:ext>
            </a:extLst>
          </p:cNvPr>
          <p:cNvSpPr>
            <a:spLocks noGrp="1"/>
          </p:cNvSpPr>
          <p:nvPr>
            <p:ph type="title"/>
          </p:nvPr>
        </p:nvSpPr>
        <p:spPr/>
        <p:txBody>
          <a:bodyPr/>
          <a:lstStyle/>
          <a:p>
            <a:r>
              <a:rPr lang="en-US" altLang="zh-CN" dirty="0"/>
              <a:t>Zero/Full Inter-Tile Reuse</a:t>
            </a:r>
          </a:p>
        </p:txBody>
      </p:sp>
      <p:pic>
        <p:nvPicPr>
          <p:cNvPr id="6" name="图片 5">
            <a:extLst>
              <a:ext uri="{FF2B5EF4-FFF2-40B4-BE49-F238E27FC236}">
                <a16:creationId xmlns:a16="http://schemas.microsoft.com/office/drawing/2014/main" id="{629C7F83-7A72-44A7-9E61-D04F33F45936}"/>
              </a:ext>
            </a:extLst>
          </p:cNvPr>
          <p:cNvPicPr>
            <a:picLocks noChangeAspect="1"/>
          </p:cNvPicPr>
          <p:nvPr/>
        </p:nvPicPr>
        <p:blipFill>
          <a:blip r:embed="rId2"/>
          <a:stretch>
            <a:fillRect/>
          </a:stretch>
        </p:blipFill>
        <p:spPr>
          <a:xfrm>
            <a:off x="6096000" y="878774"/>
            <a:ext cx="5948556" cy="4526924"/>
          </a:xfrm>
          <a:prstGeom prst="rect">
            <a:avLst/>
          </a:prstGeom>
        </p:spPr>
      </p:pic>
    </p:spTree>
    <p:extLst>
      <p:ext uri="{BB962C8B-B14F-4D97-AF65-F5344CB8AC3E}">
        <p14:creationId xmlns:p14="http://schemas.microsoft.com/office/powerpoint/2010/main" val="15657087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F98AD05-3F5C-42D5-877B-1F57033B030B}"/>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5</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412B02CC-70C6-4ED1-BF05-1CDDFF3268CE}"/>
              </a:ext>
            </a:extLst>
          </p:cNvPr>
          <p:cNvSpPr>
            <a:spLocks noGrp="1"/>
          </p:cNvSpPr>
          <p:nvPr>
            <p:ph idx="1"/>
          </p:nvPr>
        </p:nvSpPr>
        <p:spPr>
          <a:xfrm>
            <a:off x="285008" y="878774"/>
            <a:ext cx="6553674" cy="6050060"/>
          </a:xfrm>
        </p:spPr>
        <p:txBody>
          <a:bodyPr>
            <a:normAutofit fontScale="77500" lnSpcReduction="20000"/>
          </a:bodyPr>
          <a:lstStyle/>
          <a:p>
            <a:r>
              <a:rPr lang="en-US" altLang="zh-CN" b="0" dirty="0"/>
              <a:t>multi-level cache hierarchy: multi-level tiling</a:t>
            </a:r>
          </a:p>
          <a:p>
            <a:pPr lvl="1"/>
            <a:r>
              <a:rPr lang="en-US" altLang="zh-CN" b="0" dirty="0"/>
              <a:t>Tile sizes at each level: the data-footprint of a tile is close to the cache/scratchpad capacity but does not exceed it</a:t>
            </a:r>
          </a:p>
          <a:p>
            <a:r>
              <a:rPr lang="en-US" altLang="zh-CN" b="0" dirty="0"/>
              <a:t>huge space of permuted orders for the tiling loops</a:t>
            </a:r>
          </a:p>
          <a:p>
            <a:pPr lvl="1"/>
            <a:r>
              <a:rPr lang="en-US" altLang="zh-CN" b="0" dirty="0"/>
              <a:t>7 tiling loops, 3 level cache: </a:t>
            </a:r>
            <a:r>
              <a:rPr lang="en-US" altLang="zh-CN" b="1" dirty="0"/>
              <a:t>(7!)</a:t>
            </a:r>
            <a:r>
              <a:rPr lang="en-US" altLang="zh-CN" b="1" baseline="30000" dirty="0"/>
              <a:t>3</a:t>
            </a:r>
            <a:r>
              <a:rPr lang="en-US" altLang="zh-CN" b="1" dirty="0"/>
              <a:t> </a:t>
            </a:r>
            <a:r>
              <a:rPr lang="en-US" altLang="zh-CN" b="0" dirty="0"/>
              <a:t>possible configurations</a:t>
            </a:r>
          </a:p>
          <a:p>
            <a:r>
              <a:rPr lang="en-US" altLang="zh-CN" b="0" dirty="0"/>
              <a:t>only the choice of the innermost tiling loop affects the total data volume</a:t>
            </a:r>
          </a:p>
          <a:p>
            <a:pPr lvl="1"/>
            <a:r>
              <a:rPr lang="en-US" altLang="zh-CN" b="0" dirty="0"/>
              <a:t>As successive tiles of the innermost tiling loop are executed, the data for tensors not indexed by that loop stays invariant, while the data slices for other tensors will be completely disjoint from those used in the previous tiles</a:t>
            </a:r>
          </a:p>
          <a:p>
            <a:pPr lvl="1"/>
            <a:r>
              <a:rPr lang="en-US" altLang="zh-CN" dirty="0"/>
              <a:t>Reduce from </a:t>
            </a:r>
            <a:r>
              <a:rPr lang="en-US" altLang="zh-CN" b="1" dirty="0"/>
              <a:t>(7!)</a:t>
            </a:r>
            <a:r>
              <a:rPr lang="en-US" altLang="zh-CN" b="1" baseline="30000" dirty="0"/>
              <a:t>3</a:t>
            </a:r>
            <a:r>
              <a:rPr lang="en-US" altLang="zh-CN" b="1" dirty="0"/>
              <a:t> </a:t>
            </a:r>
            <a:r>
              <a:rPr lang="en-US" altLang="zh-CN" dirty="0"/>
              <a:t>to </a:t>
            </a:r>
            <a:r>
              <a:rPr lang="en-US" altLang="zh-CN" b="1" dirty="0"/>
              <a:t>(7)</a:t>
            </a:r>
            <a:r>
              <a:rPr lang="en-US" altLang="zh-CN" b="1" baseline="30000" dirty="0"/>
              <a:t>3</a:t>
            </a:r>
            <a:r>
              <a:rPr lang="en-US" altLang="zh-CN" b="1" dirty="0"/>
              <a:t> </a:t>
            </a:r>
            <a:endParaRPr lang="zh-CN" altLang="en-US" b="1" dirty="0"/>
          </a:p>
        </p:txBody>
      </p:sp>
      <p:sp>
        <p:nvSpPr>
          <p:cNvPr id="4" name="标题 3">
            <a:extLst>
              <a:ext uri="{FF2B5EF4-FFF2-40B4-BE49-F238E27FC236}">
                <a16:creationId xmlns:a16="http://schemas.microsoft.com/office/drawing/2014/main" id="{4AA78387-D0A9-4CC8-823D-A4E31A63FFD1}"/>
              </a:ext>
            </a:extLst>
          </p:cNvPr>
          <p:cNvSpPr>
            <a:spLocks noGrp="1"/>
          </p:cNvSpPr>
          <p:nvPr>
            <p:ph type="title"/>
          </p:nvPr>
        </p:nvSpPr>
        <p:spPr/>
        <p:txBody>
          <a:bodyPr/>
          <a:lstStyle/>
          <a:p>
            <a:r>
              <a:rPr lang="en-US" altLang="zh-CN" dirty="0"/>
              <a:t>Only Innermost Tiling Loop Matters</a:t>
            </a:r>
          </a:p>
        </p:txBody>
      </p:sp>
      <p:pic>
        <p:nvPicPr>
          <p:cNvPr id="6" name="图片 5">
            <a:extLst>
              <a:ext uri="{FF2B5EF4-FFF2-40B4-BE49-F238E27FC236}">
                <a16:creationId xmlns:a16="http://schemas.microsoft.com/office/drawing/2014/main" id="{01FC324C-E79C-4AF7-9507-28726B662DE0}"/>
              </a:ext>
            </a:extLst>
          </p:cNvPr>
          <p:cNvPicPr>
            <a:picLocks noChangeAspect="1"/>
          </p:cNvPicPr>
          <p:nvPr/>
        </p:nvPicPr>
        <p:blipFill>
          <a:blip r:embed="rId2"/>
          <a:stretch>
            <a:fillRect/>
          </a:stretch>
        </p:blipFill>
        <p:spPr>
          <a:xfrm>
            <a:off x="6739468" y="1553237"/>
            <a:ext cx="5452532" cy="3867435"/>
          </a:xfrm>
          <a:prstGeom prst="rect">
            <a:avLst/>
          </a:prstGeom>
        </p:spPr>
      </p:pic>
    </p:spTree>
    <p:extLst>
      <p:ext uri="{BB962C8B-B14F-4D97-AF65-F5344CB8AC3E}">
        <p14:creationId xmlns:p14="http://schemas.microsoft.com/office/powerpoint/2010/main" val="32537768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37D8738-08AD-453B-89C1-6FF302E52EFE}"/>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6</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BA886C17-FD4F-4BAA-A54E-EBCDA8370A0D}"/>
              </a:ext>
            </a:extLst>
          </p:cNvPr>
          <p:cNvSpPr>
            <a:spLocks noGrp="1"/>
          </p:cNvSpPr>
          <p:nvPr>
            <p:ph idx="1"/>
          </p:nvPr>
        </p:nvSpPr>
        <p:spPr>
          <a:xfrm>
            <a:off x="285007" y="878774"/>
            <a:ext cx="5301297" cy="5926068"/>
          </a:xfrm>
        </p:spPr>
        <p:txBody>
          <a:bodyPr>
            <a:normAutofit fontScale="85000" lnSpcReduction="20000"/>
          </a:bodyPr>
          <a:lstStyle/>
          <a:p>
            <a:r>
              <a:rPr lang="en-US" altLang="zh-CN" dirty="0"/>
              <a:t>Assumption: memory/cache bandwidth is the main performance bottleneck</a:t>
            </a:r>
          </a:p>
          <a:p>
            <a:pPr lvl="1"/>
            <a:r>
              <a:rPr lang="en-US" altLang="zh-CN" dirty="0"/>
              <a:t>Memory/cache latency can be hidden using prefetching</a:t>
            </a:r>
          </a:p>
          <a:p>
            <a:r>
              <a:rPr lang="en-US" altLang="zh-CN" dirty="0"/>
              <a:t>DF(A, </a:t>
            </a:r>
            <a:r>
              <a:rPr lang="en-US" altLang="zh-CN" dirty="0" err="1"/>
              <a:t>i</a:t>
            </a:r>
            <a:r>
              <a:rPr lang="en-US" altLang="zh-CN" dirty="0"/>
              <a:t>)</a:t>
            </a:r>
          </a:p>
          <a:p>
            <a:pPr lvl="1"/>
            <a:r>
              <a:rPr lang="en-US" altLang="zh-CN" dirty="0"/>
              <a:t>represent the data footprint of array A corresponding loop to </a:t>
            </a:r>
            <a:r>
              <a:rPr lang="en-US" altLang="zh-CN" dirty="0" err="1"/>
              <a:t>i</a:t>
            </a:r>
            <a:endParaRPr lang="en-US" altLang="zh-CN" dirty="0"/>
          </a:p>
          <a:p>
            <a:r>
              <a:rPr lang="en-US" altLang="zh-CN" dirty="0"/>
              <a:t>DM(</a:t>
            </a:r>
            <a:r>
              <a:rPr lang="en-US" altLang="zh-CN" dirty="0" err="1"/>
              <a:t>A,i</a:t>
            </a:r>
            <a:r>
              <a:rPr lang="en-US" altLang="zh-CN" dirty="0"/>
              <a:t>) </a:t>
            </a:r>
          </a:p>
          <a:p>
            <a:pPr lvl="1"/>
            <a:r>
              <a:rPr lang="en-US" altLang="zh-CN" dirty="0"/>
              <a:t>represent the data movement between cache and the main memory corresponding to array A at loop </a:t>
            </a:r>
            <a:r>
              <a:rPr lang="en-US" altLang="zh-CN" dirty="0" err="1"/>
              <a:t>i</a:t>
            </a:r>
            <a:endParaRPr lang="en-US" altLang="zh-CN" dirty="0"/>
          </a:p>
          <a:p>
            <a:pPr lvl="1"/>
            <a:r>
              <a:rPr lang="en-US" altLang="zh-CN" dirty="0"/>
              <a:t>Multi-Level cache modeling: DM(A, </a:t>
            </a:r>
            <a:r>
              <a:rPr lang="en-US" altLang="zh-CN" dirty="0" err="1"/>
              <a:t>i</a:t>
            </a:r>
            <a:r>
              <a:rPr lang="en-US" altLang="zh-CN" dirty="0"/>
              <a:t>, l)</a:t>
            </a:r>
          </a:p>
          <a:p>
            <a:pPr lvl="1"/>
            <a:endParaRPr lang="zh-CN" altLang="en-US" dirty="0"/>
          </a:p>
        </p:txBody>
      </p:sp>
      <p:sp>
        <p:nvSpPr>
          <p:cNvPr id="4" name="标题 3">
            <a:extLst>
              <a:ext uri="{FF2B5EF4-FFF2-40B4-BE49-F238E27FC236}">
                <a16:creationId xmlns:a16="http://schemas.microsoft.com/office/drawing/2014/main" id="{8DC1ECDE-FF8D-4ECE-9AD7-139557A43207}"/>
              </a:ext>
            </a:extLst>
          </p:cNvPr>
          <p:cNvSpPr>
            <a:spLocks noGrp="1"/>
          </p:cNvSpPr>
          <p:nvPr>
            <p:ph type="title"/>
          </p:nvPr>
        </p:nvSpPr>
        <p:spPr/>
        <p:txBody>
          <a:bodyPr/>
          <a:lstStyle/>
          <a:p>
            <a:r>
              <a:rPr lang="en-US" altLang="zh-CN" dirty="0"/>
              <a:t>ANALYTICAL CACHE MODELING</a:t>
            </a:r>
            <a:endParaRPr lang="zh-CN" altLang="en-US" dirty="0"/>
          </a:p>
        </p:txBody>
      </p:sp>
      <p:pic>
        <p:nvPicPr>
          <p:cNvPr id="6" name="图片 5">
            <a:extLst>
              <a:ext uri="{FF2B5EF4-FFF2-40B4-BE49-F238E27FC236}">
                <a16:creationId xmlns:a16="http://schemas.microsoft.com/office/drawing/2014/main" id="{ED7158E6-D546-47BA-8905-89DDF8358743}"/>
              </a:ext>
            </a:extLst>
          </p:cNvPr>
          <p:cNvPicPr>
            <a:picLocks noChangeAspect="1"/>
          </p:cNvPicPr>
          <p:nvPr/>
        </p:nvPicPr>
        <p:blipFill>
          <a:blip r:embed="rId2"/>
          <a:stretch>
            <a:fillRect/>
          </a:stretch>
        </p:blipFill>
        <p:spPr>
          <a:xfrm>
            <a:off x="5586304" y="738893"/>
            <a:ext cx="6419648" cy="6065949"/>
          </a:xfrm>
          <a:prstGeom prst="rect">
            <a:avLst/>
          </a:prstGeom>
        </p:spPr>
      </p:pic>
    </p:spTree>
    <p:extLst>
      <p:ext uri="{BB962C8B-B14F-4D97-AF65-F5344CB8AC3E}">
        <p14:creationId xmlns:p14="http://schemas.microsoft.com/office/powerpoint/2010/main" val="105246165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141622-21DB-4EA1-B15C-DBF40B2C0172}"/>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7</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39ACBD53-D9D7-4293-A624-B8B92947D609}"/>
              </a:ext>
            </a:extLst>
          </p:cNvPr>
          <p:cNvSpPr>
            <a:spLocks noGrp="1"/>
          </p:cNvSpPr>
          <p:nvPr>
            <p:ph idx="1"/>
          </p:nvPr>
        </p:nvSpPr>
        <p:spPr/>
        <p:txBody>
          <a:bodyPr>
            <a:normAutofit/>
          </a:bodyPr>
          <a:lstStyle/>
          <a:p>
            <a:r>
              <a:rPr lang="en-US" altLang="zh-CN" dirty="0"/>
              <a:t>Predicting execution time based on data movement</a:t>
            </a:r>
          </a:p>
          <a:p>
            <a:pPr lvl="1"/>
            <a:r>
              <a:rPr lang="en-US" altLang="zh-CN" dirty="0"/>
              <a:t>L: the number of cache levels</a:t>
            </a:r>
          </a:p>
          <a:p>
            <a:pPr lvl="1"/>
            <a:r>
              <a:rPr lang="en-US" altLang="zh-CN" dirty="0"/>
              <a:t>C</a:t>
            </a:r>
            <a:r>
              <a:rPr lang="en-US" altLang="zh-CN" baseline="-25000" dirty="0"/>
              <a:t>l</a:t>
            </a:r>
            <a:r>
              <a:rPr lang="en-US" altLang="zh-CN" dirty="0"/>
              <a:t>: the cache at level l</a:t>
            </a:r>
          </a:p>
          <a:p>
            <a:pPr lvl="1"/>
            <a:r>
              <a:rPr lang="en-US" altLang="zh-CN" dirty="0" err="1"/>
              <a:t>BW</a:t>
            </a:r>
            <a:r>
              <a:rPr lang="en-US" altLang="zh-CN" baseline="-25000" dirty="0" err="1"/>
              <a:t>l</a:t>
            </a:r>
            <a:r>
              <a:rPr lang="en-US" altLang="zh-CN" dirty="0"/>
              <a:t>: the maximum main-memory bandwidth of cache at level l</a:t>
            </a:r>
          </a:p>
          <a:p>
            <a:pPr lvl="1"/>
            <a:r>
              <a:rPr lang="en-US" altLang="zh-CN" dirty="0"/>
              <a:t>C_DM(l): the volume of data transferred between C</a:t>
            </a:r>
            <a:r>
              <a:rPr lang="en-US" altLang="zh-CN" baseline="-25000" dirty="0"/>
              <a:t>l</a:t>
            </a:r>
            <a:r>
              <a:rPr lang="en-US" altLang="zh-CN" dirty="0"/>
              <a:t> and C</a:t>
            </a:r>
            <a:r>
              <a:rPr lang="en-US" altLang="zh-CN" baseline="-25000" dirty="0"/>
              <a:t>l−1</a:t>
            </a:r>
            <a:endParaRPr lang="en-US" altLang="zh-CN" dirty="0"/>
          </a:p>
          <a:p>
            <a:pPr lvl="1"/>
            <a:r>
              <a:rPr lang="en-US" altLang="zh-CN" dirty="0" err="1"/>
              <a:t>C_time</a:t>
            </a:r>
            <a:r>
              <a:rPr lang="en-US" altLang="zh-CN" dirty="0"/>
              <a:t>(l): the time required to move C_DM(l) elements between C</a:t>
            </a:r>
            <a:r>
              <a:rPr lang="en-US" altLang="zh-CN" baseline="-25000" dirty="0"/>
              <a:t>l</a:t>
            </a:r>
            <a:r>
              <a:rPr lang="en-US" altLang="zh-CN" dirty="0"/>
              <a:t> and C</a:t>
            </a:r>
            <a:r>
              <a:rPr lang="en-US" altLang="zh-CN" baseline="-25000" dirty="0"/>
              <a:t>l−1</a:t>
            </a:r>
          </a:p>
          <a:p>
            <a:pPr lvl="1"/>
            <a:r>
              <a:rPr lang="en-US" altLang="zh-CN" dirty="0"/>
              <a:t>For a given loop permutation P,</a:t>
            </a:r>
          </a:p>
          <a:p>
            <a:pPr lvl="1"/>
            <a:r>
              <a:rPr lang="en-US" altLang="zh-CN" dirty="0"/>
              <a:t>The predicted execution time is: </a:t>
            </a:r>
          </a:p>
        </p:txBody>
      </p:sp>
      <p:sp>
        <p:nvSpPr>
          <p:cNvPr id="4" name="标题 3">
            <a:extLst>
              <a:ext uri="{FF2B5EF4-FFF2-40B4-BE49-F238E27FC236}">
                <a16:creationId xmlns:a16="http://schemas.microsoft.com/office/drawing/2014/main" id="{A1BC509B-FE5F-4D0A-8FC3-2A0358C5D769}"/>
              </a:ext>
            </a:extLst>
          </p:cNvPr>
          <p:cNvSpPr>
            <a:spLocks noGrp="1"/>
          </p:cNvSpPr>
          <p:nvPr>
            <p:ph type="title"/>
          </p:nvPr>
        </p:nvSpPr>
        <p:spPr/>
        <p:txBody>
          <a:bodyPr/>
          <a:lstStyle/>
          <a:p>
            <a:r>
              <a:rPr lang="en-US" altLang="zh-CN" dirty="0"/>
              <a:t>ANALYTICAL CACHE MODELING</a:t>
            </a:r>
            <a:endParaRPr lang="zh-CN" altLang="en-US" dirty="0"/>
          </a:p>
        </p:txBody>
      </p:sp>
      <p:pic>
        <p:nvPicPr>
          <p:cNvPr id="8" name="图片 7">
            <a:extLst>
              <a:ext uri="{FF2B5EF4-FFF2-40B4-BE49-F238E27FC236}">
                <a16:creationId xmlns:a16="http://schemas.microsoft.com/office/drawing/2014/main" id="{D6FA4205-B16B-4891-BCA8-E73A95C3C736}"/>
              </a:ext>
            </a:extLst>
          </p:cNvPr>
          <p:cNvPicPr>
            <a:picLocks noChangeAspect="1"/>
          </p:cNvPicPr>
          <p:nvPr/>
        </p:nvPicPr>
        <p:blipFill>
          <a:blip r:embed="rId2"/>
          <a:stretch>
            <a:fillRect/>
          </a:stretch>
        </p:blipFill>
        <p:spPr>
          <a:xfrm>
            <a:off x="5807034" y="4269548"/>
            <a:ext cx="4572000" cy="714375"/>
          </a:xfrm>
          <a:prstGeom prst="rect">
            <a:avLst/>
          </a:prstGeom>
        </p:spPr>
      </p:pic>
      <p:pic>
        <p:nvPicPr>
          <p:cNvPr id="10" name="图片 9">
            <a:extLst>
              <a:ext uri="{FF2B5EF4-FFF2-40B4-BE49-F238E27FC236}">
                <a16:creationId xmlns:a16="http://schemas.microsoft.com/office/drawing/2014/main" id="{32826430-3C35-4318-B573-5AF8CE73CD3E}"/>
              </a:ext>
            </a:extLst>
          </p:cNvPr>
          <p:cNvPicPr>
            <a:picLocks noChangeAspect="1"/>
          </p:cNvPicPr>
          <p:nvPr/>
        </p:nvPicPr>
        <p:blipFill>
          <a:blip r:embed="rId3"/>
          <a:stretch>
            <a:fillRect/>
          </a:stretch>
        </p:blipFill>
        <p:spPr>
          <a:xfrm>
            <a:off x="5878937" y="4868633"/>
            <a:ext cx="5753100" cy="752475"/>
          </a:xfrm>
          <a:prstGeom prst="rect">
            <a:avLst/>
          </a:prstGeom>
        </p:spPr>
      </p:pic>
    </p:spTree>
    <p:extLst>
      <p:ext uri="{BB962C8B-B14F-4D97-AF65-F5344CB8AC3E}">
        <p14:creationId xmlns:p14="http://schemas.microsoft.com/office/powerpoint/2010/main" val="4986813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519E06D-86E6-48EF-AED7-B343BFE6BA38}"/>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8</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81982FBD-D049-4A60-9277-A387B4E72E81}"/>
              </a:ext>
            </a:extLst>
          </p:cNvPr>
          <p:cNvSpPr>
            <a:spLocks noGrp="1"/>
          </p:cNvSpPr>
          <p:nvPr>
            <p:ph idx="1"/>
          </p:nvPr>
        </p:nvSpPr>
        <p:spPr/>
        <p:txBody>
          <a:bodyPr/>
          <a:lstStyle/>
          <a:p>
            <a:r>
              <a:rPr lang="en-US" altLang="zh-CN" dirty="0"/>
              <a:t>Tile size and loop permutation selection</a:t>
            </a:r>
          </a:p>
          <a:p>
            <a:pPr lvl="1"/>
            <a:r>
              <a:rPr lang="en-US" altLang="zh-CN" dirty="0"/>
              <a:t>objective: find the tile sizes such that minimizes the total execution time</a:t>
            </a:r>
          </a:p>
          <a:p>
            <a:pPr lvl="1"/>
            <a:endParaRPr lang="en-US" altLang="zh-CN" dirty="0"/>
          </a:p>
          <a:p>
            <a:pPr lvl="1"/>
            <a:endParaRPr lang="en-US" altLang="zh-CN" dirty="0"/>
          </a:p>
          <a:p>
            <a:pPr lvl="1"/>
            <a:endParaRPr lang="en-US" altLang="zh-CN" dirty="0"/>
          </a:p>
          <a:p>
            <a:pPr lvl="1"/>
            <a:endParaRPr lang="en-US" altLang="zh-CN" dirty="0"/>
          </a:p>
          <a:p>
            <a:pPr lvl="1"/>
            <a:r>
              <a:rPr lang="en-US" altLang="zh-CN" dirty="0"/>
              <a:t>capacity constraint: the sum of data movement for all arrays at each cache level l (C_DM(l)) is constrained to be less than or equal to cache capacity at that level</a:t>
            </a:r>
          </a:p>
          <a:p>
            <a:pPr lvl="2"/>
            <a:r>
              <a:rPr lang="en-US" altLang="zh-CN" dirty="0" err="1"/>
              <a:t>group_outer</a:t>
            </a:r>
            <a:r>
              <a:rPr lang="en-US" altLang="zh-CN" dirty="0"/>
              <a:t>(l): outermost tiling loop corresponding to cache level l</a:t>
            </a:r>
          </a:p>
          <a:p>
            <a:pPr lvl="2"/>
            <a:endParaRPr lang="en-US" altLang="zh-CN" dirty="0"/>
          </a:p>
          <a:p>
            <a:pPr lvl="1"/>
            <a:endParaRPr lang="zh-CN" altLang="en-US" dirty="0"/>
          </a:p>
        </p:txBody>
      </p:sp>
      <p:sp>
        <p:nvSpPr>
          <p:cNvPr id="4" name="标题 3">
            <a:extLst>
              <a:ext uri="{FF2B5EF4-FFF2-40B4-BE49-F238E27FC236}">
                <a16:creationId xmlns:a16="http://schemas.microsoft.com/office/drawing/2014/main" id="{0FE73C86-E3D9-4807-80DB-FD4C89DC3615}"/>
              </a:ext>
            </a:extLst>
          </p:cNvPr>
          <p:cNvSpPr>
            <a:spLocks noGrp="1"/>
          </p:cNvSpPr>
          <p:nvPr>
            <p:ph type="title"/>
          </p:nvPr>
        </p:nvSpPr>
        <p:spPr/>
        <p:txBody>
          <a:bodyPr/>
          <a:lstStyle/>
          <a:p>
            <a:r>
              <a:rPr lang="en-US" altLang="zh-CN" dirty="0"/>
              <a:t>ANALYTICAL CACHE MODELING</a:t>
            </a:r>
            <a:endParaRPr lang="zh-CN" altLang="en-US" dirty="0"/>
          </a:p>
        </p:txBody>
      </p:sp>
      <p:pic>
        <p:nvPicPr>
          <p:cNvPr id="6" name="图片 5">
            <a:extLst>
              <a:ext uri="{FF2B5EF4-FFF2-40B4-BE49-F238E27FC236}">
                <a16:creationId xmlns:a16="http://schemas.microsoft.com/office/drawing/2014/main" id="{1C382190-6AFE-4EEF-86C8-D73CB7FFC93B}"/>
              </a:ext>
            </a:extLst>
          </p:cNvPr>
          <p:cNvPicPr>
            <a:picLocks noChangeAspect="1"/>
          </p:cNvPicPr>
          <p:nvPr/>
        </p:nvPicPr>
        <p:blipFill>
          <a:blip r:embed="rId2"/>
          <a:stretch>
            <a:fillRect/>
          </a:stretch>
        </p:blipFill>
        <p:spPr>
          <a:xfrm>
            <a:off x="2810344" y="1908756"/>
            <a:ext cx="5953125" cy="1752600"/>
          </a:xfrm>
          <a:prstGeom prst="rect">
            <a:avLst/>
          </a:prstGeom>
        </p:spPr>
      </p:pic>
      <p:pic>
        <p:nvPicPr>
          <p:cNvPr id="8" name="图片 7">
            <a:extLst>
              <a:ext uri="{FF2B5EF4-FFF2-40B4-BE49-F238E27FC236}">
                <a16:creationId xmlns:a16="http://schemas.microsoft.com/office/drawing/2014/main" id="{4D6F56E9-CC9C-42D3-A057-923E789E9D0C}"/>
              </a:ext>
            </a:extLst>
          </p:cNvPr>
          <p:cNvPicPr>
            <a:picLocks noChangeAspect="1"/>
          </p:cNvPicPr>
          <p:nvPr/>
        </p:nvPicPr>
        <p:blipFill>
          <a:blip r:embed="rId3"/>
          <a:stretch>
            <a:fillRect/>
          </a:stretch>
        </p:blipFill>
        <p:spPr>
          <a:xfrm>
            <a:off x="957731" y="5759676"/>
            <a:ext cx="9658350" cy="1028700"/>
          </a:xfrm>
          <a:prstGeom prst="rect">
            <a:avLst/>
          </a:prstGeom>
        </p:spPr>
      </p:pic>
    </p:spTree>
    <p:extLst>
      <p:ext uri="{BB962C8B-B14F-4D97-AF65-F5344CB8AC3E}">
        <p14:creationId xmlns:p14="http://schemas.microsoft.com/office/powerpoint/2010/main" val="418113647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519E06D-86E6-48EF-AED7-B343BFE6BA38}"/>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9</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81982FBD-D049-4A60-9277-A387B4E72E81}"/>
              </a:ext>
            </a:extLst>
          </p:cNvPr>
          <p:cNvSpPr>
            <a:spLocks noGrp="1"/>
          </p:cNvSpPr>
          <p:nvPr>
            <p:ph idx="1"/>
          </p:nvPr>
        </p:nvSpPr>
        <p:spPr/>
        <p:txBody>
          <a:bodyPr>
            <a:normAutofit fontScale="92500" lnSpcReduction="20000"/>
          </a:bodyPr>
          <a:lstStyle/>
          <a:p>
            <a:r>
              <a:rPr lang="en-US" altLang="zh-CN" dirty="0"/>
              <a:t>Tile size and loop permutation selection</a:t>
            </a:r>
          </a:p>
          <a:p>
            <a:pPr lvl="1"/>
            <a:endParaRPr lang="en-US" altLang="zh-CN" dirty="0"/>
          </a:p>
          <a:p>
            <a:pPr lvl="1"/>
            <a:endParaRPr lang="en-US" altLang="zh-CN" dirty="0"/>
          </a:p>
          <a:p>
            <a:pPr lvl="1"/>
            <a:endParaRPr lang="en-US" altLang="zh-CN" dirty="0"/>
          </a:p>
          <a:p>
            <a:pPr lvl="1"/>
            <a:r>
              <a:rPr lang="en-US" altLang="zh-CN" dirty="0"/>
              <a:t>Optimistic assumption: reducing the data movement cost corresponding to the most constrained cache level will achieve the best performance</a:t>
            </a:r>
          </a:p>
          <a:p>
            <a:pPr lvl="2"/>
            <a:r>
              <a:rPr lang="en-US" altLang="zh-CN" dirty="0"/>
              <a:t>the tile-sizes of other cache levels may not be optimal</a:t>
            </a:r>
          </a:p>
          <a:p>
            <a:pPr lvl="1"/>
            <a:r>
              <a:rPr lang="en-US" altLang="zh-CN" dirty="0"/>
              <a:t>T</a:t>
            </a:r>
            <a:r>
              <a:rPr lang="en-US" altLang="zh-CN" baseline="-25000" dirty="0"/>
              <a:t>l</a:t>
            </a:r>
            <a:r>
              <a:rPr lang="en-US" altLang="zh-CN" dirty="0"/>
              <a:t> :set of tile sizes such that all tile sizes in T</a:t>
            </a:r>
            <a:r>
              <a:rPr lang="en-US" altLang="zh-CN" baseline="-25000" dirty="0"/>
              <a:t>l</a:t>
            </a:r>
            <a:r>
              <a:rPr lang="en-US" altLang="zh-CN" dirty="0"/>
              <a:t> affect the data movement at cache level l (C_DM(l))</a:t>
            </a:r>
          </a:p>
          <a:p>
            <a:pPr lvl="1"/>
            <a:r>
              <a:rPr lang="en-US" altLang="zh-CN" dirty="0"/>
              <a:t>j: the most constrained cache level </a:t>
            </a:r>
          </a:p>
          <a:p>
            <a:pPr lvl="1"/>
            <a:endParaRPr lang="en-US" altLang="zh-CN" dirty="0"/>
          </a:p>
          <a:p>
            <a:pPr lvl="1"/>
            <a:r>
              <a:rPr lang="en-US" altLang="zh-CN" dirty="0"/>
              <a:t>next constrained cache level can be found using</a:t>
            </a:r>
          </a:p>
          <a:p>
            <a:pPr lvl="2"/>
            <a:r>
              <a:rPr lang="en-US" altLang="zh-CN" dirty="0"/>
              <a:t>This processes can then be repeated for each level of cache</a:t>
            </a:r>
            <a:endParaRPr lang="zh-CN" altLang="en-US" dirty="0"/>
          </a:p>
        </p:txBody>
      </p:sp>
      <p:sp>
        <p:nvSpPr>
          <p:cNvPr id="4" name="标题 3">
            <a:extLst>
              <a:ext uri="{FF2B5EF4-FFF2-40B4-BE49-F238E27FC236}">
                <a16:creationId xmlns:a16="http://schemas.microsoft.com/office/drawing/2014/main" id="{0FE73C86-E3D9-4807-80DB-FD4C89DC3615}"/>
              </a:ext>
            </a:extLst>
          </p:cNvPr>
          <p:cNvSpPr>
            <a:spLocks noGrp="1"/>
          </p:cNvSpPr>
          <p:nvPr>
            <p:ph type="title"/>
          </p:nvPr>
        </p:nvSpPr>
        <p:spPr/>
        <p:txBody>
          <a:bodyPr/>
          <a:lstStyle/>
          <a:p>
            <a:r>
              <a:rPr lang="en-US" altLang="zh-CN" dirty="0"/>
              <a:t>ANALYTICAL CACHE MODELING</a:t>
            </a:r>
            <a:endParaRPr lang="zh-CN" altLang="en-US" dirty="0"/>
          </a:p>
        </p:txBody>
      </p:sp>
      <p:pic>
        <p:nvPicPr>
          <p:cNvPr id="6" name="图片 5">
            <a:extLst>
              <a:ext uri="{FF2B5EF4-FFF2-40B4-BE49-F238E27FC236}">
                <a16:creationId xmlns:a16="http://schemas.microsoft.com/office/drawing/2014/main" id="{1C382190-6AFE-4EEF-86C8-D73CB7FFC93B}"/>
              </a:ext>
            </a:extLst>
          </p:cNvPr>
          <p:cNvPicPr>
            <a:picLocks noChangeAspect="1"/>
          </p:cNvPicPr>
          <p:nvPr/>
        </p:nvPicPr>
        <p:blipFill>
          <a:blip r:embed="rId2"/>
          <a:stretch>
            <a:fillRect/>
          </a:stretch>
        </p:blipFill>
        <p:spPr>
          <a:xfrm>
            <a:off x="3837904" y="1264812"/>
            <a:ext cx="4346016" cy="1279467"/>
          </a:xfrm>
          <a:prstGeom prst="rect">
            <a:avLst/>
          </a:prstGeom>
        </p:spPr>
      </p:pic>
      <p:pic>
        <p:nvPicPr>
          <p:cNvPr id="7" name="图片 6">
            <a:extLst>
              <a:ext uri="{FF2B5EF4-FFF2-40B4-BE49-F238E27FC236}">
                <a16:creationId xmlns:a16="http://schemas.microsoft.com/office/drawing/2014/main" id="{8621B025-914C-43C5-B7BA-8FCA8BBE2703}"/>
              </a:ext>
            </a:extLst>
          </p:cNvPr>
          <p:cNvPicPr>
            <a:picLocks noChangeAspect="1"/>
          </p:cNvPicPr>
          <p:nvPr/>
        </p:nvPicPr>
        <p:blipFill>
          <a:blip r:embed="rId3"/>
          <a:stretch>
            <a:fillRect/>
          </a:stretch>
        </p:blipFill>
        <p:spPr>
          <a:xfrm>
            <a:off x="2330470" y="4706083"/>
            <a:ext cx="6729815" cy="472786"/>
          </a:xfrm>
          <a:prstGeom prst="rect">
            <a:avLst/>
          </a:prstGeom>
        </p:spPr>
      </p:pic>
      <p:pic>
        <p:nvPicPr>
          <p:cNvPr id="10" name="图片 9">
            <a:extLst>
              <a:ext uri="{FF2B5EF4-FFF2-40B4-BE49-F238E27FC236}">
                <a16:creationId xmlns:a16="http://schemas.microsoft.com/office/drawing/2014/main" id="{0E960A7A-C111-4243-A682-377C095FE0CE}"/>
              </a:ext>
            </a:extLst>
          </p:cNvPr>
          <p:cNvPicPr>
            <a:picLocks noChangeAspect="1"/>
          </p:cNvPicPr>
          <p:nvPr/>
        </p:nvPicPr>
        <p:blipFill>
          <a:blip r:embed="rId4"/>
          <a:stretch>
            <a:fillRect/>
          </a:stretch>
        </p:blipFill>
        <p:spPr>
          <a:xfrm>
            <a:off x="3310755" y="5911893"/>
            <a:ext cx="4769243" cy="853952"/>
          </a:xfrm>
          <a:prstGeom prst="rect">
            <a:avLst/>
          </a:prstGeom>
        </p:spPr>
      </p:pic>
    </p:spTree>
    <p:extLst>
      <p:ext uri="{BB962C8B-B14F-4D97-AF65-F5344CB8AC3E}">
        <p14:creationId xmlns:p14="http://schemas.microsoft.com/office/powerpoint/2010/main" val="248902273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519E06D-86E6-48EF-AED7-B343BFE6BA38}"/>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10</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81982FBD-D049-4A60-9277-A387B4E72E81}"/>
              </a:ext>
            </a:extLst>
          </p:cNvPr>
          <p:cNvSpPr>
            <a:spLocks noGrp="1"/>
          </p:cNvSpPr>
          <p:nvPr>
            <p:ph idx="1"/>
          </p:nvPr>
        </p:nvSpPr>
        <p:spPr>
          <a:xfrm>
            <a:off x="285007" y="878774"/>
            <a:ext cx="11720945" cy="4936037"/>
          </a:xfrm>
        </p:spPr>
        <p:txBody>
          <a:bodyPr>
            <a:normAutofit/>
          </a:bodyPr>
          <a:lstStyle/>
          <a:p>
            <a:r>
              <a:rPr lang="en-US" altLang="zh-CN" dirty="0"/>
              <a:t>Tile size and loop permutation selection</a:t>
            </a:r>
          </a:p>
          <a:p>
            <a:pPr lvl="1"/>
            <a:r>
              <a:rPr lang="en-US" altLang="zh-CN" dirty="0"/>
              <a:t>compute the best permutation: iterate over all possible permutations and select the one with best-predicted execution time</a:t>
            </a:r>
          </a:p>
          <a:p>
            <a:pPr lvl="2"/>
            <a:r>
              <a:rPr lang="en-US" altLang="zh-CN" dirty="0"/>
              <a:t>Because only innermost tiling loop matters and interleaving tiling loops corresponding to different cache levels are not beneficial, search space: (</a:t>
            </a:r>
            <a:r>
              <a:rPr lang="en-US" altLang="zh-CN" dirty="0" err="1"/>
              <a:t>loop_num</a:t>
            </a:r>
            <a:r>
              <a:rPr lang="en-US" altLang="zh-CN" dirty="0"/>
              <a:t>)</a:t>
            </a:r>
            <a:r>
              <a:rPr lang="en-US" altLang="zh-CN" baseline="30000" dirty="0" err="1"/>
              <a:t>cache_levels</a:t>
            </a:r>
            <a:endParaRPr lang="en-US" altLang="zh-CN" baseline="30000" dirty="0"/>
          </a:p>
          <a:p>
            <a:pPr lvl="2"/>
            <a:r>
              <a:rPr lang="en-US" altLang="zh-CN" dirty="0"/>
              <a:t>Let R represent reduced search space. The final solution is given by</a:t>
            </a:r>
          </a:p>
          <a:p>
            <a:pPr lvl="1"/>
            <a:endParaRPr lang="en-US" altLang="zh-CN" dirty="0"/>
          </a:p>
          <a:p>
            <a:pPr lvl="1"/>
            <a:r>
              <a:rPr lang="en-US" altLang="zh-CN" dirty="0"/>
              <a:t>Solver</a:t>
            </a:r>
          </a:p>
          <a:p>
            <a:pPr lvl="2"/>
            <a:r>
              <a:rPr lang="en-US" altLang="zh-CN" dirty="0"/>
              <a:t>use a non-convex, nonlinear programming problem from </a:t>
            </a:r>
            <a:r>
              <a:rPr lang="en-US" altLang="zh-CN" dirty="0" err="1">
                <a:hlinkClick r:id="rId2"/>
              </a:rPr>
              <a:t>Couenne</a:t>
            </a:r>
            <a:r>
              <a:rPr lang="en-US" altLang="zh-CN" dirty="0"/>
              <a:t>, which is a branch and bound algorithm to solve Mixed-Integer Nonlinear Programming (MINLP) problems of the form</a:t>
            </a:r>
          </a:p>
          <a:p>
            <a:pPr lvl="2"/>
            <a:endParaRPr lang="zh-CN" altLang="en-US" dirty="0"/>
          </a:p>
        </p:txBody>
      </p:sp>
      <p:sp>
        <p:nvSpPr>
          <p:cNvPr id="4" name="标题 3">
            <a:extLst>
              <a:ext uri="{FF2B5EF4-FFF2-40B4-BE49-F238E27FC236}">
                <a16:creationId xmlns:a16="http://schemas.microsoft.com/office/drawing/2014/main" id="{0FE73C86-E3D9-4807-80DB-FD4C89DC3615}"/>
              </a:ext>
            </a:extLst>
          </p:cNvPr>
          <p:cNvSpPr>
            <a:spLocks noGrp="1"/>
          </p:cNvSpPr>
          <p:nvPr>
            <p:ph type="title"/>
          </p:nvPr>
        </p:nvSpPr>
        <p:spPr/>
        <p:txBody>
          <a:bodyPr/>
          <a:lstStyle/>
          <a:p>
            <a:r>
              <a:rPr lang="en-US" altLang="zh-CN" dirty="0"/>
              <a:t>ANALYTICAL CACHE MODELING</a:t>
            </a:r>
            <a:endParaRPr lang="zh-CN" altLang="en-US" dirty="0"/>
          </a:p>
        </p:txBody>
      </p:sp>
      <p:pic>
        <p:nvPicPr>
          <p:cNvPr id="8" name="图片 7">
            <a:extLst>
              <a:ext uri="{FF2B5EF4-FFF2-40B4-BE49-F238E27FC236}">
                <a16:creationId xmlns:a16="http://schemas.microsoft.com/office/drawing/2014/main" id="{9DC2A0A9-5842-4B9E-A924-4FE2BC55B6AD}"/>
              </a:ext>
            </a:extLst>
          </p:cNvPr>
          <p:cNvPicPr>
            <a:picLocks noChangeAspect="1"/>
          </p:cNvPicPr>
          <p:nvPr/>
        </p:nvPicPr>
        <p:blipFill>
          <a:blip r:embed="rId3"/>
          <a:stretch>
            <a:fillRect/>
          </a:stretch>
        </p:blipFill>
        <p:spPr>
          <a:xfrm>
            <a:off x="3335627" y="3581223"/>
            <a:ext cx="5138672" cy="666004"/>
          </a:xfrm>
          <a:prstGeom prst="rect">
            <a:avLst/>
          </a:prstGeom>
        </p:spPr>
      </p:pic>
      <p:pic>
        <p:nvPicPr>
          <p:cNvPr id="11" name="图片 10">
            <a:extLst>
              <a:ext uri="{FF2B5EF4-FFF2-40B4-BE49-F238E27FC236}">
                <a16:creationId xmlns:a16="http://schemas.microsoft.com/office/drawing/2014/main" id="{CE886BFF-02E1-4EBA-98D6-2FAD9D815081}"/>
              </a:ext>
            </a:extLst>
          </p:cNvPr>
          <p:cNvPicPr>
            <a:picLocks noChangeAspect="1"/>
          </p:cNvPicPr>
          <p:nvPr/>
        </p:nvPicPr>
        <p:blipFill>
          <a:blip r:embed="rId4"/>
          <a:stretch>
            <a:fillRect/>
          </a:stretch>
        </p:blipFill>
        <p:spPr>
          <a:xfrm>
            <a:off x="2921713" y="5480523"/>
            <a:ext cx="3762422" cy="1329325"/>
          </a:xfrm>
          <a:prstGeom prst="rect">
            <a:avLst/>
          </a:prstGeom>
        </p:spPr>
      </p:pic>
    </p:spTree>
    <p:extLst>
      <p:ext uri="{BB962C8B-B14F-4D97-AF65-F5344CB8AC3E}">
        <p14:creationId xmlns:p14="http://schemas.microsoft.com/office/powerpoint/2010/main" val="11220133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4F82A43-23F8-4E88-8613-4AFC9081B9BC}"/>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11</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2B452B51-1286-4A39-804A-A32377574F64}"/>
              </a:ext>
            </a:extLst>
          </p:cNvPr>
          <p:cNvSpPr>
            <a:spLocks noGrp="1"/>
          </p:cNvSpPr>
          <p:nvPr>
            <p:ph idx="1"/>
          </p:nvPr>
        </p:nvSpPr>
        <p:spPr/>
        <p:txBody>
          <a:bodyPr/>
          <a:lstStyle/>
          <a:p>
            <a:r>
              <a:rPr lang="en-US" altLang="zh-CN" dirty="0"/>
              <a:t>MICRO KERNEL: MAXIMIZE SIMD INSTRUCTION UTILIZATION</a:t>
            </a:r>
          </a:p>
          <a:p>
            <a:pPr lvl="1"/>
            <a:r>
              <a:rPr lang="en-US" altLang="zh-CN" dirty="0"/>
              <a:t>achieve peak machine throughput: keep the functional unit busy</a:t>
            </a:r>
          </a:p>
          <a:p>
            <a:pPr lvl="2"/>
            <a:r>
              <a:rPr lang="en-US" altLang="zh-CN" dirty="0"/>
              <a:t>sufficient Instruction Level Parallelism (ILP) is maintained</a:t>
            </a:r>
          </a:p>
          <a:p>
            <a:pPr lvl="2"/>
            <a:r>
              <a:rPr lang="en-US" altLang="zh-CN" dirty="0"/>
              <a:t>the memory stalls are avoided/minimized by effectively using the cache</a:t>
            </a:r>
          </a:p>
          <a:p>
            <a:pPr lvl="1"/>
            <a:r>
              <a:rPr lang="en-US" altLang="zh-CN" dirty="0"/>
              <a:t>Use BLIS micro-kernel, </a:t>
            </a:r>
            <a:r>
              <a:rPr lang="en-US" altLang="zh-CN" dirty="0" err="1">
                <a:hlinkClick r:id="rId2"/>
              </a:rPr>
              <a:t>Github</a:t>
            </a:r>
            <a:endParaRPr lang="zh-CN" altLang="en-US" dirty="0"/>
          </a:p>
        </p:txBody>
      </p:sp>
      <p:sp>
        <p:nvSpPr>
          <p:cNvPr id="4" name="标题 3">
            <a:extLst>
              <a:ext uri="{FF2B5EF4-FFF2-40B4-BE49-F238E27FC236}">
                <a16:creationId xmlns:a16="http://schemas.microsoft.com/office/drawing/2014/main" id="{48B228F9-9311-4B09-B267-97E697FCB146}"/>
              </a:ext>
            </a:extLst>
          </p:cNvPr>
          <p:cNvSpPr>
            <a:spLocks noGrp="1"/>
          </p:cNvSpPr>
          <p:nvPr>
            <p:ph type="title"/>
          </p:nvPr>
        </p:nvSpPr>
        <p:spPr/>
        <p:txBody>
          <a:bodyPr>
            <a:normAutofit/>
          </a:bodyPr>
          <a:lstStyle/>
          <a:p>
            <a:r>
              <a:rPr lang="en-US" altLang="zh-CN" dirty="0"/>
              <a:t>MICRO KERNEL</a:t>
            </a:r>
            <a:endParaRPr lang="zh-CN" altLang="en-US" dirty="0"/>
          </a:p>
        </p:txBody>
      </p:sp>
    </p:spTree>
    <p:extLst>
      <p:ext uri="{BB962C8B-B14F-4D97-AF65-F5344CB8AC3E}">
        <p14:creationId xmlns:p14="http://schemas.microsoft.com/office/powerpoint/2010/main" val="388016564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585BBF25-0AA9-4D32-98E5-3345EDF8BBB8}"/>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12</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AADA63BB-F27A-4355-9437-A541DD796B7D}"/>
              </a:ext>
            </a:extLst>
          </p:cNvPr>
          <p:cNvSpPr>
            <a:spLocks noGrp="1"/>
          </p:cNvSpPr>
          <p:nvPr>
            <p:ph idx="1"/>
          </p:nvPr>
        </p:nvSpPr>
        <p:spPr/>
        <p:txBody>
          <a:bodyPr/>
          <a:lstStyle/>
          <a:p>
            <a:r>
              <a:rPr lang="en-US" altLang="zh-CN" dirty="0"/>
              <a:t>A packing routine is a transformation that copies a tile of a tensor into a contiguous buffer</a:t>
            </a:r>
          </a:p>
          <a:p>
            <a:pPr lvl="1"/>
            <a:r>
              <a:rPr lang="en-US" altLang="zh-CN" dirty="0"/>
              <a:t>Efficient use of SIMD instructions requires that the input data is stored contiguously in memory in the order that is accessed by the microkernel</a:t>
            </a:r>
          </a:p>
          <a:p>
            <a:pPr lvl="2"/>
            <a:r>
              <a:rPr lang="en-US" altLang="zh-CN" dirty="0"/>
              <a:t>vector loads, reduce TLB misses</a:t>
            </a:r>
            <a:endParaRPr lang="zh-CN" altLang="en-US" dirty="0"/>
          </a:p>
        </p:txBody>
      </p:sp>
      <p:sp>
        <p:nvSpPr>
          <p:cNvPr id="4" name="标题 3">
            <a:extLst>
              <a:ext uri="{FF2B5EF4-FFF2-40B4-BE49-F238E27FC236}">
                <a16:creationId xmlns:a16="http://schemas.microsoft.com/office/drawing/2014/main" id="{9EFE58BA-1045-4F7E-B24D-7828520304FE}"/>
              </a:ext>
            </a:extLst>
          </p:cNvPr>
          <p:cNvSpPr>
            <a:spLocks noGrp="1"/>
          </p:cNvSpPr>
          <p:nvPr>
            <p:ph type="title"/>
          </p:nvPr>
        </p:nvSpPr>
        <p:spPr/>
        <p:txBody>
          <a:bodyPr/>
          <a:lstStyle/>
          <a:p>
            <a:r>
              <a:rPr lang="en-US" altLang="zh-CN" dirty="0"/>
              <a:t>PACKING</a:t>
            </a:r>
            <a:endParaRPr lang="zh-CN" altLang="en-US" dirty="0"/>
          </a:p>
        </p:txBody>
      </p:sp>
      <p:pic>
        <p:nvPicPr>
          <p:cNvPr id="6" name="图片 5">
            <a:extLst>
              <a:ext uri="{FF2B5EF4-FFF2-40B4-BE49-F238E27FC236}">
                <a16:creationId xmlns:a16="http://schemas.microsoft.com/office/drawing/2014/main" id="{0AA40C17-707E-4033-8B35-D27FF72EB210}"/>
              </a:ext>
            </a:extLst>
          </p:cNvPr>
          <p:cNvPicPr>
            <a:picLocks noChangeAspect="1"/>
          </p:cNvPicPr>
          <p:nvPr/>
        </p:nvPicPr>
        <p:blipFill>
          <a:blip r:embed="rId2"/>
          <a:stretch>
            <a:fillRect/>
          </a:stretch>
        </p:blipFill>
        <p:spPr>
          <a:xfrm>
            <a:off x="1070095" y="3327561"/>
            <a:ext cx="4345471" cy="3530439"/>
          </a:xfrm>
          <a:prstGeom prst="rect">
            <a:avLst/>
          </a:prstGeom>
        </p:spPr>
      </p:pic>
      <p:pic>
        <p:nvPicPr>
          <p:cNvPr id="8" name="图片 7">
            <a:extLst>
              <a:ext uri="{FF2B5EF4-FFF2-40B4-BE49-F238E27FC236}">
                <a16:creationId xmlns:a16="http://schemas.microsoft.com/office/drawing/2014/main" id="{A11BFA1D-ADA4-4697-B66B-BBFFCBFF8F33}"/>
              </a:ext>
            </a:extLst>
          </p:cNvPr>
          <p:cNvPicPr>
            <a:picLocks noChangeAspect="1"/>
          </p:cNvPicPr>
          <p:nvPr/>
        </p:nvPicPr>
        <p:blipFill>
          <a:blip r:embed="rId3"/>
          <a:stretch>
            <a:fillRect/>
          </a:stretch>
        </p:blipFill>
        <p:spPr>
          <a:xfrm>
            <a:off x="5630504" y="3168202"/>
            <a:ext cx="6561496" cy="3643245"/>
          </a:xfrm>
          <a:prstGeom prst="rect">
            <a:avLst/>
          </a:prstGeom>
        </p:spPr>
      </p:pic>
    </p:spTree>
    <p:extLst>
      <p:ext uri="{BB962C8B-B14F-4D97-AF65-F5344CB8AC3E}">
        <p14:creationId xmlns:p14="http://schemas.microsoft.com/office/powerpoint/2010/main" val="88203799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C4A7651-4257-49CE-AA24-D8975F4CF092}"/>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13</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C3A9FE34-F774-4DF0-9079-1918E7BCC54D}"/>
              </a:ext>
            </a:extLst>
          </p:cNvPr>
          <p:cNvSpPr>
            <a:spLocks noGrp="1"/>
          </p:cNvSpPr>
          <p:nvPr>
            <p:ph idx="1"/>
          </p:nvPr>
        </p:nvSpPr>
        <p:spPr/>
        <p:txBody>
          <a:bodyPr/>
          <a:lstStyle/>
          <a:p>
            <a:r>
              <a:rPr lang="en-US" altLang="zh-CN" dirty="0"/>
              <a:t>Reducing Conflict Misses</a:t>
            </a:r>
          </a:p>
          <a:p>
            <a:pPr lvl="1"/>
            <a:r>
              <a:rPr lang="en-US" altLang="zh-CN" dirty="0"/>
              <a:t>Typical caches in modern architecture are set-associative. </a:t>
            </a:r>
            <a:r>
              <a:rPr lang="zh-CN" altLang="en-US" dirty="0"/>
              <a:t>（组间直接映射，组内全相联映射）</a:t>
            </a:r>
            <a:endParaRPr lang="en-US" altLang="zh-CN" dirty="0"/>
          </a:p>
          <a:p>
            <a:pPr lvl="2"/>
            <a:r>
              <a:rPr lang="en-US" altLang="zh-CN" dirty="0"/>
              <a:t> a memory access can produce conflict misses, where a line in cache is swapped out and replaced even if that line was not the Least Recently Used (LRU) element (same set)</a:t>
            </a:r>
          </a:p>
          <a:p>
            <a:pPr lvl="1"/>
            <a:r>
              <a:rPr lang="en-US" altLang="zh-CN" dirty="0"/>
              <a:t>the packed buffers are distributed along all the sets in the cache</a:t>
            </a:r>
          </a:p>
          <a:p>
            <a:pPr lvl="2"/>
            <a:r>
              <a:rPr lang="en-US" altLang="zh-CN" dirty="0"/>
              <a:t>packed buffers occupy contiguous regions of memory</a:t>
            </a:r>
          </a:p>
          <a:p>
            <a:pPr lvl="1"/>
            <a:r>
              <a:rPr lang="en-US" altLang="zh-CN" dirty="0"/>
              <a:t>Since most caches are not programmable, loading elements of one tensor could evict elements of other tensors. </a:t>
            </a:r>
          </a:p>
          <a:p>
            <a:pPr lvl="2"/>
            <a:r>
              <a:rPr lang="en-US" altLang="zh-CN" dirty="0"/>
              <a:t>In order to prevent this the number of cache lines each tensor occupies is carefully controlled</a:t>
            </a:r>
          </a:p>
          <a:p>
            <a:pPr lvl="1"/>
            <a:endParaRPr lang="zh-CN" altLang="en-US" dirty="0"/>
          </a:p>
        </p:txBody>
      </p:sp>
      <p:sp>
        <p:nvSpPr>
          <p:cNvPr id="4" name="标题 3">
            <a:extLst>
              <a:ext uri="{FF2B5EF4-FFF2-40B4-BE49-F238E27FC236}">
                <a16:creationId xmlns:a16="http://schemas.microsoft.com/office/drawing/2014/main" id="{F2AACA0D-AD52-4356-98B4-58C79BB85D33}"/>
              </a:ext>
            </a:extLst>
          </p:cNvPr>
          <p:cNvSpPr>
            <a:spLocks noGrp="1"/>
          </p:cNvSpPr>
          <p:nvPr>
            <p:ph type="title"/>
          </p:nvPr>
        </p:nvSpPr>
        <p:spPr/>
        <p:txBody>
          <a:bodyPr/>
          <a:lstStyle/>
          <a:p>
            <a:r>
              <a:rPr lang="en-US" altLang="zh-CN" dirty="0"/>
              <a:t>PACKING</a:t>
            </a:r>
            <a:endParaRPr lang="zh-CN" altLang="en-US" dirty="0"/>
          </a:p>
        </p:txBody>
      </p:sp>
      <p:pic>
        <p:nvPicPr>
          <p:cNvPr id="6" name="图片 5">
            <a:extLst>
              <a:ext uri="{FF2B5EF4-FFF2-40B4-BE49-F238E27FC236}">
                <a16:creationId xmlns:a16="http://schemas.microsoft.com/office/drawing/2014/main" id="{576366E6-18D0-4C41-8325-3D2683015AC7}"/>
              </a:ext>
            </a:extLst>
          </p:cNvPr>
          <p:cNvPicPr>
            <a:picLocks noChangeAspect="1"/>
          </p:cNvPicPr>
          <p:nvPr/>
        </p:nvPicPr>
        <p:blipFill>
          <a:blip r:embed="rId2"/>
          <a:stretch>
            <a:fillRect/>
          </a:stretch>
        </p:blipFill>
        <p:spPr>
          <a:xfrm>
            <a:off x="3106717" y="5511564"/>
            <a:ext cx="4689470" cy="1346436"/>
          </a:xfrm>
          <a:prstGeom prst="rect">
            <a:avLst/>
          </a:prstGeom>
        </p:spPr>
      </p:pic>
    </p:spTree>
    <p:extLst>
      <p:ext uri="{BB962C8B-B14F-4D97-AF65-F5344CB8AC3E}">
        <p14:creationId xmlns:p14="http://schemas.microsoft.com/office/powerpoint/2010/main" val="26832621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CC6ACB8A-094A-4198-BEB1-56D9B0208BE7}"/>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14</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187619BD-3458-4961-9EAE-29AF10FC1EE4}"/>
              </a:ext>
            </a:extLst>
          </p:cNvPr>
          <p:cNvSpPr>
            <a:spLocks noGrp="1"/>
          </p:cNvSpPr>
          <p:nvPr>
            <p:ph idx="1"/>
          </p:nvPr>
        </p:nvSpPr>
        <p:spPr/>
        <p:txBody>
          <a:bodyPr/>
          <a:lstStyle/>
          <a:p>
            <a:r>
              <a:rPr lang="en-US" altLang="zh-CN" dirty="0"/>
              <a:t>The packing routine adds additional data movement and computations which could increase the time cost.</a:t>
            </a:r>
          </a:p>
          <a:p>
            <a:pPr lvl="1"/>
            <a:r>
              <a:rPr lang="en-US" altLang="zh-CN" dirty="0"/>
              <a:t>Assume that A is the only tensor that needs to be packed and packing is done at the last level of cache (</a:t>
            </a:r>
            <a:r>
              <a:rPr lang="en-US" altLang="zh-CN" dirty="0" err="1"/>
              <a:t>ll</a:t>
            </a:r>
            <a:r>
              <a:rPr lang="en-US" altLang="zh-CN" dirty="0"/>
              <a:t>)</a:t>
            </a:r>
          </a:p>
          <a:p>
            <a:pPr lvl="1"/>
            <a:r>
              <a:rPr lang="en-US" altLang="zh-CN" dirty="0"/>
              <a:t>IS: the iteration space (the set of all loops); IS</a:t>
            </a:r>
            <a:r>
              <a:rPr lang="en-US" altLang="zh-CN" baseline="-25000" dirty="0"/>
              <a:t>A</a:t>
            </a:r>
            <a:r>
              <a:rPr lang="en-US" altLang="zh-CN" dirty="0"/>
              <a:t>: a subset of IS which contains all indices used to access A. </a:t>
            </a:r>
            <a:endParaRPr lang="zh-CN" altLang="en-US" dirty="0"/>
          </a:p>
        </p:txBody>
      </p:sp>
      <p:sp>
        <p:nvSpPr>
          <p:cNvPr id="4" name="标题 3">
            <a:extLst>
              <a:ext uri="{FF2B5EF4-FFF2-40B4-BE49-F238E27FC236}">
                <a16:creationId xmlns:a16="http://schemas.microsoft.com/office/drawing/2014/main" id="{E29BABAB-B72F-4FBD-94AF-99FCF3EBFB5F}"/>
              </a:ext>
            </a:extLst>
          </p:cNvPr>
          <p:cNvSpPr>
            <a:spLocks noGrp="1"/>
          </p:cNvSpPr>
          <p:nvPr>
            <p:ph type="title"/>
          </p:nvPr>
        </p:nvSpPr>
        <p:spPr/>
        <p:txBody>
          <a:bodyPr/>
          <a:lstStyle/>
          <a:p>
            <a:r>
              <a:rPr lang="en-US" altLang="zh-CN" dirty="0"/>
              <a:t>Packing Data Movement Model</a:t>
            </a:r>
            <a:endParaRPr lang="zh-CN" altLang="en-US" dirty="0"/>
          </a:p>
        </p:txBody>
      </p:sp>
      <p:pic>
        <p:nvPicPr>
          <p:cNvPr id="6" name="图片 5">
            <a:extLst>
              <a:ext uri="{FF2B5EF4-FFF2-40B4-BE49-F238E27FC236}">
                <a16:creationId xmlns:a16="http://schemas.microsoft.com/office/drawing/2014/main" id="{64FB994E-0135-434C-A892-767F612A9EB3}"/>
              </a:ext>
            </a:extLst>
          </p:cNvPr>
          <p:cNvPicPr>
            <a:picLocks noChangeAspect="1"/>
          </p:cNvPicPr>
          <p:nvPr/>
        </p:nvPicPr>
        <p:blipFill>
          <a:blip r:embed="rId2"/>
          <a:stretch>
            <a:fillRect/>
          </a:stretch>
        </p:blipFill>
        <p:spPr>
          <a:xfrm>
            <a:off x="3534342" y="3883623"/>
            <a:ext cx="4540712" cy="1048985"/>
          </a:xfrm>
          <a:prstGeom prst="rect">
            <a:avLst/>
          </a:prstGeom>
        </p:spPr>
      </p:pic>
      <p:pic>
        <p:nvPicPr>
          <p:cNvPr id="8" name="图片 7">
            <a:extLst>
              <a:ext uri="{FF2B5EF4-FFF2-40B4-BE49-F238E27FC236}">
                <a16:creationId xmlns:a16="http://schemas.microsoft.com/office/drawing/2014/main" id="{34C606E6-CCD7-4481-A3CC-1ECE8D38C053}"/>
              </a:ext>
            </a:extLst>
          </p:cNvPr>
          <p:cNvPicPr>
            <a:picLocks noChangeAspect="1"/>
          </p:cNvPicPr>
          <p:nvPr/>
        </p:nvPicPr>
        <p:blipFill>
          <a:blip r:embed="rId3"/>
          <a:stretch>
            <a:fillRect/>
          </a:stretch>
        </p:blipFill>
        <p:spPr>
          <a:xfrm>
            <a:off x="2902821" y="5209211"/>
            <a:ext cx="6236394" cy="1694990"/>
          </a:xfrm>
          <a:prstGeom prst="rect">
            <a:avLst/>
          </a:prstGeom>
        </p:spPr>
      </p:pic>
    </p:spTree>
    <p:extLst>
      <p:ext uri="{BB962C8B-B14F-4D97-AF65-F5344CB8AC3E}">
        <p14:creationId xmlns:p14="http://schemas.microsoft.com/office/powerpoint/2010/main" val="227902223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CC6ACB8A-094A-4198-BEB1-56D9B0208BE7}"/>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15</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187619BD-3458-4961-9EAE-29AF10FC1EE4}"/>
              </a:ext>
            </a:extLst>
          </p:cNvPr>
          <p:cNvSpPr>
            <a:spLocks noGrp="1"/>
          </p:cNvSpPr>
          <p:nvPr>
            <p:ph idx="1"/>
          </p:nvPr>
        </p:nvSpPr>
        <p:spPr/>
        <p:txBody>
          <a:bodyPr/>
          <a:lstStyle/>
          <a:p>
            <a:r>
              <a:rPr lang="en-US" altLang="zh-CN" b="0" dirty="0"/>
              <a:t>If a buffer for packing A is created at L3 level then we have the following</a:t>
            </a:r>
          </a:p>
          <a:p>
            <a:pPr lvl="1"/>
            <a:endParaRPr lang="en-US" altLang="zh-CN" dirty="0"/>
          </a:p>
          <a:p>
            <a:pPr lvl="1"/>
            <a:endParaRPr lang="en-US" altLang="zh-CN" dirty="0"/>
          </a:p>
          <a:p>
            <a:pPr lvl="1"/>
            <a:r>
              <a:rPr lang="en-US" altLang="zh-CN" dirty="0"/>
              <a:t>Assume i2 is a reuse index for A.</a:t>
            </a:r>
          </a:p>
          <a:p>
            <a:pPr lvl="2"/>
            <a:r>
              <a:rPr lang="en-US" altLang="zh-CN" dirty="0"/>
              <a:t>Note that the A packing buffer must be filled at each iteration of loop i2, even if i2 is a reuse index for A</a:t>
            </a:r>
            <a:endParaRPr lang="zh-CN" altLang="en-US" dirty="0"/>
          </a:p>
        </p:txBody>
      </p:sp>
      <p:sp>
        <p:nvSpPr>
          <p:cNvPr id="4" name="标题 3">
            <a:extLst>
              <a:ext uri="{FF2B5EF4-FFF2-40B4-BE49-F238E27FC236}">
                <a16:creationId xmlns:a16="http://schemas.microsoft.com/office/drawing/2014/main" id="{E29BABAB-B72F-4FBD-94AF-99FCF3EBFB5F}"/>
              </a:ext>
            </a:extLst>
          </p:cNvPr>
          <p:cNvSpPr>
            <a:spLocks noGrp="1"/>
          </p:cNvSpPr>
          <p:nvPr>
            <p:ph type="title"/>
          </p:nvPr>
        </p:nvSpPr>
        <p:spPr/>
        <p:txBody>
          <a:bodyPr/>
          <a:lstStyle/>
          <a:p>
            <a:r>
              <a:rPr lang="en-US" altLang="zh-CN" dirty="0"/>
              <a:t>Packing Data Movement Model</a:t>
            </a:r>
            <a:endParaRPr lang="zh-CN" altLang="en-US" dirty="0"/>
          </a:p>
        </p:txBody>
      </p:sp>
      <p:pic>
        <p:nvPicPr>
          <p:cNvPr id="8" name="图片 7">
            <a:extLst>
              <a:ext uri="{FF2B5EF4-FFF2-40B4-BE49-F238E27FC236}">
                <a16:creationId xmlns:a16="http://schemas.microsoft.com/office/drawing/2014/main" id="{34C606E6-CCD7-4481-A3CC-1ECE8D38C053}"/>
              </a:ext>
            </a:extLst>
          </p:cNvPr>
          <p:cNvPicPr>
            <a:picLocks noChangeAspect="1"/>
          </p:cNvPicPr>
          <p:nvPr/>
        </p:nvPicPr>
        <p:blipFill>
          <a:blip r:embed="rId2"/>
          <a:stretch>
            <a:fillRect/>
          </a:stretch>
        </p:blipFill>
        <p:spPr>
          <a:xfrm>
            <a:off x="2825547" y="1624797"/>
            <a:ext cx="5365416" cy="1458267"/>
          </a:xfrm>
          <a:prstGeom prst="rect">
            <a:avLst/>
          </a:prstGeom>
        </p:spPr>
      </p:pic>
      <p:pic>
        <p:nvPicPr>
          <p:cNvPr id="7" name="图片 6">
            <a:extLst>
              <a:ext uri="{FF2B5EF4-FFF2-40B4-BE49-F238E27FC236}">
                <a16:creationId xmlns:a16="http://schemas.microsoft.com/office/drawing/2014/main" id="{E8691606-ABAB-4AA5-93BA-68BA50ED25CC}"/>
              </a:ext>
            </a:extLst>
          </p:cNvPr>
          <p:cNvPicPr>
            <a:picLocks noChangeAspect="1"/>
          </p:cNvPicPr>
          <p:nvPr/>
        </p:nvPicPr>
        <p:blipFill>
          <a:blip r:embed="rId3"/>
          <a:stretch>
            <a:fillRect/>
          </a:stretch>
        </p:blipFill>
        <p:spPr>
          <a:xfrm>
            <a:off x="2643993" y="4194102"/>
            <a:ext cx="5424621" cy="2445049"/>
          </a:xfrm>
          <a:prstGeom prst="rect">
            <a:avLst/>
          </a:prstGeom>
        </p:spPr>
      </p:pic>
    </p:spTree>
    <p:extLst>
      <p:ext uri="{BB962C8B-B14F-4D97-AF65-F5344CB8AC3E}">
        <p14:creationId xmlns:p14="http://schemas.microsoft.com/office/powerpoint/2010/main" val="14110282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BF2C05E-B2AB-4A0E-BA2A-45498F8D82AD}"/>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16</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3E3AEA1D-1B3B-45C0-B783-88F8C57A5D17}"/>
              </a:ext>
            </a:extLst>
          </p:cNvPr>
          <p:cNvSpPr>
            <a:spLocks noGrp="1"/>
          </p:cNvSpPr>
          <p:nvPr>
            <p:ph idx="1"/>
          </p:nvPr>
        </p:nvSpPr>
        <p:spPr/>
        <p:txBody>
          <a:bodyPr/>
          <a:lstStyle/>
          <a:p>
            <a:r>
              <a:rPr lang="en-US" altLang="zh-CN" dirty="0"/>
              <a:t>Platforms</a:t>
            </a:r>
          </a:p>
          <a:p>
            <a:pPr lvl="1"/>
            <a:r>
              <a:rPr lang="en-US" altLang="zh-CN" dirty="0"/>
              <a:t>an Intel Core i7-6700K dual socket 28-core Broadwell processor and an Intel Xeon CPU E5-2680 v4 single socket quad core Skylake processor</a:t>
            </a:r>
          </a:p>
          <a:p>
            <a:r>
              <a:rPr lang="en-US" altLang="zh-CN" dirty="0"/>
              <a:t>two tensor contraction libraries</a:t>
            </a:r>
          </a:p>
          <a:p>
            <a:pPr lvl="1"/>
            <a:r>
              <a:rPr lang="en-US" altLang="zh-CN" dirty="0"/>
              <a:t>TBLIS</a:t>
            </a:r>
          </a:p>
          <a:p>
            <a:pPr lvl="1"/>
            <a:r>
              <a:rPr lang="en-US" altLang="zh-CN" dirty="0"/>
              <a:t>TCL: use either the Intel MKL library or BLIS for GEMM</a:t>
            </a:r>
          </a:p>
          <a:p>
            <a:r>
              <a:rPr lang="en-US" altLang="zh-CN" dirty="0"/>
              <a:t>TCCG benchmarks</a:t>
            </a:r>
            <a:endParaRPr lang="zh-CN" altLang="en-US" dirty="0"/>
          </a:p>
        </p:txBody>
      </p:sp>
      <p:sp>
        <p:nvSpPr>
          <p:cNvPr id="4" name="标题 3">
            <a:extLst>
              <a:ext uri="{FF2B5EF4-FFF2-40B4-BE49-F238E27FC236}">
                <a16:creationId xmlns:a16="http://schemas.microsoft.com/office/drawing/2014/main" id="{87C486A0-125A-4ADD-888D-1FC3A9BFBCBF}"/>
              </a:ext>
            </a:extLst>
          </p:cNvPr>
          <p:cNvSpPr>
            <a:spLocks noGrp="1"/>
          </p:cNvSpPr>
          <p:nvPr>
            <p:ph type="title"/>
          </p:nvPr>
        </p:nvSpPr>
        <p:spPr/>
        <p:txBody>
          <a:bodyPr/>
          <a:lstStyle/>
          <a:p>
            <a:r>
              <a:rPr lang="en-US" altLang="zh-CN" dirty="0"/>
              <a:t>EXPERIMENTS</a:t>
            </a:r>
            <a:endParaRPr lang="zh-CN" altLang="en-US" dirty="0"/>
          </a:p>
        </p:txBody>
      </p:sp>
    </p:spTree>
    <p:extLst>
      <p:ext uri="{BB962C8B-B14F-4D97-AF65-F5344CB8AC3E}">
        <p14:creationId xmlns:p14="http://schemas.microsoft.com/office/powerpoint/2010/main" val="362059122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6549EB6B-F044-44D6-93BC-48B45C8488BE}"/>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17</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2916DADE-44C9-40FC-96CD-44D007C5FA52}"/>
              </a:ext>
            </a:extLst>
          </p:cNvPr>
          <p:cNvSpPr>
            <a:spLocks noGrp="1"/>
          </p:cNvSpPr>
          <p:nvPr>
            <p:ph idx="1"/>
          </p:nvPr>
        </p:nvSpPr>
        <p:spPr/>
        <p:txBody>
          <a:bodyPr/>
          <a:lstStyle/>
          <a:p>
            <a:endParaRPr lang="zh-CN" altLang="en-US"/>
          </a:p>
        </p:txBody>
      </p:sp>
      <p:sp>
        <p:nvSpPr>
          <p:cNvPr id="4" name="标题 3">
            <a:extLst>
              <a:ext uri="{FF2B5EF4-FFF2-40B4-BE49-F238E27FC236}">
                <a16:creationId xmlns:a16="http://schemas.microsoft.com/office/drawing/2014/main" id="{C4EC5B8B-EAE5-43E6-8A6C-A3B05362D2B9}"/>
              </a:ext>
            </a:extLst>
          </p:cNvPr>
          <p:cNvSpPr>
            <a:spLocks noGrp="1"/>
          </p:cNvSpPr>
          <p:nvPr>
            <p:ph type="title"/>
          </p:nvPr>
        </p:nvSpPr>
        <p:spPr/>
        <p:txBody>
          <a:bodyPr/>
          <a:lstStyle/>
          <a:p>
            <a:r>
              <a:rPr lang="en-US" altLang="zh-CN" dirty="0"/>
              <a:t>EXPERIMENTS</a:t>
            </a:r>
            <a:endParaRPr lang="zh-CN" altLang="en-US" dirty="0"/>
          </a:p>
        </p:txBody>
      </p:sp>
      <p:pic>
        <p:nvPicPr>
          <p:cNvPr id="6" name="图片 5">
            <a:extLst>
              <a:ext uri="{FF2B5EF4-FFF2-40B4-BE49-F238E27FC236}">
                <a16:creationId xmlns:a16="http://schemas.microsoft.com/office/drawing/2014/main" id="{97DCD281-5B46-42D0-95A1-437FDD3631F0}"/>
              </a:ext>
            </a:extLst>
          </p:cNvPr>
          <p:cNvPicPr>
            <a:picLocks noChangeAspect="1"/>
          </p:cNvPicPr>
          <p:nvPr/>
        </p:nvPicPr>
        <p:blipFill>
          <a:blip r:embed="rId2"/>
          <a:stretch>
            <a:fillRect/>
          </a:stretch>
        </p:blipFill>
        <p:spPr>
          <a:xfrm>
            <a:off x="1737879" y="1004985"/>
            <a:ext cx="8970905" cy="5749984"/>
          </a:xfrm>
          <a:prstGeom prst="rect">
            <a:avLst/>
          </a:prstGeom>
        </p:spPr>
      </p:pic>
    </p:spTree>
    <p:extLst>
      <p:ext uri="{BB962C8B-B14F-4D97-AF65-F5344CB8AC3E}">
        <p14:creationId xmlns:p14="http://schemas.microsoft.com/office/powerpoint/2010/main" val="9508303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C718DD1-C852-4592-942B-7D35F83E9A06}"/>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pPr defTabSz="685800">
                <a:defRPr/>
              </a:pPr>
              <a:t>18</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D7708134-94CC-44F2-8846-ADB46EA22542}"/>
              </a:ext>
            </a:extLst>
          </p:cNvPr>
          <p:cNvSpPr>
            <a:spLocks noGrp="1"/>
          </p:cNvSpPr>
          <p:nvPr>
            <p:ph idx="1"/>
          </p:nvPr>
        </p:nvSpPr>
        <p:spPr/>
        <p:txBody>
          <a:bodyPr/>
          <a:lstStyle/>
          <a:p>
            <a:r>
              <a:rPr lang="en-US" altLang="zh-CN" b="0" dirty="0"/>
              <a:t>the geometric mean of the speedup is 1.25x versus TBLIS, 1.41x versus TCL-MKL, and 1.51x versus TCL-TBLIS.</a:t>
            </a:r>
            <a:endParaRPr lang="zh-CN" altLang="en-US" b="0" dirty="0"/>
          </a:p>
        </p:txBody>
      </p:sp>
      <p:sp>
        <p:nvSpPr>
          <p:cNvPr id="4" name="标题 3">
            <a:extLst>
              <a:ext uri="{FF2B5EF4-FFF2-40B4-BE49-F238E27FC236}">
                <a16:creationId xmlns:a16="http://schemas.microsoft.com/office/drawing/2014/main" id="{869BB4E9-1DB9-475F-AFFB-1D8B13A71DFF}"/>
              </a:ext>
            </a:extLst>
          </p:cNvPr>
          <p:cNvSpPr>
            <a:spLocks noGrp="1"/>
          </p:cNvSpPr>
          <p:nvPr>
            <p:ph type="title"/>
          </p:nvPr>
        </p:nvSpPr>
        <p:spPr/>
        <p:txBody>
          <a:bodyPr/>
          <a:lstStyle/>
          <a:p>
            <a:r>
              <a:rPr lang="en-US" altLang="zh-CN" dirty="0"/>
              <a:t>EXPERIMENTS</a:t>
            </a:r>
            <a:endParaRPr lang="zh-CN" altLang="en-US" dirty="0"/>
          </a:p>
        </p:txBody>
      </p:sp>
      <p:pic>
        <p:nvPicPr>
          <p:cNvPr id="8" name="图片 7">
            <a:extLst>
              <a:ext uri="{FF2B5EF4-FFF2-40B4-BE49-F238E27FC236}">
                <a16:creationId xmlns:a16="http://schemas.microsoft.com/office/drawing/2014/main" id="{A65EE8E6-20D9-4706-A019-222D8F65250A}"/>
              </a:ext>
            </a:extLst>
          </p:cNvPr>
          <p:cNvPicPr>
            <a:picLocks noChangeAspect="1"/>
          </p:cNvPicPr>
          <p:nvPr/>
        </p:nvPicPr>
        <p:blipFill>
          <a:blip r:embed="rId2"/>
          <a:stretch>
            <a:fillRect/>
          </a:stretch>
        </p:blipFill>
        <p:spPr>
          <a:xfrm>
            <a:off x="766293" y="1906072"/>
            <a:ext cx="9864350" cy="4900503"/>
          </a:xfrm>
          <a:prstGeom prst="rect">
            <a:avLst/>
          </a:prstGeom>
        </p:spPr>
      </p:pic>
    </p:spTree>
    <p:extLst>
      <p:ext uri="{BB962C8B-B14F-4D97-AF65-F5344CB8AC3E}">
        <p14:creationId xmlns:p14="http://schemas.microsoft.com/office/powerpoint/2010/main" val="25373145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a:extLst>
              <a:ext uri="{FF2B5EF4-FFF2-40B4-BE49-F238E27FC236}">
                <a16:creationId xmlns:a16="http://schemas.microsoft.com/office/drawing/2014/main" id="{1D9A5DF5-4A92-4DC2-BF60-CF7F5CFD30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a:extLst>
              <a:ext uri="{FF2B5EF4-FFF2-40B4-BE49-F238E27FC236}">
                <a16:creationId xmlns:a16="http://schemas.microsoft.com/office/drawing/2014/main" id="{3093C588-C891-47DE-AB8C-7210B8F033B9}"/>
              </a:ext>
            </a:extLst>
          </p:cNvPr>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21" name="Group 1">
            <a:extLst>
              <a:ext uri="{FF2B5EF4-FFF2-40B4-BE49-F238E27FC236}">
                <a16:creationId xmlns:a16="http://schemas.microsoft.com/office/drawing/2014/main" id="{699205C8-0229-4279-B618-AEECC6033E62}"/>
              </a:ext>
            </a:extLst>
          </p:cNvPr>
          <p:cNvGrpSpPr/>
          <p:nvPr/>
        </p:nvGrpSpPr>
        <p:grpSpPr>
          <a:xfrm>
            <a:off x="10031385" y="4810119"/>
            <a:ext cx="558403" cy="528638"/>
            <a:chOff x="10637838" y="3171860"/>
            <a:chExt cx="744537" cy="704850"/>
          </a:xfrm>
        </p:grpSpPr>
        <p:sp>
          <p:nvSpPr>
            <p:cNvPr id="22"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3"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4" name="Group 3">
            <a:extLst>
              <a:ext uri="{FF2B5EF4-FFF2-40B4-BE49-F238E27FC236}">
                <a16:creationId xmlns:a16="http://schemas.microsoft.com/office/drawing/2014/main" id="{5071832E-9782-4517-ABCE-52744968689D}"/>
              </a:ext>
            </a:extLst>
          </p:cNvPr>
          <p:cNvGrpSpPr/>
          <p:nvPr/>
        </p:nvGrpSpPr>
        <p:grpSpPr>
          <a:xfrm>
            <a:off x="1354455" y="1612580"/>
            <a:ext cx="470297" cy="470297"/>
            <a:chOff x="1308100" y="1397035"/>
            <a:chExt cx="627063" cy="627062"/>
          </a:xfrm>
        </p:grpSpPr>
        <p:sp>
          <p:nvSpPr>
            <p:cNvPr id="25"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6"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7" name="文本框 62">
            <a:extLst>
              <a:ext uri="{FF2B5EF4-FFF2-40B4-BE49-F238E27FC236}">
                <a16:creationId xmlns:a16="http://schemas.microsoft.com/office/drawing/2014/main" id="{C761B581-BADA-4562-B931-0F56B37761D8}"/>
              </a:ext>
            </a:extLst>
          </p:cNvPr>
          <p:cNvSpPr txBox="1">
            <a:spLocks noChangeArrowheads="1"/>
          </p:cNvSpPr>
          <p:nvPr/>
        </p:nvSpPr>
        <p:spPr bwMode="auto">
          <a:xfrm>
            <a:off x="3745985" y="3215646"/>
            <a:ext cx="478207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微软雅黑" pitchFamily="34" charset="-122"/>
              </a:defRPr>
            </a:lvl1pPr>
            <a:lvl2pPr marL="742950" indent="-285750" eaLnBrk="0" hangingPunct="0">
              <a:defRPr>
                <a:solidFill>
                  <a:schemeClr val="tx1"/>
                </a:solidFill>
                <a:latin typeface="Arial" pitchFamily="34" charset="0"/>
                <a:ea typeface="微软雅黑" pitchFamily="34" charset="-122"/>
              </a:defRPr>
            </a:lvl2pPr>
            <a:lvl3pPr marL="1143000" indent="-228600" eaLnBrk="0" hangingPunct="0">
              <a:defRPr>
                <a:solidFill>
                  <a:schemeClr val="tx1"/>
                </a:solidFill>
                <a:latin typeface="Arial" pitchFamily="34" charset="0"/>
                <a:ea typeface="微软雅黑" pitchFamily="34" charset="-122"/>
              </a:defRPr>
            </a:lvl3pPr>
            <a:lvl4pPr marL="1600200" indent="-228600" eaLnBrk="0" hangingPunct="0">
              <a:defRPr>
                <a:solidFill>
                  <a:schemeClr val="tx1"/>
                </a:solidFill>
                <a:latin typeface="Arial" pitchFamily="34" charset="0"/>
                <a:ea typeface="微软雅黑" pitchFamily="34" charset="-122"/>
              </a:defRPr>
            </a:lvl4pPr>
            <a:lvl5pPr marL="2057400" indent="-228600" eaLnBrk="0" hangingPunct="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defTabSz="685800" eaLnBrk="1" hangingPunct="1"/>
            <a:r>
              <a:rPr lang="zh-CN" altLang="en-US" sz="2700" dirty="0">
                <a:solidFill>
                  <a:srgbClr val="4B649F"/>
                </a:solidFill>
              </a:rPr>
              <a:t>黄奕桐</a:t>
            </a:r>
            <a:endParaRPr lang="en-US" altLang="zh-CN" sz="2700" dirty="0">
              <a:solidFill>
                <a:srgbClr val="4B649F"/>
              </a:solidFill>
            </a:endParaRPr>
          </a:p>
          <a:p>
            <a:pPr algn="ctr" defTabSz="685800" eaLnBrk="1" hangingPunct="1"/>
            <a:r>
              <a:rPr lang="en-US" altLang="zh-CN" sz="2700" dirty="0">
                <a:solidFill>
                  <a:srgbClr val="4B649F"/>
                </a:solidFill>
              </a:rPr>
              <a:t>hyt@mail.ustc.edu.cn</a:t>
            </a:r>
            <a:endParaRPr lang="zh-CN" altLang="en-US" sz="2700" dirty="0">
              <a:solidFill>
                <a:srgbClr val="4B649F"/>
              </a:solidFill>
            </a:endParaRPr>
          </a:p>
          <a:p>
            <a:pPr algn="ctr" defTabSz="685800" eaLnBrk="1" fontAlgn="auto" hangingPunct="1">
              <a:spcBef>
                <a:spcPts val="0"/>
              </a:spcBef>
              <a:spcAft>
                <a:spcPts val="0"/>
              </a:spcAft>
            </a:pPr>
            <a:endParaRPr lang="en-US" altLang="zh-CN" sz="2700" dirty="0">
              <a:solidFill>
                <a:srgbClr val="4B649F"/>
              </a:solidFill>
            </a:endParaRPr>
          </a:p>
          <a:p>
            <a:pPr algn="ctr" defTabSz="685800" eaLnBrk="1" fontAlgn="auto" hangingPunct="1">
              <a:spcBef>
                <a:spcPts val="0"/>
              </a:spcBef>
              <a:spcAft>
                <a:spcPts val="0"/>
              </a:spcAft>
            </a:pPr>
            <a:r>
              <a:rPr lang="zh-CN" altLang="en-US" sz="2700" dirty="0">
                <a:solidFill>
                  <a:srgbClr val="4B649F"/>
                </a:solidFill>
              </a:rPr>
              <a:t>中国科学技术大学</a:t>
            </a:r>
            <a:r>
              <a:rPr lang="en-US" altLang="zh-CN" sz="2700" dirty="0">
                <a:solidFill>
                  <a:srgbClr val="4B649F"/>
                </a:solidFill>
              </a:rPr>
              <a:t> </a:t>
            </a:r>
            <a:r>
              <a:rPr lang="zh-CN" altLang="en-US" sz="2700" dirty="0">
                <a:solidFill>
                  <a:srgbClr val="4B649F"/>
                </a:solidFill>
              </a:rPr>
              <a:t>计算机学院</a:t>
            </a:r>
            <a:endParaRPr lang="en-US" altLang="zh-CN" sz="2700" dirty="0">
              <a:solidFill>
                <a:srgbClr val="4B649F"/>
              </a:solidFill>
            </a:endParaRPr>
          </a:p>
        </p:txBody>
      </p:sp>
      <p:sp>
        <p:nvSpPr>
          <p:cNvPr id="3" name="文本框 2"/>
          <p:cNvSpPr txBox="1"/>
          <p:nvPr/>
        </p:nvSpPr>
        <p:spPr>
          <a:xfrm>
            <a:off x="-846633" y="96219"/>
            <a:ext cx="184666" cy="369332"/>
          </a:xfrm>
          <a:prstGeom prst="rect">
            <a:avLst/>
          </a:prstGeom>
          <a:noFill/>
        </p:spPr>
        <p:txBody>
          <a:bodyPr wrap="none" rtlCol="0">
            <a:spAutoFit/>
          </a:bodyPr>
          <a:lstStyle/>
          <a:p>
            <a:endParaRPr kumimoji="1" lang="zh-CN" altLang="en-US" dirty="0"/>
          </a:p>
        </p:txBody>
      </p:sp>
      <p:sp>
        <p:nvSpPr>
          <p:cNvPr id="13" name="文本框 62"/>
          <p:cNvSpPr txBox="1">
            <a:spLocks noChangeArrowheads="1"/>
          </p:cNvSpPr>
          <p:nvPr/>
        </p:nvSpPr>
        <p:spPr bwMode="auto">
          <a:xfrm>
            <a:off x="3167511" y="2091350"/>
            <a:ext cx="595547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微软雅黑" pitchFamily="34" charset="-122"/>
              </a:defRPr>
            </a:lvl1pPr>
            <a:lvl2pPr marL="742950" indent="-285750" eaLnBrk="0" hangingPunct="0">
              <a:defRPr>
                <a:solidFill>
                  <a:schemeClr val="tx1"/>
                </a:solidFill>
                <a:latin typeface="Arial" pitchFamily="34" charset="0"/>
                <a:ea typeface="微软雅黑" pitchFamily="34" charset="-122"/>
              </a:defRPr>
            </a:lvl2pPr>
            <a:lvl3pPr marL="1143000" indent="-228600" eaLnBrk="0" hangingPunct="0">
              <a:defRPr>
                <a:solidFill>
                  <a:schemeClr val="tx1"/>
                </a:solidFill>
                <a:latin typeface="Arial" pitchFamily="34" charset="0"/>
                <a:ea typeface="微软雅黑" pitchFamily="34" charset="-122"/>
              </a:defRPr>
            </a:lvl3pPr>
            <a:lvl4pPr marL="1600200" indent="-228600" eaLnBrk="0" hangingPunct="0">
              <a:defRPr>
                <a:solidFill>
                  <a:schemeClr val="tx1"/>
                </a:solidFill>
                <a:latin typeface="Arial" pitchFamily="34" charset="0"/>
                <a:ea typeface="微软雅黑" pitchFamily="34" charset="-122"/>
              </a:defRPr>
            </a:lvl4pPr>
            <a:lvl5pPr marL="2057400" indent="-228600" eaLnBrk="0" hangingPunct="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defTabSz="685800" eaLnBrk="1" fontAlgn="auto" hangingPunct="1">
              <a:spcBef>
                <a:spcPts val="0"/>
              </a:spcBef>
              <a:spcAft>
                <a:spcPts val="0"/>
              </a:spcAft>
            </a:pPr>
            <a:r>
              <a:rPr lang="zh-CN" altLang="en-US" sz="4500" dirty="0">
                <a:solidFill>
                  <a:srgbClr val="4B649F"/>
                </a:solidFill>
              </a:rPr>
              <a:t>谢谢！敬请批评指正！</a:t>
            </a:r>
          </a:p>
        </p:txBody>
      </p:sp>
    </p:spTree>
    <p:extLst>
      <p:ext uri="{BB962C8B-B14F-4D97-AF65-F5344CB8AC3E}">
        <p14:creationId xmlns:p14="http://schemas.microsoft.com/office/powerpoint/2010/main" val="10525309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itchFamily="34" charset="-122"/>
            <a:ea typeface="微软雅黑" pitchFamily="34" charset="-122"/>
          </a:defRPr>
        </a:defPPr>
      </a:lstStyle>
    </a:spDef>
    <a:txDef>
      <a:spPr>
        <a:noFill/>
      </a:spPr>
      <a:bodyPr wrap="non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18483</TotalTime>
  <Words>1219</Words>
  <Application>Microsoft Office PowerPoint</Application>
  <PresentationFormat>宽屏</PresentationFormat>
  <Paragraphs>138</Paragraphs>
  <Slides>19</Slides>
  <Notes>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19</vt:i4>
      </vt:variant>
    </vt:vector>
  </HeadingPairs>
  <TitlesOfParts>
    <vt:vector size="26" baseType="lpstr">
      <vt:lpstr>DDG_ProximaNova</vt:lpstr>
      <vt:lpstr>等线</vt:lpstr>
      <vt:lpstr>微软雅黑</vt:lpstr>
      <vt:lpstr>Arial</vt:lpstr>
      <vt:lpstr>Roboto</vt:lpstr>
      <vt:lpstr>Wingdings</vt:lpstr>
      <vt:lpstr>Office 主题​​</vt:lpstr>
      <vt:lpstr>PowerPoint 演示文稿</vt:lpstr>
      <vt:lpstr>Intro</vt:lpstr>
      <vt:lpstr>Tensor contraction</vt:lpstr>
      <vt:lpstr>Zero/Full Inter-Tile Reuse</vt:lpstr>
      <vt:lpstr>Only Innermost Tiling Loop Matters</vt:lpstr>
      <vt:lpstr>ANALYTICAL CACHE MODELING</vt:lpstr>
      <vt:lpstr>ANALYTICAL CACHE MODELING</vt:lpstr>
      <vt:lpstr>ANALYTICAL CACHE MODELING</vt:lpstr>
      <vt:lpstr>ANALYTICAL CACHE MODELING</vt:lpstr>
      <vt:lpstr>ANALYTICAL CACHE MODELING</vt:lpstr>
      <vt:lpstr>MICRO KERNEL</vt:lpstr>
      <vt:lpstr>PACKING</vt:lpstr>
      <vt:lpstr>PACKING</vt:lpstr>
      <vt:lpstr>Packing Data Movement Model</vt:lpstr>
      <vt:lpstr>Packing Data Movement Model</vt:lpstr>
      <vt:lpstr>EXPERIMENTS</vt:lpstr>
      <vt:lpstr>EXPERIMENTS</vt:lpstr>
      <vt:lpstr>EXPERIMENTS</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h yt</cp:lastModifiedBy>
  <cp:revision>1055</cp:revision>
  <dcterms:created xsi:type="dcterms:W3CDTF">2018-06-04T22:40:57Z</dcterms:created>
  <dcterms:modified xsi:type="dcterms:W3CDTF">2021-05-24T14:55:05Z</dcterms:modified>
</cp:coreProperties>
</file>