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544" r:id="rId2"/>
    <p:sldId id="545" r:id="rId3"/>
    <p:sldId id="560" r:id="rId4"/>
    <p:sldId id="559" r:id="rId5"/>
    <p:sldId id="561" r:id="rId6"/>
    <p:sldId id="562" r:id="rId7"/>
    <p:sldId id="563" r:id="rId8"/>
    <p:sldId id="564" r:id="rId9"/>
    <p:sldId id="398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 yt" initials="hy" lastIdx="3" clrIdx="0">
    <p:extLst>
      <p:ext uri="{19B8F6BF-5375-455C-9EA6-DF929625EA0E}">
        <p15:presenceInfo xmlns:p15="http://schemas.microsoft.com/office/powerpoint/2012/main" userId="4aac0e6a4956b75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649F"/>
    <a:srgbClr val="6699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22" autoAdjust="0"/>
    <p:restoredTop sz="80854" autoAdjust="0"/>
  </p:normalViewPr>
  <p:slideViewPr>
    <p:cSldViewPr snapToGrid="0">
      <p:cViewPr varScale="1">
        <p:scale>
          <a:sx n="101" d="100"/>
          <a:sy n="101" d="100"/>
        </p:scale>
        <p:origin x="568" y="1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C86BB-1BE5-4D31-8AAB-BABBD22ED087}" type="datetimeFigureOut">
              <a:rPr lang="zh-CN" altLang="en-US" smtClean="0"/>
              <a:t>2021/12/29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91FFA3-0EA4-44E6-8181-C4602F553C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448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37582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81528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76927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85755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可以：空对象处理</a:t>
            </a:r>
            <a:endParaRPr kumimoji="1" lang="en-US" altLang="zh-CN" dirty="0"/>
          </a:p>
          <a:p>
            <a:r>
              <a:rPr kumimoji="1" lang="zh-CN" altLang="en-US" dirty="0"/>
              <a:t>不可以：代码增删、值更新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69181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32814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18628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76026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这是一篇非常标准而且漂亮的</a:t>
            </a:r>
            <a:r>
              <a:rPr kumimoji="1" lang="en-US" altLang="zh-CN" dirty="0"/>
              <a:t>empirical</a:t>
            </a:r>
            <a:r>
              <a:rPr kumimoji="1" lang="zh-CN" altLang="en-US" dirty="0"/>
              <a:t> </a:t>
            </a:r>
            <a:r>
              <a:rPr kumimoji="1" lang="en-US" altLang="zh-CN" dirty="0"/>
              <a:t>study</a:t>
            </a:r>
            <a:r>
              <a:rPr kumimoji="1" lang="zh-CN" altLang="en-US" dirty="0"/>
              <a:t>，有些内容我没有做出来，比如如何定义问题、如何选择库、如何利用统计方法、如何展示等等。至于常有讨论说</a:t>
            </a:r>
            <a:r>
              <a:rPr kumimoji="1" lang="en-US" altLang="zh-CN" dirty="0"/>
              <a:t>empirical</a:t>
            </a:r>
            <a:r>
              <a:rPr kumimoji="1" lang="zh-CN" altLang="en-US" dirty="0"/>
              <a:t> </a:t>
            </a:r>
            <a:r>
              <a:rPr kumimoji="1" lang="en-US" altLang="zh-CN" dirty="0"/>
              <a:t>study</a:t>
            </a:r>
            <a:r>
              <a:rPr kumimoji="1" lang="zh-CN" altLang="en-US" dirty="0"/>
              <a:t> </a:t>
            </a:r>
            <a:r>
              <a:rPr kumimoji="1" lang="en-US" altLang="zh-CN" dirty="0"/>
              <a:t>is not computer science</a:t>
            </a:r>
            <a:r>
              <a:rPr kumimoji="1" lang="zh-CN" altLang="en-US" dirty="0"/>
              <a:t>，那目前软工领域一部分就是这样的，这是一篇</a:t>
            </a:r>
            <a:r>
              <a:rPr kumimoji="1" lang="en-US" altLang="zh-CN" dirty="0"/>
              <a:t>A</a:t>
            </a:r>
            <a:r>
              <a:rPr kumimoji="1" lang="zh-CN" altLang="en-US" dirty="0"/>
              <a:t>，我还看过更偏离纯技术的工作，比如如何合作开发、开源与法律风险，你甚至会觉得它们应该投到人文社会期刊上去。我们可以选择不做这种工作，但是，软工方面现在技术类文章的</a:t>
            </a:r>
            <a:r>
              <a:rPr kumimoji="1" lang="en-US" altLang="zh-CN" dirty="0"/>
              <a:t>evaluation</a:t>
            </a:r>
            <a:r>
              <a:rPr kumimoji="1" lang="zh-CN" altLang="en-US" dirty="0"/>
              <a:t>一般也是基于研究问题</a:t>
            </a:r>
            <a:r>
              <a:rPr kumimoji="1" lang="en-US" altLang="zh-CN" dirty="0"/>
              <a:t>RQ</a:t>
            </a:r>
            <a:r>
              <a:rPr kumimoji="1" lang="zh-CN" altLang="en-US" dirty="0"/>
              <a:t>来写的，这部分这篇文章是值得学习的。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5189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6753" y="1726880"/>
            <a:ext cx="8585847" cy="1783082"/>
          </a:xfrm>
          <a:prstGeom prst="rect">
            <a:avLst/>
          </a:prstGeom>
        </p:spPr>
        <p:txBody>
          <a:bodyPr anchor="b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746EC9B-BF03-44DF-A8BA-DEC10CF46E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6752" y="3705101"/>
            <a:ext cx="8585847" cy="1552698"/>
          </a:xfr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6DCF9BB-E938-4B89-BFD0-F1F7E7F01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A3CAD-76BE-422E-B8F6-EDB512BFEC95}" type="datetime1">
              <a:rPr lang="zh-CN" altLang="en-US" smtClean="0"/>
              <a:t>2021/12/29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1969515-F994-4062-90A1-C5AFF8886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436AF07-1610-4396-B004-C0D31EE8D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>
            <a:extLst>
              <a:ext uri="{FF2B5EF4-FFF2-40B4-BE49-F238E27FC236}">
                <a16:creationId xmlns:a16="http://schemas.microsoft.com/office/drawing/2014/main" id="{3093C588-C891-47DE-AB8C-7210B8F033B9}"/>
              </a:ext>
            </a:extLst>
          </p:cNvPr>
          <p:cNvSpPr/>
          <p:nvPr userDrawn="1"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10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 userDrawn="1"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id="{5071832E-9782-4517-ABCE-52744968689D}"/>
              </a:ext>
            </a:extLst>
          </p:cNvPr>
          <p:cNvGrpSpPr/>
          <p:nvPr userDrawn="1"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14" name="矩形 24">
              <a:extLst>
                <a:ext uri="{FF2B5EF4-FFF2-40B4-BE49-F238E27FC236}">
                  <a16:creationId xmlns:a16="http://schemas.microsoft.com/office/drawing/2014/main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5" name="矩形 25">
              <a:extLst>
                <a:ext uri="{FF2B5EF4-FFF2-40B4-BE49-F238E27FC236}">
                  <a16:creationId xmlns:a16="http://schemas.microsoft.com/office/drawing/2014/main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3174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 txBox="1">
            <a:spLocks/>
          </p:cNvSpPr>
          <p:nvPr userDrawn="1"/>
        </p:nvSpPr>
        <p:spPr>
          <a:xfrm>
            <a:off x="-1556395" y="0"/>
            <a:ext cx="8585847" cy="204786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endParaRPr lang="zh-CN" altLang="en-US" dirty="0"/>
          </a:p>
        </p:txBody>
      </p:sp>
      <p:pic>
        <p:nvPicPr>
          <p:cNvPr id="8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543" y="405765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>
            <a:extLst>
              <a:ext uri="{FF2B5EF4-FFF2-40B4-BE49-F238E27FC236}">
                <a16:creationId xmlns:a16="http://schemas.microsoft.com/office/drawing/2014/main" id="{3093C588-C891-47DE-AB8C-7210B8F033B9}"/>
              </a:ext>
            </a:extLst>
          </p:cNvPr>
          <p:cNvSpPr/>
          <p:nvPr userDrawn="1"/>
        </p:nvSpPr>
        <p:spPr>
          <a:xfrm>
            <a:off x="1468754" y="2419350"/>
            <a:ext cx="8918627" cy="20764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10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 userDrawn="1"/>
        </p:nvGrpSpPr>
        <p:grpSpPr>
          <a:xfrm>
            <a:off x="9993285" y="4295769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id="{5071832E-9782-4517-ABCE-52744968689D}"/>
              </a:ext>
            </a:extLst>
          </p:cNvPr>
          <p:cNvGrpSpPr/>
          <p:nvPr userDrawn="1"/>
        </p:nvGrpSpPr>
        <p:grpSpPr>
          <a:xfrm>
            <a:off x="1411604" y="2184201"/>
            <a:ext cx="470297" cy="470297"/>
            <a:chOff x="1308100" y="1397035"/>
            <a:chExt cx="627063" cy="627062"/>
          </a:xfrm>
        </p:grpSpPr>
        <p:sp>
          <p:nvSpPr>
            <p:cNvPr id="14" name="矩形 24">
              <a:extLst>
                <a:ext uri="{FF2B5EF4-FFF2-40B4-BE49-F238E27FC236}">
                  <a16:creationId xmlns:a16="http://schemas.microsoft.com/office/drawing/2014/main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5" name="矩形 25">
              <a:extLst>
                <a:ext uri="{FF2B5EF4-FFF2-40B4-BE49-F238E27FC236}">
                  <a16:creationId xmlns:a16="http://schemas.microsoft.com/office/drawing/2014/main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sp>
        <p:nvSpPr>
          <p:cNvPr id="24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6753" y="2546030"/>
            <a:ext cx="8585847" cy="1783082"/>
          </a:xfrm>
          <a:prstGeom prst="rect">
            <a:avLst/>
          </a:prstGeom>
        </p:spPr>
        <p:txBody>
          <a:bodyPr anchor="ctr" anchorCtr="0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151343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2021/12/29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190005" y="902526"/>
            <a:ext cx="11792198" cy="5379522"/>
          </a:xfrm>
        </p:spPr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92718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76000" y="6274026"/>
            <a:ext cx="695820" cy="365125"/>
          </a:xfrm>
        </p:spPr>
        <p:txBody>
          <a:bodyPr/>
          <a:lstStyle>
            <a:lvl1pPr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685800">
                <a:defRPr/>
              </a:pPr>
              <a:t>‹#›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71EF2AA3-EA03-6545-9DED-6F9154ACB1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/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/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  <p:sp>
        <p:nvSpPr>
          <p:cNvPr id="11" name="文本占位符 2">
            <a:extLst>
              <a:ext uri="{FF2B5EF4-FFF2-40B4-BE49-F238E27FC236}">
                <a16:creationId xmlns:a16="http://schemas.microsoft.com/office/drawing/2014/main" id="{80FC510A-EAAE-41C0-9423-6423A04A3ED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85007" y="878774"/>
            <a:ext cx="11720945" cy="53795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2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18414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2021/12/29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25432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0FC510A-EAAE-41C0-9423-6423A04A3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5007" y="890649"/>
            <a:ext cx="11720945" cy="53676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900C973-F94C-48B5-B69A-DF371E842A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800E37-E163-40CA-8146-A68431A5A674}" type="datetime1">
              <a:rPr lang="zh-CN" altLang="en-US" smtClean="0"/>
              <a:t>2021/12/29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F8959F7-3E4A-4CAE-B5F7-1BCE614C75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DF0037F-8DF7-47E7-A2E9-7112F040D9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9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71EF2AA3-EA03-6545-9DED-6F9154ACB1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/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13" name="图片 8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/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892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61" r:id="rId3"/>
    <p:sldLayoutId id="2147483660" r:id="rId4"/>
    <p:sldLayoutId id="2147483662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4B649F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55600" indent="-355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90000"/>
        <a:buFont typeface="Wingdings" pitchFamily="2" charset="2"/>
        <a:buChar char="q"/>
        <a:defRPr sz="2800" b="1" kern="1200">
          <a:solidFill>
            <a:schemeClr val="tx1"/>
          </a:solidFill>
          <a:latin typeface="微软雅黑" pitchFamily="34" charset="-122"/>
          <a:ea typeface="微软雅黑" pitchFamily="34" charset="-122"/>
          <a:cs typeface="Times New Roman" pitchFamily="18" charset="0"/>
        </a:defRPr>
      </a:lvl1pPr>
      <a:lvl2pPr marL="685800" indent="-2349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90000"/>
        <a:buFont typeface="Wingdings" pitchFamily="2" charset="2"/>
        <a:buChar char="n"/>
        <a:defRPr sz="24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985838" indent="-2730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v"/>
        <a:defRPr sz="20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262063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ü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1524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ython.org/dev/peps/pep-0484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mypy-lang.org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BAA2E5-7798-BB4D-9BB2-73BB227D2F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6751" y="1909542"/>
            <a:ext cx="8585847" cy="912148"/>
          </a:xfrm>
        </p:spPr>
        <p:txBody>
          <a:bodyPr anchor="ctr">
            <a:normAutofit/>
          </a:bodyPr>
          <a:lstStyle/>
          <a:p>
            <a:r>
              <a:rPr kumimoji="1" lang="en-US" altLang="zh-CN" sz="2800" dirty="0"/>
              <a:t>An Empirical Study of Type-Related Defects in Python Projects</a:t>
            </a:r>
            <a:endParaRPr kumimoji="1" lang="zh-CN" altLang="en-US" sz="2800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1429A9F-9846-734C-ABD9-091FDC351C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6751" y="2915311"/>
            <a:ext cx="8585847" cy="450211"/>
          </a:xfrm>
        </p:spPr>
        <p:txBody>
          <a:bodyPr anchor="ctr">
            <a:normAutofit/>
          </a:bodyPr>
          <a:lstStyle/>
          <a:p>
            <a:r>
              <a:rPr kumimoji="1" lang="en-US" altLang="zh-CN" sz="2400" dirty="0"/>
              <a:t>IEEE Transactions on Software Engineering (TSE) 2021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41F4DE6-7F9F-C144-AB7D-0E91AC5FA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1</a:t>
            </a:fld>
            <a:endParaRPr lang="zh-CN" altLang="en-US"/>
          </a:p>
        </p:txBody>
      </p:sp>
      <p:sp>
        <p:nvSpPr>
          <p:cNvPr id="7" name="副标题 2">
            <a:extLst>
              <a:ext uri="{FF2B5EF4-FFF2-40B4-BE49-F238E27FC236}">
                <a16:creationId xmlns:a16="http://schemas.microsoft.com/office/drawing/2014/main" id="{47722E6D-0F4C-EB49-A614-11BFAD4D9BC4}"/>
              </a:ext>
            </a:extLst>
          </p:cNvPr>
          <p:cNvSpPr txBox="1">
            <a:spLocks/>
          </p:cNvSpPr>
          <p:nvPr/>
        </p:nvSpPr>
        <p:spPr bwMode="auto">
          <a:xfrm>
            <a:off x="1646750" y="3454379"/>
            <a:ext cx="8585848" cy="1400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Aft>
                <a:spcPts val="600"/>
              </a:spcAft>
            </a:pPr>
            <a:r>
              <a:rPr lang="en-US" altLang="zh-CN" sz="2000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Faizan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Khan</a:t>
            </a:r>
            <a:r>
              <a:rPr lang="en-US" altLang="zh-CN" sz="2000" baseline="30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2000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Boqi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Chen</a:t>
            </a:r>
            <a:r>
              <a:rPr lang="en-US" altLang="zh-CN" sz="2000" baseline="30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Daniel Varro</a:t>
            </a:r>
            <a:r>
              <a:rPr lang="en-US" altLang="zh-CN" sz="2000" baseline="30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Shane Mclntosh</a:t>
            </a:r>
            <a:r>
              <a:rPr lang="en-US" altLang="zh-CN" sz="2000" baseline="30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</a:p>
          <a:p>
            <a:pPr eaLnBrk="1" hangingPunct="1">
              <a:spcAft>
                <a:spcPts val="600"/>
              </a:spcAft>
            </a:pPr>
            <a:r>
              <a:rPr lang="en-US" altLang="zh-CN" sz="2000" baseline="30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McGill University</a:t>
            </a:r>
          </a:p>
          <a:p>
            <a:pPr eaLnBrk="1" hangingPunct="1">
              <a:spcAft>
                <a:spcPts val="600"/>
              </a:spcAft>
            </a:pPr>
            <a:r>
              <a:rPr lang="en-US" altLang="zh-CN" sz="2000" baseline="30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University of Waterloo</a:t>
            </a:r>
          </a:p>
        </p:txBody>
      </p:sp>
    </p:spTree>
    <p:extLst>
      <p:ext uri="{BB962C8B-B14F-4D97-AF65-F5344CB8AC3E}">
        <p14:creationId xmlns:p14="http://schemas.microsoft.com/office/powerpoint/2010/main" val="89189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B5076D48-D0DC-304C-8C27-3C637EAEB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A86265A-13FD-3C44-9F84-C2944FB46B7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Python</a:t>
            </a:r>
            <a:r>
              <a:rPr lang="zh-CN" altLang="en-US" dirty="0"/>
              <a:t> 动态定型 </a:t>
            </a:r>
            <a:r>
              <a:rPr lang="en-US" altLang="zh-CN" dirty="0"/>
              <a:t>-&gt; </a:t>
            </a:r>
            <a:r>
              <a:rPr lang="zh-CN" altLang="en-US" dirty="0"/>
              <a:t>类型相关错误 </a:t>
            </a:r>
            <a:r>
              <a:rPr lang="en-US" altLang="zh-CN" dirty="0"/>
              <a:t>-&gt; </a:t>
            </a:r>
            <a:r>
              <a:rPr lang="zh-CN" altLang="en-US" dirty="0"/>
              <a:t>类型标注 </a:t>
            </a:r>
            <a:r>
              <a:rPr lang="en-US" altLang="zh-CN" dirty="0"/>
              <a:t>+ </a:t>
            </a:r>
            <a:r>
              <a:rPr lang="zh-CN" altLang="en-US" dirty="0"/>
              <a:t>类型检查</a:t>
            </a:r>
            <a:endParaRPr lang="en-US" altLang="zh-CN" dirty="0"/>
          </a:p>
          <a:p>
            <a:pPr lvl="1"/>
            <a:r>
              <a:rPr lang="zh-CN" altLang="en-US" dirty="0"/>
              <a:t>类型标注（</a:t>
            </a:r>
            <a:r>
              <a:rPr lang="en-US" altLang="zh-CN" dirty="0">
                <a:hlinkClick r:id="rId3"/>
              </a:rPr>
              <a:t>PEP-484</a:t>
            </a:r>
            <a:r>
              <a:rPr lang="zh-CN" altLang="en-US" dirty="0"/>
              <a:t>）</a:t>
            </a:r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2"/>
            <a:r>
              <a:rPr lang="zh-CN" altLang="en-US" dirty="0"/>
              <a:t>仅起注释作用，不改变动态类型检查（运行时）</a:t>
            </a:r>
            <a:endParaRPr lang="en-US" altLang="zh-CN" dirty="0"/>
          </a:p>
          <a:p>
            <a:pPr lvl="1"/>
            <a:r>
              <a:rPr lang="zh-CN" altLang="en-US" dirty="0"/>
              <a:t>静态类型检查（编译期）（</a:t>
            </a:r>
            <a:r>
              <a:rPr lang="en-US" altLang="zh-CN" dirty="0">
                <a:hlinkClick r:id="rId4"/>
              </a:rPr>
              <a:t>mypy</a:t>
            </a:r>
            <a:r>
              <a:rPr lang="zh-CN" altLang="en-US" dirty="0"/>
              <a:t>）</a:t>
            </a:r>
            <a:endParaRPr lang="en-US" altLang="zh-CN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8C5DA2BA-2F37-F547-8CF2-9961AC207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背景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C259932-A4B2-9043-9EDD-CE2BEB78C71C}"/>
              </a:ext>
            </a:extLst>
          </p:cNvPr>
          <p:cNvSpPr/>
          <p:nvPr/>
        </p:nvSpPr>
        <p:spPr>
          <a:xfrm>
            <a:off x="983342" y="2143030"/>
            <a:ext cx="3180443" cy="584775"/>
          </a:xfrm>
          <a:prstGeom prst="rect">
            <a:avLst/>
          </a:prstGeom>
          <a:solidFill>
            <a:schemeClr val="tx2"/>
          </a:solidFill>
          <a:ln w="12700">
            <a:solidFill>
              <a:schemeClr val="tx2"/>
            </a:solidFill>
          </a:ln>
        </p:spPr>
        <p:txBody>
          <a:bodyPr wrap="square" rtlCol="0" anchor="t">
            <a:spAutoFit/>
          </a:bodyPr>
          <a:lstStyle/>
          <a:p>
            <a:r>
              <a:rPr kumimoji="1" lang="en-US" altLang="zh-CN" sz="1600" dirty="0">
                <a:solidFill>
                  <a:schemeClr val="bg1"/>
                </a:solidFill>
                <a:latin typeface="Consolas" panose="020B0609020204030204" pitchFamily="49" charset="0"/>
                <a:ea typeface="微软雅黑" pitchFamily="34" charset="-122"/>
                <a:cs typeface="Consolas" panose="020B0609020204030204" pitchFamily="49" charset="0"/>
              </a:rPr>
              <a:t>def greeting(name):</a:t>
            </a:r>
          </a:p>
          <a:p>
            <a:r>
              <a:rPr kumimoji="1" lang="en-US" altLang="zh-CN" sz="1600" dirty="0">
                <a:solidFill>
                  <a:schemeClr val="bg1"/>
                </a:solidFill>
                <a:latin typeface="Consolas" panose="020B0609020204030204" pitchFamily="49" charset="0"/>
                <a:ea typeface="微软雅黑" pitchFamily="34" charset="-122"/>
                <a:cs typeface="Consolas" panose="020B0609020204030204" pitchFamily="49" charset="0"/>
              </a:rPr>
              <a:t>    return ‘Hello ’ + name </a:t>
            </a:r>
            <a:endParaRPr kumimoji="1" lang="zh-CN" altLang="en-US" sz="1600" dirty="0">
              <a:solidFill>
                <a:schemeClr val="bg1"/>
              </a:solidFill>
              <a:latin typeface="Consolas" panose="020B0609020204030204" pitchFamily="49" charset="0"/>
              <a:ea typeface="微软雅黑" pitchFamily="34" charset="-122"/>
              <a:cs typeface="Consolas" panose="020B0609020204030204" pitchFamily="49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EAEF1C2-C0EF-964D-A669-395526950466}"/>
              </a:ext>
            </a:extLst>
          </p:cNvPr>
          <p:cNvSpPr/>
          <p:nvPr/>
        </p:nvSpPr>
        <p:spPr>
          <a:xfrm>
            <a:off x="6096000" y="2143030"/>
            <a:ext cx="4283034" cy="338554"/>
          </a:xfrm>
          <a:prstGeom prst="rect">
            <a:avLst/>
          </a:prstGeom>
          <a:solidFill>
            <a:schemeClr val="tx2"/>
          </a:solidFill>
          <a:ln w="12700">
            <a:solidFill>
              <a:schemeClr val="tx2"/>
            </a:solidFill>
          </a:ln>
        </p:spPr>
        <p:txBody>
          <a:bodyPr wrap="square" rtlCol="0" anchor="t">
            <a:spAutoFit/>
          </a:bodyPr>
          <a:lstStyle/>
          <a:p>
            <a:r>
              <a:rPr kumimoji="1" lang="en-US" altLang="zh-CN" sz="1600" dirty="0">
                <a:solidFill>
                  <a:schemeClr val="bg1"/>
                </a:solidFill>
                <a:latin typeface="Consolas" panose="020B0609020204030204" pitchFamily="49" charset="0"/>
                <a:ea typeface="微软雅黑" pitchFamily="34" charset="-122"/>
                <a:cs typeface="Consolas" panose="020B0609020204030204" pitchFamily="49" charset="0"/>
              </a:rPr>
              <a:t>def greeting(name</a:t>
            </a:r>
            <a:r>
              <a:rPr kumimoji="1" lang="en-US" altLang="zh-CN" sz="1600" dirty="0">
                <a:solidFill>
                  <a:schemeClr val="accent2"/>
                </a:solidFill>
                <a:latin typeface="Consolas" panose="020B0609020204030204" pitchFamily="49" charset="0"/>
                <a:ea typeface="微软雅黑" pitchFamily="34" charset="-122"/>
                <a:cs typeface="Consolas" panose="020B0609020204030204" pitchFamily="49" charset="0"/>
              </a:rPr>
              <a:t>: str</a:t>
            </a:r>
            <a:r>
              <a:rPr kumimoji="1" lang="en-US" altLang="zh-CN" sz="1600" dirty="0">
                <a:solidFill>
                  <a:schemeClr val="bg1"/>
                </a:solidFill>
                <a:latin typeface="Consolas" panose="020B0609020204030204" pitchFamily="49" charset="0"/>
                <a:ea typeface="微软雅黑" pitchFamily="34" charset="-122"/>
                <a:cs typeface="Consolas" panose="020B0609020204030204" pitchFamily="49" charset="0"/>
              </a:rPr>
              <a:t>) </a:t>
            </a:r>
            <a:r>
              <a:rPr kumimoji="1" lang="en-US" altLang="zh-CN" sz="1600" dirty="0">
                <a:solidFill>
                  <a:schemeClr val="accent2"/>
                </a:solidFill>
                <a:latin typeface="Consolas" panose="020B0609020204030204" pitchFamily="49" charset="0"/>
                <a:ea typeface="微软雅黑" pitchFamily="34" charset="-122"/>
                <a:cs typeface="Consolas" panose="020B0609020204030204" pitchFamily="49" charset="0"/>
              </a:rPr>
              <a:t>-&gt; str</a:t>
            </a:r>
            <a:r>
              <a:rPr kumimoji="1" lang="en-US" altLang="zh-CN" sz="1600" dirty="0">
                <a:solidFill>
                  <a:schemeClr val="bg1"/>
                </a:solidFill>
                <a:latin typeface="Consolas" panose="020B0609020204030204" pitchFamily="49" charset="0"/>
                <a:ea typeface="微软雅黑" pitchFamily="34" charset="-122"/>
                <a:cs typeface="Consolas" panose="020B0609020204030204" pitchFamily="49" charset="0"/>
              </a:rPr>
              <a:t>: </a:t>
            </a:r>
            <a:r>
              <a:rPr kumimoji="1" lang="en-US" altLang="zh-CN" sz="1600" dirty="0">
                <a:solidFill>
                  <a:schemeClr val="accent2"/>
                </a:solidFill>
                <a:latin typeface="Consolas" panose="020B0609020204030204" pitchFamily="49" charset="0"/>
                <a:ea typeface="微软雅黑" pitchFamily="34" charset="-122"/>
                <a:cs typeface="Consolas" panose="020B0609020204030204" pitchFamily="49" charset="0"/>
              </a:rPr>
              <a:t>...</a:t>
            </a:r>
            <a:r>
              <a:rPr kumimoji="1" lang="en-US" altLang="zh-CN" sz="1600" dirty="0">
                <a:solidFill>
                  <a:schemeClr val="bg1"/>
                </a:solidFill>
                <a:latin typeface="Consolas" panose="020B0609020204030204" pitchFamily="49" charset="0"/>
                <a:ea typeface="微软雅黑" pitchFamily="34" charset="-122"/>
                <a:cs typeface="Consolas" panose="020B0609020204030204" pitchFamily="49" charset="0"/>
              </a:rPr>
              <a:t> </a:t>
            </a:r>
            <a:endParaRPr kumimoji="1" lang="zh-CN" altLang="en-US" sz="1600" dirty="0">
              <a:solidFill>
                <a:schemeClr val="bg1"/>
              </a:solidFill>
              <a:latin typeface="Consolas" panose="020B0609020204030204" pitchFamily="49" charset="0"/>
              <a:ea typeface="微软雅黑" pitchFamily="34" charset="-122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639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B5076D48-D0DC-304C-8C27-3C637EAEB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3</a:t>
            </a:fld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A86265A-13FD-3C44-9F84-C2944FB46B7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类型相关错误和类型检查对 </a:t>
            </a:r>
            <a:r>
              <a:rPr lang="en-US" altLang="zh-CN" dirty="0"/>
              <a:t>Python</a:t>
            </a:r>
            <a:r>
              <a:rPr lang="zh-CN" altLang="en-US" dirty="0"/>
              <a:t> 的实际影响（量化）</a:t>
            </a:r>
            <a:endParaRPr lang="en-US" altLang="zh-CN" dirty="0"/>
          </a:p>
          <a:p>
            <a:pPr lvl="1"/>
            <a:r>
              <a:rPr lang="en-US" altLang="zh-CN" dirty="0"/>
              <a:t>JavaScript</a:t>
            </a:r>
            <a:r>
              <a:rPr lang="zh-CN" altLang="en-US" dirty="0"/>
              <a:t>：</a:t>
            </a:r>
            <a:r>
              <a:rPr lang="en-US" altLang="zh-CN" dirty="0"/>
              <a:t>Z. Gao, C. Bird, E. Barr. To Type or Not to Type: Quantifying Detectable Bugs in JavaScript. ICSE 2017.</a:t>
            </a:r>
          </a:p>
          <a:p>
            <a:pPr lvl="2"/>
            <a:r>
              <a:rPr lang="zh-CN" altLang="en-US" dirty="0"/>
              <a:t>静态类型检查可以查出 </a:t>
            </a:r>
            <a:r>
              <a:rPr lang="en-US" altLang="zh-CN" dirty="0"/>
              <a:t>15%</a:t>
            </a:r>
            <a:r>
              <a:rPr lang="zh-CN" altLang="en-US" dirty="0"/>
              <a:t> 的错误</a:t>
            </a:r>
            <a:endParaRPr lang="en-US" altLang="zh-CN" dirty="0"/>
          </a:p>
          <a:p>
            <a:pPr lvl="2"/>
            <a:endParaRPr lang="en-US" altLang="zh-CN" dirty="0"/>
          </a:p>
          <a:p>
            <a:pPr lvl="2"/>
            <a:r>
              <a:rPr lang="zh-CN" altLang="en-US" dirty="0"/>
              <a:t>应用领域（</a:t>
            </a:r>
            <a:r>
              <a:rPr lang="en-US" altLang="zh-CN" dirty="0"/>
              <a:t>Web</a:t>
            </a:r>
            <a:r>
              <a:rPr lang="zh-CN" altLang="en-US" dirty="0"/>
              <a:t>）</a:t>
            </a:r>
            <a:endParaRPr lang="en-US" altLang="zh-CN" dirty="0"/>
          </a:p>
          <a:p>
            <a:pPr lvl="2"/>
            <a:r>
              <a:rPr lang="zh-CN" altLang="en-US" dirty="0"/>
              <a:t>类型系统（弱类型）</a:t>
            </a:r>
            <a:endParaRPr lang="en-US" altLang="zh-CN" dirty="0"/>
          </a:p>
          <a:p>
            <a:endParaRPr lang="en-US" altLang="zh-CN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8C5DA2BA-2F37-F547-8CF2-9961AC207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问题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8E0EEB6-FE67-394D-AEDD-6422C9A943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9903" y="5088248"/>
            <a:ext cx="6972300" cy="11938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1B234DE-3C61-5C4B-AF12-B82C381544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9903" y="3349514"/>
            <a:ext cx="6972300" cy="1575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714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B5076D48-D0DC-304C-8C27-3C637EAEB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A86265A-13FD-3C44-9F84-C2944FB46B7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b="0" dirty="0"/>
              <a:t>提交到源码中的错误有多少本可以提前防止，如果有类型标注</a:t>
            </a:r>
            <a:r>
              <a:rPr lang="en-US" altLang="zh-CN" b="0" dirty="0"/>
              <a:t>+</a:t>
            </a:r>
            <a:r>
              <a:rPr lang="zh-CN" altLang="en-US" b="0" dirty="0"/>
              <a:t>类型检查</a:t>
            </a:r>
            <a:endParaRPr lang="en-US" altLang="zh-CN" b="0" dirty="0"/>
          </a:p>
          <a:p>
            <a:r>
              <a:rPr lang="en-US" altLang="zh-CN" dirty="0"/>
              <a:t>GitHub</a:t>
            </a:r>
            <a:r>
              <a:rPr lang="zh-CN" altLang="en-US" dirty="0"/>
              <a:t> </a:t>
            </a:r>
            <a:r>
              <a:rPr lang="en-US" altLang="zh-CN" dirty="0"/>
              <a:t>210</a:t>
            </a:r>
            <a:r>
              <a:rPr lang="zh-CN" altLang="en-US" dirty="0"/>
              <a:t> </a:t>
            </a:r>
            <a:r>
              <a:rPr lang="en-US" altLang="zh-CN" dirty="0"/>
              <a:t>Python</a:t>
            </a:r>
            <a:r>
              <a:rPr lang="zh-CN" altLang="en-US" dirty="0"/>
              <a:t> 仓库</a:t>
            </a:r>
            <a:endParaRPr lang="en-US" altLang="zh-CN" dirty="0"/>
          </a:p>
          <a:p>
            <a:pPr lvl="1"/>
            <a:r>
              <a:rPr lang="en-US" altLang="zh-CN" dirty="0"/>
              <a:t>Issue</a:t>
            </a:r>
            <a:r>
              <a:rPr lang="zh-CN" altLang="en-US" dirty="0"/>
              <a:t> </a:t>
            </a:r>
            <a:r>
              <a:rPr lang="en-US" altLang="zh-CN" dirty="0"/>
              <a:t>tracking</a:t>
            </a:r>
          </a:p>
          <a:p>
            <a:pPr lvl="1"/>
            <a:r>
              <a:rPr lang="en-US" altLang="zh-CN" dirty="0"/>
              <a:t>Version</a:t>
            </a:r>
            <a:r>
              <a:rPr lang="zh-CN" altLang="en-US" dirty="0"/>
              <a:t> </a:t>
            </a:r>
            <a:r>
              <a:rPr lang="en-US" altLang="zh-CN" dirty="0"/>
              <a:t>control</a:t>
            </a:r>
          </a:p>
          <a:p>
            <a:r>
              <a:rPr lang="zh-CN" altLang="en-US" b="0" dirty="0"/>
              <a:t>对于一个漏洞，找到其修复并添加类型标注的版本，把前一个版本（未修复）</a:t>
            </a:r>
            <a:r>
              <a:rPr lang="en-US" altLang="zh-CN" b="0" dirty="0"/>
              <a:t>+</a:t>
            </a:r>
            <a:r>
              <a:rPr lang="zh-CN" altLang="en-US" b="0" dirty="0"/>
              <a:t>类型标注送到类型检查器中，这样就知道如果提前（设计实现时，而非发现漏洞后）有类型标注并采用类型检查，是否可以规避漏洞</a:t>
            </a:r>
            <a:endParaRPr lang="en-US" altLang="zh-CN" b="0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8C5DA2BA-2F37-F547-8CF2-9961AC207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实验方法</a:t>
            </a:r>
          </a:p>
        </p:txBody>
      </p:sp>
    </p:spTree>
    <p:extLst>
      <p:ext uri="{BB962C8B-B14F-4D97-AF65-F5344CB8AC3E}">
        <p14:creationId xmlns:p14="http://schemas.microsoft.com/office/powerpoint/2010/main" val="203147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B5076D48-D0DC-304C-8C27-3C637EAEB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A86265A-13FD-3C44-9F84-C2944FB46B7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RQ1</a:t>
            </a:r>
            <a:r>
              <a:rPr lang="zh-CN" altLang="en-US" dirty="0"/>
              <a:t>：多少漏洞本可以避免？</a:t>
            </a:r>
            <a:endParaRPr lang="en-US" altLang="zh-CN" dirty="0"/>
          </a:p>
          <a:p>
            <a:pPr lvl="1"/>
            <a:r>
              <a:rPr lang="en-US" altLang="zh-CN" dirty="0"/>
              <a:t>15%</a:t>
            </a:r>
            <a:r>
              <a:rPr lang="zh-CN" altLang="en-US" dirty="0"/>
              <a:t>（这些库是有比较完整的测试和</a:t>
            </a:r>
            <a:r>
              <a:rPr lang="en-US" altLang="zh-CN" dirty="0"/>
              <a:t>review</a:t>
            </a:r>
            <a:r>
              <a:rPr lang="zh-CN" altLang="en-US" dirty="0"/>
              <a:t>的，所以开发环境可能会高于这个值）</a:t>
            </a:r>
            <a:endParaRPr lang="en-US" altLang="zh-CN" dirty="0"/>
          </a:p>
          <a:p>
            <a:r>
              <a:rPr lang="en-US" altLang="zh-CN" dirty="0"/>
              <a:t>RQ2</a:t>
            </a:r>
            <a:r>
              <a:rPr lang="zh-CN" altLang="en-US" dirty="0"/>
              <a:t>：哪些常见错误类型检查可以发现？哪些不行？</a:t>
            </a:r>
            <a:endParaRPr lang="en-US" altLang="zh-CN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8C5DA2BA-2F37-F547-8CF2-9961AC207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结论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4970B36-2A7A-0846-8E87-1CD68B4813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1703" y="2832454"/>
            <a:ext cx="3879395" cy="388902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4C869FAF-33AB-2E4A-8FD3-37FAAF36A2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6104" y="2832454"/>
            <a:ext cx="5016500" cy="367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7535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B5076D48-D0DC-304C-8C27-3C637EAEB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A86265A-13FD-3C44-9F84-C2944FB46B7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RQ3</a:t>
            </a:r>
            <a:r>
              <a:rPr lang="zh-CN" altLang="en-US" sz="2400" dirty="0"/>
              <a:t>：类型相关和非类型相关错误哪个更多？</a:t>
            </a:r>
            <a:endParaRPr lang="en-US" altLang="zh-CN" sz="2400" dirty="0"/>
          </a:p>
          <a:p>
            <a:pPr lvl="1"/>
            <a:r>
              <a:rPr lang="zh-CN" altLang="en-US" sz="2000" dirty="0"/>
              <a:t>没有明显差别</a:t>
            </a:r>
            <a:endParaRPr lang="en-US" altLang="zh-CN" sz="2000" dirty="0"/>
          </a:p>
          <a:p>
            <a:r>
              <a:rPr lang="en-US" altLang="zh-CN" sz="2400" dirty="0"/>
              <a:t>RQ4</a:t>
            </a:r>
            <a:r>
              <a:rPr lang="zh-CN" altLang="en-US" sz="2400" dirty="0"/>
              <a:t>：哪些模式容易导致类型相关错误？</a:t>
            </a:r>
            <a:endParaRPr lang="en-US" altLang="zh-CN" sz="2400" dirty="0"/>
          </a:p>
          <a:p>
            <a:pPr lvl="1"/>
            <a:r>
              <a:rPr lang="zh-CN" altLang="en-US" sz="2000" dirty="0"/>
              <a:t>空值</a:t>
            </a:r>
            <a:endParaRPr lang="en-US" altLang="zh-CN" sz="2000" dirty="0"/>
          </a:p>
          <a:p>
            <a:pPr lvl="1"/>
            <a:endParaRPr lang="en-US" altLang="zh-CN" sz="2000" dirty="0"/>
          </a:p>
          <a:p>
            <a:pPr lvl="1"/>
            <a:endParaRPr lang="en-US" altLang="zh-CN" sz="2000" dirty="0"/>
          </a:p>
          <a:p>
            <a:pPr lvl="1"/>
            <a:endParaRPr lang="en-US" altLang="zh-CN" sz="2000" dirty="0"/>
          </a:p>
          <a:p>
            <a:pPr lvl="1"/>
            <a:endParaRPr lang="en-US" altLang="zh-CN" sz="2000" dirty="0"/>
          </a:p>
          <a:p>
            <a:pPr lvl="1"/>
            <a:r>
              <a:rPr lang="zh-CN" altLang="en-US" sz="2000" dirty="0"/>
              <a:t>动态属性</a:t>
            </a:r>
            <a:endParaRPr lang="en-US" altLang="zh-CN" sz="2000" dirty="0"/>
          </a:p>
          <a:p>
            <a:pPr lvl="1"/>
            <a:r>
              <a:rPr lang="zh-CN" altLang="en-US" sz="2000" dirty="0"/>
              <a:t>对象重定义</a:t>
            </a:r>
            <a:endParaRPr lang="en-US" altLang="zh-CN" sz="2000" dirty="0"/>
          </a:p>
          <a:p>
            <a:pPr lvl="1"/>
            <a:endParaRPr lang="en-US" altLang="zh-CN" sz="2000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8C5DA2BA-2F37-F547-8CF2-9961AC207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结论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16D2444-0302-554C-9191-4BEE78935B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004" y="2863850"/>
            <a:ext cx="5118100" cy="166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5556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B5076D48-D0DC-304C-8C27-3C637EAEB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7</a:t>
            </a:fld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A86265A-13FD-3C44-9F84-C2944FB46B7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zh-CN" dirty="0"/>
              <a:t>RQ3</a:t>
            </a:r>
            <a:r>
              <a:rPr lang="zh-CN" altLang="en-US" dirty="0"/>
              <a:t>：类型相关和非类型相关错误哪个更多？</a:t>
            </a:r>
            <a:endParaRPr lang="en-US" altLang="zh-CN" dirty="0"/>
          </a:p>
          <a:p>
            <a:pPr lvl="1"/>
            <a:r>
              <a:rPr lang="zh-CN" altLang="en-US" dirty="0"/>
              <a:t>没有明显差别</a:t>
            </a:r>
            <a:endParaRPr lang="en-US" altLang="zh-CN" dirty="0"/>
          </a:p>
          <a:p>
            <a:r>
              <a:rPr lang="en-US" altLang="zh-CN" dirty="0"/>
              <a:t>RQ4</a:t>
            </a:r>
            <a:r>
              <a:rPr lang="zh-CN" altLang="en-US" dirty="0"/>
              <a:t>：哪些模式容易导致类型相关错误？</a:t>
            </a:r>
            <a:endParaRPr lang="en-US" altLang="zh-CN" dirty="0"/>
          </a:p>
          <a:p>
            <a:pPr lvl="1"/>
            <a:r>
              <a:rPr lang="zh-CN" altLang="en-US" dirty="0"/>
              <a:t>空值</a:t>
            </a:r>
            <a:endParaRPr lang="en-US" altLang="zh-CN" dirty="0"/>
          </a:p>
          <a:p>
            <a:pPr lvl="1"/>
            <a:r>
              <a:rPr lang="zh-CN" altLang="en-US" dirty="0"/>
              <a:t>动态属性</a:t>
            </a:r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r>
              <a:rPr lang="zh-CN" altLang="en-US" dirty="0"/>
              <a:t>对象重定义</a:t>
            </a:r>
            <a:endParaRPr lang="en-US" altLang="zh-CN" dirty="0"/>
          </a:p>
          <a:p>
            <a:pPr lvl="1"/>
            <a:endParaRPr lang="en-US" altLang="zh-CN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8C5DA2BA-2F37-F547-8CF2-9961AC207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结论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90F4719-3CAD-274F-AB1D-CBACE7BF82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004" y="3033712"/>
            <a:ext cx="5156200" cy="241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441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B5076D48-D0DC-304C-8C27-3C637EAEB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8</a:t>
            </a:fld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A86265A-13FD-3C44-9F84-C2944FB46B7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RQ3</a:t>
            </a:r>
            <a:r>
              <a:rPr lang="zh-CN" altLang="en-US" sz="2400" dirty="0"/>
              <a:t>：类型相关和非类型相关错误哪个更多？</a:t>
            </a:r>
            <a:endParaRPr lang="en-US" altLang="zh-CN" sz="2400" dirty="0"/>
          </a:p>
          <a:p>
            <a:pPr lvl="1"/>
            <a:r>
              <a:rPr lang="zh-CN" altLang="en-US" sz="2000" dirty="0"/>
              <a:t>没有明显差别</a:t>
            </a:r>
            <a:endParaRPr lang="en-US" altLang="zh-CN" sz="2000" dirty="0"/>
          </a:p>
          <a:p>
            <a:r>
              <a:rPr lang="en-US" altLang="zh-CN" sz="2400" dirty="0"/>
              <a:t>RQ4</a:t>
            </a:r>
            <a:r>
              <a:rPr lang="zh-CN" altLang="en-US" sz="2400" dirty="0"/>
              <a:t>：哪些模式容易导致类型相关错误？</a:t>
            </a:r>
            <a:endParaRPr lang="en-US" altLang="zh-CN" sz="2400" dirty="0"/>
          </a:p>
          <a:p>
            <a:pPr lvl="1"/>
            <a:r>
              <a:rPr lang="zh-CN" altLang="en-US" sz="2000" dirty="0"/>
              <a:t>空值</a:t>
            </a:r>
            <a:endParaRPr lang="en-US" altLang="zh-CN" sz="2000" dirty="0"/>
          </a:p>
          <a:p>
            <a:pPr lvl="1"/>
            <a:r>
              <a:rPr lang="zh-CN" altLang="en-US" sz="2000" dirty="0"/>
              <a:t>动态属性</a:t>
            </a:r>
            <a:endParaRPr lang="en-US" altLang="zh-CN" sz="2000" dirty="0"/>
          </a:p>
          <a:p>
            <a:pPr lvl="1"/>
            <a:r>
              <a:rPr lang="zh-CN" altLang="en-US" sz="2000" dirty="0"/>
              <a:t>对象重定义</a:t>
            </a:r>
            <a:endParaRPr lang="en-US" altLang="zh-CN" sz="2000" dirty="0"/>
          </a:p>
          <a:p>
            <a:pPr lvl="1"/>
            <a:endParaRPr lang="en-US" altLang="zh-CN" sz="2000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8C5DA2BA-2F37-F547-8CF2-9961AC207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结论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38FFD1B-240E-A147-8E37-DB0A6ACEA0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004" y="3705380"/>
            <a:ext cx="5143500" cy="288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6701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3093C588-C891-47DE-AB8C-7210B8F033B9}"/>
              </a:ext>
            </a:extLst>
          </p:cNvPr>
          <p:cNvSpPr/>
          <p:nvPr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21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24" name="Group 3">
            <a:extLst>
              <a:ext uri="{FF2B5EF4-FFF2-40B4-BE49-F238E27FC236}">
                <a16:creationId xmlns:a16="http://schemas.microsoft.com/office/drawing/2014/main" id="{5071832E-9782-4517-ABCE-52744968689D}"/>
              </a:ext>
            </a:extLst>
          </p:cNvPr>
          <p:cNvGrpSpPr/>
          <p:nvPr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sp>
        <p:nvSpPr>
          <p:cNvPr id="27" name="文本框 62">
            <a:extLst>
              <a:ext uri="{FF2B5EF4-FFF2-40B4-BE49-F238E27FC236}">
                <a16:creationId xmlns:a16="http://schemas.microsoft.com/office/drawing/2014/main" id="{C761B581-BADA-4562-B931-0F56B37761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9445" y="3215646"/>
            <a:ext cx="4075155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algn="ctr" defTabSz="685800" eaLnBrk="1" hangingPunct="1"/>
            <a:r>
              <a:rPr lang="zh-CN" altLang="en-US" sz="2700" dirty="0">
                <a:solidFill>
                  <a:srgbClr val="4B649F"/>
                </a:solidFill>
              </a:rPr>
              <a:t>胡明哲</a:t>
            </a:r>
            <a:endParaRPr lang="en-US" altLang="zh-CN" sz="2700" dirty="0">
              <a:solidFill>
                <a:srgbClr val="4B649F"/>
              </a:solidFill>
            </a:endParaRPr>
          </a:p>
          <a:p>
            <a:pPr algn="ctr" defTabSz="685800" eaLnBrk="1" hangingPunct="1"/>
            <a:r>
              <a:rPr lang="en-US" altLang="zh-CN" sz="2700" dirty="0">
                <a:solidFill>
                  <a:srgbClr val="4B649F"/>
                </a:solidFill>
              </a:rPr>
              <a:t>hmz18@mail.ustc.edu.cn</a:t>
            </a:r>
            <a:endParaRPr lang="zh-CN" altLang="en-US" sz="2700" dirty="0">
              <a:solidFill>
                <a:srgbClr val="4B649F"/>
              </a:solidFill>
            </a:endParaRPr>
          </a:p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zh-CN" sz="2700" dirty="0">
              <a:solidFill>
                <a:srgbClr val="4B649F"/>
              </a:solidFill>
            </a:endParaRPr>
          </a:p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2700" dirty="0">
                <a:solidFill>
                  <a:srgbClr val="4B649F"/>
                </a:solidFill>
              </a:rPr>
              <a:t>中国科学技术大学</a:t>
            </a:r>
            <a:endParaRPr lang="en-US" altLang="zh-CN" sz="2700" dirty="0">
              <a:solidFill>
                <a:srgbClr val="4B649F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-846633" y="9621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3" name="文本框 62"/>
          <p:cNvSpPr txBox="1">
            <a:spLocks noChangeArrowheads="1"/>
          </p:cNvSpPr>
          <p:nvPr/>
        </p:nvSpPr>
        <p:spPr bwMode="auto">
          <a:xfrm>
            <a:off x="3167511" y="2091350"/>
            <a:ext cx="5955477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500" dirty="0">
                <a:solidFill>
                  <a:srgbClr val="4B649F"/>
                </a:solidFill>
              </a:rPr>
              <a:t>谢谢！敬请批评指正！</a:t>
            </a:r>
          </a:p>
        </p:txBody>
      </p:sp>
    </p:spTree>
    <p:extLst>
      <p:ext uri="{BB962C8B-B14F-4D97-AF65-F5344CB8AC3E}">
        <p14:creationId xmlns:p14="http://schemas.microsoft.com/office/powerpoint/2010/main" val="1052530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>
        <a:spAutoFit/>
      </a:bodyPr>
      <a:lstStyle>
        <a:defPPr>
          <a:defRPr dirty="0" smtClean="0">
            <a:latin typeface="微软雅黑" pitchFamily="34" charset="-122"/>
            <a:ea typeface="微软雅黑" pitchFamily="34" charset="-122"/>
          </a:defRPr>
        </a:defPPr>
      </a:lstStyle>
    </a:spDef>
    <a:txDef>
      <a:spPr>
        <a:noFill/>
      </a:spPr>
      <a:bodyPr wrap="none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23233</TotalTime>
  <Words>596</Words>
  <Application>Microsoft Macintosh PowerPoint</Application>
  <PresentationFormat>宽屏</PresentationFormat>
  <Paragraphs>89</Paragraphs>
  <Slides>9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5" baseType="lpstr">
      <vt:lpstr>等线</vt:lpstr>
      <vt:lpstr>微软雅黑</vt:lpstr>
      <vt:lpstr>Arial</vt:lpstr>
      <vt:lpstr>Consolas</vt:lpstr>
      <vt:lpstr>Wingdings</vt:lpstr>
      <vt:lpstr>Office 主题​​</vt:lpstr>
      <vt:lpstr>An Empirical Study of Type-Related Defects in Python Projects</vt:lpstr>
      <vt:lpstr>背景</vt:lpstr>
      <vt:lpstr>问题</vt:lpstr>
      <vt:lpstr>实验方法</vt:lpstr>
      <vt:lpstr>结论</vt:lpstr>
      <vt:lpstr>结论</vt:lpstr>
      <vt:lpstr>结论</vt:lpstr>
      <vt:lpstr>结论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Mingzhe Hu</cp:lastModifiedBy>
  <cp:revision>1407</cp:revision>
  <dcterms:created xsi:type="dcterms:W3CDTF">2018-06-04T22:40:57Z</dcterms:created>
  <dcterms:modified xsi:type="dcterms:W3CDTF">2021-12-29T08:37:35Z</dcterms:modified>
</cp:coreProperties>
</file>