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4" r:id="rId9"/>
    <p:sldId id="265" r:id="rId10"/>
    <p:sldId id="261" r:id="rId11"/>
    <p:sldId id="267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89" d="100"/>
          <a:sy n="89" d="100"/>
        </p:scale>
        <p:origin x="2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28156"/>
            <a:ext cx="10515600" cy="5048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Calibri" panose="020F0502020204030204" pitchFamily="34" charset="0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Calibri" panose="020F0502020204030204" pitchFamily="34" charset="0"/>
          <a:ea typeface="仿宋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" panose="020F0502020204030204" pitchFamily="34" charset="0"/>
          <a:ea typeface="仿宋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Calibri" panose="020F0502020204030204" pitchFamily="34" charset="0"/>
          <a:ea typeface="仿宋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仿宋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仿宋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bitbucket.org/act-lab/chamele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CHAMELEON: ADAPTIVE CODE OPTIMIZATION FOR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EXPEDITED DEEP NEURAL NETWORK COMPILATION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err="1"/>
              <a:t>Byung</a:t>
            </a:r>
            <a:r>
              <a:rPr lang="en-US" b="1" dirty="0"/>
              <a:t> </a:t>
            </a:r>
            <a:r>
              <a:rPr lang="en-US" b="1" dirty="0" err="1"/>
              <a:t>Hoon</a:t>
            </a:r>
            <a:r>
              <a:rPr lang="en-US" b="1" dirty="0"/>
              <a:t> Ahn</a:t>
            </a:r>
            <a:r>
              <a:rPr lang="en-US" dirty="0"/>
              <a:t>1 </a:t>
            </a:r>
            <a:r>
              <a:rPr lang="en-US" b="1" dirty="0"/>
              <a:t>, </a:t>
            </a:r>
            <a:r>
              <a:rPr lang="en-US" b="1" dirty="0" err="1"/>
              <a:t>Prannoy</a:t>
            </a:r>
            <a:r>
              <a:rPr lang="en-US" b="1" dirty="0"/>
              <a:t> Pilligundla</a:t>
            </a:r>
            <a:r>
              <a:rPr lang="en-US" dirty="0"/>
              <a:t>1 </a:t>
            </a:r>
            <a:r>
              <a:rPr lang="en-US" b="1" dirty="0"/>
              <a:t>, </a:t>
            </a:r>
            <a:endParaRPr lang="en-US" b="1" dirty="0" smtClean="0"/>
          </a:p>
          <a:p>
            <a:r>
              <a:rPr lang="en-US" b="1" dirty="0" smtClean="0"/>
              <a:t>Amir </a:t>
            </a:r>
            <a:r>
              <a:rPr lang="en-US" b="1" dirty="0"/>
              <a:t>Yazdanbakhsh</a:t>
            </a:r>
            <a:r>
              <a:rPr lang="en-US" dirty="0"/>
              <a:t>2 </a:t>
            </a:r>
            <a:r>
              <a:rPr lang="en-US" b="1" dirty="0"/>
              <a:t>, </a:t>
            </a:r>
            <a:r>
              <a:rPr lang="en-US" b="1" dirty="0" err="1"/>
              <a:t>Hadi</a:t>
            </a:r>
            <a:r>
              <a:rPr lang="en-US" b="1" dirty="0"/>
              <a:t> Esmaeilzadeh</a:t>
            </a:r>
            <a:r>
              <a:rPr lang="en-US" dirty="0"/>
              <a:t>1 </a:t>
            </a:r>
            <a:endParaRPr lang="en-US" dirty="0"/>
          </a:p>
          <a:p>
            <a:r>
              <a:rPr lang="en-US" dirty="0"/>
              <a:t>1 University of California, San Diego </a:t>
            </a:r>
            <a:endParaRPr lang="en-US" dirty="0"/>
          </a:p>
          <a:p>
            <a:r>
              <a:rPr lang="en-US" dirty="0"/>
              <a:t>2 Google </a:t>
            </a:r>
            <a:r>
              <a:rPr lang="en-US" dirty="0" smtClean="0"/>
              <a:t>Research</a:t>
            </a:r>
          </a:p>
          <a:p>
            <a:r>
              <a:rPr lang="en-US" dirty="0" smtClean="0"/>
              <a:t>ICLR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01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Stochastic optimization passes</a:t>
            </a:r>
          </a:p>
          <a:p>
            <a:pPr lvl="1"/>
            <a:r>
              <a:rPr lang="en-US" dirty="0" smtClean="0"/>
              <a:t>TVM, </a:t>
            </a:r>
            <a:r>
              <a:rPr lang="en-US" altLang="zh-CN" dirty="0" smtClean="0"/>
              <a:t>Tensor Comprehension, STOKE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Not </a:t>
            </a:r>
            <a:r>
              <a:rPr lang="en-US" dirty="0">
                <a:solidFill>
                  <a:srgbClr val="FF0000"/>
                </a:solidFill>
              </a:rPr>
              <a:t>only too time consuming but also </a:t>
            </a:r>
            <a:r>
              <a:rPr lang="en-US" dirty="0" smtClean="0">
                <a:solidFill>
                  <a:srgbClr val="FF0000"/>
                </a:solidFill>
              </a:rPr>
              <a:t>suboptimal</a:t>
            </a:r>
          </a:p>
          <a:p>
            <a:pPr lvl="1"/>
            <a:r>
              <a:rPr lang="en-US" dirty="0"/>
              <a:t>the optimizing compilation time can be </a:t>
            </a:r>
            <a:r>
              <a:rPr lang="en-US" dirty="0" smtClean="0"/>
              <a:t>around </a:t>
            </a:r>
            <a:r>
              <a:rPr lang="en-US" dirty="0"/>
              <a:t>10 hours for </a:t>
            </a:r>
            <a:r>
              <a:rPr lang="en-US" dirty="0" smtClean="0"/>
              <a:t>ResNet-18</a:t>
            </a:r>
          </a:p>
          <a:p>
            <a:r>
              <a:rPr lang="en-US" altLang="zh-CN" dirty="0" smtClean="0"/>
              <a:t>O</a:t>
            </a:r>
            <a:r>
              <a:rPr lang="en-US" dirty="0" smtClean="0"/>
              <a:t>blivious </a:t>
            </a:r>
            <a:r>
              <a:rPr lang="en-US" dirty="0"/>
              <a:t>to the patterns in </a:t>
            </a:r>
            <a:r>
              <a:rPr lang="en-US" dirty="0" smtClean="0"/>
              <a:t>the </a:t>
            </a:r>
            <a:r>
              <a:rPr lang="en-US" dirty="0"/>
              <a:t>design space of </a:t>
            </a:r>
            <a:r>
              <a:rPr lang="en-US" dirty="0" smtClean="0"/>
              <a:t>schedules</a:t>
            </a:r>
          </a:p>
          <a:p>
            <a:pPr lvl="1"/>
            <a:r>
              <a:rPr lang="en-US" altLang="zh-CN" dirty="0" smtClean="0"/>
              <a:t>Inefficient</a:t>
            </a:r>
            <a:r>
              <a:rPr lang="en-US" dirty="0" smtClean="0"/>
              <a:t> </a:t>
            </a:r>
            <a:r>
              <a:rPr lang="en-US" dirty="0"/>
              <a:t>search or even </a:t>
            </a:r>
            <a:r>
              <a:rPr lang="en-US" dirty="0" smtClean="0"/>
              <a:t>converges </a:t>
            </a:r>
            <a:r>
              <a:rPr lang="en-US" dirty="0"/>
              <a:t>to </a:t>
            </a:r>
            <a:r>
              <a:rPr lang="en-US" dirty="0"/>
              <a:t>suboptimal </a:t>
            </a:r>
            <a:r>
              <a:rPr lang="en-US" dirty="0" smtClean="0"/>
              <a:t>solutions</a:t>
            </a:r>
          </a:p>
          <a:p>
            <a:r>
              <a:rPr lang="en-US" dirty="0" smtClean="0"/>
              <a:t>Greedy </a:t>
            </a:r>
            <a:r>
              <a:rPr lang="en-US" dirty="0"/>
              <a:t>sampling </a:t>
            </a:r>
            <a:r>
              <a:rPr lang="en-US" dirty="0" smtClean="0"/>
              <a:t>neglects </a:t>
            </a:r>
            <a:r>
              <a:rPr lang="en-US" dirty="0"/>
              <a:t>the distribution of </a:t>
            </a:r>
            <a:r>
              <a:rPr lang="en-US" dirty="0" smtClean="0"/>
              <a:t>the candidate solutions</a:t>
            </a:r>
          </a:p>
          <a:p>
            <a:pPr lvl="1"/>
            <a:r>
              <a:rPr lang="en-US" dirty="0" smtClean="0"/>
              <a:t>Significant of </a:t>
            </a:r>
            <a:r>
              <a:rPr lang="en-US" dirty="0"/>
              <a:t>redundant </a:t>
            </a:r>
            <a:r>
              <a:rPr lang="en-US" dirty="0" smtClean="0"/>
              <a:t>candidate configurations iterated</a:t>
            </a:r>
          </a:p>
          <a:p>
            <a:pPr lvl="1"/>
            <a:r>
              <a:rPr lang="en-US" dirty="0" smtClean="0"/>
              <a:t>Prone </a:t>
            </a:r>
            <a:r>
              <a:rPr lang="en-US" dirty="0"/>
              <a:t>to invalid </a:t>
            </a:r>
            <a:r>
              <a:rPr lang="en-US" dirty="0" smtClean="0"/>
              <a:t>configurations </a:t>
            </a:r>
            <a:r>
              <a:rPr lang="en-US" dirty="0"/>
              <a:t>which </a:t>
            </a:r>
            <a:r>
              <a:rPr lang="en-US" dirty="0" smtClean="0"/>
              <a:t>prolongs </a:t>
            </a:r>
            <a:r>
              <a:rPr lang="en-US" dirty="0"/>
              <a:t>the optimization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35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Chameleon</a:t>
            </a:r>
            <a:endParaRPr lang="en-US" dirty="0" smtClean="0"/>
          </a:p>
          <a:p>
            <a:pPr lvl="1"/>
            <a:r>
              <a:rPr lang="en-US" dirty="0" smtClean="0"/>
              <a:t>Adaptive </a:t>
            </a:r>
            <a:r>
              <a:rPr lang="en-US" dirty="0"/>
              <a:t>Exploration </a:t>
            </a:r>
            <a:r>
              <a:rPr lang="en-US" dirty="0" smtClean="0"/>
              <a:t>module</a:t>
            </a:r>
          </a:p>
          <a:p>
            <a:pPr lvl="1"/>
            <a:r>
              <a:rPr lang="en-US" dirty="0"/>
              <a:t>Adaptive Sampling </a:t>
            </a:r>
            <a:r>
              <a:rPr lang="en-US" dirty="0" smtClean="0"/>
              <a:t>algorithm</a:t>
            </a:r>
          </a:p>
          <a:p>
            <a:r>
              <a:rPr lang="en-US" dirty="0" smtClean="0"/>
              <a:t>Project page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bitbucket.org/act-lab/chameleon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58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Overall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397" y="1531455"/>
            <a:ext cx="9297206" cy="379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actor-critic style </a:t>
            </a:r>
            <a:r>
              <a:rPr lang="en-US" dirty="0" smtClean="0"/>
              <a:t>RL model</a:t>
            </a:r>
          </a:p>
          <a:p>
            <a:r>
              <a:rPr lang="en-US" dirty="0" smtClean="0"/>
              <a:t>Begins </a:t>
            </a:r>
            <a:r>
              <a:rPr lang="en-US" dirty="0"/>
              <a:t>with a set of initial </a:t>
            </a:r>
            <a:r>
              <a:rPr lang="en-US" dirty="0" smtClean="0"/>
              <a:t>configurations </a:t>
            </a:r>
          </a:p>
          <a:p>
            <a:r>
              <a:rPr lang="en-US" dirty="0" smtClean="0"/>
              <a:t>Takes multiple </a:t>
            </a:r>
            <a:r>
              <a:rPr lang="en-US" dirty="0"/>
              <a:t>search steps </a:t>
            </a:r>
            <a:r>
              <a:rPr lang="en-US" dirty="0" smtClean="0"/>
              <a:t>(</a:t>
            </a:r>
            <a:r>
              <a:rPr lang="en-US" dirty="0"/>
              <a:t>episode) for each of the </a:t>
            </a:r>
            <a:r>
              <a:rPr lang="en-US" dirty="0" smtClean="0"/>
              <a:t>configurations.</a:t>
            </a:r>
          </a:p>
          <a:p>
            <a:r>
              <a:rPr lang="en-US" dirty="0" smtClean="0"/>
              <a:t>Update agent with rewards fed back with cost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75110"/>
            <a:ext cx="7613040" cy="23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0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candidate </a:t>
            </a:r>
            <a:r>
              <a:rPr lang="en-US" dirty="0" smtClean="0"/>
              <a:t>configurations </a:t>
            </a:r>
            <a:r>
              <a:rPr lang="en-US" dirty="0"/>
              <a:t>are clustered in subregions of </a:t>
            </a:r>
            <a:r>
              <a:rPr lang="en-US" dirty="0" smtClean="0"/>
              <a:t>the </a:t>
            </a:r>
            <a:r>
              <a:rPr lang="en-US" dirty="0"/>
              <a:t>design </a:t>
            </a:r>
            <a:r>
              <a:rPr lang="en-US" dirty="0" smtClean="0"/>
              <a:t>space</a:t>
            </a:r>
          </a:p>
          <a:p>
            <a:r>
              <a:rPr lang="en-US" dirty="0"/>
              <a:t>W</a:t>
            </a:r>
            <a:r>
              <a:rPr lang="en-US" dirty="0" smtClean="0"/>
              <a:t>hile the </a:t>
            </a:r>
            <a:r>
              <a:rPr lang="en-US" dirty="0"/>
              <a:t>design space’s surface is discrete and un-smooth, a large fraction of </a:t>
            </a:r>
            <a:r>
              <a:rPr lang="en-US" dirty="0" smtClean="0"/>
              <a:t>configurations </a:t>
            </a:r>
            <a:r>
              <a:rPr lang="en-US" dirty="0"/>
              <a:t>within each </a:t>
            </a:r>
            <a:r>
              <a:rPr lang="en-US" dirty="0" smtClean="0"/>
              <a:t>cluster </a:t>
            </a:r>
            <a:r>
              <a:rPr lang="en-US" dirty="0"/>
              <a:t>achieve similar runtime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32338"/>
            <a:ext cx="4557155" cy="26519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619" y="2920258"/>
            <a:ext cx="4640982" cy="30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53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 the candidate configurations</a:t>
            </a:r>
          </a:p>
          <a:p>
            <a:r>
              <a:rPr lang="en-US" dirty="0" smtClean="0"/>
              <a:t>Select the centroid of each cluster as the representative</a:t>
            </a:r>
          </a:p>
          <a:p>
            <a:r>
              <a:rPr lang="en-US" dirty="0" smtClean="0"/>
              <a:t>Trade off on the number of clusters</a:t>
            </a:r>
          </a:p>
          <a:p>
            <a:pPr lvl="1"/>
            <a:r>
              <a:rPr lang="en-US" dirty="0" smtClean="0"/>
              <a:t>More </a:t>
            </a:r>
            <a:r>
              <a:rPr lang="en-US" dirty="0"/>
              <a:t>centroids for better </a:t>
            </a:r>
            <a:r>
              <a:rPr lang="en-US" dirty="0" smtClean="0"/>
              <a:t>performance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ewer </a:t>
            </a:r>
            <a:r>
              <a:rPr lang="en-US" dirty="0"/>
              <a:t>centroids </a:t>
            </a:r>
            <a:r>
              <a:rPr lang="en-US" dirty="0" smtClean="0"/>
              <a:t>for </a:t>
            </a:r>
            <a:r>
              <a:rPr lang="en-US" dirty="0"/>
              <a:t>a reduced number of hardware measurements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626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Sampling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570" y="1823879"/>
            <a:ext cx="9464860" cy="3657917"/>
          </a:xfrm>
        </p:spPr>
      </p:pic>
    </p:spTree>
    <p:extLst>
      <p:ext uri="{BB962C8B-B14F-4D97-AF65-F5344CB8AC3E}">
        <p14:creationId xmlns:p14="http://schemas.microsoft.com/office/powerpoint/2010/main" val="3469918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28" y="1561938"/>
            <a:ext cx="9495343" cy="37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8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348" y="1989333"/>
            <a:ext cx="5616427" cy="30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24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274" y="1939161"/>
            <a:ext cx="8207451" cy="29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47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507" y="2289246"/>
            <a:ext cx="9327688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92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893" y="1249491"/>
            <a:ext cx="7308213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7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1-01-12.pptx" id="{FB233B17-B4B6-453D-B117-D06F13C978C3}" vid="{DC36271A-C608-41E1-A924-BC71136199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阅读组会模板</Template>
  <TotalTime>175</TotalTime>
  <Words>235</Words>
  <Application>Microsoft Office PowerPoint</Application>
  <PresentationFormat>Widescreen</PresentationFormat>
  <Paragraphs>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仿宋</vt:lpstr>
      <vt:lpstr>黑体</vt:lpstr>
      <vt:lpstr>Arial</vt:lpstr>
      <vt:lpstr>Calibri</vt:lpstr>
      <vt:lpstr>Office Theme</vt:lpstr>
      <vt:lpstr>CHAMELEON: ADAPTIVE CODE OPTIMIZATION FOR  EXPEDITED DEEP NEURAL NETWORK COMPILATION</vt:lpstr>
      <vt:lpstr>Motivation</vt:lpstr>
      <vt:lpstr>Contribution</vt:lpstr>
      <vt:lpstr>Overall Design</vt:lpstr>
      <vt:lpstr>Adaptive Exploration</vt:lpstr>
      <vt:lpstr>Adaptive Sampling</vt:lpstr>
      <vt:lpstr>Adaptive Sampling</vt:lpstr>
      <vt:lpstr>Adaptive Sampling</vt:lpstr>
      <vt:lpstr>Evaluation</vt:lpstr>
      <vt:lpstr>Evaluation</vt:lpstr>
      <vt:lpstr>Evaluation</vt:lpstr>
      <vt:lpstr>Evaluation</vt:lpstr>
      <vt:lpstr>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Zhang Yuxiang</dc:creator>
  <cp:lastModifiedBy>Zhang Yuxiang</cp:lastModifiedBy>
  <cp:revision>53</cp:revision>
  <dcterms:created xsi:type="dcterms:W3CDTF">2021-01-25T12:28:39Z</dcterms:created>
  <dcterms:modified xsi:type="dcterms:W3CDTF">2021-01-25T15:23:50Z</dcterms:modified>
</cp:coreProperties>
</file>