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3"/>
  </p:notesMasterIdLst>
  <p:sldIdLst>
    <p:sldId id="599" r:id="rId2"/>
    <p:sldId id="602" r:id="rId3"/>
    <p:sldId id="603" r:id="rId4"/>
    <p:sldId id="604" r:id="rId5"/>
    <p:sldId id="605" r:id="rId6"/>
    <p:sldId id="606" r:id="rId7"/>
    <p:sldId id="607" r:id="rId8"/>
    <p:sldId id="608" r:id="rId9"/>
    <p:sldId id="609" r:id="rId10"/>
    <p:sldId id="610" r:id="rId11"/>
    <p:sldId id="611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3AE2225-AD7D-4B64-83C6-EF92245BD416}">
          <p14:sldIdLst>
            <p14:sldId id="599"/>
            <p14:sldId id="602"/>
            <p14:sldId id="603"/>
            <p14:sldId id="604"/>
            <p14:sldId id="605"/>
            <p14:sldId id="606"/>
            <p14:sldId id="607"/>
            <p14:sldId id="608"/>
            <p14:sldId id="609"/>
            <p14:sldId id="610"/>
            <p14:sldId id="6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1" clrIdx="0">
    <p:extLst>
      <p:ext uri="{19B8F6BF-5375-455C-9EA6-DF929625EA0E}">
        <p15:presenceInfo xmlns:p15="http://schemas.microsoft.com/office/powerpoint/2012/main" userId="4aac0e6a4956b7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37" autoAdjust="0"/>
    <p:restoredTop sz="96617" autoAdjust="0"/>
  </p:normalViewPr>
  <p:slideViewPr>
    <p:cSldViewPr snapToGrid="0">
      <p:cViewPr varScale="1">
        <p:scale>
          <a:sx n="164" d="100"/>
          <a:sy n="164" d="100"/>
        </p:scale>
        <p:origin x="184" y="2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2021/11/17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46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851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2021/11/17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275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8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2021/11/17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椭圆 40">
            <a:extLst>
              <a:ext uri="{FF2B5EF4-FFF2-40B4-BE49-F238E27FC236}">
                <a16:creationId xmlns:a16="http://schemas.microsoft.com/office/drawing/2014/main" id="{CCA4BDB6-C259-C048-9E89-C6F6047B56C4}"/>
              </a:ext>
            </a:extLst>
          </p:cNvPr>
          <p:cNvSpPr/>
          <p:nvPr userDrawn="1"/>
        </p:nvSpPr>
        <p:spPr>
          <a:xfrm>
            <a:off x="11381015" y="6310400"/>
            <a:ext cx="625930" cy="457026"/>
          </a:xfrm>
          <a:prstGeom prst="ellipse">
            <a:avLst/>
          </a:prstGeom>
          <a:solidFill>
            <a:srgbClr val="4B649F"/>
          </a:solidFill>
          <a:effectLst>
            <a:outerShdw blurRad="40005" dist="20320" dir="5400000" algn="ctr" rotWithShape="0">
              <a:schemeClr val="tx1">
                <a:alpha val="38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90AA6819-7E7F-4C14-8B24-A68214AB9022}" type="slidenum">
              <a:rPr lang="zh-CN" altLang="en-US" sz="12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455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D2800E37-E163-40CA-8146-A68431A5A674}" type="datetime1">
              <a:rPr lang="zh-CN" altLang="en-US" smtClean="0"/>
              <a:pPr/>
              <a:t>2021/11/17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31751"/>
            <a:ext cx="3383560" cy="639212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72000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154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l.acm.org/doi/abs/10.1145/3369583.3392684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7BA437-57A6-0348-AC46-ABE9BCD893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/>
              <a:t>Efficient GPU Memory Management for Nonlinear DNNs</a:t>
            </a:r>
            <a:endParaRPr kumimoji="1"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0A16DC0-B233-8949-B584-F17F7D4CF3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>
                <a:hlinkClick r:id="rId2"/>
              </a:rPr>
              <a:t>HPDC 2020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F344FC7-4438-A44C-963C-2F8D0192D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677" y="4246123"/>
            <a:ext cx="6095996" cy="78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2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7506A1B-B320-7F4D-AB38-59A408EAD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altLang="zh-CN" dirty="0"/>
              <a:t>As the networks going wider and deeper, the limited GPU memory becomes a significant bottleneck, restricting the size of networks to be trained.</a:t>
            </a:r>
          </a:p>
          <a:p>
            <a:pPr lvl="1"/>
            <a:r>
              <a:rPr lang="en-US" altLang="zh-CN" dirty="0"/>
              <a:t>Inception-V4 requests up to 45GB memory to keep the entire network on the GPU in training </a:t>
            </a:r>
          </a:p>
          <a:p>
            <a:pPr lvl="1"/>
            <a:r>
              <a:rPr lang="en-US" altLang="zh-CN" dirty="0"/>
              <a:t>the largest GPU memory capacity offered by the commercial NVIDIA Volta architecture so far is 32GB</a:t>
            </a:r>
          </a:p>
          <a:p>
            <a:r>
              <a:rPr lang="en-US" altLang="zh-CN" dirty="0" err="1"/>
              <a:t>vDNN</a:t>
            </a:r>
            <a:r>
              <a:rPr lang="en-US" altLang="zh-CN" dirty="0"/>
              <a:t> and </a:t>
            </a:r>
            <a:r>
              <a:rPr lang="en-US" altLang="zh-CN" dirty="0" err="1"/>
              <a:t>SuperNeurons</a:t>
            </a:r>
            <a:r>
              <a:rPr lang="en-US" altLang="zh-CN" dirty="0"/>
              <a:t> offload data of one network layer when it is not required in the near future and can be released from GPU DRAM, saving space for other layers</a:t>
            </a:r>
          </a:p>
          <a:p>
            <a:pPr lvl="1"/>
            <a:r>
              <a:rPr lang="en-US" altLang="zh-CN" dirty="0"/>
              <a:t>offloading data structures from the GPU to CPU or prefetching data back to GPU from CPU layer by layer brings significant inefficiency</a:t>
            </a:r>
          </a:p>
          <a:p>
            <a:pPr lvl="1"/>
            <a:r>
              <a:rPr lang="en-US" altLang="zh-CN" dirty="0"/>
              <a:t>none of the existing work presents an efficient solution to handle the memory fragmentation problem for nonlinear networks</a:t>
            </a:r>
          </a:p>
          <a:p>
            <a:pPr lvl="1"/>
            <a:endParaRPr lang="en-US" altLang="zh-CN" dirty="0"/>
          </a:p>
          <a:p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388619F-8FCE-9249-968C-4CDA66FBA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470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1EE298D-500E-DA4D-8CA0-EF4B659F5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b="0" dirty="0"/>
              <a:t>empirically study and demonstrate the inefficiency of memory swapping and memory allocation solutions in existing works</a:t>
            </a:r>
          </a:p>
          <a:p>
            <a:r>
              <a:rPr lang="en-US" altLang="zh-CN" sz="2000" b="0" dirty="0"/>
              <a:t>present a memory-efficient graph analysis to construct an execution order for nonlinear networks and propose a dynamic offload/prefetch strategy to maximize the </a:t>
            </a:r>
            <a:r>
              <a:rPr lang="en-US" altLang="zh-CN" sz="2000" b="0" dirty="0" err="1"/>
              <a:t>perfor</a:t>
            </a:r>
            <a:r>
              <a:rPr lang="en-US" altLang="zh-CN" sz="2000" b="0" dirty="0"/>
              <a:t>- </a:t>
            </a:r>
            <a:r>
              <a:rPr lang="en-US" altLang="zh-CN" sz="2000" b="0" dirty="0" err="1"/>
              <a:t>mance</a:t>
            </a:r>
            <a:r>
              <a:rPr lang="en-US" altLang="zh-CN" sz="2000" b="0" dirty="0"/>
              <a:t> and usage of bandwidth</a:t>
            </a:r>
          </a:p>
          <a:p>
            <a:r>
              <a:rPr lang="en-US" altLang="zh-CN" sz="2000" b="0" dirty="0"/>
              <a:t>design the first unified memory pool for nonlinear networks and propose a Group Tensors By Mobility (GTBM) placement policy to conserve contiguity for different tensors based on the newly defined tensor mobility </a:t>
            </a:r>
          </a:p>
          <a:p>
            <a:r>
              <a:rPr lang="en-US" altLang="zh-CN" sz="2000" b="0" dirty="0"/>
              <a:t>implement </a:t>
            </a:r>
            <a:r>
              <a:rPr lang="en-US" altLang="zh-CN" sz="2000" b="0" dirty="0" err="1"/>
              <a:t>Dymem</a:t>
            </a:r>
            <a:r>
              <a:rPr lang="en-US" altLang="zh-CN" sz="2000" b="0" dirty="0"/>
              <a:t> to evaluate various nonlinear DNNs and perform comprehensive evaluations with various depths. It achieves memory cost reduction by up to 31% and improves the end-to-end throughput for nonlinear networks by up to 42%. </a:t>
            </a:r>
          </a:p>
          <a:p>
            <a:endParaRPr lang="en-US" altLang="zh-CN" sz="2000" b="0" dirty="0"/>
          </a:p>
          <a:p>
            <a:endParaRPr kumimoji="1" lang="zh-CN" altLang="en-US" sz="2000" b="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6AECEF3-8137-FE4F-9823-395A2EC90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Contributions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9500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B2E8794-045B-E44E-A49B-C766138BB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DNNs Training on GPUs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Nonlinearities in DNNs</a:t>
            </a:r>
          </a:p>
          <a:p>
            <a:pPr lvl="1"/>
            <a:r>
              <a:rPr lang="en-US" altLang="zh-CN" dirty="0" err="1"/>
              <a:t>nonlin</a:t>
            </a:r>
            <a:r>
              <a:rPr lang="en-US" altLang="zh-CN" dirty="0"/>
              <a:t>- ear connections: fan and join </a:t>
            </a:r>
          </a:p>
          <a:p>
            <a:pPr lvl="1"/>
            <a:endParaRPr lang="en-US" altLang="zh-CN" dirty="0"/>
          </a:p>
          <a:p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B2A2FAF-6CCE-B84A-80A7-0F601B48E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BACKGROUND AND MOTIVATION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54DA615-733B-8C40-8BC6-ECA05E7D8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50" y="1468068"/>
            <a:ext cx="3800137" cy="175043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1CAC82E-ACA0-BF44-AECB-B2449890C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975" y="4472991"/>
            <a:ext cx="2625252" cy="192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87D1D3E-6B6F-A344-8844-1E4CE3944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vDNN</a:t>
            </a:r>
            <a:r>
              <a:rPr lang="en-US" altLang="zh-CN" dirty="0"/>
              <a:t> and </a:t>
            </a:r>
            <a:r>
              <a:rPr lang="en-US" altLang="zh-CN" dirty="0" err="1"/>
              <a:t>Superneurons</a:t>
            </a:r>
            <a:r>
              <a:rPr lang="en-US" altLang="zh-CN" dirty="0"/>
              <a:t> choose to offload selected layers to the </a:t>
            </a:r>
            <a:r>
              <a:rPr lang="en-US" altLang="zh-CN" dirty="0" err="1"/>
              <a:t>preallocated</a:t>
            </a:r>
            <a:r>
              <a:rPr lang="en-US" altLang="zh-CN" dirty="0"/>
              <a:t> pinned CPU memory and prefetch these data back to GPU when required </a:t>
            </a:r>
          </a:p>
          <a:p>
            <a:pPr lvl="1"/>
            <a:r>
              <a:rPr lang="en-US" altLang="zh-CN" dirty="0"/>
              <a:t>To ensure the safety of parallel streams, they enforce a synchronization at the end of each layer, which means the communication and computation stream cannot advance each other in both the backward and forward passes </a:t>
            </a:r>
          </a:p>
          <a:p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250BBA2-571F-1C49-B80D-E5AF1FA49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Motivation for Efficient GPU Memory Management </a:t>
            </a:r>
            <a:endParaRPr kumimoji="1" lang="zh-CN" altLang="en-US" sz="28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FBC5D30-1331-1A4B-92D2-3FBE36C5A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084" y="3885231"/>
            <a:ext cx="3758239" cy="265178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A217F45-C985-6D4C-B70E-82B360DAF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050" y="3947223"/>
            <a:ext cx="4605371" cy="208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1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3AA0298-D781-D44F-86DA-A9119C8BD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dynamic memory manager (</a:t>
            </a:r>
            <a:r>
              <a:rPr lang="en-US" altLang="zh-CN" dirty="0" err="1"/>
              <a:t>Dymem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automatically manage the memory usage of DNNs while minimizing the overhead and maximizing the reduction of memory load </a:t>
            </a:r>
          </a:p>
          <a:p>
            <a:pPr marL="450850" lvl="1" indent="0">
              <a:buNone/>
            </a:pP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C83A8B4-0122-6C42-858F-6344F4EBE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SYSTEM DESIGN AND IMPLEMENTATION 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A4CD63B-68EA-A44F-ABA1-1853C7D19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359" y="3336722"/>
            <a:ext cx="5475785" cy="352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5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5608292-8EDE-C143-800E-3BFEA6C90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Depth-First-Search (DFS) algorithm is used to decide the execution sequences for nonlinear dependencies </a:t>
            </a:r>
          </a:p>
          <a:p>
            <a:pPr lvl="1"/>
            <a:r>
              <a:rPr lang="en-US" altLang="zh-CN" dirty="0"/>
              <a:t>DFS requires less memory space to reach the join connection node in the nonlinear blocks when exploring the traversal path. </a:t>
            </a:r>
          </a:p>
          <a:p>
            <a:pPr lvl="1"/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1D2C3E0-3D99-C440-A920-60088FA56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Execution Graph Construction 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F3AEBE2-D4D2-BB40-8BFD-2127656A8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07" y="2976663"/>
            <a:ext cx="5238561" cy="380067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1C5E8A-A519-114A-9CE5-6C45A985B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357" y="3418842"/>
            <a:ext cx="5322679" cy="291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1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72F4610-BA92-F04E-A613-773C5C2C1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employ two separate </a:t>
            </a:r>
            <a:r>
              <a:rPr kumimoji="1" lang="en-US" altLang="zh-CN" dirty="0" err="1"/>
              <a:t>cudaStreams</a:t>
            </a:r>
            <a:r>
              <a:rPr kumimoji="1" lang="en-US" altLang="zh-CN" dirty="0"/>
              <a:t> to transfer tensors in/out of external memory asynchronously</a:t>
            </a:r>
          </a:p>
          <a:p>
            <a:pPr lvl="1"/>
            <a:r>
              <a:rPr lang="en-US" altLang="zh-CN" dirty="0" err="1"/>
              <a:t>stream</a:t>
            </a:r>
            <a:r>
              <a:rPr lang="en-US" altLang="zh-CN" baseline="-25000" dirty="0" err="1"/>
              <a:t>compute</a:t>
            </a:r>
            <a:r>
              <a:rPr lang="en-US" altLang="zh-CN" dirty="0"/>
              <a:t> sequences all the computations in the forward and backward pass</a:t>
            </a:r>
          </a:p>
          <a:p>
            <a:pPr lvl="1"/>
            <a:r>
              <a:rPr lang="en-US" altLang="zh-CN" dirty="0" err="1"/>
              <a:t>stream</a:t>
            </a:r>
            <a:r>
              <a:rPr lang="en-US" altLang="zh-CN" baseline="-25000" dirty="0" err="1"/>
              <a:t>memory</a:t>
            </a:r>
            <a:r>
              <a:rPr lang="en-US" altLang="zh-CN" dirty="0"/>
              <a:t> is responsible for the tensor placement, movement, allocation, and deallocation </a:t>
            </a:r>
          </a:p>
          <a:p>
            <a:r>
              <a:rPr kumimoji="1" lang="en-US" altLang="zh-CN" dirty="0"/>
              <a:t>Offload</a:t>
            </a:r>
          </a:p>
          <a:p>
            <a:pPr lvl="1"/>
            <a:r>
              <a:rPr lang="en-US" altLang="zh-CN" dirty="0"/>
              <a:t>During forward propagation, if </a:t>
            </a:r>
            <a:r>
              <a:rPr lang="en-US" altLang="zh-CN" dirty="0" err="1"/>
              <a:t>layer</a:t>
            </a:r>
            <a:r>
              <a:rPr lang="en-US" altLang="zh-CN" baseline="-25000" dirty="0" err="1"/>
              <a:t>n</a:t>
            </a:r>
            <a:r>
              <a:rPr lang="en-US" altLang="zh-CN" dirty="0"/>
              <a:t> is available for offloading, </a:t>
            </a:r>
            <a:r>
              <a:rPr lang="en-US" altLang="zh-CN" dirty="0" err="1"/>
              <a:t>stream</a:t>
            </a:r>
            <a:r>
              <a:rPr lang="en-US" altLang="zh-CN" baseline="-25000" dirty="0" err="1"/>
              <a:t>memory</a:t>
            </a:r>
            <a:r>
              <a:rPr lang="en-US" altLang="zh-CN" dirty="0"/>
              <a:t> can asynchronously swap feature maps from this layer via non-blocking memory transfer </a:t>
            </a:r>
          </a:p>
          <a:p>
            <a:pPr lvl="1"/>
            <a:r>
              <a:rPr lang="en-US" altLang="zh-CN" dirty="0"/>
              <a:t>As for </a:t>
            </a:r>
            <a:r>
              <a:rPr lang="en-US" altLang="zh-CN" dirty="0" err="1"/>
              <a:t>stream</a:t>
            </a:r>
            <a:r>
              <a:rPr lang="en-US" altLang="zh-CN" baseline="-25000" dirty="0" err="1"/>
              <a:t>compute</a:t>
            </a:r>
            <a:r>
              <a:rPr lang="en-US" altLang="zh-CN" dirty="0"/>
              <a:t> , </a:t>
            </a:r>
            <a:r>
              <a:rPr lang="en-US" altLang="zh-CN" dirty="0" err="1"/>
              <a:t>layer</a:t>
            </a:r>
            <a:r>
              <a:rPr lang="en-US" altLang="zh-CN" baseline="-25000" dirty="0" err="1"/>
              <a:t>n</a:t>
            </a:r>
            <a:r>
              <a:rPr lang="en-US" altLang="zh-CN" dirty="0" err="1"/>
              <a:t>’s</a:t>
            </a:r>
            <a:r>
              <a:rPr lang="en-US" altLang="zh-CN" dirty="0"/>
              <a:t> computation can be started as soon as layer</a:t>
            </a:r>
            <a:r>
              <a:rPr lang="en-US" altLang="zh-CN" baseline="-25000" dirty="0"/>
              <a:t>n−1</a:t>
            </a:r>
            <a:r>
              <a:rPr lang="en-US" altLang="zh-CN" dirty="0"/>
              <a:t>’s computation is completed without waiting the completion of the offload operation of layer</a:t>
            </a:r>
            <a:r>
              <a:rPr lang="en-US" altLang="zh-CN" baseline="-25000" dirty="0"/>
              <a:t>n−1</a:t>
            </a:r>
            <a:r>
              <a:rPr lang="en-US" altLang="zh-CN" dirty="0"/>
              <a:t>. 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CEC9CDD-5D84-FF43-8FF4-330E3130F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Dependency Aware Memory Offloading and Prefetching</a:t>
            </a: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1505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625BD68-0EEC-5C42-9041-890317D93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Memory Prefetch </a:t>
            </a:r>
          </a:p>
          <a:p>
            <a:pPr lvl="1"/>
            <a:r>
              <a:rPr lang="en-US" altLang="zh-CN" dirty="0"/>
              <a:t>In the backward pass, prefetching the offloaded input feature maps back to GPU can be overlapped with the computation of backward propagation using </a:t>
            </a:r>
            <a:r>
              <a:rPr lang="en-US" altLang="zh-CN" dirty="0" err="1"/>
              <a:t>cudaMemcpyAsync</a:t>
            </a:r>
            <a:r>
              <a:rPr lang="en-US" altLang="zh-CN" dirty="0"/>
              <a:t> () as well.</a:t>
            </a:r>
          </a:p>
          <a:p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B611051-E1AE-5047-83BE-30DF11FE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Dependency Aware Memory Offloading and Prefetching</a:t>
            </a:r>
            <a:endParaRPr kumimoji="1" lang="zh-CN" altLang="en-US" sz="28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7F75B44-D49B-424F-AFA4-C34A9FEF8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524" y="2932085"/>
            <a:ext cx="3758239" cy="265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8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6C85D3D-6A19-2C44-8DB3-AF9F7B8EE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Group Tensors By Mobility(GTBM) </a:t>
            </a:r>
          </a:p>
          <a:p>
            <a:pPr lvl="1"/>
            <a:r>
              <a:rPr lang="en-US" altLang="zh-CN" dirty="0"/>
              <a:t>Movable tensors: tensors with one reference count</a:t>
            </a:r>
          </a:p>
          <a:p>
            <a:pPr lvl="2"/>
            <a:r>
              <a:rPr lang="en-US" altLang="zh-CN" dirty="0"/>
              <a:t>Allocate from the low-end available address; it only resides on the GPU for one step and then will be offloaded to the CPU memory </a:t>
            </a:r>
          </a:p>
          <a:p>
            <a:pPr lvl="1"/>
            <a:r>
              <a:rPr lang="en-US" altLang="zh-CN" dirty="0"/>
              <a:t>Temporary tensors: known to exist for a very short period of time, such as fork connections or tensors waiting to be joined </a:t>
            </a:r>
          </a:p>
          <a:p>
            <a:pPr lvl="2"/>
            <a:r>
              <a:rPr lang="en-US" altLang="zh-CN" dirty="0"/>
              <a:t>starting from the high-end available address; the tensors that have higher reference counts are always allocated before the ones with lower references </a:t>
            </a:r>
          </a:p>
          <a:p>
            <a:pPr lvl="1"/>
            <a:r>
              <a:rPr lang="en-US" altLang="zh-CN" dirty="0"/>
              <a:t>Reclaimed tensors: tensors from layers that are not selected for offloading</a:t>
            </a:r>
          </a:p>
          <a:p>
            <a:pPr lvl="2"/>
            <a:r>
              <a:rPr lang="en-US" altLang="zh-CN" dirty="0"/>
              <a:t>incremental space 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211F5C7-0245-D644-89C7-8DA33DF8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3200" dirty="0"/>
              <a:t>Contiguity-conserving Memory Management </a:t>
            </a:r>
            <a:endParaRPr kumimoji="1" lang="zh-CN" altLang="en-US" sz="3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741D360-D783-9742-A192-3816DF05A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928" y="4906408"/>
            <a:ext cx="4836117" cy="17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8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7E2B378-02A7-8E4F-8B38-B980C6617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GeForce GTX TITAN X with 12 GB GPU memory</a:t>
            </a:r>
          </a:p>
          <a:p>
            <a:pPr lvl="1"/>
            <a:r>
              <a:rPr lang="en-US" altLang="zh-CN" dirty="0"/>
              <a:t>a dynamic strategy: The runtime will profile the available memory space when it enters a new layer </a:t>
            </a:r>
            <a:r>
              <a:rPr lang="en-US" altLang="zh-CN"/>
              <a:t>and increment </a:t>
            </a:r>
            <a:r>
              <a:rPr lang="en-US" altLang="zh-CN" dirty="0"/>
              <a:t>the amount of GPU memory </a:t>
            </a:r>
            <a:r>
              <a:rPr lang="en-US" altLang="zh-CN"/>
              <a:t>for workspace (CONV) </a:t>
            </a:r>
            <a:r>
              <a:rPr lang="en-US" altLang="zh-CN" dirty="0"/>
              <a:t>in a fine-grained granularity </a:t>
            </a:r>
          </a:p>
          <a:p>
            <a:endParaRPr kumimoji="1"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5E48683-D19E-BD4E-ACBF-01955EEF4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EVALUATION 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36911F4-B258-2846-9C72-C58210D33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753" y="2828441"/>
            <a:ext cx="10382493" cy="381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0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32874</TotalTime>
  <Words>694</Words>
  <Application>Microsoft Macintosh PowerPoint</Application>
  <PresentationFormat>宽屏</PresentationFormat>
  <Paragraphs>55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等线</vt:lpstr>
      <vt:lpstr>微软雅黑</vt:lpstr>
      <vt:lpstr>Arial</vt:lpstr>
      <vt:lpstr>Wingdings</vt:lpstr>
      <vt:lpstr>1_Office 主题​​</vt:lpstr>
      <vt:lpstr>Efficient GPU Memory Management for Nonlinear DNNs</vt:lpstr>
      <vt:lpstr>Introduction</vt:lpstr>
      <vt:lpstr>Contributions</vt:lpstr>
      <vt:lpstr>BACKGROUND AND MOTIVATION</vt:lpstr>
      <vt:lpstr>Motivation for Efficient GPU Memory Management </vt:lpstr>
      <vt:lpstr>SYSTEM DESIGN AND IMPLEMENTATION </vt:lpstr>
      <vt:lpstr>Execution Graph Construction </vt:lpstr>
      <vt:lpstr>Dependency Aware Memory Offloading and Prefetching</vt:lpstr>
      <vt:lpstr>Dependency Aware Memory Offloading and Prefetching</vt:lpstr>
      <vt:lpstr>Contiguity-conserving Memory Management </vt:lpstr>
      <vt:lpstr>EVALUATION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hyt</cp:lastModifiedBy>
  <cp:revision>1460</cp:revision>
  <dcterms:created xsi:type="dcterms:W3CDTF">2018-06-04T22:40:57Z</dcterms:created>
  <dcterms:modified xsi:type="dcterms:W3CDTF">2021-11-17T09:53:08Z</dcterms:modified>
</cp:coreProperties>
</file>