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1569" r:id="rId2"/>
    <p:sldId id="1571" r:id="rId3"/>
    <p:sldId id="1682" r:id="rId4"/>
    <p:sldId id="1683" r:id="rId5"/>
    <p:sldId id="1684" r:id="rId6"/>
    <p:sldId id="1685" r:id="rId7"/>
    <p:sldId id="1686" r:id="rId8"/>
    <p:sldId id="1687" r:id="rId9"/>
    <p:sldId id="1688" r:id="rId10"/>
    <p:sldId id="1689" r:id="rId11"/>
    <p:sldId id="1690" r:id="rId12"/>
    <p:sldId id="1691" r:id="rId13"/>
    <p:sldId id="1692" r:id="rId14"/>
    <p:sldId id="1693" r:id="rId15"/>
    <p:sldId id="1695" r:id="rId16"/>
    <p:sldId id="1694" r:id="rId17"/>
    <p:sldId id="502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A2BFF"/>
    <a:srgbClr val="705CFF"/>
    <a:srgbClr val="FF7F3F"/>
    <a:srgbClr val="5B9BD4"/>
    <a:srgbClr val="02409A"/>
    <a:srgbClr val="3B5A87"/>
    <a:srgbClr val="89C8D8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7" autoAdjust="0"/>
    <p:restoredTop sz="71212" autoAdjust="0"/>
  </p:normalViewPr>
  <p:slideViewPr>
    <p:cSldViewPr snapToGrid="0">
      <p:cViewPr varScale="1">
        <p:scale>
          <a:sx n="88" d="100"/>
          <a:sy n="88" d="100"/>
        </p:scale>
        <p:origin x="808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05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11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91F70-CED7-4F14-AF9C-AE260BEC870E}" type="datetimeFigureOut">
              <a:rPr lang="zh-CN" altLang="en-US" smtClean="0"/>
              <a:pPr/>
              <a:t>2021/7/4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C3F19-532C-4836-AB5A-5A9132B4A7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844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383992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291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585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287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682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471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183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781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705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163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273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803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956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383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3106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0A6-3FC1-455D-A6E1-AD7436D0070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7366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C3F19-532C-4836-AB5A-5A9132B4A718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84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4FB5A-9CB8-4436-AE95-1154F556C0F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1F935-D208-4F1B-AB4F-475AFDD0208E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702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68E65-B0DC-4803-8BBC-A67A0EE562B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1D8B3-0104-4129-817E-1C07D6A99DE4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3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FB32A-5ED9-4C6B-8D7D-01B6047F9A4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E8DA7-EEB6-4739-8281-F464F2E626FE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301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2D1C8-D195-4DBC-B7C2-24FBAD4CE97E}" type="datetime1">
              <a:rPr lang="zh-CN" altLang="en-US" smtClean="0"/>
              <a:pPr>
                <a:defRPr/>
              </a:pPr>
              <a:t>2021/7/4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标题 3">
            <a:extLst>
              <a:ext uri="{FF2B5EF4-FFF2-40B4-BE49-F238E27FC236}">
                <a16:creationId xmlns:a16="http://schemas.microsoft.com/office/drawing/2014/main" id="{D76BA972-582C-154E-A3DD-AA14C0968935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12192000" cy="755581"/>
          </a:xfrm>
          <a:prstGeom prst="rect">
            <a:avLst/>
          </a:prstGeom>
          <a:solidFill>
            <a:srgbClr val="02409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en-US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7E0775-179F-4741-B74D-99EA03EC2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75104" y="34231"/>
            <a:ext cx="1531840" cy="700860"/>
          </a:xfrm>
          <a:prstGeom prst="rect">
            <a:avLst/>
          </a:prstGeom>
        </p:spPr>
      </p:pic>
      <p:sp>
        <p:nvSpPr>
          <p:cNvPr id="11" name="文本占位符 10">
            <a:extLst>
              <a:ext uri="{FF2B5EF4-FFF2-40B4-BE49-F238E27FC236}">
                <a16:creationId xmlns:a16="http://schemas.microsoft.com/office/drawing/2014/main" id="{239F9D17-6C29-7346-BD83-4322FC1A71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117" y="56462"/>
            <a:ext cx="9500522" cy="613314"/>
          </a:xfrm>
        </p:spPr>
        <p:txBody>
          <a:bodyPr>
            <a:no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12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2409A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/>
          <a:srcRect l="8177" t="2247" r="9531" b="2992"/>
          <a:stretch/>
        </p:blipFill>
        <p:spPr>
          <a:xfrm>
            <a:off x="9700192" y="46088"/>
            <a:ext cx="662359" cy="66340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8118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D0043-2B3B-4ABF-87D6-BB09D3D725EA}" type="datetime1">
              <a:rPr lang="zh-CN" altLang="en-US" smtClean="0"/>
              <a:pPr>
                <a:defRPr/>
              </a:pPr>
              <a:t>2021/7/4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4BB8B35F-21E2-46E5-B42B-EAC6AC572096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10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819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CF4E728-887D-47EE-AE03-218E545BC0D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5A086CD-AC41-40EE-802B-1B19448B984B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71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  <p:sldLayoutId id="2147483668" r:id="rId4"/>
    <p:sldLayoutId id="2147483699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hmz18@mail.ustc.edu.cn" TargetMode="External"/><Relationship Id="rId4" Type="http://schemas.openxmlformats.org/officeDocument/2006/relationships/hyperlink" Target="https://www.mingzhehu.c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 txBox="1">
            <a:spLocks/>
          </p:cNvSpPr>
          <p:nvPr/>
        </p:nvSpPr>
        <p:spPr>
          <a:xfrm>
            <a:off x="0" y="585216"/>
            <a:ext cx="12192000" cy="3203824"/>
          </a:xfrm>
          <a:prstGeom prst="rect">
            <a:avLst/>
          </a:prstGeom>
          <a:solidFill>
            <a:srgbClr val="02409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Meaning of Multi-Language Programs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6A32D074-EED4-DE4C-8702-36BFD29FBACF}"/>
              </a:ext>
            </a:extLst>
          </p:cNvPr>
          <p:cNvSpPr txBox="1">
            <a:spLocks/>
          </p:cNvSpPr>
          <p:nvPr/>
        </p:nvSpPr>
        <p:spPr bwMode="auto">
          <a:xfrm>
            <a:off x="946099" y="4178147"/>
            <a:ext cx="10299802" cy="2191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Jacob Burton Matthews</a:t>
            </a:r>
          </a:p>
          <a:p>
            <a:pPr eaLnBrk="1" hangingPunct="1"/>
            <a:r>
              <a:rPr lang="en-US" altLang="zh-CN" sz="2800" b="1" dirty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Doctoral Dissertation, 2007</a:t>
            </a:r>
          </a:p>
          <a:p>
            <a:pPr eaLnBrk="1" hangingPunct="1"/>
            <a:r>
              <a:rPr lang="en-US" altLang="zh-CN" sz="2800" b="1" dirty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University of Chicago</a:t>
            </a:r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E74EDA77-30CC-F24C-858F-04649922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prstClr val="black">
                    <a:tint val="75000"/>
                  </a:prstClr>
                </a:solidFill>
              </a:rPr>
              <a:t>Mingzhe Hu, 2021-07</a:t>
            </a: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3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65"/>
    </mc:Choice>
    <mc:Fallback xmlns="">
      <p:transition spd="slow" advTm="2036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dirty="0">
                <a:solidFill>
                  <a:schemeClr val="bg1"/>
                </a:solidFill>
              </a:rPr>
              <a:t>Introduction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Q: How can we reason formally about multi-language programs?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How can we show that the embeddings respect their constituents’ </a:t>
            </a: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type systems</a:t>
            </a: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How can we mesh two languages with different type systems?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How can we mesh two languages with different </a:t>
            </a: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evaluation strategies</a:t>
            </a: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How does the </a:t>
            </a: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expressive power</a:t>
            </a: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of a multi-language system relate to the expressive power of the individual languages it comprises?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How can we design a multi-language system so that the reasoning we perform on its constituents is still valid when we combine them?</a:t>
            </a:r>
          </a:p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A: A formal framework for examining multi-language systems.</a:t>
            </a:r>
          </a:p>
        </p:txBody>
      </p:sp>
    </p:spTree>
    <p:extLst>
      <p:ext uri="{BB962C8B-B14F-4D97-AF65-F5344CB8AC3E}">
        <p14:creationId xmlns:p14="http://schemas.microsoft.com/office/powerpoint/2010/main" val="367569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dirty="0">
                <a:solidFill>
                  <a:schemeClr val="bg1"/>
                </a:solidFill>
              </a:rPr>
              <a:t>Outline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Background: different multi-language systems</a:t>
            </a:r>
          </a:p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Give operational semantics to multi-language systems [1]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Simple typed/Untyped lambda calculus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Call by value</a:t>
            </a:r>
          </a:p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Enrich type system with parametric polymorphism [2]</a:t>
            </a:r>
          </a:p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Support different evaluation strategies [3]</a:t>
            </a:r>
          </a:p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Application: a DSEL design [4]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F97D6F0B-8607-F346-9D1F-43E840F93D0F}"/>
              </a:ext>
            </a:extLst>
          </p:cNvPr>
          <p:cNvSpPr txBox="1">
            <a:spLocks/>
          </p:cNvSpPr>
          <p:nvPr/>
        </p:nvSpPr>
        <p:spPr>
          <a:xfrm>
            <a:off x="609600" y="5021942"/>
            <a:ext cx="10972800" cy="110422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2409A"/>
              </a:buClr>
              <a:buNone/>
            </a:pP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[1] POPL, 2007, Operational Semantics for Multi-Language Programs</a:t>
            </a:r>
          </a:p>
          <a:p>
            <a:pPr marL="0" indent="0">
              <a:buClr>
                <a:srgbClr val="02409A"/>
              </a:buClr>
              <a:buNone/>
            </a:pP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[2] ESOP, 2008, Parametric polymorphism through run-time sealing</a:t>
            </a:r>
          </a:p>
          <a:p>
            <a:pPr marL="0" indent="0">
              <a:buClr>
                <a:srgbClr val="02409A"/>
              </a:buClr>
              <a:buNone/>
            </a:pP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[3] Technical Report of </a:t>
            </a:r>
            <a:r>
              <a:rPr kumimoji="1" lang="en-US" altLang="zh-CN" sz="14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UChicago</a:t>
            </a: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2008, Equation-preserving multilanguage systems</a:t>
            </a:r>
          </a:p>
          <a:p>
            <a:pPr marL="0" indent="0">
              <a:buClr>
                <a:srgbClr val="02409A"/>
              </a:buClr>
              <a:buNone/>
            </a:pP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[4] MIT Press, 2008, Reduction Semantics and </a:t>
            </a:r>
            <a:r>
              <a:rPr kumimoji="1" lang="en-US" altLang="zh-CN" sz="14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Redex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852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dirty="0">
                <a:solidFill>
                  <a:schemeClr val="bg1"/>
                </a:solidFill>
              </a:rPr>
              <a:t>Background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Guiding principle</a:t>
            </a: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that gets two languages to work together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Both language establish some </a:t>
            </a:r>
            <a:r>
              <a:rPr kumimoji="1" lang="en-US" altLang="zh-CN" sz="24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common base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for data exchange and control-flow (e.g., a particular assembly language calling convention)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Each language independently maps that common base into more appropriate </a:t>
            </a:r>
            <a:r>
              <a:rPr kumimoji="1" lang="en-US" altLang="zh-CN" sz="24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language-specific construct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426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400" b="1" dirty="0">
                <a:solidFill>
                  <a:schemeClr val="bg1"/>
                </a:solidFill>
              </a:rPr>
              <a:t>Background: Different ways to make that principle concrete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02409A"/>
              </a:buClr>
              <a:buFont typeface="+mj-lt"/>
              <a:buAutoNum type="arabicPeriod"/>
            </a:pP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The protocol-based approach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Features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 network protocol (RPC) for exchanging data and flow control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Each party to a communication maintains its own data structures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Examples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CORBA, COM: IDL-based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PolySPINner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Mockingbird: seamless by pairing data definitions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Grechanik2004: present a foreign object as a reflected object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Strengths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Widely different languages interoperate easily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Weaknesses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Harder to monitor global invariants (e.g., garbage-collection algorithm)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Marshalling, communication, and unmarshalling are quite expensive</a:t>
            </a:r>
          </a:p>
        </p:txBody>
      </p:sp>
    </p:spTree>
    <p:extLst>
      <p:ext uri="{BB962C8B-B14F-4D97-AF65-F5344CB8AC3E}">
        <p14:creationId xmlns:p14="http://schemas.microsoft.com/office/powerpoint/2010/main" val="129836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400" b="1" dirty="0">
                <a:solidFill>
                  <a:schemeClr val="bg1"/>
                </a:solidFill>
              </a:rPr>
              <a:t>Background: Different ways to make that principle concrete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02409A"/>
              </a:buClr>
              <a:buFont typeface="+mj-lt"/>
              <a:buAutoNum type="arabicPeriod" startAt="2"/>
            </a:pP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The foreign interface approach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Features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Host mimics foreigner’s calling conventions in compiled code, and a linker combines separately-compiled host and foreigner modules together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On the same machine, in the same address space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Examples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FORTRAN II, SML, Haskell, </a:t>
            </a:r>
            <a:r>
              <a:rPr kumimoji="1" lang="en-US" altLang="zh-CN" sz="1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OCaml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JNI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Problems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Choose good representations for values (e.g., SML </a:t>
            </a:r>
            <a:r>
              <a:rPr kumimoji="1" lang="en-US" altLang="zh-CN" sz="1800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real array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→ C </a:t>
            </a:r>
            <a:r>
              <a:rPr kumimoji="1" lang="en-US" altLang="zh-CN" sz="1800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double[]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exactly the same bits, freely exchange values with these types without any conversion)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Mediate between incompatible assumptions (e.g., memory management, [OurWorkSANER2020])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Writing low-level conversions by hand is mechanical</a:t>
            </a:r>
          </a:p>
          <a:p>
            <a:pPr lvl="3">
              <a:buClr>
                <a:schemeClr val="tx1"/>
              </a:buClr>
            </a:pP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IDL-based: FI is designed to reuse, not to interoperate</a:t>
            </a:r>
          </a:p>
          <a:p>
            <a:pPr lvl="3">
              <a:buClr>
                <a:schemeClr val="tx1"/>
              </a:buClr>
            </a:pP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C/C++ header files as IDL [SWIG]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3">
              <a:buClr>
                <a:schemeClr val="tx1"/>
              </a:buClr>
            </a:pP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Write glue code in host</a:t>
            </a:r>
          </a:p>
          <a:p>
            <a:pPr lvl="3">
              <a:buClr>
                <a:schemeClr val="tx1"/>
              </a:buClr>
            </a:pP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Verify certain safety properties of glue code [Furr2005, Furr2006, OurWorkISSRE2021]</a:t>
            </a:r>
          </a:p>
        </p:txBody>
      </p:sp>
    </p:spTree>
    <p:extLst>
      <p:ext uri="{BB962C8B-B14F-4D97-AF65-F5344CB8AC3E}">
        <p14:creationId xmlns:p14="http://schemas.microsoft.com/office/powerpoint/2010/main" val="101383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400" b="1" dirty="0">
                <a:solidFill>
                  <a:schemeClr val="bg1"/>
                </a:solidFill>
              </a:rPr>
              <a:t>Background: Different ways to make that principle concrete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02409A"/>
              </a:buClr>
              <a:buFont typeface="+mj-lt"/>
              <a:buAutoNum type="arabicPeriod" startAt="3"/>
            </a:pPr>
            <a:r>
              <a:rPr kumimoji="1"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The common runtime approach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Features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Each language’s runtime sits atop the same commonly shared higher-level runtime core (providing garbage collection, networking, and threads and their associated locking mechanisms)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Examples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.NET CLR, JVM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Problems</a:t>
            </a:r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Intermediate representations that support interoperation effectively and safely [Shao FLINT]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Strengths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Standardize system-level services, each language need not be conscious of low-level details of making a shared address space work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Weaknesses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The common core must make assumptions about the services its clients will want (e.g., share the same garbage collector)</a:t>
            </a:r>
          </a:p>
        </p:txBody>
      </p:sp>
    </p:spTree>
    <p:extLst>
      <p:ext uri="{BB962C8B-B14F-4D97-AF65-F5344CB8AC3E}">
        <p14:creationId xmlns:p14="http://schemas.microsoft.com/office/powerpoint/2010/main" val="47572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400" b="1" dirty="0">
                <a:solidFill>
                  <a:schemeClr val="bg1"/>
                </a:solidFill>
              </a:rPr>
              <a:t>Background: Different ways to make that principle concrete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Clr>
                <a:srgbClr val="02409A"/>
              </a:buClr>
              <a:buFont typeface="+mj-lt"/>
              <a:buAutoNum type="arabicPeriod" startAt="4"/>
            </a:pP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The embedded language approach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Features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 special case of the common runtime approach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Foreigner is compiled directly into host, two languages will commingle types, values and control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Examples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Source to source translation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Strengths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Values are easy to expose to each other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Weaknesses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Scale: require to write a new compiler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Asymmetric: some features of foreigner are missing</a:t>
            </a:r>
          </a:p>
        </p:txBody>
      </p:sp>
    </p:spTree>
    <p:extLst>
      <p:ext uri="{BB962C8B-B14F-4D97-AF65-F5344CB8AC3E}">
        <p14:creationId xmlns:p14="http://schemas.microsoft.com/office/powerpoint/2010/main" val="223094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400" b="1" dirty="0">
                <a:solidFill>
                  <a:schemeClr val="bg1"/>
                </a:solidFill>
              </a:rPr>
              <a:t>Background: Different ways to make that principle concrete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Clr>
                <a:srgbClr val="02409A"/>
              </a:buClr>
              <a:buFont typeface="+mj-lt"/>
              <a:buAutoNum type="arabicPeriod" startAt="5"/>
            </a:pP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The domain-specific embedded languages [DSEL, Hudak]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Features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 </a:t>
            </a:r>
            <a:r>
              <a:rPr lang="en-US" altLang="zh-CN" sz="2000" dirty="0"/>
              <a:t>offshoot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of the embedded language approach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Embed a domain-specific language into a general-purpose language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Examples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Macros represented embedded languages in Lisp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Strengths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Actually insert foreigner into host and interoperate directly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Existing program analysis tools work as well “for free”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Weaknesses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Limited realm of application</a:t>
            </a:r>
          </a:p>
        </p:txBody>
      </p:sp>
    </p:spTree>
    <p:extLst>
      <p:ext uri="{BB962C8B-B14F-4D97-AF65-F5344CB8AC3E}">
        <p14:creationId xmlns:p14="http://schemas.microsoft.com/office/powerpoint/2010/main" val="108356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dirty="0">
                <a:solidFill>
                  <a:schemeClr val="bg1"/>
                </a:solidFill>
              </a:rPr>
              <a:t>Multi-Language Systems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Boundaries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 regulate both control flow and value conversion between languages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Host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ML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 Simple-typed lambda calculus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Foreign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solidFill>
                  <a:srgbClr val="3A2B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Scheme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 untyped call-by-value lambda calculus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DBDFAF1-42C5-354E-9959-0E9007414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1" y="3240025"/>
            <a:ext cx="2985206" cy="288613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F9AEB7D-A099-C949-938E-9E681226E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086" y="1636412"/>
            <a:ext cx="3367314" cy="448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9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dirty="0">
                <a:solidFill>
                  <a:schemeClr val="bg1"/>
                </a:solidFill>
              </a:rPr>
              <a:t>The Lump Embedding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 language sees another language’s values as opaque lumps that cannot be used directly, only returned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Syntax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MS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boundary (ML-outside, Scheme-inside, Scheme → ML)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SM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boundary</a:t>
            </a:r>
          </a:p>
          <a:p>
            <a:pPr lvl="2">
              <a:buClr>
                <a:srgbClr val="5B9BD4"/>
              </a:buClr>
              <a:buFont typeface="Wingdings" pitchFamily="2" charset="2"/>
              <a:buChar char="n"/>
            </a:pPr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Typing rules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Type </a:t>
            </a: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Evaluation contexts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Reduction rules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EA4D39F-0CDE-DC40-8107-77DC3FDA1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558" y="2540396"/>
            <a:ext cx="1664884" cy="35961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B7E0C7E-DA5C-7941-B949-9BB98931C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558" y="3024363"/>
            <a:ext cx="1664884" cy="3567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6FF02F4-DE96-8F46-82D0-E4B9335B3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7615" y="3381124"/>
            <a:ext cx="4816770" cy="310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1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dirty="0">
                <a:solidFill>
                  <a:schemeClr val="bg1"/>
                </a:solidFill>
              </a:rPr>
              <a:t>The Lump Embedding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An example</a:t>
            </a:r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Scheme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ML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Reduction steps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F8129C-AA91-034B-81F2-FBF4A3E6B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778" y="1766428"/>
            <a:ext cx="3688443" cy="62633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0EC8640-FE90-9B4F-A405-2FF360D53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608" y="2532121"/>
            <a:ext cx="6648450" cy="9323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E86EA5B-A869-1949-BA43-4806F1564F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6608" y="3603812"/>
            <a:ext cx="5272315" cy="279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dirty="0">
                <a:solidFill>
                  <a:schemeClr val="bg1"/>
                </a:solidFill>
              </a:rPr>
              <a:t>The Lump Embedding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Type soundness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Preservation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Progress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Entail that both languages are type-sound with respect to their own type system s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55DE9DD-6E1E-F848-A3EA-D245B1B29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750" y="1809921"/>
            <a:ext cx="5270500" cy="3429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792637C4-8EDB-6D46-873B-DAAC78ACD473}"/>
              </a:ext>
            </a:extLst>
          </p:cNvPr>
          <p:cNvGrpSpPr/>
          <p:nvPr/>
        </p:nvGrpSpPr>
        <p:grpSpPr>
          <a:xfrm>
            <a:off x="2439307" y="2393214"/>
            <a:ext cx="7313386" cy="2672272"/>
            <a:chOff x="1873250" y="3139281"/>
            <a:chExt cx="8445500" cy="306070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841536E-42D2-FA43-B237-1BB885C3E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3250" y="3139281"/>
              <a:ext cx="8445500" cy="6604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403E8EF-0957-8C47-86F4-02A8A8AC7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3250" y="3799681"/>
              <a:ext cx="8445500" cy="2400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359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dirty="0">
                <a:solidFill>
                  <a:schemeClr val="bg1"/>
                </a:solidFill>
              </a:rPr>
              <a:t>The Natural Embedding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Lump + type-directed strategies for conversions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Reduction rules for boundary-crossing </a:t>
            </a: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numbers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Reduction rules for boundary-crossing </a:t>
            </a: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procedures </a:t>
            </a: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(no equivalent,                      )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Reduction rules for boundary-crossing </a:t>
            </a: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error transitions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We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cannot know if a Scheme function always produces a value</a:t>
            </a:r>
          </a:p>
          <a:p>
            <a:pPr marL="914400" lvl="2" indent="0">
              <a:buClr>
                <a:srgbClr val="89C8D8"/>
              </a:buClr>
              <a:buNone/>
            </a:pP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that can be converted to the appropriate type.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428ED02-37CF-A640-BE31-4F66188A6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457" y="1893207"/>
            <a:ext cx="2651086" cy="74839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2C756E5-4FB4-D64F-AA87-9E62AB4B5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7827" y="2645228"/>
            <a:ext cx="1625600" cy="3048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0A9B496-4C81-214B-BF9C-B2D15E6D94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7550" y="3010745"/>
            <a:ext cx="3136900" cy="3302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E07ED7-874C-3246-AB62-9BA94174B375}"/>
              </a:ext>
            </a:extLst>
          </p:cNvPr>
          <p:cNvGrpSpPr/>
          <p:nvPr/>
        </p:nvGrpSpPr>
        <p:grpSpPr>
          <a:xfrm>
            <a:off x="8029524" y="3802688"/>
            <a:ext cx="3552876" cy="1425002"/>
            <a:chOff x="8785524" y="1066799"/>
            <a:chExt cx="3552876" cy="14250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37EDB4CC-A123-C44D-A029-F7297EAD23B8}"/>
                    </a:ext>
                  </a:extLst>
                </p:cNvPr>
                <p:cNvSpPr/>
                <p:nvPr/>
              </p:nvSpPr>
              <p:spPr>
                <a:xfrm>
                  <a:off x="8785524" y="1066799"/>
                  <a:ext cx="2796876" cy="36000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r>
                    <a:rPr kumimoji="1" lang="en-US" altLang="zh-CN" dirty="0"/>
                    <a:t>Host (ML):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bSup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bSup>
                    </m:oMath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37EDB4CC-A123-C44D-A029-F7297EAD23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5524" y="1066799"/>
                  <a:ext cx="2796876" cy="360000"/>
                </a:xfrm>
                <a:prstGeom prst="rect">
                  <a:avLst/>
                </a:prstGeom>
                <a:blipFill>
                  <a:blip r:embed="rId6"/>
                  <a:stretch>
                    <a:fillRect t="-3226" b="-2258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FD9825B3-235A-7C43-9876-030E35620802}"/>
                    </a:ext>
                  </a:extLst>
                </p:cNvPr>
                <p:cNvSpPr/>
                <p:nvPr/>
              </p:nvSpPr>
              <p:spPr>
                <a:xfrm>
                  <a:off x="8785524" y="2131801"/>
                  <a:ext cx="2796876" cy="36000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r>
                    <a:rPr kumimoji="1" lang="en-US" altLang="zh-CN" dirty="0"/>
                    <a:t>Foreign (Scheme):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p>
                      </m:sSubSup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p>
                      </m:sSubSup>
                    </m:oMath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FD9825B3-235A-7C43-9876-030E356208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5524" y="2131801"/>
                  <a:ext cx="2796876" cy="360000"/>
                </a:xfrm>
                <a:prstGeom prst="rect">
                  <a:avLst/>
                </a:prstGeom>
                <a:blipFill>
                  <a:blip r:embed="rId7"/>
                  <a:stretch>
                    <a:fillRect l="-1345" t="-3226" b="-2580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9C5D94F0-FA46-4C44-BEB3-9A0D82A70B77}"/>
                    </a:ext>
                  </a:extLst>
                </p:cNvPr>
                <p:cNvSpPr/>
                <p:nvPr/>
              </p:nvSpPr>
              <p:spPr>
                <a:xfrm>
                  <a:off x="9890785" y="1527300"/>
                  <a:ext cx="670535" cy="503999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kumimoji="1"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𝑆𝑀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sub>
                          <m:sup>
                            <m:sSubSup>
                              <m:sSubSupPr>
                                <m:ctrlPr>
                                  <a:rPr kumimoji="1"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kumimoji="1"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kumimoji="1" lang="en-US" altLang="zh-CN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p>
                            </m:sSubSup>
                          </m:sup>
                        </m:sSubSup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9C5D94F0-FA46-4C44-BEB3-9A0D82A70B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85" y="1527300"/>
                  <a:ext cx="670535" cy="503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2FA863DB-F58C-CE44-AAD6-B5049BA951A9}"/>
                    </a:ext>
                  </a:extLst>
                </p:cNvPr>
                <p:cNvSpPr/>
                <p:nvPr/>
              </p:nvSpPr>
              <p:spPr>
                <a:xfrm>
                  <a:off x="11582400" y="1527300"/>
                  <a:ext cx="756000" cy="50400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kumimoji="1" lang="en-US" altLang="zh-CN" i="1" baseline="3000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i="1" baseline="30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kumimoji="1" lang="en-US" altLang="zh-CN" i="1" baseline="30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1" lang="en-US" altLang="zh-CN" i="1" baseline="3000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</m:sSubSup>
                        <m:sSub>
                          <m:sSubPr>
                            <m:ctrlPr>
                              <a:rPr kumimoji="1"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𝑀𝑆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2FA863DB-F58C-CE44-AAD6-B5049BA951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82400" y="1527300"/>
                  <a:ext cx="756000" cy="50400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2342D82C-6133-A547-8E2C-F4E58CE6BBCB}"/>
                </a:ext>
              </a:extLst>
            </p:cNvPr>
            <p:cNvCxnSpPr/>
            <p:nvPr/>
          </p:nvCxnSpPr>
          <p:spPr>
            <a:xfrm>
              <a:off x="10781238" y="1527300"/>
              <a:ext cx="0" cy="503999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箭头连接符 17">
              <a:extLst>
                <a:ext uri="{FF2B5EF4-FFF2-40B4-BE49-F238E27FC236}">
                  <a16:creationId xmlns:a16="http://schemas.microsoft.com/office/drawing/2014/main" id="{93D1D12A-4F5C-054D-BB37-3A34D44BA8C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1340038" y="1527300"/>
              <a:ext cx="0" cy="503999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035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dirty="0">
                <a:solidFill>
                  <a:schemeClr val="bg1"/>
                </a:solidFill>
              </a:rPr>
              <a:t>The Natural Embedding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The Simple Natural Embedding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Guarded boundary</a:t>
            </a: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                      →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Detect concrete, first-order witnesses to an invalid type ascription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Lump embedding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Natural embedding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420C1F-6551-BC4D-8AC4-7F1D2C83A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671" y="1527629"/>
            <a:ext cx="1651000" cy="3556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4455545-99EC-F345-BED2-786BE2471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9568" y="1527629"/>
            <a:ext cx="1473200" cy="355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32F7E0D-4242-674A-A65E-A9FE1A900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0" y="2604408"/>
            <a:ext cx="4699000" cy="12573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F6522A8-2C7C-9E45-A2D1-3047F6AC9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6700" y="2877458"/>
            <a:ext cx="4178300" cy="3556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943B9815-772C-094F-8ACF-F14BC5585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168" y="3861708"/>
            <a:ext cx="4649829" cy="226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31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1093"/>
    </mc:Choice>
    <mc:Fallback xmlns="">
      <p:transition advClick="0" advTm="5109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10122" y="55222"/>
            <a:ext cx="10551198" cy="581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dirty="0">
                <a:solidFill>
                  <a:schemeClr val="bg1"/>
                </a:solidFill>
              </a:rPr>
              <a:t>The Natural Embedding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内容占位符 2">
            <a:extLst>
              <a:ext uri="{FF2B5EF4-FFF2-40B4-BE49-F238E27FC236}">
                <a16:creationId xmlns:a16="http://schemas.microsoft.com/office/drawing/2014/main" id="{92F5889B-8589-984F-9CC7-AAE971F52DE9}"/>
              </a:ext>
            </a:extLst>
          </p:cNvPr>
          <p:cNvSpPr txBox="1">
            <a:spLocks/>
          </p:cNvSpPr>
          <p:nvPr/>
        </p:nvSpPr>
        <p:spPr>
          <a:xfrm>
            <a:off x="609600" y="1066799"/>
            <a:ext cx="10972800" cy="50593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2409A"/>
              </a:buClr>
              <a:buFont typeface="Wingdings" pitchFamily="2" charset="2"/>
              <a:buChar char="n"/>
            </a:pP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The Simple Natural Embedding</a:t>
            </a:r>
          </a:p>
          <a:p>
            <a:pPr lvl="1">
              <a:buClr>
                <a:srgbClr val="89C8D8"/>
              </a:buClr>
              <a:buFont typeface="Wingdings" pitchFamily="2" charset="2"/>
              <a:buChar char="n"/>
            </a:pPr>
            <a:r>
              <a:rPr kumimoji="1"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Guard</a:t>
            </a:r>
            <a:r>
              <a:rPr kumimoji="1"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+ boundary:                       </a:t>
            </a:r>
            <a:r>
              <a:rPr kumimoji="1"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kumimoji="1"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</a:t>
            </a:r>
          </a:p>
          <a:p>
            <a:pPr lvl="2">
              <a:buClr>
                <a:srgbClr val="92D050"/>
              </a:buClr>
              <a:buFont typeface="Wingdings" pitchFamily="2" charset="2"/>
              <a:buChar char="n"/>
            </a:pP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Contract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420C1F-6551-BC4D-8AC4-7F1D2C83A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128" y="1513115"/>
            <a:ext cx="1651000" cy="3556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535020F-B369-6B4F-B736-D052AE08A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524" y="1513115"/>
            <a:ext cx="1282700" cy="3429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F4099C1-0D08-B344-848C-DC72E20C27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128" y="1513115"/>
            <a:ext cx="1397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8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1093"/>
    </mc:Choice>
    <mc:Fallback>
      <p:transition advClick="0" advTm="5109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24000" y="1281666"/>
            <a:ext cx="9143999" cy="4981482"/>
            <a:chOff x="1879731" y="869950"/>
            <a:chExt cx="5542080" cy="5111329"/>
          </a:xfrm>
        </p:grpSpPr>
        <p:grpSp>
          <p:nvGrpSpPr>
            <p:cNvPr id="2" name="Group 2"/>
            <p:cNvGrpSpPr>
              <a:grpSpLocks/>
            </p:cNvGrpSpPr>
            <p:nvPr/>
          </p:nvGrpSpPr>
          <p:grpSpPr bwMode="auto">
            <a:xfrm>
              <a:off x="1879731" y="869950"/>
              <a:ext cx="5542080" cy="5111329"/>
              <a:chOff x="0" y="576"/>
              <a:chExt cx="4272" cy="2256"/>
            </a:xfrm>
          </p:grpSpPr>
          <p:pic>
            <p:nvPicPr>
              <p:cNvPr id="10" name="Picture 3" descr="headline quote style 3 thin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576"/>
                <a:ext cx="4272" cy="2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Rectangle 4"/>
              <p:cNvSpPr>
                <a:spLocks noChangeArrowheads="1"/>
              </p:cNvSpPr>
              <p:nvPr/>
            </p:nvSpPr>
            <p:spPr bwMode="auto">
              <a:xfrm>
                <a:off x="246" y="1056"/>
                <a:ext cx="3712" cy="177"/>
              </a:xfrm>
              <a:prstGeom prst="rect">
                <a:avLst/>
              </a:prstGeom>
              <a:noFill/>
              <a:ln w="5715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20000"/>
                  </a:spcBef>
                  <a:buClr>
                    <a:srgbClr val="000000"/>
                  </a:buClr>
                  <a:buSzPts val="2400"/>
                  <a:buFont typeface="Arial" pitchFamily="34" charset="0"/>
                  <a:buChar char="•"/>
                </a:pPr>
                <a:endParaRPr lang="zh-CN" altLang="en-US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</p:grpSp>
        <p:sp>
          <p:nvSpPr>
            <p:cNvPr id="12" name="Rectangle 5"/>
            <p:cNvSpPr txBox="1">
              <a:spLocks noChangeArrowheads="1"/>
            </p:cNvSpPr>
            <p:nvPr/>
          </p:nvSpPr>
          <p:spPr>
            <a:xfrm>
              <a:off x="2363389" y="1924714"/>
              <a:ext cx="4257675" cy="634149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40000"/>
                </a:spcBef>
                <a:buClr>
                  <a:schemeClr val="tx1"/>
                </a:buClr>
                <a:buSzPct val="50000"/>
                <a:buFont typeface="Monotype Sorts" pitchFamily="2" charset="2"/>
                <a:buNone/>
              </a:pPr>
              <a:endParaRPr lang="en-US" altLang="zh-CN" sz="3600" b="1" dirty="0">
                <a:solidFill>
                  <a:schemeClr val="accent2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2375869" y="2157978"/>
              <a:ext cx="4461588" cy="19611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20000"/>
                </a:spcBef>
                <a:buClr>
                  <a:srgbClr val="3333CC"/>
                </a:buClr>
                <a:buSzPct val="85000"/>
                <a:buFont typeface="ZapfDingbats" pitchFamily="82" charset="2"/>
                <a:buNone/>
              </a:pPr>
              <a:r>
                <a:rPr lang="en-US" altLang="zh-CN" sz="2700" b="1" dirty="0">
                  <a:solidFill>
                    <a:srgbClr val="0962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Mingzhe Hu</a:t>
              </a:r>
            </a:p>
            <a:p>
              <a:pPr algn="ctr" eaLnBrk="0" hangingPunct="0">
                <a:spcBef>
                  <a:spcPct val="20000"/>
                </a:spcBef>
                <a:buClr>
                  <a:srgbClr val="3333CC"/>
                </a:buClr>
                <a:buSzPct val="85000"/>
                <a:buFont typeface="ZapfDingbats" pitchFamily="82" charset="2"/>
                <a:buNone/>
              </a:pPr>
              <a:r>
                <a:rPr lang="en-US" altLang="zh-CN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University of Science and Technology of China</a:t>
              </a:r>
            </a:p>
            <a:p>
              <a:pPr algn="ctr" eaLnBrk="0" hangingPunct="0">
                <a:spcBef>
                  <a:spcPct val="20000"/>
                </a:spcBef>
                <a:buClr>
                  <a:srgbClr val="3333CC"/>
                </a:buClr>
                <a:buSzPct val="85000"/>
                <a:buFont typeface="ZapfDingbats" pitchFamily="82" charset="2"/>
                <a:buNone/>
              </a:pPr>
              <a:r>
                <a:rPr lang="en-US" altLang="zh-CN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School of Cyberspace Security</a:t>
              </a:r>
            </a:p>
            <a:p>
              <a:pPr algn="ctr" eaLnBrk="0" hangingPunct="0">
                <a:spcBef>
                  <a:spcPct val="20000"/>
                </a:spcBef>
                <a:buClr>
                  <a:srgbClr val="3333CC"/>
                </a:buClr>
                <a:buSzPct val="85000"/>
                <a:buFont typeface="ZapfDingbats" pitchFamily="82" charset="2"/>
                <a:buNone/>
              </a:pPr>
              <a:r>
                <a:rPr lang="en-US" altLang="zh-CN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hlinkClick r:id="rId4"/>
                </a:rPr>
                <a:t>https://www.mingzhehu.cn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>
                <a:spcBef>
                  <a:spcPct val="20000"/>
                </a:spcBef>
                <a:buClr>
                  <a:srgbClr val="3333CC"/>
                </a:buClr>
                <a:buSzPct val="85000"/>
                <a:buFont typeface="ZapfDingbats" pitchFamily="82" charset="2"/>
                <a:buNone/>
              </a:pPr>
              <a:r>
                <a:rPr lang="en-US" altLang="zh-CN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hlinkClick r:id="rId5"/>
                </a:rPr>
                <a:t>hmz18@mail.ustc.edu.cn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标题 3">
            <a:extLst>
              <a:ext uri="{FF2B5EF4-FFF2-40B4-BE49-F238E27FC236}">
                <a16:creationId xmlns:a16="http://schemas.microsoft.com/office/drawing/2014/main" id="{C6DFD540-6CD5-B346-B974-52B298F839AC}"/>
              </a:ext>
            </a:extLst>
          </p:cNvPr>
          <p:cNvSpPr txBox="1">
            <a:spLocks/>
          </p:cNvSpPr>
          <p:nvPr/>
        </p:nvSpPr>
        <p:spPr>
          <a:xfrm>
            <a:off x="1524000" y="426029"/>
            <a:ext cx="9144000" cy="951545"/>
          </a:xfrm>
          <a:prstGeom prst="rect">
            <a:avLst/>
          </a:prstGeom>
          <a:solidFill>
            <a:srgbClr val="02409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Thanks, Q&amp;A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774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59"/>
    </mc:Choice>
    <mc:Fallback xmlns="">
      <p:transition spd="slow" advTm="22259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25942</TotalTime>
  <Words>999</Words>
  <Application>Microsoft Macintosh PowerPoint</Application>
  <PresentationFormat>宽屏</PresentationFormat>
  <Paragraphs>183</Paragraphs>
  <Slides>17</Slides>
  <Notes>17</Notes>
  <HiddenSlides>1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Microsoft YaHei</vt:lpstr>
      <vt:lpstr>Microsoft YaHei</vt:lpstr>
      <vt:lpstr>ZapfDingbats</vt:lpstr>
      <vt:lpstr>Arial</vt:lpstr>
      <vt:lpstr>Calibri</vt:lpstr>
      <vt:lpstr>Cambria Math</vt:lpstr>
      <vt:lpstr>Comic Sans MS</vt:lpstr>
      <vt:lpstr>Consolas</vt:lpstr>
      <vt:lpstr>Monotype Sorts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xumingxue</dc:creator>
  <cp:lastModifiedBy>Mingzhe Hu</cp:lastModifiedBy>
  <cp:revision>2330</cp:revision>
  <cp:lastPrinted>2020-12-15T06:07:48Z</cp:lastPrinted>
  <dcterms:modified xsi:type="dcterms:W3CDTF">2021-07-06T01:28:47Z</dcterms:modified>
</cp:coreProperties>
</file>