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69"/>
    <p:restoredTop sz="82612"/>
  </p:normalViewPr>
  <p:slideViewPr>
    <p:cSldViewPr snapToGrid="0" snapToObjects="1">
      <p:cViewPr varScale="1">
        <p:scale>
          <a:sx n="95" d="100"/>
          <a:sy n="95" d="100"/>
        </p:scale>
        <p:origin x="57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0C4BB5-A378-304E-AA6B-C7C268BDA064}" type="datetimeFigureOut">
              <a:rPr kumimoji="1" lang="zh-CN" altLang="en-US" smtClean="0"/>
              <a:t>2021/5/17</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zh-CN" altLang="en-US"/>
              <a:t>编辑母版文本样式
第二级
第三级
第四级
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BBB436-6A4B-D847-8220-FD60C1F2F24A}" type="slidenum">
              <a:rPr kumimoji="1" lang="zh-CN" altLang="en-US" smtClean="0"/>
              <a:t>‹#›</a:t>
            </a:fld>
            <a:endParaRPr kumimoji="1" lang="zh-CN" altLang="en-US"/>
          </a:p>
        </p:txBody>
      </p:sp>
    </p:spTree>
    <p:extLst>
      <p:ext uri="{BB962C8B-B14F-4D97-AF65-F5344CB8AC3E}">
        <p14:creationId xmlns:p14="http://schemas.microsoft.com/office/powerpoint/2010/main" val="2789265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b="0" kern="1200" dirty="0" err="1">
                <a:solidFill>
                  <a:schemeClr val="tx1"/>
                </a:solidFill>
                <a:effectLst/>
                <a:latin typeface="+mn-lt"/>
                <a:ea typeface="+mn-ea"/>
                <a:cs typeface="+mn-cs"/>
              </a:rPr>
              <a:t>Xiaowei</a:t>
            </a:r>
            <a:r>
              <a:rPr lang="en" altLang="zh-CN" sz="1200" b="0" kern="1200" dirty="0">
                <a:solidFill>
                  <a:schemeClr val="tx1"/>
                </a:solidFill>
                <a:effectLst/>
                <a:latin typeface="+mn-lt"/>
                <a:ea typeface="+mn-ea"/>
                <a:cs typeface="+mn-cs"/>
              </a:rPr>
              <a:t> Huang</a:t>
            </a:r>
            <a:r>
              <a:rPr lang="zh-CN" altLang="en-US" sz="1200" b="0" kern="1200" dirty="0">
                <a:solidFill>
                  <a:schemeClr val="tx1"/>
                </a:solidFill>
                <a:effectLst/>
                <a:latin typeface="+mn-lt"/>
                <a:ea typeface="+mn-ea"/>
                <a:cs typeface="+mn-cs"/>
              </a:rPr>
              <a:t> 是利物浦大学的教授，主要研究机器学习与形式化方法，有一系列的工作。</a:t>
            </a:r>
            <a:endParaRPr lang="en-US" altLang="zh-CN"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b="0" kern="1200" dirty="0">
                <a:solidFill>
                  <a:schemeClr val="tx1"/>
                </a:solidFill>
                <a:effectLst/>
                <a:latin typeface="+mn-lt"/>
                <a:ea typeface="+mn-ea"/>
                <a:cs typeface="+mn-cs"/>
              </a:rPr>
              <a:t>Marta </a:t>
            </a:r>
            <a:r>
              <a:rPr lang="en" altLang="zh-CN" sz="1200" b="0" kern="1200" dirty="0" err="1">
                <a:solidFill>
                  <a:schemeClr val="tx1"/>
                </a:solidFill>
                <a:effectLst/>
                <a:latin typeface="+mn-lt"/>
                <a:ea typeface="+mn-ea"/>
                <a:cs typeface="+mn-cs"/>
              </a:rPr>
              <a:t>Kwiatkowska</a:t>
            </a:r>
            <a:r>
              <a:rPr lang="en" altLang="zh-CN" sz="1200" b="0" kern="1200" dirty="0">
                <a:solidFill>
                  <a:schemeClr val="tx1"/>
                </a:solidFill>
                <a:effectLst/>
                <a:latin typeface="+mn-lt"/>
                <a:ea typeface="+mn-ea"/>
                <a:cs typeface="+mn-cs"/>
              </a:rPr>
              <a:t> </a:t>
            </a:r>
            <a:r>
              <a:rPr lang="zh-CN" altLang="en-US" sz="1200" b="0" kern="1200" dirty="0">
                <a:solidFill>
                  <a:schemeClr val="tx1"/>
                </a:solidFill>
                <a:effectLst/>
                <a:latin typeface="+mn-lt"/>
                <a:ea typeface="+mn-ea"/>
                <a:cs typeface="+mn-cs"/>
              </a:rPr>
              <a:t>是牛津大学的理论计算机科学家，主要研究开发建模与自动验证。她作为作者之一有两篇面向机器学习的形式化验证的文章，另一篇 </a:t>
            </a:r>
            <a:r>
              <a:rPr lang="en-US" altLang="zh-C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IJCAI 2018] Reachability Analysis of Deep Neural Networks with Provable Guarantees </a:t>
            </a:r>
            <a:r>
              <a:rPr lang="zh-CN" altLang="en-US" sz="1200" b="0" kern="1200" dirty="0">
                <a:solidFill>
                  <a:schemeClr val="tx1"/>
                </a:solidFill>
                <a:effectLst/>
                <a:latin typeface="+mn-lt"/>
                <a:ea typeface="+mn-ea"/>
                <a:cs typeface="+mn-cs"/>
              </a:rPr>
              <a:t>也值得一读。</a:t>
            </a:r>
          </a:p>
          <a:p>
            <a:endParaRPr kumimoji="1" lang="zh-CN" altLang="en-US" dirty="0"/>
          </a:p>
        </p:txBody>
      </p:sp>
      <p:sp>
        <p:nvSpPr>
          <p:cNvPr id="4" name="灯片编号占位符 3"/>
          <p:cNvSpPr>
            <a:spLocks noGrp="1"/>
          </p:cNvSpPr>
          <p:nvPr>
            <p:ph type="sldNum" sz="quarter" idx="5"/>
          </p:nvPr>
        </p:nvSpPr>
        <p:spPr/>
        <p:txBody>
          <a:bodyPr/>
          <a:lstStyle/>
          <a:p>
            <a:fld id="{33BBB436-6A4B-D847-8220-FD60C1F2F24A}" type="slidenum">
              <a:rPr kumimoji="1" lang="zh-CN" altLang="en-US" smtClean="0"/>
              <a:t>2</a:t>
            </a:fld>
            <a:endParaRPr kumimoji="1" lang="zh-CN" altLang="en-US"/>
          </a:p>
        </p:txBody>
      </p:sp>
    </p:spTree>
    <p:extLst>
      <p:ext uri="{BB962C8B-B14F-4D97-AF65-F5344CB8AC3E}">
        <p14:creationId xmlns:p14="http://schemas.microsoft.com/office/powerpoint/2010/main" val="874562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kern="1200" dirty="0">
                <a:solidFill>
                  <a:schemeClr val="tx1"/>
                </a:solidFill>
                <a:effectLst/>
                <a:latin typeface="+mn-lt"/>
                <a:ea typeface="+mn-ea"/>
                <a:cs typeface="+mn-cs"/>
              </a:rPr>
              <a:t>DNN</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深度神经网络）在图像分类任务上取得了良好的效果，并被广泛用于自动驾驶等安全敏感的感知和控制任务上。</a:t>
            </a:r>
            <a:br>
              <a:rPr lang="zh-CN" altLang="en-US" sz="1200" b="0" kern="1200" dirty="0">
                <a:solidFill>
                  <a:schemeClr val="tx1"/>
                </a:solidFill>
                <a:effectLst/>
                <a:latin typeface="+mn-lt"/>
                <a:ea typeface="+mn-ea"/>
                <a:cs typeface="+mn-cs"/>
              </a:rPr>
            </a:br>
            <a:r>
              <a:rPr lang="zh-CN" altLang="en-US" sz="1200" b="0" kern="1200" dirty="0">
                <a:solidFill>
                  <a:schemeClr val="tx1"/>
                </a:solidFill>
                <a:effectLst/>
                <a:latin typeface="+mn-lt"/>
                <a:ea typeface="+mn-ea"/>
                <a:cs typeface="+mn-cs"/>
              </a:rPr>
              <a:t>但是存在一种被称作 </a:t>
            </a:r>
            <a:r>
              <a:rPr lang="en" altLang="zh-CN" sz="1200" b="0" kern="1200" dirty="0">
                <a:solidFill>
                  <a:schemeClr val="tx1"/>
                </a:solidFill>
                <a:effectLst/>
                <a:latin typeface="+mn-lt"/>
                <a:ea typeface="+mn-ea"/>
                <a:cs typeface="+mn-cs"/>
              </a:rPr>
              <a:t>adversarial perturbations</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对抗扰动）的问题，对抗扰动是对推理的输入图片的一些微小的改变，可能来自噪声、图片的旋转裁剪、摄像头角度的变化、光线等有意或无意的情形，它们不影响人眼的分类，但是会引起 </a:t>
            </a:r>
            <a:r>
              <a:rPr lang="en" altLang="zh-CN" sz="1200" b="0" kern="1200" dirty="0">
                <a:solidFill>
                  <a:schemeClr val="tx1"/>
                </a:solidFill>
                <a:effectLst/>
                <a:latin typeface="+mn-lt"/>
                <a:ea typeface="+mn-ea"/>
                <a:cs typeface="+mn-cs"/>
              </a:rPr>
              <a:t>DNN </a:t>
            </a:r>
            <a:r>
              <a:rPr lang="zh-CN" altLang="en-US" sz="1200" b="0" kern="1200" dirty="0">
                <a:solidFill>
                  <a:schemeClr val="tx1"/>
                </a:solidFill>
                <a:effectLst/>
                <a:latin typeface="+mn-lt"/>
                <a:ea typeface="+mn-ea"/>
                <a:cs typeface="+mn-cs"/>
              </a:rPr>
              <a:t>的误分类。</a:t>
            </a:r>
            <a:br>
              <a:rPr lang="zh-CN" altLang="en-US" sz="1200" b="0" kern="1200" dirty="0">
                <a:solidFill>
                  <a:schemeClr val="tx1"/>
                </a:solidFill>
                <a:effectLst/>
                <a:latin typeface="+mn-lt"/>
                <a:ea typeface="+mn-ea"/>
                <a:cs typeface="+mn-cs"/>
              </a:rPr>
            </a:br>
            <a:r>
              <a:rPr lang="zh-CN" altLang="en-US" sz="1200" b="0" kern="1200" dirty="0">
                <a:solidFill>
                  <a:schemeClr val="tx1"/>
                </a:solidFill>
                <a:effectLst/>
                <a:latin typeface="+mn-lt"/>
                <a:ea typeface="+mn-ea"/>
                <a:cs typeface="+mn-cs"/>
              </a:rPr>
              <a:t>一般深度学习的安全通过 </a:t>
            </a:r>
            <a:r>
              <a:rPr lang="en" altLang="zh-CN" sz="1200" b="0" kern="1200" dirty="0">
                <a:solidFill>
                  <a:schemeClr val="tx1"/>
                </a:solidFill>
                <a:effectLst/>
                <a:latin typeface="+mn-lt"/>
                <a:ea typeface="+mn-ea"/>
                <a:cs typeface="+mn-cs"/>
              </a:rPr>
              <a:t>risk </a:t>
            </a:r>
            <a:r>
              <a:rPr lang="zh-CN" altLang="en-US" sz="1200" b="0" kern="1200" dirty="0">
                <a:solidFill>
                  <a:schemeClr val="tx1"/>
                </a:solidFill>
                <a:effectLst/>
                <a:latin typeface="+mn-lt"/>
                <a:ea typeface="+mn-ea"/>
                <a:cs typeface="+mn-cs"/>
              </a:rPr>
              <a:t>来衡量，它是一个误分类的概率，衡量了一组分布下的输入图片产生误分类的距离。本文希望确保针对每个输入的安全决策（</a:t>
            </a:r>
            <a:r>
              <a:rPr lang="en" altLang="zh-CN" sz="1200" b="0" kern="1200" dirty="0">
                <a:solidFill>
                  <a:schemeClr val="tx1"/>
                </a:solidFill>
                <a:effectLst/>
                <a:latin typeface="+mn-lt"/>
                <a:ea typeface="+mn-ea"/>
                <a:cs typeface="+mn-cs"/>
              </a:rPr>
              <a:t>safe decision</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达到逐点鲁棒（</a:t>
            </a:r>
            <a:r>
              <a:rPr lang="en" altLang="zh-CN" sz="1200" b="0" kern="1200" dirty="0">
                <a:solidFill>
                  <a:schemeClr val="tx1"/>
                </a:solidFill>
                <a:effectLst/>
                <a:latin typeface="+mn-lt"/>
                <a:ea typeface="+mn-ea"/>
                <a:cs typeface="+mn-cs"/>
              </a:rPr>
              <a:t>pointwise robustness</a:t>
            </a:r>
            <a:r>
              <a:rPr lang="zh-CN" altLang="en" sz="1200" b="0" kern="1200" dirty="0">
                <a:solidFill>
                  <a:schemeClr val="tx1"/>
                </a:solidFill>
                <a:effectLst/>
                <a:latin typeface="+mn-lt"/>
                <a:ea typeface="+mn-ea"/>
                <a:cs typeface="+mn-cs"/>
              </a:rPr>
              <a:t>）。</a:t>
            </a:r>
          </a:p>
        </p:txBody>
      </p:sp>
      <p:sp>
        <p:nvSpPr>
          <p:cNvPr id="4" name="灯片编号占位符 3"/>
          <p:cNvSpPr>
            <a:spLocks noGrp="1"/>
          </p:cNvSpPr>
          <p:nvPr>
            <p:ph type="sldNum" sz="quarter" idx="5"/>
          </p:nvPr>
        </p:nvSpPr>
        <p:spPr/>
        <p:txBody>
          <a:bodyPr/>
          <a:lstStyle/>
          <a:p>
            <a:fld id="{33BBB436-6A4B-D847-8220-FD60C1F2F24A}" type="slidenum">
              <a:rPr kumimoji="1" lang="zh-CN" altLang="en-US" smtClean="0"/>
              <a:t>3</a:t>
            </a:fld>
            <a:endParaRPr kumimoji="1" lang="zh-CN" altLang="en-US"/>
          </a:p>
        </p:txBody>
      </p:sp>
    </p:spTree>
    <p:extLst>
      <p:ext uri="{BB962C8B-B14F-4D97-AF65-F5344CB8AC3E}">
        <p14:creationId xmlns:p14="http://schemas.microsoft.com/office/powerpoint/2010/main" val="2588316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altLang="zh-CN" i="1" smtClean="0">
                        <a:latin typeface="Cambria Math" panose="02040503050406030204" pitchFamily="18" charset="0"/>
                        <a:ea typeface="Cambria Math" panose="02040503050406030204" pitchFamily="18" charset="0"/>
                      </a:rPr>
                      <m:t>ℒ</m:t>
                    </m:r>
                  </m:oMath>
                </a14:m>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ladder</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描述对一个表征的若干次微小变换所形成的操作树，</a:t>
                </a:r>
                <a:r>
                  <a:rPr lang="en-US" altLang="zh-CN" sz="1200" b="0" kern="1200" dirty="0">
                    <a:solidFill>
                      <a:schemeClr val="tx1"/>
                    </a:solidFill>
                    <a:effectLst/>
                    <a:latin typeface="+mn-lt"/>
                    <a:ea typeface="+mn-ea"/>
                    <a:cs typeface="+mn-cs"/>
                  </a:rPr>
                  <a:t>0-</a:t>
                </a:r>
                <a:r>
                  <a:rPr lang="en" altLang="zh-CN" sz="1200" b="0" kern="1200" dirty="0">
                    <a:solidFill>
                      <a:schemeClr val="tx1"/>
                    </a:solidFill>
                    <a:effectLst/>
                    <a:latin typeface="+mn-lt"/>
                    <a:ea typeface="+mn-ea"/>
                    <a:cs typeface="+mn-cs"/>
                  </a:rPr>
                  <a:t>variation </a:t>
                </a:r>
                <a:r>
                  <a:rPr lang="zh-CN" altLang="en-US" sz="1200" b="0" kern="1200" dirty="0">
                    <a:solidFill>
                      <a:schemeClr val="tx1"/>
                    </a:solidFill>
                    <a:effectLst/>
                    <a:latin typeface="+mn-lt"/>
                    <a:ea typeface="+mn-ea"/>
                    <a:cs typeface="+mn-cs"/>
                  </a:rPr>
                  <a:t>是数学上 </a:t>
                </a:r>
                <a:r>
                  <a:rPr lang="en" altLang="zh-CN" sz="1200" b="0" kern="1200" dirty="0">
                    <a:solidFill>
                      <a:schemeClr val="tx1"/>
                    </a:solidFill>
                    <a:effectLst/>
                    <a:latin typeface="+mn-lt"/>
                    <a:ea typeface="+mn-ea"/>
                    <a:cs typeface="+mn-cs"/>
                  </a:rPr>
                  <a:t>bounded variation</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有界变差）的一个特殊情形。安全操作实际描述的就是，对于一个操作集合，其中所有的变换都不会改变输出层的分类结果。</a:t>
                </a:r>
                <a:endParaRPr lang="en-US" altLang="zh-CN"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kern="1200" dirty="0">
                    <a:solidFill>
                      <a:schemeClr val="tx1"/>
                    </a:solidFill>
                    <a:effectLst/>
                    <a:latin typeface="+mn-lt"/>
                    <a:ea typeface="+mn-ea"/>
                    <a:cs typeface="+mn-cs"/>
                  </a:rPr>
                  <a:t>这里省略了不少数学上的细节，比如有效操作和最小操作等，以保证梯子对应的树是完全的覆盖的。还比如定义满足条件的激活函数的反函数，使得域在逐层传播中满足精化关系。域的描述有很多种不同方法，如不同的距离算法，这不是本文关注的内容。本文还描述了高维向量空间结合特征提取的划分，以降低搜索的复杂度。</a:t>
                </a:r>
                <a:endParaRPr lang="en-US" altLang="zh-CN"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形式化问题并不是非常困难，也不是最终目的，我觉得困难的是形式化之后引入数学手段去解决问题，同时保证形式化描述在数学上的完整。一些困难的篇幅被我省略了，一方面有些我没有完全读懂，</a:t>
                </a:r>
                <a:r>
                  <a:rPr kumimoji="1" lang="zh-CN" altLang="en-US"/>
                  <a:t>时间不够，</a:t>
                </a:r>
                <a:r>
                  <a:rPr kumimoji="1" lang="zh-CN" altLang="en-US" dirty="0"/>
                  <a:t>数学背景也不</a:t>
                </a:r>
                <a:r>
                  <a:rPr kumimoji="1" lang="zh-CN" altLang="en-US"/>
                  <a:t>够，</a:t>
                </a:r>
                <a:r>
                  <a:rPr lang="zh-CN" altLang="en-US" sz="1200" b="0" kern="1200">
                    <a:solidFill>
                      <a:schemeClr val="tx1"/>
                    </a:solidFill>
                    <a:effectLst/>
                    <a:latin typeface="+mn-lt"/>
                    <a:ea typeface="+mn-ea"/>
                    <a:cs typeface="+mn-cs"/>
                  </a:rPr>
                  <a:t>另一方面可能也对于我们大家的工作也不需要那么细节。</a:t>
                </a:r>
              </a:p>
            </p:txBody>
          </p:sp>
        </mc:Choice>
        <mc:Fallback>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i="0">
                    <a:latin typeface="Cambria Math" panose="02040503050406030204" pitchFamily="18" charset="0"/>
                    <a:ea typeface="Cambria Math" panose="02040503050406030204" pitchFamily="18" charset="0"/>
                  </a:rPr>
                  <a:t>ℒ</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ladder</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描述对一个表征的若干次微小变换所形成的操作树，</a:t>
                </a:r>
                <a:r>
                  <a:rPr lang="en-US" altLang="zh-CN" sz="1200" b="0" kern="1200" dirty="0">
                    <a:solidFill>
                      <a:schemeClr val="tx1"/>
                    </a:solidFill>
                    <a:effectLst/>
                    <a:latin typeface="+mn-lt"/>
                    <a:ea typeface="+mn-ea"/>
                    <a:cs typeface="+mn-cs"/>
                  </a:rPr>
                  <a:t>0-</a:t>
                </a:r>
                <a:r>
                  <a:rPr lang="en" altLang="zh-CN" sz="1200" b="0" kern="1200" dirty="0">
                    <a:solidFill>
                      <a:schemeClr val="tx1"/>
                    </a:solidFill>
                    <a:effectLst/>
                    <a:latin typeface="+mn-lt"/>
                    <a:ea typeface="+mn-ea"/>
                    <a:cs typeface="+mn-cs"/>
                  </a:rPr>
                  <a:t>variation </a:t>
                </a:r>
                <a:r>
                  <a:rPr lang="zh-CN" altLang="en-US" sz="1200" b="0" kern="1200" dirty="0">
                    <a:solidFill>
                      <a:schemeClr val="tx1"/>
                    </a:solidFill>
                    <a:effectLst/>
                    <a:latin typeface="+mn-lt"/>
                    <a:ea typeface="+mn-ea"/>
                    <a:cs typeface="+mn-cs"/>
                  </a:rPr>
                  <a:t>是数学上 </a:t>
                </a:r>
                <a:r>
                  <a:rPr lang="en" altLang="zh-CN" sz="1200" b="0" kern="1200" dirty="0">
                    <a:solidFill>
                      <a:schemeClr val="tx1"/>
                    </a:solidFill>
                    <a:effectLst/>
                    <a:latin typeface="+mn-lt"/>
                    <a:ea typeface="+mn-ea"/>
                    <a:cs typeface="+mn-cs"/>
                  </a:rPr>
                  <a:t>bounded variation</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有界变差）的一个特殊情形。安全操作实际描述的就是，对于一个操作集合，其中所有的变换都不会改变输出层的分类结果。</a:t>
                </a:r>
                <a:endParaRPr lang="en-US" altLang="zh-CN"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kern="1200" dirty="0">
                    <a:solidFill>
                      <a:schemeClr val="tx1"/>
                    </a:solidFill>
                    <a:effectLst/>
                    <a:latin typeface="+mn-lt"/>
                    <a:ea typeface="+mn-ea"/>
                    <a:cs typeface="+mn-cs"/>
                  </a:rPr>
                  <a:t>这里省略了不少数学上的细节，比如有效操作和最小操作等，以保证梯子对应的树是完全的覆盖的。还比如定义满足条件的激活函数的反函数，使得域在逐层传播中满足精化关系。域的描述有很多种不同方法，如不同的距离算法，这不是本文关注的内容。本文还描述了高维向量空间结合特征提取的划分，以降低搜索的复杂度。</a:t>
                </a:r>
                <a:endParaRPr lang="en-US" altLang="zh-CN"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形式化问题并不是非常困难，也不是最终目的，我觉得困难的是形式化之后引入数学手段去解决问题，同时保证形式化描述在数学上的完整。一些困难的篇幅被我省略了，一方面有些我没有完全读懂，</a:t>
                </a:r>
                <a:r>
                  <a:rPr kumimoji="1" lang="zh-CN" altLang="en-US"/>
                  <a:t>时间不够，</a:t>
                </a:r>
                <a:r>
                  <a:rPr kumimoji="1" lang="zh-CN" altLang="en-US" dirty="0"/>
                  <a:t>数学背景也不</a:t>
                </a:r>
                <a:r>
                  <a:rPr kumimoji="1" lang="zh-CN" altLang="en-US"/>
                  <a:t>够，</a:t>
                </a:r>
                <a:r>
                  <a:rPr lang="zh-CN" altLang="en-US" sz="1200" b="0" kern="1200">
                    <a:solidFill>
                      <a:schemeClr val="tx1"/>
                    </a:solidFill>
                    <a:effectLst/>
                    <a:latin typeface="+mn-lt"/>
                    <a:ea typeface="+mn-ea"/>
                    <a:cs typeface="+mn-cs"/>
                  </a:rPr>
                  <a:t>另一方面可能也对于我们大家的工作也不需要那么细节。</a:t>
                </a:r>
              </a:p>
            </p:txBody>
          </p:sp>
        </mc:Fallback>
      </mc:AlternateContent>
      <p:sp>
        <p:nvSpPr>
          <p:cNvPr id="4" name="灯片编号占位符 3"/>
          <p:cNvSpPr>
            <a:spLocks noGrp="1"/>
          </p:cNvSpPr>
          <p:nvPr>
            <p:ph type="sldNum" sz="quarter" idx="5"/>
          </p:nvPr>
        </p:nvSpPr>
        <p:spPr/>
        <p:txBody>
          <a:bodyPr/>
          <a:lstStyle/>
          <a:p>
            <a:fld id="{33BBB436-6A4B-D847-8220-FD60C1F2F24A}" type="slidenum">
              <a:rPr kumimoji="1" lang="zh-CN" altLang="en-US" smtClean="0"/>
              <a:t>6</a:t>
            </a:fld>
            <a:endParaRPr kumimoji="1" lang="zh-CN" altLang="en-US"/>
          </a:p>
        </p:txBody>
      </p:sp>
    </p:spTree>
    <p:extLst>
      <p:ext uri="{BB962C8B-B14F-4D97-AF65-F5344CB8AC3E}">
        <p14:creationId xmlns:p14="http://schemas.microsoft.com/office/powerpoint/2010/main" val="307726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CDD149-ED86-BE45-868B-C34987C9A8CF}"/>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6966601B-B45D-6946-98D5-774044D220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83E9B47F-9E3A-CC42-BCB6-4A536245352D}"/>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5" name="页脚占位符 4">
            <a:extLst>
              <a:ext uri="{FF2B5EF4-FFF2-40B4-BE49-F238E27FC236}">
                <a16:creationId xmlns:a16="http://schemas.microsoft.com/office/drawing/2014/main" id="{FD15CD93-6004-064D-8C41-D54F18FC12D3}"/>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0264DD0F-7820-2948-A69C-4CE00AF21A39}"/>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3529998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D845E0-40A3-654C-A8D0-4A63DAF3120E}"/>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507C3677-FD11-774B-BA53-2AF5B312F44D}"/>
              </a:ext>
            </a:extLst>
          </p:cNvPr>
          <p:cNvSpPr>
            <a:spLocks noGrp="1"/>
          </p:cNvSpPr>
          <p:nvPr>
            <p:ph idx="1"/>
          </p:nvPr>
        </p:nvSpPr>
        <p:spPr/>
        <p:txBody>
          <a:bodyPr/>
          <a:lstStyle/>
          <a:p>
            <a:r>
              <a:rPr kumimoji="1" lang="zh-CN" altLang="en-US"/>
              <a:t>编辑母版文本样式
第二级
第三级
第四级
第五级</a:t>
            </a:r>
          </a:p>
        </p:txBody>
      </p:sp>
      <p:sp>
        <p:nvSpPr>
          <p:cNvPr id="4" name="日期占位符 3">
            <a:extLst>
              <a:ext uri="{FF2B5EF4-FFF2-40B4-BE49-F238E27FC236}">
                <a16:creationId xmlns:a16="http://schemas.microsoft.com/office/drawing/2014/main" id="{8797674B-A819-204D-B3C3-2E60BEFD474F}"/>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5" name="页脚占位符 4">
            <a:extLst>
              <a:ext uri="{FF2B5EF4-FFF2-40B4-BE49-F238E27FC236}">
                <a16:creationId xmlns:a16="http://schemas.microsoft.com/office/drawing/2014/main" id="{DDC97DB5-D116-364F-B051-D7D4CCAC1FCC}"/>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F7FB1E8-002A-874A-A88E-5DF415E4BAA6}"/>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862240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9873D2-B4E7-DC45-98AE-D897B2455C9E}"/>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1A9F77BD-2E35-DC41-841D-24F6CEDB49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kumimoji="1" lang="zh-CN" altLang="en-US"/>
              <a:t>编辑母版文本样式
第二级
第三级
第四级
第五级</a:t>
            </a:r>
          </a:p>
        </p:txBody>
      </p:sp>
      <p:sp>
        <p:nvSpPr>
          <p:cNvPr id="4" name="日期占位符 3">
            <a:extLst>
              <a:ext uri="{FF2B5EF4-FFF2-40B4-BE49-F238E27FC236}">
                <a16:creationId xmlns:a16="http://schemas.microsoft.com/office/drawing/2014/main" id="{267035A7-4A94-2D4B-A52C-41EB4E609F7A}"/>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5" name="页脚占位符 4">
            <a:extLst>
              <a:ext uri="{FF2B5EF4-FFF2-40B4-BE49-F238E27FC236}">
                <a16:creationId xmlns:a16="http://schemas.microsoft.com/office/drawing/2014/main" id="{3A170162-BE05-4E44-9CE1-5982289D0CC5}"/>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7BEAD9AD-7D80-9B41-9318-DD9F70E518D5}"/>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1088521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6CEE9A-A3D8-A143-86DB-4B719AC0A064}"/>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0B8578A7-709B-7245-A041-F7601972BA5D}"/>
              </a:ext>
            </a:extLst>
          </p:cNvPr>
          <p:cNvSpPr>
            <a:spLocks noGrp="1"/>
          </p:cNvSpPr>
          <p:nvPr>
            <p:ph sz="half" idx="1"/>
          </p:nvPr>
        </p:nvSpPr>
        <p:spPr>
          <a:xfrm>
            <a:off x="838200" y="1825625"/>
            <a:ext cx="5181600" cy="4351338"/>
          </a:xfrm>
        </p:spPr>
        <p:txBody>
          <a:bodyPr/>
          <a:lstStyle/>
          <a:p>
            <a:r>
              <a:rPr kumimoji="1" lang="zh-CN" altLang="en-US"/>
              <a:t>编辑母版文本样式
第二级
第三级
第四级
第五级</a:t>
            </a:r>
          </a:p>
        </p:txBody>
      </p:sp>
      <p:sp>
        <p:nvSpPr>
          <p:cNvPr id="4" name="内容占位符 3">
            <a:extLst>
              <a:ext uri="{FF2B5EF4-FFF2-40B4-BE49-F238E27FC236}">
                <a16:creationId xmlns:a16="http://schemas.microsoft.com/office/drawing/2014/main" id="{F273850C-0D1A-CD45-B6D1-F35754995613}"/>
              </a:ext>
            </a:extLst>
          </p:cNvPr>
          <p:cNvSpPr>
            <a:spLocks noGrp="1"/>
          </p:cNvSpPr>
          <p:nvPr>
            <p:ph sz="half" idx="2"/>
          </p:nvPr>
        </p:nvSpPr>
        <p:spPr>
          <a:xfrm>
            <a:off x="6172200" y="1825625"/>
            <a:ext cx="5181600" cy="4351338"/>
          </a:xfrm>
        </p:spPr>
        <p:txBody>
          <a:bodyPr/>
          <a:lstStyle/>
          <a:p>
            <a:r>
              <a:rPr kumimoji="1" lang="zh-CN" altLang="en-US"/>
              <a:t>编辑母版文本样式
第二级
第三级
第四级
第五级</a:t>
            </a:r>
          </a:p>
        </p:txBody>
      </p:sp>
      <p:sp>
        <p:nvSpPr>
          <p:cNvPr id="5" name="日期占位符 4">
            <a:extLst>
              <a:ext uri="{FF2B5EF4-FFF2-40B4-BE49-F238E27FC236}">
                <a16:creationId xmlns:a16="http://schemas.microsoft.com/office/drawing/2014/main" id="{0E2CC626-7D40-A848-8134-CBC24F72695E}"/>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6" name="页脚占位符 5">
            <a:extLst>
              <a:ext uri="{FF2B5EF4-FFF2-40B4-BE49-F238E27FC236}">
                <a16:creationId xmlns:a16="http://schemas.microsoft.com/office/drawing/2014/main" id="{BE18C18F-B06E-8C47-A8D8-6E587A6A6CA4}"/>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B2C4F824-A8CA-634F-AA79-1DC08FB5DF05}"/>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1592834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810279-B25E-214D-B5DD-6908C0F50727}"/>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AFC56C73-4BDB-464F-BD5C-C55BF92A2B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p>
        </p:txBody>
      </p:sp>
      <p:sp>
        <p:nvSpPr>
          <p:cNvPr id="4" name="内容占位符 3">
            <a:extLst>
              <a:ext uri="{FF2B5EF4-FFF2-40B4-BE49-F238E27FC236}">
                <a16:creationId xmlns:a16="http://schemas.microsoft.com/office/drawing/2014/main" id="{1ECBA13A-7F4F-5049-9D35-40EBB10B6DB2}"/>
              </a:ext>
            </a:extLst>
          </p:cNvPr>
          <p:cNvSpPr>
            <a:spLocks noGrp="1"/>
          </p:cNvSpPr>
          <p:nvPr>
            <p:ph sz="half" idx="2"/>
          </p:nvPr>
        </p:nvSpPr>
        <p:spPr>
          <a:xfrm>
            <a:off x="839788" y="2505075"/>
            <a:ext cx="5157787" cy="3684588"/>
          </a:xfrm>
        </p:spPr>
        <p:txBody>
          <a:bodyPr/>
          <a:lstStyle/>
          <a:p>
            <a:r>
              <a:rPr kumimoji="1" lang="zh-CN" altLang="en-US"/>
              <a:t>编辑母版文本样式
第二级
第三级
第四级
第五级</a:t>
            </a:r>
          </a:p>
        </p:txBody>
      </p:sp>
      <p:sp>
        <p:nvSpPr>
          <p:cNvPr id="5" name="文本占位符 4">
            <a:extLst>
              <a:ext uri="{FF2B5EF4-FFF2-40B4-BE49-F238E27FC236}">
                <a16:creationId xmlns:a16="http://schemas.microsoft.com/office/drawing/2014/main" id="{E85D6704-8E3B-9D40-A993-28F5277228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p>
        </p:txBody>
      </p:sp>
      <p:sp>
        <p:nvSpPr>
          <p:cNvPr id="6" name="内容占位符 5">
            <a:extLst>
              <a:ext uri="{FF2B5EF4-FFF2-40B4-BE49-F238E27FC236}">
                <a16:creationId xmlns:a16="http://schemas.microsoft.com/office/drawing/2014/main" id="{9A5E9C6C-8ECA-034F-87FE-358FA3F76F2D}"/>
              </a:ext>
            </a:extLst>
          </p:cNvPr>
          <p:cNvSpPr>
            <a:spLocks noGrp="1"/>
          </p:cNvSpPr>
          <p:nvPr>
            <p:ph sz="quarter" idx="4"/>
          </p:nvPr>
        </p:nvSpPr>
        <p:spPr>
          <a:xfrm>
            <a:off x="6172200" y="2505075"/>
            <a:ext cx="5183188" cy="3684588"/>
          </a:xfrm>
        </p:spPr>
        <p:txBody>
          <a:bodyPr/>
          <a:lstStyle/>
          <a:p>
            <a:r>
              <a:rPr kumimoji="1" lang="zh-CN" altLang="en-US"/>
              <a:t>编辑母版文本样式
第二级
第三级
第四级
第五级</a:t>
            </a:r>
          </a:p>
        </p:txBody>
      </p:sp>
      <p:sp>
        <p:nvSpPr>
          <p:cNvPr id="7" name="日期占位符 6">
            <a:extLst>
              <a:ext uri="{FF2B5EF4-FFF2-40B4-BE49-F238E27FC236}">
                <a16:creationId xmlns:a16="http://schemas.microsoft.com/office/drawing/2014/main" id="{0268B3DB-5CC0-0C41-B70B-22FF3E9EF4ED}"/>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8" name="页脚占位符 7">
            <a:extLst>
              <a:ext uri="{FF2B5EF4-FFF2-40B4-BE49-F238E27FC236}">
                <a16:creationId xmlns:a16="http://schemas.microsoft.com/office/drawing/2014/main" id="{F2579A02-1CEA-4A41-9949-4BA85FD482E1}"/>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15B4B27E-A447-1E44-AC6D-A831724FD587}"/>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213260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AB46EA-B23D-AF4C-A3EE-9B2EBB71001A}"/>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9A8DB40B-560A-504D-BAA6-F04604CC12DA}"/>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4" name="页脚占位符 3">
            <a:extLst>
              <a:ext uri="{FF2B5EF4-FFF2-40B4-BE49-F238E27FC236}">
                <a16:creationId xmlns:a16="http://schemas.microsoft.com/office/drawing/2014/main" id="{04FCCA72-D398-A446-AA25-12352C45C4A4}"/>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03F81E04-0698-9B4E-A3F0-CF651E3EF836}"/>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291454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D2BE9B4-56F1-BB40-B0BA-3B15B8E1345E}"/>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3" name="页脚占位符 2">
            <a:extLst>
              <a:ext uri="{FF2B5EF4-FFF2-40B4-BE49-F238E27FC236}">
                <a16:creationId xmlns:a16="http://schemas.microsoft.com/office/drawing/2014/main" id="{C8761DE7-D1AA-B543-8B28-C6E3D17768DD}"/>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3AE849FF-EECB-AF4D-BF04-ADE599908FEE}"/>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2168410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B57941-A56F-814E-B298-8C90CB646463}"/>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ED3BF071-5077-944B-931D-3E14546264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kumimoji="1" lang="zh-CN" altLang="en-US"/>
              <a:t>编辑母版文本样式
第二级
第三级
第四级
第五级</a:t>
            </a:r>
          </a:p>
        </p:txBody>
      </p:sp>
      <p:sp>
        <p:nvSpPr>
          <p:cNvPr id="4" name="文本占位符 3">
            <a:extLst>
              <a:ext uri="{FF2B5EF4-FFF2-40B4-BE49-F238E27FC236}">
                <a16:creationId xmlns:a16="http://schemas.microsoft.com/office/drawing/2014/main" id="{6D94125E-B3A7-884B-81C9-D629F84C8E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p>
        </p:txBody>
      </p:sp>
      <p:sp>
        <p:nvSpPr>
          <p:cNvPr id="5" name="日期占位符 4">
            <a:extLst>
              <a:ext uri="{FF2B5EF4-FFF2-40B4-BE49-F238E27FC236}">
                <a16:creationId xmlns:a16="http://schemas.microsoft.com/office/drawing/2014/main" id="{E030DE15-1DEF-144D-A5F2-1BBDE3C3CD86}"/>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6" name="页脚占位符 5">
            <a:extLst>
              <a:ext uri="{FF2B5EF4-FFF2-40B4-BE49-F238E27FC236}">
                <a16:creationId xmlns:a16="http://schemas.microsoft.com/office/drawing/2014/main" id="{9C466213-AC2E-A243-9059-1C8220585A41}"/>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5FECDAFA-907B-5B44-9D48-7D4EACA2099A}"/>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871452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4C0AA2-056C-4546-8DB6-0A464FA63F0E}"/>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F38BD2D2-7A53-D94C-972A-B8D61F9300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100E5E69-402F-024B-9CA7-C3B99EBE0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p>
        </p:txBody>
      </p:sp>
      <p:sp>
        <p:nvSpPr>
          <p:cNvPr id="5" name="日期占位符 4">
            <a:extLst>
              <a:ext uri="{FF2B5EF4-FFF2-40B4-BE49-F238E27FC236}">
                <a16:creationId xmlns:a16="http://schemas.microsoft.com/office/drawing/2014/main" id="{0020789E-7BA7-0346-9643-234676B36352}"/>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6" name="页脚占位符 5">
            <a:extLst>
              <a:ext uri="{FF2B5EF4-FFF2-40B4-BE49-F238E27FC236}">
                <a16:creationId xmlns:a16="http://schemas.microsoft.com/office/drawing/2014/main" id="{E185DF5F-6D4F-2744-9E31-F63E7C712572}"/>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A27876EA-1392-5E48-809F-D0FEE3D7E5EA}"/>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3306897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6AA954-D3D6-D94C-96A7-E718B6DE98A2}"/>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3AB57051-440D-FD4A-A4FC-73563793C850}"/>
              </a:ext>
            </a:extLst>
          </p:cNvPr>
          <p:cNvSpPr>
            <a:spLocks noGrp="1"/>
          </p:cNvSpPr>
          <p:nvPr>
            <p:ph type="body" orient="vert" idx="1"/>
          </p:nvPr>
        </p:nvSpPr>
        <p:spPr/>
        <p:txBody>
          <a:bodyPr vert="eaVert"/>
          <a:lstStyle/>
          <a:p>
            <a:r>
              <a:rPr kumimoji="1" lang="zh-CN" altLang="en-US"/>
              <a:t>编辑母版文本样式
第二级
第三级
第四级
第五级</a:t>
            </a:r>
          </a:p>
        </p:txBody>
      </p:sp>
      <p:sp>
        <p:nvSpPr>
          <p:cNvPr id="4" name="日期占位符 3">
            <a:extLst>
              <a:ext uri="{FF2B5EF4-FFF2-40B4-BE49-F238E27FC236}">
                <a16:creationId xmlns:a16="http://schemas.microsoft.com/office/drawing/2014/main" id="{340AB8D6-3963-5F47-A7FD-681618E92125}"/>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5" name="页脚占位符 4">
            <a:extLst>
              <a:ext uri="{FF2B5EF4-FFF2-40B4-BE49-F238E27FC236}">
                <a16:creationId xmlns:a16="http://schemas.microsoft.com/office/drawing/2014/main" id="{18A0D49B-35A2-D54A-810A-4FAD84E5C0B0}"/>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34BBC1B2-3A9D-5A47-8AFB-23BEFBAD0386}"/>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1271562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4EE5DF6-3C18-D94C-A48E-095A365A674E}"/>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56FCAC91-D4B1-8F4D-9312-03440B7AD75C}"/>
              </a:ext>
            </a:extLst>
          </p:cNvPr>
          <p:cNvSpPr>
            <a:spLocks noGrp="1"/>
          </p:cNvSpPr>
          <p:nvPr>
            <p:ph type="body" orient="vert" idx="1"/>
          </p:nvPr>
        </p:nvSpPr>
        <p:spPr>
          <a:xfrm>
            <a:off x="838200" y="365125"/>
            <a:ext cx="7734300" cy="5811838"/>
          </a:xfrm>
        </p:spPr>
        <p:txBody>
          <a:bodyPr vert="eaVert"/>
          <a:lstStyle/>
          <a:p>
            <a:r>
              <a:rPr kumimoji="1" lang="zh-CN" altLang="en-US"/>
              <a:t>编辑母版文本样式
第二级
第三级
第四级
第五级</a:t>
            </a:r>
          </a:p>
        </p:txBody>
      </p:sp>
      <p:sp>
        <p:nvSpPr>
          <p:cNvPr id="4" name="日期占位符 3">
            <a:extLst>
              <a:ext uri="{FF2B5EF4-FFF2-40B4-BE49-F238E27FC236}">
                <a16:creationId xmlns:a16="http://schemas.microsoft.com/office/drawing/2014/main" id="{6AF0D35C-18E5-AB41-88BB-E814EDDB3007}"/>
              </a:ext>
            </a:extLst>
          </p:cNvPr>
          <p:cNvSpPr>
            <a:spLocks noGrp="1"/>
          </p:cNvSpPr>
          <p:nvPr>
            <p:ph type="dt" sz="half" idx="10"/>
          </p:nvPr>
        </p:nvSpPr>
        <p:spPr/>
        <p:txBody>
          <a:bodyPr/>
          <a:lstStyle/>
          <a:p>
            <a:fld id="{DEA8C7EC-F018-6E47-B8E5-42312E79EDE1}" type="datetimeFigureOut">
              <a:rPr kumimoji="1" lang="zh-CN" altLang="en-US" smtClean="0"/>
              <a:t>2021/5/17</a:t>
            </a:fld>
            <a:endParaRPr kumimoji="1" lang="zh-CN" altLang="en-US"/>
          </a:p>
        </p:txBody>
      </p:sp>
      <p:sp>
        <p:nvSpPr>
          <p:cNvPr id="5" name="页脚占位符 4">
            <a:extLst>
              <a:ext uri="{FF2B5EF4-FFF2-40B4-BE49-F238E27FC236}">
                <a16:creationId xmlns:a16="http://schemas.microsoft.com/office/drawing/2014/main" id="{C26C0EEA-A3A3-9242-8735-3A37AC260E93}"/>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E90D2A2A-B83E-514A-BBA3-94217566334D}"/>
              </a:ext>
            </a:extLst>
          </p:cNvPr>
          <p:cNvSpPr>
            <a:spLocks noGrp="1"/>
          </p:cNvSpPr>
          <p:nvPr>
            <p:ph type="sldNum" sz="quarter" idx="12"/>
          </p:nvPr>
        </p:nvSpPr>
        <p:spPr/>
        <p:txBody>
          <a:body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2641128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8BE001E-C49A-2047-89B7-8210E4F3FE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9CC5944A-2439-5542-961A-A39C51FA95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kumimoji="1" lang="zh-CN" altLang="en-US"/>
              <a:t>编辑母版文本样式
第二级
第三级
第四级
第五级</a:t>
            </a:r>
          </a:p>
        </p:txBody>
      </p:sp>
      <p:sp>
        <p:nvSpPr>
          <p:cNvPr id="4" name="日期占位符 3">
            <a:extLst>
              <a:ext uri="{FF2B5EF4-FFF2-40B4-BE49-F238E27FC236}">
                <a16:creationId xmlns:a16="http://schemas.microsoft.com/office/drawing/2014/main" id="{DA8AD9FA-5AE2-0F47-8B38-3259C60259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A8C7EC-F018-6E47-B8E5-42312E79EDE1}" type="datetimeFigureOut">
              <a:rPr kumimoji="1" lang="zh-CN" altLang="en-US" smtClean="0"/>
              <a:t>2021/5/17</a:t>
            </a:fld>
            <a:endParaRPr kumimoji="1" lang="zh-CN" altLang="en-US"/>
          </a:p>
        </p:txBody>
      </p:sp>
      <p:sp>
        <p:nvSpPr>
          <p:cNvPr id="5" name="页脚占位符 4">
            <a:extLst>
              <a:ext uri="{FF2B5EF4-FFF2-40B4-BE49-F238E27FC236}">
                <a16:creationId xmlns:a16="http://schemas.microsoft.com/office/drawing/2014/main" id="{6FE910A0-7E04-1946-8E51-B6F2ADEA79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1097B9EF-ED99-3448-8559-7AB8E2B843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1114E-57FF-9940-BCAC-89D777EC464D}" type="slidenum">
              <a:rPr kumimoji="1" lang="zh-CN" altLang="en-US" smtClean="0"/>
              <a:t>‹#›</a:t>
            </a:fld>
            <a:endParaRPr kumimoji="1" lang="zh-CN" altLang="en-US"/>
          </a:p>
        </p:txBody>
      </p:sp>
    </p:spTree>
    <p:extLst>
      <p:ext uri="{BB962C8B-B14F-4D97-AF65-F5344CB8AC3E}">
        <p14:creationId xmlns:p14="http://schemas.microsoft.com/office/powerpoint/2010/main" val="873121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ink.springer.com/chapter/10.1007/978-3-319-63387-9_1"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cgi.csc.liv.ac.uk/~xiaowei/" TargetMode="External"/><Relationship Id="rId5" Type="http://schemas.openxmlformats.org/officeDocument/2006/relationships/hyperlink" Target="https://arxiv.org/abs/1610.06940" TargetMode="External"/><Relationship Id="rId4" Type="http://schemas.openxmlformats.org/officeDocument/2006/relationships/hyperlink" Target="https://github.com/verideep/dl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3.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962B49-03C7-1A4C-8C25-FF06875A6EF4}"/>
              </a:ext>
            </a:extLst>
          </p:cNvPr>
          <p:cNvSpPr>
            <a:spLocks noGrp="1"/>
          </p:cNvSpPr>
          <p:nvPr>
            <p:ph type="ctrTitle"/>
          </p:nvPr>
        </p:nvSpPr>
        <p:spPr/>
        <p:txBody>
          <a:bodyPr/>
          <a:lstStyle/>
          <a:p>
            <a:r>
              <a:rPr kumimoji="1" lang="en" altLang="zh-CN" dirty="0"/>
              <a:t>Safety Verification of </a:t>
            </a:r>
            <a:br>
              <a:rPr kumimoji="1" lang="en" altLang="zh-CN" dirty="0"/>
            </a:br>
            <a:r>
              <a:rPr kumimoji="1" lang="en" altLang="zh-CN" dirty="0"/>
              <a:t>Deep Neural Networks</a:t>
            </a:r>
            <a:endParaRPr kumimoji="1" lang="zh-CN" altLang="en-US" dirty="0"/>
          </a:p>
        </p:txBody>
      </p:sp>
      <p:sp>
        <p:nvSpPr>
          <p:cNvPr id="3" name="副标题 2">
            <a:extLst>
              <a:ext uri="{FF2B5EF4-FFF2-40B4-BE49-F238E27FC236}">
                <a16:creationId xmlns:a16="http://schemas.microsoft.com/office/drawing/2014/main" id="{F09C4E7D-D14D-7B47-BFC2-B5BD88E3C31D}"/>
              </a:ext>
            </a:extLst>
          </p:cNvPr>
          <p:cNvSpPr>
            <a:spLocks noGrp="1"/>
          </p:cNvSpPr>
          <p:nvPr>
            <p:ph type="subTitle" idx="1"/>
          </p:nvPr>
        </p:nvSpPr>
        <p:spPr/>
        <p:txBody>
          <a:bodyPr/>
          <a:lstStyle/>
          <a:p>
            <a:endParaRPr kumimoji="1" lang="zh-CN" altLang="en-US" dirty="0"/>
          </a:p>
        </p:txBody>
      </p:sp>
    </p:spTree>
    <p:extLst>
      <p:ext uri="{BB962C8B-B14F-4D97-AF65-F5344CB8AC3E}">
        <p14:creationId xmlns:p14="http://schemas.microsoft.com/office/powerpoint/2010/main" val="2358937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7E698B-38A3-4542-BE1E-1145DDC60BEF}"/>
              </a:ext>
            </a:extLst>
          </p:cNvPr>
          <p:cNvSpPr>
            <a:spLocks noGrp="1"/>
          </p:cNvSpPr>
          <p:nvPr>
            <p:ph type="title"/>
          </p:nvPr>
        </p:nvSpPr>
        <p:spPr/>
        <p:txBody>
          <a:bodyPr/>
          <a:lstStyle/>
          <a:p>
            <a:r>
              <a:rPr kumimoji="1" lang="zh-CN" altLang="en-US" dirty="0"/>
              <a:t>论文信息</a:t>
            </a:r>
          </a:p>
        </p:txBody>
      </p:sp>
      <p:sp>
        <p:nvSpPr>
          <p:cNvPr id="3" name="内容占位符 2">
            <a:extLst>
              <a:ext uri="{FF2B5EF4-FFF2-40B4-BE49-F238E27FC236}">
                <a16:creationId xmlns:a16="http://schemas.microsoft.com/office/drawing/2014/main" id="{6A699B53-FFCD-9949-9730-370B2743B39A}"/>
              </a:ext>
            </a:extLst>
          </p:cNvPr>
          <p:cNvSpPr>
            <a:spLocks noGrp="1"/>
          </p:cNvSpPr>
          <p:nvPr>
            <p:ph idx="1"/>
          </p:nvPr>
        </p:nvSpPr>
        <p:spPr/>
        <p:txBody>
          <a:bodyPr/>
          <a:lstStyle/>
          <a:p>
            <a:r>
              <a:rPr lang="en" altLang="zh-CN" dirty="0">
                <a:hlinkClick r:id="rId3"/>
              </a:rPr>
              <a:t>Paper</a:t>
            </a:r>
            <a:r>
              <a:rPr lang="en" altLang="zh-CN" dirty="0"/>
              <a:t>, </a:t>
            </a:r>
            <a:r>
              <a:rPr lang="en" altLang="zh-CN" dirty="0">
                <a:hlinkClick r:id="rId4"/>
              </a:rPr>
              <a:t>Code</a:t>
            </a:r>
            <a:endParaRPr kumimoji="1" lang="en-US" altLang="zh-CN" dirty="0"/>
          </a:p>
          <a:p>
            <a:r>
              <a:rPr kumimoji="1" lang="en-US" altLang="zh-CN" dirty="0"/>
              <a:t>CAV</a:t>
            </a:r>
            <a:r>
              <a:rPr kumimoji="1" lang="zh-CN" altLang="en-US" dirty="0"/>
              <a:t> </a:t>
            </a:r>
            <a:r>
              <a:rPr kumimoji="1" lang="en-US" altLang="zh-CN" dirty="0"/>
              <a:t>2017, </a:t>
            </a:r>
            <a:r>
              <a:rPr lang="en" altLang="zh-CN" dirty="0"/>
              <a:t>invited paper extending </a:t>
            </a:r>
            <a:r>
              <a:rPr lang="en" altLang="zh-CN" dirty="0">
                <a:hlinkClick r:id="rId5"/>
              </a:rPr>
              <a:t>the arXiv version</a:t>
            </a:r>
            <a:endParaRPr lang="en" altLang="zh-CN" dirty="0">
              <a:hlinkClick r:id="rId6"/>
            </a:endParaRPr>
          </a:p>
          <a:p>
            <a:r>
              <a:rPr lang="en" altLang="zh-CN" dirty="0">
                <a:hlinkClick r:id="rId6"/>
              </a:rPr>
              <a:t>Xiaowei Huang</a:t>
            </a:r>
            <a:r>
              <a:rPr lang="en" altLang="zh-CN" dirty="0"/>
              <a:t>, Marta </a:t>
            </a:r>
            <a:r>
              <a:rPr lang="en" altLang="zh-CN" dirty="0" err="1"/>
              <a:t>Kwiatkowska</a:t>
            </a:r>
            <a:r>
              <a:rPr lang="en" altLang="zh-CN" dirty="0"/>
              <a:t>, et al</a:t>
            </a:r>
          </a:p>
          <a:p>
            <a:endParaRPr lang="en" altLang="zh-CN" dirty="0"/>
          </a:p>
          <a:p>
            <a:r>
              <a:rPr lang="en-US" altLang="zh-CN" dirty="0"/>
              <a:t>[</a:t>
            </a:r>
            <a:r>
              <a:rPr lang="en" altLang="zh-CN" dirty="0"/>
              <a:t>IJCAI 2018] Reachability Analysis of Deep Neural Networks with Provable Guarantees</a:t>
            </a:r>
          </a:p>
        </p:txBody>
      </p:sp>
    </p:spTree>
    <p:extLst>
      <p:ext uri="{BB962C8B-B14F-4D97-AF65-F5344CB8AC3E}">
        <p14:creationId xmlns:p14="http://schemas.microsoft.com/office/powerpoint/2010/main" val="1364663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E2B75A-4202-E04B-BBD8-76422F6C853B}"/>
              </a:ext>
            </a:extLst>
          </p:cNvPr>
          <p:cNvSpPr>
            <a:spLocks noGrp="1"/>
          </p:cNvSpPr>
          <p:nvPr>
            <p:ph type="title"/>
          </p:nvPr>
        </p:nvSpPr>
        <p:spPr/>
        <p:txBody>
          <a:bodyPr/>
          <a:lstStyle/>
          <a:p>
            <a:r>
              <a:rPr kumimoji="1" lang="zh-CN" altLang="en-US" dirty="0"/>
              <a:t>问题背景</a:t>
            </a:r>
          </a:p>
        </p:txBody>
      </p:sp>
      <p:sp>
        <p:nvSpPr>
          <p:cNvPr id="4" name="流程 3">
            <a:extLst>
              <a:ext uri="{FF2B5EF4-FFF2-40B4-BE49-F238E27FC236}">
                <a16:creationId xmlns:a16="http://schemas.microsoft.com/office/drawing/2014/main" id="{B7F4C6C4-42A6-4249-8A5F-23AE89139DFB}"/>
              </a:ext>
            </a:extLst>
          </p:cNvPr>
          <p:cNvSpPr/>
          <p:nvPr/>
        </p:nvSpPr>
        <p:spPr>
          <a:xfrm>
            <a:off x="838200" y="1934703"/>
            <a:ext cx="1454727" cy="493002"/>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dirty="0"/>
              <a:t>input</a:t>
            </a:r>
            <a:r>
              <a:rPr kumimoji="1" lang="zh-CN" altLang="en-US" dirty="0"/>
              <a:t> </a:t>
            </a:r>
            <a:r>
              <a:rPr kumimoji="1" lang="en-US" altLang="zh-CN" dirty="0"/>
              <a:t>image</a:t>
            </a:r>
            <a:endParaRPr kumimoji="1" lang="zh-CN" altLang="en-US" dirty="0"/>
          </a:p>
        </p:txBody>
      </p:sp>
      <p:sp>
        <p:nvSpPr>
          <p:cNvPr id="5" name="流程 4">
            <a:extLst>
              <a:ext uri="{FF2B5EF4-FFF2-40B4-BE49-F238E27FC236}">
                <a16:creationId xmlns:a16="http://schemas.microsoft.com/office/drawing/2014/main" id="{89AB0B6B-B004-EB4D-B484-26BC8A756DC1}"/>
              </a:ext>
            </a:extLst>
          </p:cNvPr>
          <p:cNvSpPr/>
          <p:nvPr/>
        </p:nvSpPr>
        <p:spPr>
          <a:xfrm>
            <a:off x="3497863" y="1934703"/>
            <a:ext cx="1499755" cy="493002"/>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dirty="0"/>
              <a:t>classification</a:t>
            </a:r>
            <a:endParaRPr kumimoji="1" lang="zh-CN" altLang="en-US" dirty="0"/>
          </a:p>
        </p:txBody>
      </p:sp>
      <p:sp>
        <p:nvSpPr>
          <p:cNvPr id="6" name="流程 5">
            <a:extLst>
              <a:ext uri="{FF2B5EF4-FFF2-40B4-BE49-F238E27FC236}">
                <a16:creationId xmlns:a16="http://schemas.microsoft.com/office/drawing/2014/main" id="{CF4F591B-DCC4-2244-9D6D-EB5F9A901C14}"/>
              </a:ext>
            </a:extLst>
          </p:cNvPr>
          <p:cNvSpPr/>
          <p:nvPr/>
        </p:nvSpPr>
        <p:spPr>
          <a:xfrm>
            <a:off x="6202554" y="1934703"/>
            <a:ext cx="2386643" cy="493002"/>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dirty="0"/>
              <a:t>perception &amp; control</a:t>
            </a:r>
            <a:endParaRPr kumimoji="1" lang="zh-CN" altLang="en-US" dirty="0"/>
          </a:p>
        </p:txBody>
      </p:sp>
      <p:cxnSp>
        <p:nvCxnSpPr>
          <p:cNvPr id="13" name="直线箭头连接符 12">
            <a:extLst>
              <a:ext uri="{FF2B5EF4-FFF2-40B4-BE49-F238E27FC236}">
                <a16:creationId xmlns:a16="http://schemas.microsoft.com/office/drawing/2014/main" id="{FB499C6C-7DFD-F94C-83CB-8063CAE30B0D}"/>
              </a:ext>
            </a:extLst>
          </p:cNvPr>
          <p:cNvCxnSpPr>
            <a:cxnSpLocks/>
            <a:stCxn id="4" idx="3"/>
            <a:endCxn id="5" idx="1"/>
          </p:cNvCxnSpPr>
          <p:nvPr/>
        </p:nvCxnSpPr>
        <p:spPr>
          <a:xfrm>
            <a:off x="2292927" y="2181204"/>
            <a:ext cx="120493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直线箭头连接符 13">
            <a:extLst>
              <a:ext uri="{FF2B5EF4-FFF2-40B4-BE49-F238E27FC236}">
                <a16:creationId xmlns:a16="http://schemas.microsoft.com/office/drawing/2014/main" id="{4690FF2D-91D0-434E-8909-721449111C68}"/>
              </a:ext>
            </a:extLst>
          </p:cNvPr>
          <p:cNvCxnSpPr>
            <a:cxnSpLocks/>
            <a:stCxn id="5" idx="3"/>
            <a:endCxn id="6" idx="1"/>
          </p:cNvCxnSpPr>
          <p:nvPr/>
        </p:nvCxnSpPr>
        <p:spPr>
          <a:xfrm>
            <a:off x="4997618" y="2181204"/>
            <a:ext cx="120493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流程 16">
            <a:extLst>
              <a:ext uri="{FF2B5EF4-FFF2-40B4-BE49-F238E27FC236}">
                <a16:creationId xmlns:a16="http://schemas.microsoft.com/office/drawing/2014/main" id="{FA3B95DC-A13B-1A4C-9964-8053250BEBAE}"/>
              </a:ext>
            </a:extLst>
          </p:cNvPr>
          <p:cNvSpPr/>
          <p:nvPr/>
        </p:nvSpPr>
        <p:spPr>
          <a:xfrm>
            <a:off x="2430603" y="2181204"/>
            <a:ext cx="850224"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dirty="0"/>
              <a:t>DNN</a:t>
            </a:r>
            <a:endParaRPr kumimoji="1" lang="zh-CN" altLang="en-US" dirty="0"/>
          </a:p>
        </p:txBody>
      </p:sp>
      <p:sp>
        <p:nvSpPr>
          <p:cNvPr id="24" name="燕尾形箭头 23">
            <a:extLst>
              <a:ext uri="{FF2B5EF4-FFF2-40B4-BE49-F238E27FC236}">
                <a16:creationId xmlns:a16="http://schemas.microsoft.com/office/drawing/2014/main" id="{A49E3799-062E-5446-80B0-63DDD310D2C9}"/>
              </a:ext>
            </a:extLst>
          </p:cNvPr>
          <p:cNvSpPr/>
          <p:nvPr/>
        </p:nvSpPr>
        <p:spPr>
          <a:xfrm rot="16200000">
            <a:off x="1219200" y="2507756"/>
            <a:ext cx="692726" cy="1020654"/>
          </a:xfrm>
          <a:prstGeom prst="notched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zh-CN" altLang="en-US"/>
          </a:p>
        </p:txBody>
      </p:sp>
      <p:sp>
        <p:nvSpPr>
          <p:cNvPr id="25" name="流程 24">
            <a:extLst>
              <a:ext uri="{FF2B5EF4-FFF2-40B4-BE49-F238E27FC236}">
                <a16:creationId xmlns:a16="http://schemas.microsoft.com/office/drawing/2014/main" id="{6592C958-A80C-7B42-9ECC-25E598EA3C68}"/>
              </a:ext>
            </a:extLst>
          </p:cNvPr>
          <p:cNvSpPr/>
          <p:nvPr/>
        </p:nvSpPr>
        <p:spPr>
          <a:xfrm>
            <a:off x="838200" y="3614738"/>
            <a:ext cx="1632083" cy="658740"/>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r>
              <a:rPr lang="en" altLang="zh-CN" dirty="0"/>
              <a:t>adversarial </a:t>
            </a:r>
          </a:p>
          <a:p>
            <a:r>
              <a:rPr lang="en" altLang="zh-CN" dirty="0"/>
              <a:t>perturbations</a:t>
            </a:r>
          </a:p>
        </p:txBody>
      </p:sp>
      <p:sp>
        <p:nvSpPr>
          <p:cNvPr id="26" name="流程 25">
            <a:extLst>
              <a:ext uri="{FF2B5EF4-FFF2-40B4-BE49-F238E27FC236}">
                <a16:creationId xmlns:a16="http://schemas.microsoft.com/office/drawing/2014/main" id="{3F2701B6-8AAC-BE4A-9C39-D5FDE8355A5F}"/>
              </a:ext>
            </a:extLst>
          </p:cNvPr>
          <p:cNvSpPr/>
          <p:nvPr/>
        </p:nvSpPr>
        <p:spPr>
          <a:xfrm>
            <a:off x="3497862" y="3614738"/>
            <a:ext cx="1499756" cy="493002"/>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en-US" altLang="zh-CN" dirty="0"/>
              <a:t>misclassify</a:t>
            </a:r>
            <a:endParaRPr kumimoji="1" lang="zh-CN" altLang="en-US" dirty="0"/>
          </a:p>
        </p:txBody>
      </p:sp>
      <p:cxnSp>
        <p:nvCxnSpPr>
          <p:cNvPr id="27" name="直线箭头连接符 26">
            <a:extLst>
              <a:ext uri="{FF2B5EF4-FFF2-40B4-BE49-F238E27FC236}">
                <a16:creationId xmlns:a16="http://schemas.microsoft.com/office/drawing/2014/main" id="{76B5A7BA-B3CA-AB47-AB7F-FA403A79A671}"/>
              </a:ext>
            </a:extLst>
          </p:cNvPr>
          <p:cNvCxnSpPr>
            <a:cxnSpLocks/>
            <a:stCxn id="4" idx="3"/>
            <a:endCxn id="26" idx="1"/>
          </p:cNvCxnSpPr>
          <p:nvPr/>
        </p:nvCxnSpPr>
        <p:spPr>
          <a:xfrm>
            <a:off x="2292927" y="2181204"/>
            <a:ext cx="1204935" cy="168003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1" name="流程 30">
            <a:extLst>
              <a:ext uri="{FF2B5EF4-FFF2-40B4-BE49-F238E27FC236}">
                <a16:creationId xmlns:a16="http://schemas.microsoft.com/office/drawing/2014/main" id="{A6B54296-F6B6-8A46-9E18-B3A74D9EE531}"/>
              </a:ext>
            </a:extLst>
          </p:cNvPr>
          <p:cNvSpPr/>
          <p:nvPr/>
        </p:nvSpPr>
        <p:spPr>
          <a:xfrm>
            <a:off x="6202553" y="3614738"/>
            <a:ext cx="2386643" cy="493002"/>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en-US" altLang="zh-CN" dirty="0"/>
              <a:t>safety problem</a:t>
            </a:r>
            <a:endParaRPr kumimoji="1" lang="zh-CN" altLang="en-US" dirty="0"/>
          </a:p>
        </p:txBody>
      </p:sp>
      <p:cxnSp>
        <p:nvCxnSpPr>
          <p:cNvPr id="32" name="直线箭头连接符 31">
            <a:extLst>
              <a:ext uri="{FF2B5EF4-FFF2-40B4-BE49-F238E27FC236}">
                <a16:creationId xmlns:a16="http://schemas.microsoft.com/office/drawing/2014/main" id="{76F85755-6D44-3948-9C1E-F2348F4A759B}"/>
              </a:ext>
            </a:extLst>
          </p:cNvPr>
          <p:cNvCxnSpPr>
            <a:cxnSpLocks/>
            <a:stCxn id="26" idx="3"/>
            <a:endCxn id="31" idx="1"/>
          </p:cNvCxnSpPr>
          <p:nvPr/>
        </p:nvCxnSpPr>
        <p:spPr>
          <a:xfrm>
            <a:off x="4997618" y="3861239"/>
            <a:ext cx="1204935"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5" name="流程 34">
            <a:extLst>
              <a:ext uri="{FF2B5EF4-FFF2-40B4-BE49-F238E27FC236}">
                <a16:creationId xmlns:a16="http://schemas.microsoft.com/office/drawing/2014/main" id="{5AA164AF-13B8-E946-B874-48CFC2523383}"/>
              </a:ext>
            </a:extLst>
          </p:cNvPr>
          <p:cNvSpPr/>
          <p:nvPr/>
        </p:nvSpPr>
        <p:spPr>
          <a:xfrm>
            <a:off x="3497862" y="5294772"/>
            <a:ext cx="1499756" cy="493002"/>
          </a:xfrm>
          <a:prstGeom prst="flowChartProcess">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zh-CN" dirty="0"/>
              <a:t>verification</a:t>
            </a:r>
            <a:endParaRPr kumimoji="1" lang="zh-CN" altLang="en-US" dirty="0"/>
          </a:p>
        </p:txBody>
      </p:sp>
      <p:sp>
        <p:nvSpPr>
          <p:cNvPr id="36" name="燕尾形箭头 35">
            <a:extLst>
              <a:ext uri="{FF2B5EF4-FFF2-40B4-BE49-F238E27FC236}">
                <a16:creationId xmlns:a16="http://schemas.microsoft.com/office/drawing/2014/main" id="{DA91C933-8471-124E-9F18-0ACD2D4D903B}"/>
              </a:ext>
            </a:extLst>
          </p:cNvPr>
          <p:cNvSpPr/>
          <p:nvPr/>
        </p:nvSpPr>
        <p:spPr>
          <a:xfrm rot="16200000">
            <a:off x="3901377" y="4190929"/>
            <a:ext cx="692726" cy="1020654"/>
          </a:xfrm>
          <a:prstGeom prst="notched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
        <p:nvSpPr>
          <p:cNvPr id="40" name="流程 39">
            <a:extLst>
              <a:ext uri="{FF2B5EF4-FFF2-40B4-BE49-F238E27FC236}">
                <a16:creationId xmlns:a16="http://schemas.microsoft.com/office/drawing/2014/main" id="{53434C2B-9851-0249-8B65-575470D6DF45}"/>
              </a:ext>
            </a:extLst>
          </p:cNvPr>
          <p:cNvSpPr/>
          <p:nvPr/>
        </p:nvSpPr>
        <p:spPr>
          <a:xfrm>
            <a:off x="9341425" y="3614738"/>
            <a:ext cx="1499756" cy="493002"/>
          </a:xfrm>
          <a:prstGeom prst="flowChartProcess">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en-US" altLang="zh-CN" i="1" dirty="0">
                <a:solidFill>
                  <a:schemeClr val="accent2"/>
                </a:solidFill>
              </a:rPr>
              <a:t>risk</a:t>
            </a:r>
            <a:endParaRPr kumimoji="1" lang="zh-CN" altLang="en-US" i="1" dirty="0">
              <a:solidFill>
                <a:schemeClr val="accent2"/>
              </a:solidFill>
            </a:endParaRPr>
          </a:p>
        </p:txBody>
      </p:sp>
      <p:sp>
        <p:nvSpPr>
          <p:cNvPr id="41" name="流程 40">
            <a:extLst>
              <a:ext uri="{FF2B5EF4-FFF2-40B4-BE49-F238E27FC236}">
                <a16:creationId xmlns:a16="http://schemas.microsoft.com/office/drawing/2014/main" id="{BE412A3C-EFB4-9244-82CC-298C6840EC85}"/>
              </a:ext>
            </a:extLst>
          </p:cNvPr>
          <p:cNvSpPr/>
          <p:nvPr/>
        </p:nvSpPr>
        <p:spPr>
          <a:xfrm>
            <a:off x="9341425" y="5294772"/>
            <a:ext cx="1499756" cy="634973"/>
          </a:xfrm>
          <a:prstGeom prst="flowChartProcess">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zh-CN" i="1" dirty="0">
                <a:solidFill>
                  <a:schemeClr val="accent1"/>
                </a:solidFill>
              </a:rPr>
              <a:t>pointwise </a:t>
            </a:r>
          </a:p>
          <a:p>
            <a:pPr algn="ctr"/>
            <a:r>
              <a:rPr kumimoji="1" lang="en-US" altLang="zh-CN" i="1" dirty="0">
                <a:solidFill>
                  <a:schemeClr val="accent1"/>
                </a:solidFill>
              </a:rPr>
              <a:t>robustness</a:t>
            </a:r>
            <a:endParaRPr kumimoji="1" lang="zh-CN" altLang="en-US" i="1" dirty="0">
              <a:solidFill>
                <a:schemeClr val="accent1"/>
              </a:solidFill>
            </a:endParaRPr>
          </a:p>
        </p:txBody>
      </p:sp>
      <p:pic>
        <p:nvPicPr>
          <p:cNvPr id="43" name="图片 42">
            <a:extLst>
              <a:ext uri="{FF2B5EF4-FFF2-40B4-BE49-F238E27FC236}">
                <a16:creationId xmlns:a16="http://schemas.microsoft.com/office/drawing/2014/main" id="{F93EED04-5A12-A443-BE1B-A14C8FD557CD}"/>
              </a:ext>
            </a:extLst>
          </p:cNvPr>
          <p:cNvPicPr>
            <a:picLocks noChangeAspect="1"/>
          </p:cNvPicPr>
          <p:nvPr/>
        </p:nvPicPr>
        <p:blipFill>
          <a:blip r:embed="rId3"/>
          <a:stretch>
            <a:fillRect/>
          </a:stretch>
        </p:blipFill>
        <p:spPr>
          <a:xfrm>
            <a:off x="3497862" y="2750486"/>
            <a:ext cx="4978400" cy="863600"/>
          </a:xfrm>
          <a:prstGeom prst="rect">
            <a:avLst/>
          </a:prstGeom>
        </p:spPr>
      </p:pic>
    </p:spTree>
    <p:extLst>
      <p:ext uri="{BB962C8B-B14F-4D97-AF65-F5344CB8AC3E}">
        <p14:creationId xmlns:p14="http://schemas.microsoft.com/office/powerpoint/2010/main" val="74459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31" grpId="0" animBg="1"/>
      <p:bldP spid="35" grpId="0" animBg="1"/>
      <p:bldP spid="36" grpId="0" animBg="1"/>
      <p:bldP spid="40" grpId="0" animBg="1"/>
      <p:bldP spid="4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CAD479-F5B7-3842-838D-69525C0F309E}"/>
              </a:ext>
            </a:extLst>
          </p:cNvPr>
          <p:cNvSpPr>
            <a:spLocks noGrp="1"/>
          </p:cNvSpPr>
          <p:nvPr>
            <p:ph type="title"/>
          </p:nvPr>
        </p:nvSpPr>
        <p:spPr/>
        <p:txBody>
          <a:bodyPr/>
          <a:lstStyle/>
          <a:p>
            <a:r>
              <a:rPr kumimoji="1" lang="zh-CN" altLang="en-US" dirty="0"/>
              <a:t>形式化描述：神经网络</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33A71D49-9CC0-6B43-BE43-5C7F69CEFCDB}"/>
                  </a:ext>
                </a:extLst>
              </p:cNvPr>
              <p:cNvSpPr>
                <a:spLocks noGrp="1"/>
              </p:cNvSpPr>
              <p:nvPr>
                <p:ph idx="1"/>
              </p:nvPr>
            </p:nvSpPr>
            <p:spPr/>
            <p:txBody>
              <a:bodyPr>
                <a:normAutofit/>
              </a:bodyPr>
              <a:lstStyle/>
              <a:p>
                <a:r>
                  <a:rPr lang="zh-CN" altLang="en-US" sz="2000" dirty="0"/>
                  <a:t>一个前向传播（神经元的关联是层间的，层内没有关联）的深度神经网络</a:t>
                </a:r>
                <a:r>
                  <a:rPr lang="en-US" altLang="zh-CN" sz="2000" dirty="0"/>
                  <a:t> </a:t>
                </a:r>
                <a14:m>
                  <m:oMath xmlns:m="http://schemas.openxmlformats.org/officeDocument/2006/math">
                    <m:r>
                      <a:rPr lang="en-US" altLang="zh-CN" sz="2000" b="0" i="1" smtClean="0">
                        <a:latin typeface="Cambria Math" panose="02040503050406030204" pitchFamily="18" charset="0"/>
                      </a:rPr>
                      <m:t>𝑁</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𝐿</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𝑇</m:t>
                    </m:r>
                    <m:r>
                      <a:rPr lang="en-US" altLang="zh-CN" sz="2000" b="0" i="1" smtClean="0">
                        <a:latin typeface="Cambria Math" panose="02040503050406030204" pitchFamily="18" charset="0"/>
                      </a:rPr>
                      <m:t>, </m:t>
                    </m:r>
                    <m:r>
                      <m:rPr>
                        <m:sty m:val="p"/>
                      </m:rPr>
                      <a:rPr lang="el-GR" altLang="zh-CN" sz="2000" b="0" i="1" smtClean="0">
                        <a:latin typeface="Cambria Math" panose="02040503050406030204" pitchFamily="18" charset="0"/>
                        <a:ea typeface="Cambria Math" panose="02040503050406030204" pitchFamily="18" charset="0"/>
                      </a:rPr>
                      <m:t>Φ</m:t>
                    </m:r>
                    <m:r>
                      <a:rPr lang="en-US" altLang="zh-CN" sz="2000" b="0" i="1" smtClean="0">
                        <a:latin typeface="Cambria Math" panose="02040503050406030204" pitchFamily="18" charset="0"/>
                      </a:rPr>
                      <m:t>)</m:t>
                    </m:r>
                  </m:oMath>
                </a14:m>
                <a:endParaRPr lang="en-US" altLang="zh-CN" sz="2000" dirty="0"/>
              </a:p>
              <a:p>
                <a:pPr lvl="1"/>
                <a14:m>
                  <m:oMath xmlns:m="http://schemas.openxmlformats.org/officeDocument/2006/math">
                    <m:r>
                      <m:rPr>
                        <m:sty m:val="p"/>
                      </m:rPr>
                      <a:rPr lang="en-US" altLang="zh-CN" sz="1800" i="1" dirty="0">
                        <a:latin typeface="Cambria Math" panose="02040503050406030204" pitchFamily="18" charset="0"/>
                      </a:rPr>
                      <m:t>L</m:t>
                    </m:r>
                    <m:r>
                      <a:rPr lang="en-US" altLang="zh-CN" sz="1800" b="0" i="1" dirty="0" smtClean="0">
                        <a:latin typeface="Cambria Math" panose="02040503050406030204" pitchFamily="18" charset="0"/>
                      </a:rPr>
                      <m:t>={</m:t>
                    </m:r>
                    <m:sSub>
                      <m:sSubPr>
                        <m:ctrlPr>
                          <a:rPr lang="en-US" altLang="zh-CN" sz="1800" b="0" i="1" dirty="0" smtClean="0">
                            <a:latin typeface="Cambria Math" panose="02040503050406030204" pitchFamily="18" charset="0"/>
                          </a:rPr>
                        </m:ctrlPr>
                      </m:sSubPr>
                      <m:e>
                        <m:r>
                          <a:rPr lang="en-US" altLang="zh-CN" sz="1800" b="0" i="1" dirty="0" smtClean="0">
                            <a:latin typeface="Cambria Math" panose="02040503050406030204" pitchFamily="18" charset="0"/>
                          </a:rPr>
                          <m:t>𝐿</m:t>
                        </m:r>
                      </m:e>
                      <m:sub>
                        <m:r>
                          <a:rPr lang="en-US" altLang="zh-CN" sz="1800" b="0" i="1" dirty="0" smtClean="0">
                            <a:latin typeface="Cambria Math" panose="02040503050406030204" pitchFamily="18" charset="0"/>
                          </a:rPr>
                          <m:t>𝑘</m:t>
                        </m:r>
                      </m:sub>
                    </m:sSub>
                    <m:r>
                      <a:rPr lang="en-US" altLang="zh-CN" sz="1800" b="0" i="1" dirty="0" smtClean="0">
                        <a:latin typeface="Cambria Math" panose="02040503050406030204" pitchFamily="18" charset="0"/>
                      </a:rPr>
                      <m:t>|</m:t>
                    </m:r>
                    <m:r>
                      <a:rPr lang="en-US" altLang="zh-CN" sz="1800" b="0" i="1" dirty="0" smtClean="0">
                        <a:latin typeface="Cambria Math" panose="02040503050406030204" pitchFamily="18" charset="0"/>
                      </a:rPr>
                      <m:t>𝑘</m:t>
                    </m:r>
                    <m:r>
                      <a:rPr lang="en-US" altLang="zh-CN" sz="1800" b="0" i="1" dirty="0" smtClean="0">
                        <a:latin typeface="Cambria Math" panose="02040503050406030204" pitchFamily="18" charset="0"/>
                        <a:ea typeface="Cambria Math" panose="02040503050406030204" pitchFamily="18" charset="0"/>
                      </a:rPr>
                      <m:t>∈</m:t>
                    </m:r>
                    <m:r>
                      <a:rPr lang="en-US" altLang="zh-CN" sz="1800" b="0" i="1" dirty="0" smtClean="0">
                        <a:latin typeface="Cambria Math" panose="02040503050406030204" pitchFamily="18" charset="0"/>
                      </a:rPr>
                      <m:t>{0,…,</m:t>
                    </m:r>
                    <m:r>
                      <a:rPr lang="en-US" altLang="zh-CN" sz="1800" b="0" i="1" dirty="0" smtClean="0">
                        <a:latin typeface="Cambria Math" panose="02040503050406030204" pitchFamily="18" charset="0"/>
                      </a:rPr>
                      <m:t>𝑛</m:t>
                    </m:r>
                    <m:r>
                      <a:rPr lang="en-US" altLang="zh-CN" sz="1800" b="0" i="1" dirty="0" smtClean="0">
                        <a:latin typeface="Cambria Math" panose="02040503050406030204" pitchFamily="18" charset="0"/>
                      </a:rPr>
                      <m:t>}}</m:t>
                    </m:r>
                  </m:oMath>
                </a14:m>
                <a:r>
                  <a:rPr lang="en-US" altLang="zh-CN" sz="1800" dirty="0"/>
                  <a:t> </a:t>
                </a:r>
                <a:r>
                  <a:rPr lang="zh-CN" altLang="en-US" sz="1800" dirty="0"/>
                  <a:t>是一个 </a:t>
                </a:r>
                <a:r>
                  <a:rPr lang="en-US" altLang="zh-CN" sz="1800" dirty="0"/>
                  <a:t>n</a:t>
                </a:r>
                <a:r>
                  <a:rPr lang="zh-CN" altLang="en-US" sz="1800" dirty="0"/>
                  <a:t> 层网络的每一层</a:t>
                </a:r>
                <a:endParaRPr lang="en-US" altLang="zh-CN" sz="1800" dirty="0"/>
              </a:p>
              <a:p>
                <a:pPr lvl="1"/>
                <a14:m>
                  <m:oMath xmlns:m="http://schemas.openxmlformats.org/officeDocument/2006/math">
                    <m:r>
                      <m:rPr>
                        <m:sty m:val="p"/>
                      </m:rPr>
                      <a:rPr lang="en-US" altLang="zh-CN" sz="1800" i="1" dirty="0">
                        <a:latin typeface="Cambria Math" panose="02040503050406030204" pitchFamily="18" charset="0"/>
                      </a:rPr>
                      <m:t>T</m:t>
                    </m:r>
                    <m:r>
                      <a:rPr lang="en-US" altLang="zh-CN" sz="1800" i="1" dirty="0" smtClean="0">
                        <a:latin typeface="Cambria Math" panose="02040503050406030204" pitchFamily="18" charset="0"/>
                        <a:ea typeface="Cambria Math" panose="02040503050406030204" pitchFamily="18" charset="0"/>
                      </a:rPr>
                      <m:t>⊆</m:t>
                    </m:r>
                    <m:r>
                      <a:rPr lang="en-US" altLang="zh-CN" sz="1800" b="0" i="1" dirty="0" smtClean="0">
                        <a:latin typeface="Cambria Math" panose="02040503050406030204" pitchFamily="18" charset="0"/>
                        <a:ea typeface="Cambria Math" panose="02040503050406030204" pitchFamily="18" charset="0"/>
                      </a:rPr>
                      <m:t>𝐿</m:t>
                    </m:r>
                    <m:r>
                      <a:rPr lang="en-US" altLang="zh-CN" sz="1800" b="0" i="1" dirty="0" smtClean="0">
                        <a:latin typeface="Cambria Math" panose="02040503050406030204" pitchFamily="18" charset="0"/>
                        <a:ea typeface="Cambria Math" panose="02040503050406030204" pitchFamily="18" charset="0"/>
                      </a:rPr>
                      <m:t>×</m:t>
                    </m:r>
                    <m:r>
                      <a:rPr lang="en-US" altLang="zh-CN" sz="1800" b="0" i="1" dirty="0" smtClean="0">
                        <a:latin typeface="Cambria Math" panose="02040503050406030204" pitchFamily="18" charset="0"/>
                        <a:ea typeface="Cambria Math" panose="02040503050406030204" pitchFamily="18" charset="0"/>
                      </a:rPr>
                      <m:t>𝐿</m:t>
                    </m:r>
                  </m:oMath>
                </a14:m>
                <a:r>
                  <a:rPr lang="zh-CN" altLang="en-US" sz="1800" dirty="0"/>
                  <a:t> 是相邻层间神经元间的关联关系</a:t>
                </a:r>
                <a:endParaRPr lang="en-US" altLang="zh-CN" sz="1800" dirty="0"/>
              </a:p>
              <a:p>
                <a:pPr lvl="1"/>
                <a:r>
                  <a:rPr lang="zh-CN" altLang="en-US" sz="1800" dirty="0"/>
                  <a:t>图片在每一层的表征是一个 </a:t>
                </a:r>
                <a14:m>
                  <m:oMath xmlns:m="http://schemas.openxmlformats.org/officeDocument/2006/math">
                    <m:sSub>
                      <m:sSubPr>
                        <m:ctrlPr>
                          <a:rPr lang="en-US" altLang="zh-CN" sz="1800" i="1" smtClean="0">
                            <a:latin typeface="Cambria Math" panose="02040503050406030204" pitchFamily="18" charset="0"/>
                          </a:rPr>
                        </m:ctrlPr>
                      </m:sSubPr>
                      <m:e>
                        <m:r>
                          <a:rPr lang="en-US" altLang="zh-CN" sz="1800" b="0" i="1" smtClean="0">
                            <a:latin typeface="Cambria Math" panose="02040503050406030204" pitchFamily="18" charset="0"/>
                          </a:rPr>
                          <m:t>𝑛</m:t>
                        </m:r>
                      </m:e>
                      <m:sub>
                        <m:r>
                          <a:rPr lang="en-US" altLang="zh-CN" sz="1800" b="0" i="1" smtClean="0">
                            <a:latin typeface="Cambria Math" panose="02040503050406030204" pitchFamily="18" charset="0"/>
                          </a:rPr>
                          <m:t>𝑘</m:t>
                        </m:r>
                      </m:sub>
                    </m:sSub>
                  </m:oMath>
                </a14:m>
                <a:r>
                  <a:rPr lang="zh-CN" altLang="en-US" sz="1800" dirty="0"/>
                  <a:t> 维的向量空间 </a:t>
                </a:r>
                <a14:m>
                  <m:oMath xmlns:m="http://schemas.openxmlformats.org/officeDocument/2006/math">
                    <m:sSub>
                      <m:sSubPr>
                        <m:ctrlPr>
                          <a:rPr lang="en-US" altLang="zh-CN" sz="1800" i="1" smtClean="0">
                            <a:latin typeface="Cambria Math" panose="02040503050406030204" pitchFamily="18" charset="0"/>
                          </a:rPr>
                        </m:ctrlPr>
                      </m:sSubPr>
                      <m:e>
                        <m:r>
                          <a:rPr lang="en-US" altLang="zh-CN" sz="1800" b="0" i="1" smtClean="0">
                            <a:latin typeface="Cambria Math" panose="02040503050406030204" pitchFamily="18" charset="0"/>
                          </a:rPr>
                          <m:t>𝐷</m:t>
                        </m:r>
                      </m:e>
                      <m:sub>
                        <m:sSub>
                          <m:sSubPr>
                            <m:ctrlPr>
                              <a:rPr lang="en-US" altLang="zh-CN" sz="1800" i="1" smtClean="0">
                                <a:latin typeface="Cambria Math" panose="02040503050406030204" pitchFamily="18" charset="0"/>
                              </a:rPr>
                            </m:ctrlPr>
                          </m:sSubPr>
                          <m:e>
                            <m:r>
                              <a:rPr lang="en-US" altLang="zh-CN" sz="1800" b="0" i="1" smtClean="0">
                                <a:latin typeface="Cambria Math" panose="02040503050406030204" pitchFamily="18" charset="0"/>
                              </a:rPr>
                              <m:t>𝐿</m:t>
                            </m:r>
                          </m:e>
                          <m:sub>
                            <m:r>
                              <a:rPr lang="en-US" altLang="zh-CN" sz="1800" b="0" i="1" smtClean="0">
                                <a:latin typeface="Cambria Math" panose="02040503050406030204" pitchFamily="18" charset="0"/>
                              </a:rPr>
                              <m:t>𝑘</m:t>
                            </m:r>
                          </m:sub>
                        </m:sSub>
                      </m:sub>
                    </m:sSub>
                    <m:r>
                      <a:rPr lang="en-US" altLang="zh-CN" sz="1800" i="1" dirty="0">
                        <a:latin typeface="Cambria Math" panose="02040503050406030204" pitchFamily="18" charset="0"/>
                        <a:ea typeface="Cambria Math" panose="02040503050406030204" pitchFamily="18" charset="0"/>
                      </a:rPr>
                      <m:t>⊆</m:t>
                    </m:r>
                    <m:sSup>
                      <m:sSupPr>
                        <m:ctrlPr>
                          <a:rPr lang="en-US" altLang="zh-CN" sz="1800" i="1" dirty="0" smtClean="0">
                            <a:latin typeface="Cambria Math" panose="02040503050406030204" pitchFamily="18" charset="0"/>
                            <a:ea typeface="Cambria Math" panose="02040503050406030204" pitchFamily="18" charset="0"/>
                          </a:rPr>
                        </m:ctrlPr>
                      </m:sSupPr>
                      <m:e>
                        <m:r>
                          <a:rPr lang="en-US" altLang="zh-CN" sz="1800" i="1" dirty="0" smtClean="0">
                            <a:latin typeface="Cambria Math" panose="02040503050406030204" pitchFamily="18" charset="0"/>
                            <a:ea typeface="Cambria Math" panose="02040503050406030204" pitchFamily="18" charset="0"/>
                          </a:rPr>
                          <m:t>ℝ</m:t>
                        </m:r>
                      </m:e>
                      <m:sup>
                        <m:sSub>
                          <m:sSubPr>
                            <m:ctrlPr>
                              <a:rPr lang="en-US" altLang="zh-CN" sz="1800" i="1" dirty="0" smtClean="0">
                                <a:latin typeface="Cambria Math" panose="02040503050406030204" pitchFamily="18" charset="0"/>
                                <a:ea typeface="Cambria Math" panose="02040503050406030204" pitchFamily="18" charset="0"/>
                              </a:rPr>
                            </m:ctrlPr>
                          </m:sSubPr>
                          <m:e>
                            <m:r>
                              <a:rPr lang="en-US" altLang="zh-CN" sz="1800" b="0" i="1" dirty="0" smtClean="0">
                                <a:latin typeface="Cambria Math" panose="02040503050406030204" pitchFamily="18" charset="0"/>
                                <a:ea typeface="Cambria Math" panose="02040503050406030204" pitchFamily="18" charset="0"/>
                              </a:rPr>
                              <m:t>𝑛</m:t>
                            </m:r>
                          </m:e>
                          <m:sub>
                            <m:r>
                              <a:rPr lang="en-US" altLang="zh-CN" sz="1800" b="0" i="1" dirty="0" smtClean="0">
                                <a:latin typeface="Cambria Math" panose="02040503050406030204" pitchFamily="18" charset="0"/>
                                <a:ea typeface="Cambria Math" panose="02040503050406030204" pitchFamily="18" charset="0"/>
                              </a:rPr>
                              <m:t>𝑘</m:t>
                            </m:r>
                          </m:sub>
                        </m:sSub>
                      </m:sup>
                    </m:sSup>
                  </m:oMath>
                </a14:m>
                <a:endParaRPr lang="zh-CN" altLang="en-US" sz="1800" dirty="0"/>
              </a:p>
              <a:p>
                <a:pPr lvl="1"/>
                <a14:m>
                  <m:oMath xmlns:m="http://schemas.openxmlformats.org/officeDocument/2006/math">
                    <m:r>
                      <m:rPr>
                        <m:sty m:val="p"/>
                      </m:rPr>
                      <a:rPr lang="el-GR" altLang="zh-CN" sz="1800" i="1" smtClean="0">
                        <a:latin typeface="Cambria Math" panose="02040503050406030204" pitchFamily="18" charset="0"/>
                        <a:ea typeface="Cambria Math" panose="02040503050406030204" pitchFamily="18" charset="0"/>
                      </a:rPr>
                      <m:t>Φ</m:t>
                    </m:r>
                    <m:r>
                      <a:rPr lang="en-US" altLang="zh-CN" sz="1800" b="0" i="1" smtClean="0">
                        <a:latin typeface="Cambria Math" panose="02040503050406030204" pitchFamily="18" charset="0"/>
                        <a:ea typeface="Cambria Math" panose="02040503050406030204" pitchFamily="18" charset="0"/>
                      </a:rPr>
                      <m:t>={</m:t>
                    </m:r>
                    <m:sSub>
                      <m:sSubPr>
                        <m:ctrlPr>
                          <a:rPr lang="en-US" altLang="zh-CN" sz="1800" b="0" i="1" smtClean="0">
                            <a:latin typeface="Cambria Math" panose="02040503050406030204" pitchFamily="18" charset="0"/>
                            <a:ea typeface="Cambria Math" panose="02040503050406030204" pitchFamily="18" charset="0"/>
                          </a:rPr>
                        </m:ctrlPr>
                      </m:sSubPr>
                      <m:e>
                        <m:r>
                          <a:rPr lang="en-US" altLang="zh-CN" sz="1800" b="0" i="1" smtClean="0">
                            <a:latin typeface="Cambria Math" panose="02040503050406030204" pitchFamily="18" charset="0"/>
                            <a:ea typeface="Cambria Math" panose="02040503050406030204" pitchFamily="18" charset="0"/>
                          </a:rPr>
                          <m:t>𝜙</m:t>
                        </m:r>
                      </m:e>
                      <m:sub>
                        <m:r>
                          <a:rPr lang="en-US" altLang="zh-CN" sz="1800" b="0" i="1" smtClean="0">
                            <a:latin typeface="Cambria Math" panose="02040503050406030204" pitchFamily="18" charset="0"/>
                            <a:ea typeface="Cambria Math" panose="02040503050406030204" pitchFamily="18" charset="0"/>
                          </a:rPr>
                          <m:t>𝑘</m:t>
                        </m:r>
                      </m:sub>
                    </m:sSub>
                    <m:r>
                      <a:rPr lang="en-US" altLang="zh-CN" sz="1800" b="0" i="1" smtClean="0">
                        <a:latin typeface="Cambria Math" panose="02040503050406030204" pitchFamily="18" charset="0"/>
                        <a:ea typeface="Cambria Math" panose="02040503050406030204" pitchFamily="18" charset="0"/>
                      </a:rPr>
                      <m:t>:</m:t>
                    </m:r>
                    <m:sSub>
                      <m:sSubPr>
                        <m:ctrlPr>
                          <a:rPr lang="en-US" altLang="zh-CN" sz="1800" i="1" smtClean="0">
                            <a:latin typeface="Cambria Math" panose="02040503050406030204" pitchFamily="18" charset="0"/>
                          </a:rPr>
                        </m:ctrlPr>
                      </m:sSubPr>
                      <m:e>
                        <m:r>
                          <a:rPr lang="en-US" altLang="zh-CN" sz="1800" b="0" i="1" smtClean="0">
                            <a:latin typeface="Cambria Math" panose="02040503050406030204" pitchFamily="18" charset="0"/>
                          </a:rPr>
                          <m:t>𝐷</m:t>
                        </m:r>
                      </m:e>
                      <m:sub>
                        <m:sSub>
                          <m:sSubPr>
                            <m:ctrlPr>
                              <a:rPr lang="en-US" altLang="zh-CN" sz="1800" i="1" smtClean="0">
                                <a:latin typeface="Cambria Math" panose="02040503050406030204" pitchFamily="18" charset="0"/>
                              </a:rPr>
                            </m:ctrlPr>
                          </m:sSubPr>
                          <m:e>
                            <m:r>
                              <a:rPr lang="en-US" altLang="zh-CN" sz="1800" b="0" i="1" smtClean="0">
                                <a:latin typeface="Cambria Math" panose="02040503050406030204" pitchFamily="18" charset="0"/>
                              </a:rPr>
                              <m:t>𝐿</m:t>
                            </m:r>
                          </m:e>
                          <m:sub>
                            <m:r>
                              <a:rPr lang="en-US" altLang="zh-CN" sz="1800" b="0" i="1" smtClean="0">
                                <a:latin typeface="Cambria Math" panose="02040503050406030204" pitchFamily="18" charset="0"/>
                              </a:rPr>
                              <m:t>𝑘</m:t>
                            </m:r>
                            <m:r>
                              <a:rPr lang="en-US" altLang="zh-CN" sz="1800" b="0" i="1" smtClean="0">
                                <a:latin typeface="Cambria Math" panose="02040503050406030204" pitchFamily="18" charset="0"/>
                              </a:rPr>
                              <m:t>−1</m:t>
                            </m:r>
                          </m:sub>
                        </m:sSub>
                      </m:sub>
                    </m:sSub>
                    <m:r>
                      <a:rPr lang="en-US" altLang="zh-CN" sz="1800" b="0" i="1" smtClean="0">
                        <a:latin typeface="Cambria Math" panose="02040503050406030204" pitchFamily="18" charset="0"/>
                        <a:ea typeface="Cambria Math" panose="02040503050406030204" pitchFamily="18" charset="0"/>
                      </a:rPr>
                      <m:t>→</m:t>
                    </m:r>
                    <m:sSub>
                      <m:sSubPr>
                        <m:ctrlPr>
                          <a:rPr lang="en-US" altLang="zh-CN" sz="1800" i="1" smtClean="0">
                            <a:latin typeface="Cambria Math" panose="02040503050406030204" pitchFamily="18" charset="0"/>
                          </a:rPr>
                        </m:ctrlPr>
                      </m:sSubPr>
                      <m:e>
                        <m:r>
                          <a:rPr lang="en-US" altLang="zh-CN" sz="1800" b="0" i="1" smtClean="0">
                            <a:latin typeface="Cambria Math" panose="02040503050406030204" pitchFamily="18" charset="0"/>
                          </a:rPr>
                          <m:t>𝐷</m:t>
                        </m:r>
                      </m:e>
                      <m:sub>
                        <m:sSub>
                          <m:sSubPr>
                            <m:ctrlPr>
                              <a:rPr lang="en-US" altLang="zh-CN" sz="1800" i="1" smtClean="0">
                                <a:latin typeface="Cambria Math" panose="02040503050406030204" pitchFamily="18" charset="0"/>
                              </a:rPr>
                            </m:ctrlPr>
                          </m:sSubPr>
                          <m:e>
                            <m:r>
                              <a:rPr lang="en-US" altLang="zh-CN" sz="1800" b="0" i="1" smtClean="0">
                                <a:latin typeface="Cambria Math" panose="02040503050406030204" pitchFamily="18" charset="0"/>
                              </a:rPr>
                              <m:t>𝐿</m:t>
                            </m:r>
                          </m:e>
                          <m:sub>
                            <m:r>
                              <a:rPr lang="en-US" altLang="zh-CN" sz="1800" b="0" i="1" smtClean="0">
                                <a:latin typeface="Cambria Math" panose="02040503050406030204" pitchFamily="18" charset="0"/>
                              </a:rPr>
                              <m:t>𝑘</m:t>
                            </m:r>
                          </m:sub>
                        </m:sSub>
                      </m:sub>
                    </m:sSub>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𝑘</m:t>
                    </m:r>
                    <m:r>
                      <a:rPr lang="en-US" altLang="zh-CN" sz="1800" b="0" i="1" dirty="0" smtClean="0">
                        <a:latin typeface="Cambria Math" panose="02040503050406030204" pitchFamily="18" charset="0"/>
                        <a:ea typeface="Cambria Math" panose="02040503050406030204" pitchFamily="18" charset="0"/>
                      </a:rPr>
                      <m:t>∈</m:t>
                    </m:r>
                    <m:r>
                      <a:rPr lang="en-US" altLang="zh-CN" sz="1800" b="0" i="1" dirty="0" smtClean="0">
                        <a:latin typeface="Cambria Math" panose="02040503050406030204" pitchFamily="18" charset="0"/>
                      </a:rPr>
                      <m:t>{1,…,</m:t>
                    </m:r>
                    <m:r>
                      <a:rPr lang="en-US" altLang="zh-CN" sz="1800" b="0" i="1" dirty="0" smtClean="0">
                        <a:latin typeface="Cambria Math" panose="02040503050406030204" pitchFamily="18" charset="0"/>
                      </a:rPr>
                      <m:t>𝑛</m:t>
                    </m:r>
                    <m:r>
                      <a:rPr lang="en-US" altLang="zh-CN" sz="1800" b="0" i="1" dirty="0" smtClean="0">
                        <a:latin typeface="Cambria Math" panose="02040503050406030204" pitchFamily="18" charset="0"/>
                      </a:rPr>
                      <m:t>}}</m:t>
                    </m:r>
                  </m:oMath>
                </a14:m>
                <a:r>
                  <a:rPr lang="en-US" altLang="zh-CN" sz="1800" dirty="0"/>
                  <a:t> </a:t>
                </a:r>
                <a:r>
                  <a:rPr lang="zh-CN" altLang="en-US" sz="1800" dirty="0"/>
                  <a:t>是每层表征之间的激活函数</a:t>
                </a:r>
                <a:endParaRPr lang="en-US" altLang="zh-CN" sz="1800" dirty="0"/>
              </a:p>
            </p:txBody>
          </p:sp>
        </mc:Choice>
        <mc:Fallback xmlns="">
          <p:sp>
            <p:nvSpPr>
              <p:cNvPr id="3" name="内容占位符 2">
                <a:extLst>
                  <a:ext uri="{FF2B5EF4-FFF2-40B4-BE49-F238E27FC236}">
                    <a16:creationId xmlns:a16="http://schemas.microsoft.com/office/drawing/2014/main" id="{33A71D49-9CC0-6B43-BE43-5C7F69CEFCDB}"/>
                  </a:ext>
                </a:extLst>
              </p:cNvPr>
              <p:cNvSpPr>
                <a:spLocks noGrp="1" noRot="1" noChangeAspect="1" noMove="1" noResize="1" noEditPoints="1" noAdjustHandles="1" noChangeArrowheads="1" noChangeShapeType="1" noTextEdit="1"/>
              </p:cNvSpPr>
              <p:nvPr>
                <p:ph idx="1"/>
              </p:nvPr>
            </p:nvSpPr>
            <p:spPr>
              <a:blipFill>
                <a:blip r:embed="rId2"/>
                <a:stretch>
                  <a:fillRect l="-483" t="-1754"/>
                </a:stretch>
              </a:blipFill>
            </p:spPr>
            <p:txBody>
              <a:bodyPr/>
              <a:lstStyle/>
              <a:p>
                <a:r>
                  <a:rPr lang="zh-CN" altLang="en-US">
                    <a:noFill/>
                  </a:rPr>
                  <a:t> </a:t>
                </a:r>
              </a:p>
            </p:txBody>
          </p:sp>
        </mc:Fallback>
      </mc:AlternateContent>
      <p:grpSp>
        <p:nvGrpSpPr>
          <p:cNvPr id="69" name="组合 68">
            <a:extLst>
              <a:ext uri="{FF2B5EF4-FFF2-40B4-BE49-F238E27FC236}">
                <a16:creationId xmlns:a16="http://schemas.microsoft.com/office/drawing/2014/main" id="{E87833CC-C2D9-0E42-BA16-393C569E8BC6}"/>
              </a:ext>
            </a:extLst>
          </p:cNvPr>
          <p:cNvGrpSpPr/>
          <p:nvPr/>
        </p:nvGrpSpPr>
        <p:grpSpPr>
          <a:xfrm>
            <a:off x="8605966" y="3098044"/>
            <a:ext cx="2747834" cy="3078919"/>
            <a:chOff x="8605966" y="3539031"/>
            <a:chExt cx="2747834" cy="3078919"/>
          </a:xfrm>
        </p:grpSpPr>
        <p:sp>
          <p:nvSpPr>
            <p:cNvPr id="4" name="椭圆 3">
              <a:extLst>
                <a:ext uri="{FF2B5EF4-FFF2-40B4-BE49-F238E27FC236}">
                  <a16:creationId xmlns:a16="http://schemas.microsoft.com/office/drawing/2014/main" id="{B8B7ECC5-9F4A-F241-B863-C29B1A209A61}"/>
                </a:ext>
              </a:extLst>
            </p:cNvPr>
            <p:cNvSpPr/>
            <p:nvPr/>
          </p:nvSpPr>
          <p:spPr>
            <a:xfrm>
              <a:off x="8621365" y="4029508"/>
              <a:ext cx="540328" cy="209203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5" name="椭圆 4">
              <a:extLst>
                <a:ext uri="{FF2B5EF4-FFF2-40B4-BE49-F238E27FC236}">
                  <a16:creationId xmlns:a16="http://schemas.microsoft.com/office/drawing/2014/main" id="{F22FF2D7-44ED-7A46-B48B-5C912F410323}"/>
                </a:ext>
              </a:extLst>
            </p:cNvPr>
            <p:cNvSpPr/>
            <p:nvPr/>
          </p:nvSpPr>
          <p:spPr>
            <a:xfrm>
              <a:off x="8783529" y="4306601"/>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6" name="椭圆 5">
              <a:extLst>
                <a:ext uri="{FF2B5EF4-FFF2-40B4-BE49-F238E27FC236}">
                  <a16:creationId xmlns:a16="http://schemas.microsoft.com/office/drawing/2014/main" id="{98697681-BEEB-1F41-B385-081490DD688B}"/>
                </a:ext>
              </a:extLst>
            </p:cNvPr>
            <p:cNvSpPr/>
            <p:nvPr/>
          </p:nvSpPr>
          <p:spPr>
            <a:xfrm>
              <a:off x="8783529" y="4685847"/>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7" name="椭圆 6">
              <a:extLst>
                <a:ext uri="{FF2B5EF4-FFF2-40B4-BE49-F238E27FC236}">
                  <a16:creationId xmlns:a16="http://schemas.microsoft.com/office/drawing/2014/main" id="{9CAF2B1C-48E9-1746-B5A7-6C40D6B7F1AC}"/>
                </a:ext>
              </a:extLst>
            </p:cNvPr>
            <p:cNvSpPr/>
            <p:nvPr/>
          </p:nvSpPr>
          <p:spPr>
            <a:xfrm>
              <a:off x="8783529" y="5634299"/>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8" name="流程 7">
                  <a:extLst>
                    <a:ext uri="{FF2B5EF4-FFF2-40B4-BE49-F238E27FC236}">
                      <a16:creationId xmlns:a16="http://schemas.microsoft.com/office/drawing/2014/main" id="{30F354A7-53B4-C24B-A880-0A1ECA6A0413}"/>
                    </a:ext>
                  </a:extLst>
                </p:cNvPr>
                <p:cNvSpPr/>
                <p:nvPr/>
              </p:nvSpPr>
              <p:spPr>
                <a:xfrm>
                  <a:off x="8611098" y="353903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0</m:t>
                            </m:r>
                          </m:sub>
                        </m:sSub>
                      </m:oMath>
                    </m:oMathPara>
                  </a14:m>
                  <a:endParaRPr kumimoji="1" lang="zh-CN" altLang="en-US" dirty="0"/>
                </a:p>
              </p:txBody>
            </p:sp>
          </mc:Choice>
          <mc:Fallback xmlns="">
            <p:sp>
              <p:nvSpPr>
                <p:cNvPr id="8" name="流程 7">
                  <a:extLst>
                    <a:ext uri="{FF2B5EF4-FFF2-40B4-BE49-F238E27FC236}">
                      <a16:creationId xmlns:a16="http://schemas.microsoft.com/office/drawing/2014/main" id="{30F354A7-53B4-C24B-A880-0A1ECA6A0413}"/>
                    </a:ext>
                  </a:extLst>
                </p:cNvPr>
                <p:cNvSpPr>
                  <a:spLocks noRot="1" noChangeAspect="1" noMove="1" noResize="1" noEditPoints="1" noAdjustHandles="1" noChangeArrowheads="1" noChangeShapeType="1" noTextEdit="1"/>
                </p:cNvSpPr>
                <p:nvPr/>
              </p:nvSpPr>
              <p:spPr>
                <a:xfrm>
                  <a:off x="8611098" y="3539031"/>
                  <a:ext cx="560860" cy="493002"/>
                </a:xfrm>
                <a:prstGeom prst="flowChartProcess">
                  <a:avLst/>
                </a:prstGeom>
                <a:blipFill>
                  <a:blip r:embed="rId3"/>
                  <a:stretch>
                    <a:fillRect/>
                  </a:stretch>
                </a:blipFill>
                <a:ln>
                  <a:noFill/>
                </a:ln>
              </p:spPr>
              <p:txBody>
                <a:bodyPr/>
                <a:lstStyle/>
                <a:p>
                  <a:r>
                    <a:rPr lang="zh-CN" altLang="en-US">
                      <a:noFill/>
                    </a:rPr>
                    <a:t> </a:t>
                  </a:r>
                </a:p>
              </p:txBody>
            </p:sp>
          </mc:Fallback>
        </mc:AlternateContent>
        <p:sp>
          <p:nvSpPr>
            <p:cNvPr id="10" name="椭圆 9">
              <a:extLst>
                <a:ext uri="{FF2B5EF4-FFF2-40B4-BE49-F238E27FC236}">
                  <a16:creationId xmlns:a16="http://schemas.microsoft.com/office/drawing/2014/main" id="{8F13B1DD-F890-D74E-811A-8EAACB098509}"/>
                </a:ext>
              </a:extLst>
            </p:cNvPr>
            <p:cNvSpPr/>
            <p:nvPr/>
          </p:nvSpPr>
          <p:spPr>
            <a:xfrm>
              <a:off x="9702020" y="4029508"/>
              <a:ext cx="540328" cy="209203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11" name="椭圆 10">
              <a:extLst>
                <a:ext uri="{FF2B5EF4-FFF2-40B4-BE49-F238E27FC236}">
                  <a16:creationId xmlns:a16="http://schemas.microsoft.com/office/drawing/2014/main" id="{56C0D7F5-8884-874E-B1B6-D90E1D3AAEED}"/>
                </a:ext>
              </a:extLst>
            </p:cNvPr>
            <p:cNvSpPr/>
            <p:nvPr/>
          </p:nvSpPr>
          <p:spPr>
            <a:xfrm>
              <a:off x="9864184" y="4306601"/>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12" name="椭圆 11">
              <a:extLst>
                <a:ext uri="{FF2B5EF4-FFF2-40B4-BE49-F238E27FC236}">
                  <a16:creationId xmlns:a16="http://schemas.microsoft.com/office/drawing/2014/main" id="{9C53D88C-7828-7A4E-AA23-C9FBB536F849}"/>
                </a:ext>
              </a:extLst>
            </p:cNvPr>
            <p:cNvSpPr/>
            <p:nvPr/>
          </p:nvSpPr>
          <p:spPr>
            <a:xfrm>
              <a:off x="9864184" y="4685847"/>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13" name="椭圆 12">
              <a:extLst>
                <a:ext uri="{FF2B5EF4-FFF2-40B4-BE49-F238E27FC236}">
                  <a16:creationId xmlns:a16="http://schemas.microsoft.com/office/drawing/2014/main" id="{4986E301-7AB6-3144-832E-6203C4676687}"/>
                </a:ext>
              </a:extLst>
            </p:cNvPr>
            <p:cNvSpPr/>
            <p:nvPr/>
          </p:nvSpPr>
          <p:spPr>
            <a:xfrm>
              <a:off x="9864184" y="5634299"/>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14" name="流程 13">
                  <a:extLst>
                    <a:ext uri="{FF2B5EF4-FFF2-40B4-BE49-F238E27FC236}">
                      <a16:creationId xmlns:a16="http://schemas.microsoft.com/office/drawing/2014/main" id="{9F39B245-3F4D-8C41-B693-DE3EAF2B72BB}"/>
                    </a:ext>
                  </a:extLst>
                </p:cNvPr>
                <p:cNvSpPr/>
                <p:nvPr/>
              </p:nvSpPr>
              <p:spPr>
                <a:xfrm>
                  <a:off x="9691753" y="353903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14" name="流程 13">
                  <a:extLst>
                    <a:ext uri="{FF2B5EF4-FFF2-40B4-BE49-F238E27FC236}">
                      <a16:creationId xmlns:a16="http://schemas.microsoft.com/office/drawing/2014/main" id="{9F39B245-3F4D-8C41-B693-DE3EAF2B72BB}"/>
                    </a:ext>
                  </a:extLst>
                </p:cNvPr>
                <p:cNvSpPr>
                  <a:spLocks noRot="1" noChangeAspect="1" noMove="1" noResize="1" noEditPoints="1" noAdjustHandles="1" noChangeArrowheads="1" noChangeShapeType="1" noTextEdit="1"/>
                </p:cNvSpPr>
                <p:nvPr/>
              </p:nvSpPr>
              <p:spPr>
                <a:xfrm>
                  <a:off x="9691753" y="3539031"/>
                  <a:ext cx="560860" cy="493002"/>
                </a:xfrm>
                <a:prstGeom prst="flowChartProcess">
                  <a:avLst/>
                </a:prstGeom>
                <a:blipFill>
                  <a:blip r:embed="rId4"/>
                  <a:stretch>
                    <a:fillRect/>
                  </a:stretch>
                </a:blipFill>
                <a:ln>
                  <a:noFill/>
                </a:ln>
              </p:spPr>
              <p:txBody>
                <a:bodyPr/>
                <a:lstStyle/>
                <a:p>
                  <a:r>
                    <a:rPr lang="zh-CN" altLang="en-US">
                      <a:noFill/>
                    </a:rPr>
                    <a:t> </a:t>
                  </a:r>
                </a:p>
              </p:txBody>
            </p:sp>
          </mc:Fallback>
        </mc:AlternateContent>
        <p:cxnSp>
          <p:nvCxnSpPr>
            <p:cNvPr id="16" name="直线箭头连接符 15">
              <a:extLst>
                <a:ext uri="{FF2B5EF4-FFF2-40B4-BE49-F238E27FC236}">
                  <a16:creationId xmlns:a16="http://schemas.microsoft.com/office/drawing/2014/main" id="{D69E8520-9582-3744-AD9D-F1D8D2D241C7}"/>
                </a:ext>
              </a:extLst>
            </p:cNvPr>
            <p:cNvCxnSpPr>
              <a:cxnSpLocks/>
              <a:stCxn id="5" idx="6"/>
              <a:endCxn id="11" idx="2"/>
            </p:cNvCxnSpPr>
            <p:nvPr/>
          </p:nvCxnSpPr>
          <p:spPr>
            <a:xfrm>
              <a:off x="8999529" y="4414601"/>
              <a:ext cx="864655" cy="0"/>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20" name="直线箭头连接符 19">
              <a:extLst>
                <a:ext uri="{FF2B5EF4-FFF2-40B4-BE49-F238E27FC236}">
                  <a16:creationId xmlns:a16="http://schemas.microsoft.com/office/drawing/2014/main" id="{D070D791-7957-C046-AABE-3A481833C8AC}"/>
                </a:ext>
              </a:extLst>
            </p:cNvPr>
            <p:cNvCxnSpPr>
              <a:cxnSpLocks/>
              <a:stCxn id="5" idx="6"/>
              <a:endCxn id="12" idx="2"/>
            </p:cNvCxnSpPr>
            <p:nvPr/>
          </p:nvCxnSpPr>
          <p:spPr>
            <a:xfrm>
              <a:off x="8999529" y="4414601"/>
              <a:ext cx="864655" cy="379246"/>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23" name="直线箭头连接符 22">
              <a:extLst>
                <a:ext uri="{FF2B5EF4-FFF2-40B4-BE49-F238E27FC236}">
                  <a16:creationId xmlns:a16="http://schemas.microsoft.com/office/drawing/2014/main" id="{CAB0A2F1-0163-7942-95DB-6B0937D62B4A}"/>
                </a:ext>
              </a:extLst>
            </p:cNvPr>
            <p:cNvCxnSpPr>
              <a:cxnSpLocks/>
              <a:stCxn id="6" idx="6"/>
              <a:endCxn id="13" idx="2"/>
            </p:cNvCxnSpPr>
            <p:nvPr/>
          </p:nvCxnSpPr>
          <p:spPr>
            <a:xfrm>
              <a:off x="8999529" y="4793847"/>
              <a:ext cx="864655" cy="948452"/>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27" name="直线箭头连接符 26">
              <a:extLst>
                <a:ext uri="{FF2B5EF4-FFF2-40B4-BE49-F238E27FC236}">
                  <a16:creationId xmlns:a16="http://schemas.microsoft.com/office/drawing/2014/main" id="{03CE044C-C815-6C4E-BCCF-81ABD96EF5B2}"/>
                </a:ext>
              </a:extLst>
            </p:cNvPr>
            <p:cNvCxnSpPr>
              <a:cxnSpLocks/>
              <a:stCxn id="7" idx="6"/>
              <a:endCxn id="13" idx="2"/>
            </p:cNvCxnSpPr>
            <p:nvPr/>
          </p:nvCxnSpPr>
          <p:spPr>
            <a:xfrm>
              <a:off x="8999529" y="5742299"/>
              <a:ext cx="864655" cy="0"/>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sp>
          <p:nvSpPr>
            <p:cNvPr id="30" name="椭圆 29">
              <a:extLst>
                <a:ext uri="{FF2B5EF4-FFF2-40B4-BE49-F238E27FC236}">
                  <a16:creationId xmlns:a16="http://schemas.microsoft.com/office/drawing/2014/main" id="{FB8F877D-08EC-6541-B325-548D673B248F}"/>
                </a:ext>
              </a:extLst>
            </p:cNvPr>
            <p:cNvSpPr/>
            <p:nvPr/>
          </p:nvSpPr>
          <p:spPr>
            <a:xfrm>
              <a:off x="10803207" y="4029508"/>
              <a:ext cx="540328" cy="209203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31" name="椭圆 30">
              <a:extLst>
                <a:ext uri="{FF2B5EF4-FFF2-40B4-BE49-F238E27FC236}">
                  <a16:creationId xmlns:a16="http://schemas.microsoft.com/office/drawing/2014/main" id="{1C29CDAE-8526-AD4A-B14C-C55A67D09840}"/>
                </a:ext>
              </a:extLst>
            </p:cNvPr>
            <p:cNvSpPr/>
            <p:nvPr/>
          </p:nvSpPr>
          <p:spPr>
            <a:xfrm>
              <a:off x="10965371" y="4306601"/>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32" name="椭圆 31">
              <a:extLst>
                <a:ext uri="{FF2B5EF4-FFF2-40B4-BE49-F238E27FC236}">
                  <a16:creationId xmlns:a16="http://schemas.microsoft.com/office/drawing/2014/main" id="{05A747EF-3431-794F-9F17-2DAF7C36516C}"/>
                </a:ext>
              </a:extLst>
            </p:cNvPr>
            <p:cNvSpPr/>
            <p:nvPr/>
          </p:nvSpPr>
          <p:spPr>
            <a:xfrm>
              <a:off x="10975638" y="5634299"/>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34" name="流程 33">
                  <a:extLst>
                    <a:ext uri="{FF2B5EF4-FFF2-40B4-BE49-F238E27FC236}">
                      <a16:creationId xmlns:a16="http://schemas.microsoft.com/office/drawing/2014/main" id="{7BF07D48-A0DE-E045-AC1A-F9030BED3A6C}"/>
                    </a:ext>
                  </a:extLst>
                </p:cNvPr>
                <p:cNvSpPr/>
                <p:nvPr/>
              </p:nvSpPr>
              <p:spPr>
                <a:xfrm>
                  <a:off x="10792940" y="353903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4" name="流程 33">
                  <a:extLst>
                    <a:ext uri="{FF2B5EF4-FFF2-40B4-BE49-F238E27FC236}">
                      <a16:creationId xmlns:a16="http://schemas.microsoft.com/office/drawing/2014/main" id="{7BF07D48-A0DE-E045-AC1A-F9030BED3A6C}"/>
                    </a:ext>
                  </a:extLst>
                </p:cNvPr>
                <p:cNvSpPr>
                  <a:spLocks noRot="1" noChangeAspect="1" noMove="1" noResize="1" noEditPoints="1" noAdjustHandles="1" noChangeArrowheads="1" noChangeShapeType="1" noTextEdit="1"/>
                </p:cNvSpPr>
                <p:nvPr/>
              </p:nvSpPr>
              <p:spPr>
                <a:xfrm>
                  <a:off x="10792940" y="3539031"/>
                  <a:ext cx="560860" cy="493002"/>
                </a:xfrm>
                <a:prstGeom prst="flowChartProcess">
                  <a:avLst/>
                </a:prstGeom>
                <a:blipFill>
                  <a:blip r:embed="rId5"/>
                  <a:stretch>
                    <a:fillRect/>
                  </a:stretch>
                </a:blipFill>
                <a:ln>
                  <a:noFill/>
                </a:ln>
              </p:spPr>
              <p:txBody>
                <a:bodyPr/>
                <a:lstStyle/>
                <a:p>
                  <a:r>
                    <a:rPr lang="zh-CN" altLang="en-US">
                      <a:noFill/>
                    </a:rPr>
                    <a:t> </a:t>
                  </a:r>
                </a:p>
              </p:txBody>
            </p:sp>
          </mc:Fallback>
        </mc:AlternateContent>
        <p:cxnSp>
          <p:nvCxnSpPr>
            <p:cNvPr id="36" name="直线箭头连接符 35">
              <a:extLst>
                <a:ext uri="{FF2B5EF4-FFF2-40B4-BE49-F238E27FC236}">
                  <a16:creationId xmlns:a16="http://schemas.microsoft.com/office/drawing/2014/main" id="{32F56FF3-5B05-4E4B-A5D9-862AB300CF38}"/>
                </a:ext>
              </a:extLst>
            </p:cNvPr>
            <p:cNvCxnSpPr>
              <a:cxnSpLocks/>
              <a:stCxn id="11" idx="6"/>
              <a:endCxn id="32" idx="2"/>
            </p:cNvCxnSpPr>
            <p:nvPr/>
          </p:nvCxnSpPr>
          <p:spPr>
            <a:xfrm>
              <a:off x="10080184" y="4414601"/>
              <a:ext cx="895454" cy="1327698"/>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10A47EE0-8A68-8B4D-8562-5621D4A44424}"/>
                </a:ext>
              </a:extLst>
            </p:cNvPr>
            <p:cNvCxnSpPr>
              <a:cxnSpLocks/>
              <a:stCxn id="12" idx="6"/>
              <a:endCxn id="32" idx="2"/>
            </p:cNvCxnSpPr>
            <p:nvPr/>
          </p:nvCxnSpPr>
          <p:spPr>
            <a:xfrm>
              <a:off x="10080184" y="4793847"/>
              <a:ext cx="895454" cy="948452"/>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42" name="直线箭头连接符 41">
              <a:extLst>
                <a:ext uri="{FF2B5EF4-FFF2-40B4-BE49-F238E27FC236}">
                  <a16:creationId xmlns:a16="http://schemas.microsoft.com/office/drawing/2014/main" id="{538E1EAA-48DE-0543-8E95-AED5A8B10EB3}"/>
                </a:ext>
              </a:extLst>
            </p:cNvPr>
            <p:cNvCxnSpPr>
              <a:cxnSpLocks/>
              <a:stCxn id="13" idx="6"/>
              <a:endCxn id="31" idx="2"/>
            </p:cNvCxnSpPr>
            <p:nvPr/>
          </p:nvCxnSpPr>
          <p:spPr>
            <a:xfrm flipV="1">
              <a:off x="10080184" y="4414601"/>
              <a:ext cx="885187" cy="1327698"/>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5" name="流程 44">
                  <a:extLst>
                    <a:ext uri="{FF2B5EF4-FFF2-40B4-BE49-F238E27FC236}">
                      <a16:creationId xmlns:a16="http://schemas.microsoft.com/office/drawing/2014/main" id="{EEF60847-7DBD-D443-A05F-9B55A40EDBC2}"/>
                    </a:ext>
                  </a:extLst>
                </p:cNvPr>
                <p:cNvSpPr/>
                <p:nvPr/>
              </p:nvSpPr>
              <p:spPr>
                <a:xfrm>
                  <a:off x="8605966" y="6124948"/>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𝐷</m:t>
                            </m:r>
                          </m:e>
                          <m:sub>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0</m:t>
                                </m:r>
                              </m:sub>
                            </m:sSub>
                          </m:sub>
                        </m:sSub>
                      </m:oMath>
                    </m:oMathPara>
                  </a14:m>
                  <a:endParaRPr kumimoji="1" lang="zh-CN" altLang="en-US" dirty="0"/>
                </a:p>
              </p:txBody>
            </p:sp>
          </mc:Choice>
          <mc:Fallback xmlns="">
            <p:sp>
              <p:nvSpPr>
                <p:cNvPr id="45" name="流程 44">
                  <a:extLst>
                    <a:ext uri="{FF2B5EF4-FFF2-40B4-BE49-F238E27FC236}">
                      <a16:creationId xmlns:a16="http://schemas.microsoft.com/office/drawing/2014/main" id="{EEF60847-7DBD-D443-A05F-9B55A40EDBC2}"/>
                    </a:ext>
                  </a:extLst>
                </p:cNvPr>
                <p:cNvSpPr>
                  <a:spLocks noRot="1" noChangeAspect="1" noMove="1" noResize="1" noEditPoints="1" noAdjustHandles="1" noChangeArrowheads="1" noChangeShapeType="1" noTextEdit="1"/>
                </p:cNvSpPr>
                <p:nvPr/>
              </p:nvSpPr>
              <p:spPr>
                <a:xfrm>
                  <a:off x="8605966" y="6124948"/>
                  <a:ext cx="560860" cy="493002"/>
                </a:xfrm>
                <a:prstGeom prst="flowChartProcess">
                  <a:avLst/>
                </a:prstGeom>
                <a:blipFill>
                  <a:blip r:embed="rId6"/>
                  <a:stretch>
                    <a:fillRect/>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流程 45">
                  <a:extLst>
                    <a:ext uri="{FF2B5EF4-FFF2-40B4-BE49-F238E27FC236}">
                      <a16:creationId xmlns:a16="http://schemas.microsoft.com/office/drawing/2014/main" id="{E3B89169-2C4C-F140-B7BB-741BEF9D4846}"/>
                    </a:ext>
                  </a:extLst>
                </p:cNvPr>
                <p:cNvSpPr/>
                <p:nvPr/>
              </p:nvSpPr>
              <p:spPr>
                <a:xfrm>
                  <a:off x="9686620" y="612240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𝐷</m:t>
                            </m:r>
                          </m:e>
                          <m:sub>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1</m:t>
                                </m:r>
                              </m:sub>
                            </m:sSub>
                          </m:sub>
                        </m:sSub>
                      </m:oMath>
                    </m:oMathPara>
                  </a14:m>
                  <a:endParaRPr kumimoji="1" lang="zh-CN" altLang="en-US" dirty="0"/>
                </a:p>
              </p:txBody>
            </p:sp>
          </mc:Choice>
          <mc:Fallback xmlns="">
            <p:sp>
              <p:nvSpPr>
                <p:cNvPr id="46" name="流程 45">
                  <a:extLst>
                    <a:ext uri="{FF2B5EF4-FFF2-40B4-BE49-F238E27FC236}">
                      <a16:creationId xmlns:a16="http://schemas.microsoft.com/office/drawing/2014/main" id="{E3B89169-2C4C-F140-B7BB-741BEF9D4846}"/>
                    </a:ext>
                  </a:extLst>
                </p:cNvPr>
                <p:cNvSpPr>
                  <a:spLocks noRot="1" noChangeAspect="1" noMove="1" noResize="1" noEditPoints="1" noAdjustHandles="1" noChangeArrowheads="1" noChangeShapeType="1" noTextEdit="1"/>
                </p:cNvSpPr>
                <p:nvPr/>
              </p:nvSpPr>
              <p:spPr>
                <a:xfrm>
                  <a:off x="9686620" y="6122401"/>
                  <a:ext cx="560860" cy="493002"/>
                </a:xfrm>
                <a:prstGeom prst="flowChartProcess">
                  <a:avLst/>
                </a:prstGeom>
                <a:blipFill>
                  <a:blip r:embed="rId7"/>
                  <a:stretch>
                    <a:fillRect/>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流程 46">
                  <a:extLst>
                    <a:ext uri="{FF2B5EF4-FFF2-40B4-BE49-F238E27FC236}">
                      <a16:creationId xmlns:a16="http://schemas.microsoft.com/office/drawing/2014/main" id="{44815FE7-AA8F-5B4A-BF6E-AAD2F7FF1732}"/>
                    </a:ext>
                  </a:extLst>
                </p:cNvPr>
                <p:cNvSpPr/>
                <p:nvPr/>
              </p:nvSpPr>
              <p:spPr>
                <a:xfrm>
                  <a:off x="10792940" y="612240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𝐷</m:t>
                            </m:r>
                          </m:e>
                          <m:sub>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2</m:t>
                                </m:r>
                              </m:sub>
                            </m:sSub>
                          </m:sub>
                        </m:sSub>
                      </m:oMath>
                    </m:oMathPara>
                  </a14:m>
                  <a:endParaRPr kumimoji="1" lang="zh-CN" altLang="en-US" dirty="0"/>
                </a:p>
              </p:txBody>
            </p:sp>
          </mc:Choice>
          <mc:Fallback xmlns="">
            <p:sp>
              <p:nvSpPr>
                <p:cNvPr id="47" name="流程 46">
                  <a:extLst>
                    <a:ext uri="{FF2B5EF4-FFF2-40B4-BE49-F238E27FC236}">
                      <a16:creationId xmlns:a16="http://schemas.microsoft.com/office/drawing/2014/main" id="{44815FE7-AA8F-5B4A-BF6E-AAD2F7FF1732}"/>
                    </a:ext>
                  </a:extLst>
                </p:cNvPr>
                <p:cNvSpPr>
                  <a:spLocks noRot="1" noChangeAspect="1" noMove="1" noResize="1" noEditPoints="1" noAdjustHandles="1" noChangeArrowheads="1" noChangeShapeType="1" noTextEdit="1"/>
                </p:cNvSpPr>
                <p:nvPr/>
              </p:nvSpPr>
              <p:spPr>
                <a:xfrm>
                  <a:off x="10792940" y="6122401"/>
                  <a:ext cx="560860" cy="493002"/>
                </a:xfrm>
                <a:prstGeom prst="flowChartProcess">
                  <a:avLst/>
                </a:prstGeom>
                <a:blipFill>
                  <a:blip r:embed="rId8"/>
                  <a:stretch>
                    <a:fillRect/>
                  </a:stretch>
                </a:blipFill>
                <a:ln>
                  <a:no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293E4CBF-7FFC-DB45-B096-6BE656FF125E}"/>
                </a:ext>
              </a:extLst>
            </p:cNvPr>
            <p:cNvCxnSpPr>
              <a:cxnSpLocks/>
              <a:stCxn id="45" idx="3"/>
              <a:endCxn id="46" idx="1"/>
            </p:cNvCxnSpPr>
            <p:nvPr/>
          </p:nvCxnSpPr>
          <p:spPr>
            <a:xfrm flipV="1">
              <a:off x="9166826" y="6368902"/>
              <a:ext cx="519794" cy="25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9C52AF41-BB06-5F48-90F6-7DDB14F5F260}"/>
                </a:ext>
              </a:extLst>
            </p:cNvPr>
            <p:cNvCxnSpPr>
              <a:cxnSpLocks/>
              <a:stCxn id="46" idx="3"/>
              <a:endCxn id="47" idx="1"/>
            </p:cNvCxnSpPr>
            <p:nvPr/>
          </p:nvCxnSpPr>
          <p:spPr>
            <a:xfrm>
              <a:off x="10247480" y="6368902"/>
              <a:ext cx="54546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4" name="流程 53">
                  <a:extLst>
                    <a:ext uri="{FF2B5EF4-FFF2-40B4-BE49-F238E27FC236}">
                      <a16:creationId xmlns:a16="http://schemas.microsoft.com/office/drawing/2014/main" id="{ABA6FB41-6F66-2940-BC5D-7B06C40F72AD}"/>
                    </a:ext>
                  </a:extLst>
                </p:cNvPr>
                <p:cNvSpPr/>
                <p:nvPr/>
              </p:nvSpPr>
              <p:spPr>
                <a:xfrm>
                  <a:off x="9133460" y="5884859"/>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panose="02040503050406030204" pitchFamily="18" charset="0"/>
                                <a:ea typeface="Cambria Math" panose="02040503050406030204" pitchFamily="18" charset="0"/>
                              </a:rPr>
                              <m:t>𝜙</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4" name="流程 53">
                  <a:extLst>
                    <a:ext uri="{FF2B5EF4-FFF2-40B4-BE49-F238E27FC236}">
                      <a16:creationId xmlns:a16="http://schemas.microsoft.com/office/drawing/2014/main" id="{ABA6FB41-6F66-2940-BC5D-7B06C40F72AD}"/>
                    </a:ext>
                  </a:extLst>
                </p:cNvPr>
                <p:cNvSpPr>
                  <a:spLocks noRot="1" noChangeAspect="1" noMove="1" noResize="1" noEditPoints="1" noAdjustHandles="1" noChangeArrowheads="1" noChangeShapeType="1" noTextEdit="1"/>
                </p:cNvSpPr>
                <p:nvPr/>
              </p:nvSpPr>
              <p:spPr>
                <a:xfrm>
                  <a:off x="9133460" y="5884859"/>
                  <a:ext cx="560860" cy="493002"/>
                </a:xfrm>
                <a:prstGeom prst="flowChartProcess">
                  <a:avLst/>
                </a:prstGeom>
                <a:blipFill>
                  <a:blip r:embed="rId9"/>
                  <a:stretch>
                    <a:fillRect/>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流程 54">
                  <a:extLst>
                    <a:ext uri="{FF2B5EF4-FFF2-40B4-BE49-F238E27FC236}">
                      <a16:creationId xmlns:a16="http://schemas.microsoft.com/office/drawing/2014/main" id="{5A097140-5F64-184E-865E-C61B329A5774}"/>
                    </a:ext>
                  </a:extLst>
                </p:cNvPr>
                <p:cNvSpPr/>
                <p:nvPr/>
              </p:nvSpPr>
              <p:spPr>
                <a:xfrm>
                  <a:off x="10228741" y="5884859"/>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panose="02040503050406030204" pitchFamily="18" charset="0"/>
                                <a:ea typeface="Cambria Math" panose="02040503050406030204" pitchFamily="18" charset="0"/>
                              </a:rPr>
                              <m:t>𝜙</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55" name="流程 54">
                  <a:extLst>
                    <a:ext uri="{FF2B5EF4-FFF2-40B4-BE49-F238E27FC236}">
                      <a16:creationId xmlns:a16="http://schemas.microsoft.com/office/drawing/2014/main" id="{5A097140-5F64-184E-865E-C61B329A5774}"/>
                    </a:ext>
                  </a:extLst>
                </p:cNvPr>
                <p:cNvSpPr>
                  <a:spLocks noRot="1" noChangeAspect="1" noMove="1" noResize="1" noEditPoints="1" noAdjustHandles="1" noChangeArrowheads="1" noChangeShapeType="1" noTextEdit="1"/>
                </p:cNvSpPr>
                <p:nvPr/>
              </p:nvSpPr>
              <p:spPr>
                <a:xfrm>
                  <a:off x="10228741" y="5884859"/>
                  <a:ext cx="560860" cy="493002"/>
                </a:xfrm>
                <a:prstGeom prst="flowChartProcess">
                  <a:avLst/>
                </a:prstGeom>
                <a:blipFill>
                  <a:blip r:embed="rId10"/>
                  <a:stretch>
                    <a:fillRect/>
                  </a:stretch>
                </a:blipFill>
                <a:ln>
                  <a:noFill/>
                </a:ln>
              </p:spPr>
              <p:txBody>
                <a:bodyPr/>
                <a:lstStyle/>
                <a:p>
                  <a:r>
                    <a:rPr lang="zh-CN" altLang="en-US">
                      <a:noFill/>
                    </a:rPr>
                    <a:t> </a:t>
                  </a:r>
                </a:p>
              </p:txBody>
            </p:sp>
          </mc:Fallback>
        </mc:AlternateContent>
        <p:sp>
          <p:nvSpPr>
            <p:cNvPr id="58" name="椭圆 57">
              <a:extLst>
                <a:ext uri="{FF2B5EF4-FFF2-40B4-BE49-F238E27FC236}">
                  <a16:creationId xmlns:a16="http://schemas.microsoft.com/office/drawing/2014/main" id="{9630B00C-7334-4D44-BC4F-7A2F92363A02}"/>
                </a:ext>
              </a:extLst>
            </p:cNvPr>
            <p:cNvSpPr/>
            <p:nvPr/>
          </p:nvSpPr>
          <p:spPr>
            <a:xfrm>
              <a:off x="9864184" y="5132450"/>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cxnSp>
          <p:nvCxnSpPr>
            <p:cNvPr id="59" name="直线箭头连接符 58">
              <a:extLst>
                <a:ext uri="{FF2B5EF4-FFF2-40B4-BE49-F238E27FC236}">
                  <a16:creationId xmlns:a16="http://schemas.microsoft.com/office/drawing/2014/main" id="{F4FD743D-5AC2-8A4E-B81A-12D98304CC24}"/>
                </a:ext>
              </a:extLst>
            </p:cNvPr>
            <p:cNvCxnSpPr>
              <a:cxnSpLocks/>
              <a:stCxn id="7" idx="6"/>
              <a:endCxn id="58" idx="2"/>
            </p:cNvCxnSpPr>
            <p:nvPr/>
          </p:nvCxnSpPr>
          <p:spPr>
            <a:xfrm flipV="1">
              <a:off x="8999529" y="5240450"/>
              <a:ext cx="864655" cy="501849"/>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D44E224E-775C-0E47-AC9D-3CC5F3C58574}"/>
                </a:ext>
              </a:extLst>
            </p:cNvPr>
            <p:cNvCxnSpPr>
              <a:cxnSpLocks/>
              <a:stCxn id="58" idx="6"/>
              <a:endCxn id="32" idx="2"/>
            </p:cNvCxnSpPr>
            <p:nvPr/>
          </p:nvCxnSpPr>
          <p:spPr>
            <a:xfrm>
              <a:off x="10080184" y="5240450"/>
              <a:ext cx="895454" cy="501849"/>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92952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CAD479-F5B7-3842-838D-69525C0F309E}"/>
              </a:ext>
            </a:extLst>
          </p:cNvPr>
          <p:cNvSpPr>
            <a:spLocks noGrp="1"/>
          </p:cNvSpPr>
          <p:nvPr>
            <p:ph type="title"/>
          </p:nvPr>
        </p:nvSpPr>
        <p:spPr/>
        <p:txBody>
          <a:bodyPr/>
          <a:lstStyle/>
          <a:p>
            <a:r>
              <a:rPr kumimoji="1" lang="zh-CN" altLang="en-US" dirty="0"/>
              <a:t>形式化描述：神经网络</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33A71D49-9CC0-6B43-BE43-5C7F69CEFCDB}"/>
                  </a:ext>
                </a:extLst>
              </p:cNvPr>
              <p:cNvSpPr>
                <a:spLocks noGrp="1"/>
              </p:cNvSpPr>
              <p:nvPr>
                <p:ph idx="1"/>
              </p:nvPr>
            </p:nvSpPr>
            <p:spPr>
              <a:xfrm>
                <a:off x="838199" y="1825625"/>
                <a:ext cx="10505335" cy="4351338"/>
              </a:xfrm>
            </p:spPr>
            <p:txBody>
              <a:bodyPr>
                <a:normAutofit/>
              </a:bodyPr>
              <a:lstStyle/>
              <a:p>
                <a:r>
                  <a:rPr lang="zh-CN" altLang="en-US" sz="2000" dirty="0"/>
                  <a:t>给该 </a:t>
                </a:r>
                <a:r>
                  <a:rPr lang="en-US" altLang="zh-CN" sz="2000" dirty="0"/>
                  <a:t>n</a:t>
                </a:r>
                <a:r>
                  <a:rPr lang="zh-CN" altLang="en-US" sz="2000" dirty="0"/>
                  <a:t> 层网络一个输入 </a:t>
                </a:r>
                <a14:m>
                  <m:oMath xmlns:m="http://schemas.openxmlformats.org/officeDocument/2006/math">
                    <m:r>
                      <a:rPr lang="en-US" altLang="zh-CN" sz="2000" b="0" i="1" smtClean="0">
                        <a:latin typeface="Cambria Math" panose="02040503050406030204" pitchFamily="18" charset="0"/>
                      </a:rPr>
                      <m:t>𝑥</m:t>
                    </m:r>
                    <m:r>
                      <a:rPr lang="en-US" altLang="zh-CN" sz="2000" b="0" i="1" dirty="0" smtClean="0">
                        <a:latin typeface="Cambria Math" panose="02040503050406030204" pitchFamily="18" charset="0"/>
                        <a:ea typeface="Cambria Math" panose="02040503050406030204" pitchFamily="18" charset="0"/>
                      </a:rPr>
                      <m:t>∈</m:t>
                    </m:r>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𝐷</m:t>
                        </m:r>
                      </m:e>
                      <m:sub>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𝐿</m:t>
                            </m:r>
                          </m:e>
                          <m:sub>
                            <m:r>
                              <a:rPr lang="en-US" altLang="zh-CN" sz="2000" b="0" i="1" smtClean="0">
                                <a:latin typeface="Cambria Math" panose="02040503050406030204" pitchFamily="18" charset="0"/>
                              </a:rPr>
                              <m:t>0</m:t>
                            </m:r>
                          </m:sub>
                        </m:sSub>
                      </m:sub>
                    </m:sSub>
                  </m:oMath>
                </a14:m>
                <a:r>
                  <a:rPr lang="zh-CN" altLang="en-US" sz="2000" dirty="0"/>
                  <a:t>（向量空间中的一个点），</a:t>
                </a:r>
                <a:endParaRPr lang="en-US" altLang="zh-CN" sz="2000" dirty="0"/>
              </a:p>
              <a:p>
                <a:r>
                  <a:rPr lang="zh-CN" altLang="en-US" sz="2000" dirty="0"/>
                  <a:t>它逐层传播，在第 </a:t>
                </a:r>
                <a14:m>
                  <m:oMath xmlns:m="http://schemas.openxmlformats.org/officeDocument/2006/math">
                    <m:r>
                      <a:rPr lang="en-US" altLang="zh-CN" sz="2000" b="0" i="1" smtClean="0">
                        <a:latin typeface="Cambria Math" panose="02040503050406030204" pitchFamily="18" charset="0"/>
                      </a:rPr>
                      <m:t>𝑘</m:t>
                    </m:r>
                  </m:oMath>
                </a14:m>
                <a:r>
                  <a:rPr lang="zh-CN" altLang="en-US" sz="2000" dirty="0"/>
                  <a:t> 层的表征为 </a:t>
                </a:r>
                <a14:m>
                  <m:oMath xmlns:m="http://schemas.openxmlformats.org/officeDocument/2006/math">
                    <m:sSub>
                      <m:sSubPr>
                        <m:ctrlPr>
                          <a:rPr lang="en-US" altLang="zh-CN" sz="2000" i="1" smtClean="0">
                            <a:latin typeface="Cambria Math" panose="02040503050406030204" pitchFamily="18" charset="0"/>
                          </a:rPr>
                        </m:ctrlPr>
                      </m:sSubPr>
                      <m:e>
                        <m:r>
                          <a:rPr lang="zh-CN" altLang="en-US" sz="2000" i="1" smtClean="0">
                            <a:latin typeface="Cambria Math" panose="02040503050406030204" pitchFamily="18" charset="0"/>
                          </a:rPr>
                          <m:t>𝛼</m:t>
                        </m:r>
                      </m:e>
                      <m:sub>
                        <m:r>
                          <a:rPr lang="en-US" altLang="zh-CN" sz="2000" b="0" i="1" smtClean="0">
                            <a:latin typeface="Cambria Math" panose="02040503050406030204" pitchFamily="18" charset="0"/>
                          </a:rPr>
                          <m:t>𝑥</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𝑘</m:t>
                        </m:r>
                      </m:sub>
                    </m:sSub>
                    <m:r>
                      <a:rPr lang="en-US" altLang="zh-CN" sz="2000" b="0" i="1" smtClean="0">
                        <a:latin typeface="Cambria Math" panose="02040503050406030204" pitchFamily="18" charset="0"/>
                      </a:rPr>
                      <m:t>=</m:t>
                    </m:r>
                    <m:sSub>
                      <m:sSubPr>
                        <m:ctrlPr>
                          <a:rPr lang="en-US" altLang="zh-CN" sz="2000" b="0" i="1" smtClean="0">
                            <a:latin typeface="Cambria Math" panose="02040503050406030204" pitchFamily="18" charset="0"/>
                            <a:ea typeface="Cambria Math" panose="02040503050406030204" pitchFamily="18" charset="0"/>
                          </a:rPr>
                        </m:ctrlPr>
                      </m:sSubPr>
                      <m:e>
                        <m:r>
                          <a:rPr lang="en-US" altLang="zh-CN" sz="2000" b="0" i="1" smtClean="0">
                            <a:latin typeface="Cambria Math" panose="02040503050406030204" pitchFamily="18" charset="0"/>
                            <a:ea typeface="Cambria Math" panose="02040503050406030204" pitchFamily="18" charset="0"/>
                          </a:rPr>
                          <m:t>𝜙</m:t>
                        </m:r>
                      </m:e>
                      <m:sub>
                        <m:r>
                          <a:rPr lang="en-US" altLang="zh-CN" sz="2000" b="0" i="1" smtClean="0">
                            <a:latin typeface="Cambria Math" panose="02040503050406030204" pitchFamily="18" charset="0"/>
                            <a:ea typeface="Cambria Math" panose="02040503050406030204" pitchFamily="18" charset="0"/>
                          </a:rPr>
                          <m:t>𝑘</m:t>
                        </m:r>
                      </m:sub>
                    </m:sSub>
                    <m:r>
                      <a:rPr lang="en-US" altLang="zh-CN" sz="2000" b="0" i="1" smtClean="0">
                        <a:latin typeface="Cambria Math" panose="02040503050406030204" pitchFamily="18" charset="0"/>
                        <a:ea typeface="Cambria Math" panose="02040503050406030204" pitchFamily="18" charset="0"/>
                      </a:rPr>
                      <m:t>(</m:t>
                    </m:r>
                    <m:sSub>
                      <m:sSubPr>
                        <m:ctrlPr>
                          <a:rPr lang="en-US" altLang="zh-CN" sz="2000" b="0" i="1" smtClean="0">
                            <a:latin typeface="Cambria Math" panose="02040503050406030204" pitchFamily="18" charset="0"/>
                            <a:ea typeface="Cambria Math" panose="02040503050406030204" pitchFamily="18" charset="0"/>
                          </a:rPr>
                        </m:ctrlPr>
                      </m:sSubPr>
                      <m:e>
                        <m:r>
                          <a:rPr lang="en-US" altLang="zh-CN" sz="2000" b="0" i="1" smtClean="0">
                            <a:latin typeface="Cambria Math" panose="02040503050406030204" pitchFamily="18" charset="0"/>
                            <a:ea typeface="Cambria Math" panose="02040503050406030204" pitchFamily="18" charset="0"/>
                          </a:rPr>
                          <m:t>𝜙</m:t>
                        </m:r>
                      </m:e>
                      <m:sub>
                        <m:r>
                          <a:rPr lang="en-US" altLang="zh-CN" sz="2000" b="0" i="1" smtClean="0">
                            <a:latin typeface="Cambria Math" panose="02040503050406030204" pitchFamily="18" charset="0"/>
                            <a:ea typeface="Cambria Math" panose="02040503050406030204" pitchFamily="18" charset="0"/>
                          </a:rPr>
                          <m:t>𝑘</m:t>
                        </m:r>
                        <m:r>
                          <a:rPr lang="en-US" altLang="zh-CN" sz="2000" b="0" i="1" smtClean="0">
                            <a:latin typeface="Cambria Math" panose="02040503050406030204" pitchFamily="18" charset="0"/>
                            <a:ea typeface="Cambria Math" panose="02040503050406030204" pitchFamily="18" charset="0"/>
                          </a:rPr>
                          <m:t>−1</m:t>
                        </m:r>
                      </m:sub>
                    </m:sSub>
                    <m:r>
                      <a:rPr lang="en-US" altLang="zh-CN" sz="2000" b="0" i="1" smtClean="0">
                        <a:latin typeface="Cambria Math" panose="02040503050406030204" pitchFamily="18" charset="0"/>
                        <a:ea typeface="Cambria Math" panose="02040503050406030204" pitchFamily="18" charset="0"/>
                      </a:rPr>
                      <m:t>(…</m:t>
                    </m:r>
                    <m:sSub>
                      <m:sSubPr>
                        <m:ctrlPr>
                          <a:rPr lang="en-US" altLang="zh-CN" sz="2000" b="0" i="1" smtClean="0">
                            <a:latin typeface="Cambria Math" panose="02040503050406030204" pitchFamily="18" charset="0"/>
                            <a:ea typeface="Cambria Math" panose="02040503050406030204" pitchFamily="18" charset="0"/>
                          </a:rPr>
                        </m:ctrlPr>
                      </m:sSubPr>
                      <m:e>
                        <m:r>
                          <a:rPr lang="en-US" altLang="zh-CN" sz="2000" b="0" i="1" smtClean="0">
                            <a:latin typeface="Cambria Math" panose="02040503050406030204" pitchFamily="18" charset="0"/>
                            <a:ea typeface="Cambria Math" panose="02040503050406030204" pitchFamily="18" charset="0"/>
                          </a:rPr>
                          <m:t>𝜙</m:t>
                        </m:r>
                      </m:e>
                      <m:sub>
                        <m:r>
                          <a:rPr lang="en-US" altLang="zh-CN" sz="2000" b="0" i="1" smtClean="0">
                            <a:latin typeface="Cambria Math" panose="02040503050406030204" pitchFamily="18" charset="0"/>
                            <a:ea typeface="Cambria Math" panose="02040503050406030204" pitchFamily="18" charset="0"/>
                          </a:rPr>
                          <m:t>1</m:t>
                        </m:r>
                      </m:sub>
                    </m:sSub>
                    <m:r>
                      <a:rPr lang="en-US" altLang="zh-CN" sz="2000" b="0" i="1" smtClean="0">
                        <a:latin typeface="Cambria Math" panose="02040503050406030204" pitchFamily="18" charset="0"/>
                        <a:ea typeface="Cambria Math" panose="02040503050406030204" pitchFamily="18" charset="0"/>
                      </a:rPr>
                      <m:t>(</m:t>
                    </m:r>
                    <m:r>
                      <a:rPr lang="en-US" altLang="zh-CN" sz="2000" b="0" i="1" smtClean="0">
                        <a:latin typeface="Cambria Math" panose="02040503050406030204" pitchFamily="18" charset="0"/>
                        <a:ea typeface="Cambria Math" panose="02040503050406030204" pitchFamily="18" charset="0"/>
                      </a:rPr>
                      <m:t>𝑥</m:t>
                    </m:r>
                    <m:r>
                      <a:rPr lang="en-US" altLang="zh-CN" sz="2000" b="0" i="1" smtClean="0">
                        <a:latin typeface="Cambria Math" panose="02040503050406030204" pitchFamily="18" charset="0"/>
                        <a:ea typeface="Cambria Math" panose="02040503050406030204" pitchFamily="18" charset="0"/>
                      </a:rPr>
                      <m:t>)))</m:t>
                    </m:r>
                  </m:oMath>
                </a14:m>
                <a:r>
                  <a:rPr lang="zh-CN" altLang="en-US" sz="2000" dirty="0"/>
                  <a:t>，</a:t>
                </a:r>
                <a:endParaRPr lang="en-US" altLang="zh-CN" sz="2000" dirty="0"/>
              </a:p>
              <a:p>
                <a:r>
                  <a:rPr lang="zh-CN" altLang="en-US" sz="2000" dirty="0"/>
                  <a:t>那么由最后一层的表征 </a:t>
                </a:r>
                <a14:m>
                  <m:oMath xmlns:m="http://schemas.openxmlformats.org/officeDocument/2006/math">
                    <m:sSub>
                      <m:sSubPr>
                        <m:ctrlPr>
                          <a:rPr lang="en-US" altLang="zh-CN" sz="2000" i="1" smtClean="0">
                            <a:latin typeface="Cambria Math" panose="02040503050406030204" pitchFamily="18" charset="0"/>
                          </a:rPr>
                        </m:ctrlPr>
                      </m:sSubPr>
                      <m:e>
                        <m:r>
                          <a:rPr lang="zh-CN" altLang="en-US" sz="2000" i="1" smtClean="0">
                            <a:latin typeface="Cambria Math" panose="02040503050406030204" pitchFamily="18" charset="0"/>
                          </a:rPr>
                          <m:t>𝛼</m:t>
                        </m:r>
                      </m:e>
                      <m:sub>
                        <m:r>
                          <a:rPr lang="en-US" altLang="zh-CN" sz="2000" b="0" i="1" smtClean="0">
                            <a:latin typeface="Cambria Math" panose="02040503050406030204" pitchFamily="18" charset="0"/>
                          </a:rPr>
                          <m:t>𝑥</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𝑛</m:t>
                        </m:r>
                      </m:sub>
                    </m:sSub>
                  </m:oMath>
                </a14:m>
                <a:r>
                  <a:rPr lang="zh-CN" altLang="en-US" sz="2000" dirty="0"/>
                  <a:t>，可以假设分类决策被表征为最后一层内每个神经元的激活值的极大值 </a:t>
                </a:r>
                <a14:m>
                  <m:oMath xmlns:m="http://schemas.openxmlformats.org/officeDocument/2006/math">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𝑎𝑟𝑔𝑚𝑎𝑥</m:t>
                        </m:r>
                      </m:e>
                      <m:sub>
                        <m:r>
                          <a:rPr lang="en-US" altLang="zh-CN" sz="2000" b="0" i="1" smtClean="0">
                            <a:latin typeface="Cambria Math" panose="02040503050406030204" pitchFamily="18" charset="0"/>
                          </a:rPr>
                          <m:t>𝑝</m:t>
                        </m:r>
                        <m:r>
                          <a:rPr lang="en-US" altLang="zh-CN" sz="2000" b="0" i="1" smtClean="0">
                            <a:latin typeface="Cambria Math" panose="02040503050406030204" pitchFamily="18" charset="0"/>
                            <a:ea typeface="Cambria Math" panose="02040503050406030204" pitchFamily="18" charset="0"/>
                          </a:rPr>
                          <m:t>∈</m:t>
                        </m:r>
                        <m:sSub>
                          <m:sSubPr>
                            <m:ctrlPr>
                              <a:rPr lang="en-US" altLang="zh-CN" sz="2000" b="0" i="1" smtClean="0">
                                <a:latin typeface="Cambria Math" panose="02040503050406030204" pitchFamily="18" charset="0"/>
                                <a:ea typeface="Cambria Math" panose="02040503050406030204" pitchFamily="18" charset="0"/>
                              </a:rPr>
                            </m:ctrlPr>
                          </m:sSubPr>
                          <m:e>
                            <m:r>
                              <a:rPr lang="en-US" altLang="zh-CN" sz="2000" b="0" i="1" smtClean="0">
                                <a:latin typeface="Cambria Math" panose="02040503050406030204" pitchFamily="18" charset="0"/>
                                <a:ea typeface="Cambria Math" panose="02040503050406030204" pitchFamily="18" charset="0"/>
                              </a:rPr>
                              <m:t>𝑃</m:t>
                            </m:r>
                          </m:e>
                          <m:sub>
                            <m:r>
                              <a:rPr lang="en-US" altLang="zh-CN" sz="2000" b="0" i="1" smtClean="0">
                                <a:latin typeface="Cambria Math" panose="02040503050406030204" pitchFamily="18" charset="0"/>
                                <a:ea typeface="Cambria Math" panose="02040503050406030204" pitchFamily="18" charset="0"/>
                              </a:rPr>
                              <m:t>𝑛</m:t>
                            </m:r>
                          </m:sub>
                        </m:sSub>
                      </m:sub>
                    </m:sSub>
                    <m:sSub>
                      <m:sSubPr>
                        <m:ctrlPr>
                          <a:rPr lang="en-US" altLang="zh-CN" sz="2000" i="1" smtClean="0">
                            <a:latin typeface="Cambria Math" panose="02040503050406030204" pitchFamily="18" charset="0"/>
                          </a:rPr>
                        </m:ctrlPr>
                      </m:sSubPr>
                      <m:e>
                        <m:r>
                          <a:rPr lang="zh-CN" altLang="en-US" sz="2000" i="1" smtClean="0">
                            <a:latin typeface="Cambria Math" panose="02040503050406030204" pitchFamily="18" charset="0"/>
                          </a:rPr>
                          <m:t>𝛼</m:t>
                        </m:r>
                      </m:e>
                      <m:sub>
                        <m:r>
                          <a:rPr lang="en-US" altLang="zh-CN" sz="2000" b="0" i="1" smtClean="0">
                            <a:latin typeface="Cambria Math" panose="02040503050406030204" pitchFamily="18" charset="0"/>
                          </a:rPr>
                          <m:t>𝑥</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𝑛</m:t>
                        </m:r>
                      </m:sub>
                    </m:sSub>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𝑝</m:t>
                    </m:r>
                    <m:r>
                      <a:rPr lang="en-US" altLang="zh-CN" sz="2000" b="0" i="1" smtClean="0">
                        <a:latin typeface="Cambria Math" panose="02040503050406030204" pitchFamily="18" charset="0"/>
                      </a:rPr>
                      <m:t>)</m:t>
                    </m:r>
                  </m:oMath>
                </a14:m>
                <a:r>
                  <a:rPr lang="zh-CN" altLang="en-US" sz="2000" dirty="0"/>
                  <a:t>。</a:t>
                </a:r>
                <a:endParaRPr lang="en-US" altLang="zh-CN" sz="2000" dirty="0"/>
              </a:p>
            </p:txBody>
          </p:sp>
        </mc:Choice>
        <mc:Fallback xmlns="">
          <p:sp>
            <p:nvSpPr>
              <p:cNvPr id="3" name="内容占位符 2">
                <a:extLst>
                  <a:ext uri="{FF2B5EF4-FFF2-40B4-BE49-F238E27FC236}">
                    <a16:creationId xmlns:a16="http://schemas.microsoft.com/office/drawing/2014/main" id="{33A71D49-9CC0-6B43-BE43-5C7F69CEFCDB}"/>
                  </a:ext>
                </a:extLst>
              </p:cNvPr>
              <p:cNvSpPr>
                <a:spLocks noGrp="1" noRot="1" noChangeAspect="1" noMove="1" noResize="1" noEditPoints="1" noAdjustHandles="1" noChangeArrowheads="1" noChangeShapeType="1" noTextEdit="1"/>
              </p:cNvSpPr>
              <p:nvPr>
                <p:ph idx="1"/>
              </p:nvPr>
            </p:nvSpPr>
            <p:spPr>
              <a:xfrm>
                <a:off x="838199" y="1825625"/>
                <a:ext cx="10505335" cy="4351338"/>
              </a:xfrm>
              <a:blipFill>
                <a:blip r:embed="rId2"/>
                <a:stretch>
                  <a:fillRect l="-483" t="-1462"/>
                </a:stretch>
              </a:blipFill>
            </p:spPr>
            <p:txBody>
              <a:bodyPr/>
              <a:lstStyle/>
              <a:p>
                <a:r>
                  <a:rPr lang="zh-CN" altLang="en-US">
                    <a:noFill/>
                  </a:rPr>
                  <a:t> </a:t>
                </a:r>
              </a:p>
            </p:txBody>
          </p:sp>
        </mc:Fallback>
      </mc:AlternateContent>
      <p:grpSp>
        <p:nvGrpSpPr>
          <p:cNvPr id="56" name="组合 55">
            <a:extLst>
              <a:ext uri="{FF2B5EF4-FFF2-40B4-BE49-F238E27FC236}">
                <a16:creationId xmlns:a16="http://schemas.microsoft.com/office/drawing/2014/main" id="{FDA75A47-7252-B047-9771-40A6BFB32A73}"/>
              </a:ext>
            </a:extLst>
          </p:cNvPr>
          <p:cNvGrpSpPr/>
          <p:nvPr/>
        </p:nvGrpSpPr>
        <p:grpSpPr>
          <a:xfrm>
            <a:off x="6917764" y="3098044"/>
            <a:ext cx="4436036" cy="3078919"/>
            <a:chOff x="7883236" y="3539031"/>
            <a:chExt cx="4436036" cy="3078919"/>
          </a:xfrm>
        </p:grpSpPr>
        <p:sp>
          <p:nvSpPr>
            <p:cNvPr id="4" name="椭圆 3">
              <a:extLst>
                <a:ext uri="{FF2B5EF4-FFF2-40B4-BE49-F238E27FC236}">
                  <a16:creationId xmlns:a16="http://schemas.microsoft.com/office/drawing/2014/main" id="{B8B7ECC5-9F4A-F241-B863-C29B1A209A61}"/>
                </a:ext>
              </a:extLst>
            </p:cNvPr>
            <p:cNvSpPr/>
            <p:nvPr/>
          </p:nvSpPr>
          <p:spPr>
            <a:xfrm>
              <a:off x="8621365" y="4029508"/>
              <a:ext cx="540328" cy="209203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5" name="椭圆 4">
              <a:extLst>
                <a:ext uri="{FF2B5EF4-FFF2-40B4-BE49-F238E27FC236}">
                  <a16:creationId xmlns:a16="http://schemas.microsoft.com/office/drawing/2014/main" id="{F22FF2D7-44ED-7A46-B48B-5C912F410323}"/>
                </a:ext>
              </a:extLst>
            </p:cNvPr>
            <p:cNvSpPr/>
            <p:nvPr/>
          </p:nvSpPr>
          <p:spPr>
            <a:xfrm>
              <a:off x="8783529" y="4306601"/>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6" name="椭圆 5">
              <a:extLst>
                <a:ext uri="{FF2B5EF4-FFF2-40B4-BE49-F238E27FC236}">
                  <a16:creationId xmlns:a16="http://schemas.microsoft.com/office/drawing/2014/main" id="{98697681-BEEB-1F41-B385-081490DD688B}"/>
                </a:ext>
              </a:extLst>
            </p:cNvPr>
            <p:cNvSpPr/>
            <p:nvPr/>
          </p:nvSpPr>
          <p:spPr>
            <a:xfrm>
              <a:off x="8783529" y="4685847"/>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7" name="椭圆 6">
              <a:extLst>
                <a:ext uri="{FF2B5EF4-FFF2-40B4-BE49-F238E27FC236}">
                  <a16:creationId xmlns:a16="http://schemas.microsoft.com/office/drawing/2014/main" id="{9CAF2B1C-48E9-1746-B5A7-6C40D6B7F1AC}"/>
                </a:ext>
              </a:extLst>
            </p:cNvPr>
            <p:cNvSpPr/>
            <p:nvPr/>
          </p:nvSpPr>
          <p:spPr>
            <a:xfrm>
              <a:off x="8783529" y="5634299"/>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8" name="流程 7">
                  <a:extLst>
                    <a:ext uri="{FF2B5EF4-FFF2-40B4-BE49-F238E27FC236}">
                      <a16:creationId xmlns:a16="http://schemas.microsoft.com/office/drawing/2014/main" id="{30F354A7-53B4-C24B-A880-0A1ECA6A0413}"/>
                    </a:ext>
                  </a:extLst>
                </p:cNvPr>
                <p:cNvSpPr/>
                <p:nvPr/>
              </p:nvSpPr>
              <p:spPr>
                <a:xfrm>
                  <a:off x="8611098" y="353903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0</m:t>
                            </m:r>
                          </m:sub>
                        </m:sSub>
                      </m:oMath>
                    </m:oMathPara>
                  </a14:m>
                  <a:endParaRPr kumimoji="1" lang="zh-CN" altLang="en-US" dirty="0"/>
                </a:p>
              </p:txBody>
            </p:sp>
          </mc:Choice>
          <mc:Fallback xmlns="">
            <p:sp>
              <p:nvSpPr>
                <p:cNvPr id="8" name="流程 7">
                  <a:extLst>
                    <a:ext uri="{FF2B5EF4-FFF2-40B4-BE49-F238E27FC236}">
                      <a16:creationId xmlns:a16="http://schemas.microsoft.com/office/drawing/2014/main" id="{30F354A7-53B4-C24B-A880-0A1ECA6A0413}"/>
                    </a:ext>
                  </a:extLst>
                </p:cNvPr>
                <p:cNvSpPr>
                  <a:spLocks noRot="1" noChangeAspect="1" noMove="1" noResize="1" noEditPoints="1" noAdjustHandles="1" noChangeArrowheads="1" noChangeShapeType="1" noTextEdit="1"/>
                </p:cNvSpPr>
                <p:nvPr/>
              </p:nvSpPr>
              <p:spPr>
                <a:xfrm>
                  <a:off x="8611098" y="3539031"/>
                  <a:ext cx="560860" cy="493002"/>
                </a:xfrm>
                <a:prstGeom prst="flowChartProcess">
                  <a:avLst/>
                </a:prstGeom>
                <a:blipFill>
                  <a:blip r:embed="rId3"/>
                  <a:stretch>
                    <a:fillRect/>
                  </a:stretch>
                </a:blipFill>
                <a:ln>
                  <a:noFill/>
                </a:ln>
              </p:spPr>
              <p:txBody>
                <a:bodyPr/>
                <a:lstStyle/>
                <a:p>
                  <a:r>
                    <a:rPr lang="zh-CN" altLang="en-US">
                      <a:noFill/>
                    </a:rPr>
                    <a:t> </a:t>
                  </a:r>
                </a:p>
              </p:txBody>
            </p:sp>
          </mc:Fallback>
        </mc:AlternateContent>
        <p:sp>
          <p:nvSpPr>
            <p:cNvPr id="10" name="椭圆 9">
              <a:extLst>
                <a:ext uri="{FF2B5EF4-FFF2-40B4-BE49-F238E27FC236}">
                  <a16:creationId xmlns:a16="http://schemas.microsoft.com/office/drawing/2014/main" id="{8F13B1DD-F890-D74E-811A-8EAACB098509}"/>
                </a:ext>
              </a:extLst>
            </p:cNvPr>
            <p:cNvSpPr/>
            <p:nvPr/>
          </p:nvSpPr>
          <p:spPr>
            <a:xfrm>
              <a:off x="9702020" y="4029508"/>
              <a:ext cx="540328" cy="209203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11" name="椭圆 10">
              <a:extLst>
                <a:ext uri="{FF2B5EF4-FFF2-40B4-BE49-F238E27FC236}">
                  <a16:creationId xmlns:a16="http://schemas.microsoft.com/office/drawing/2014/main" id="{56C0D7F5-8884-874E-B1B6-D90E1D3AAEED}"/>
                </a:ext>
              </a:extLst>
            </p:cNvPr>
            <p:cNvSpPr/>
            <p:nvPr/>
          </p:nvSpPr>
          <p:spPr>
            <a:xfrm>
              <a:off x="9864184" y="4306601"/>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12" name="椭圆 11">
              <a:extLst>
                <a:ext uri="{FF2B5EF4-FFF2-40B4-BE49-F238E27FC236}">
                  <a16:creationId xmlns:a16="http://schemas.microsoft.com/office/drawing/2014/main" id="{9C53D88C-7828-7A4E-AA23-C9FBB536F849}"/>
                </a:ext>
              </a:extLst>
            </p:cNvPr>
            <p:cNvSpPr/>
            <p:nvPr/>
          </p:nvSpPr>
          <p:spPr>
            <a:xfrm>
              <a:off x="9864184" y="4685847"/>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sp>
          <p:nvSpPr>
            <p:cNvPr id="13" name="椭圆 12">
              <a:extLst>
                <a:ext uri="{FF2B5EF4-FFF2-40B4-BE49-F238E27FC236}">
                  <a16:creationId xmlns:a16="http://schemas.microsoft.com/office/drawing/2014/main" id="{4986E301-7AB6-3144-832E-6203C4676687}"/>
                </a:ext>
              </a:extLst>
            </p:cNvPr>
            <p:cNvSpPr/>
            <p:nvPr/>
          </p:nvSpPr>
          <p:spPr>
            <a:xfrm>
              <a:off x="9864184" y="5634299"/>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14" name="流程 13">
                  <a:extLst>
                    <a:ext uri="{FF2B5EF4-FFF2-40B4-BE49-F238E27FC236}">
                      <a16:creationId xmlns:a16="http://schemas.microsoft.com/office/drawing/2014/main" id="{9F39B245-3F4D-8C41-B693-DE3EAF2B72BB}"/>
                    </a:ext>
                  </a:extLst>
                </p:cNvPr>
                <p:cNvSpPr/>
                <p:nvPr/>
              </p:nvSpPr>
              <p:spPr>
                <a:xfrm>
                  <a:off x="9691753" y="353903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14" name="流程 13">
                  <a:extLst>
                    <a:ext uri="{FF2B5EF4-FFF2-40B4-BE49-F238E27FC236}">
                      <a16:creationId xmlns:a16="http://schemas.microsoft.com/office/drawing/2014/main" id="{9F39B245-3F4D-8C41-B693-DE3EAF2B72BB}"/>
                    </a:ext>
                  </a:extLst>
                </p:cNvPr>
                <p:cNvSpPr>
                  <a:spLocks noRot="1" noChangeAspect="1" noMove="1" noResize="1" noEditPoints="1" noAdjustHandles="1" noChangeArrowheads="1" noChangeShapeType="1" noTextEdit="1"/>
                </p:cNvSpPr>
                <p:nvPr/>
              </p:nvSpPr>
              <p:spPr>
                <a:xfrm>
                  <a:off x="9691753" y="3539031"/>
                  <a:ext cx="560860" cy="493002"/>
                </a:xfrm>
                <a:prstGeom prst="flowChartProcess">
                  <a:avLst/>
                </a:prstGeom>
                <a:blipFill>
                  <a:blip r:embed="rId4"/>
                  <a:stretch>
                    <a:fillRect/>
                  </a:stretch>
                </a:blipFill>
                <a:ln>
                  <a:noFill/>
                </a:ln>
              </p:spPr>
              <p:txBody>
                <a:bodyPr/>
                <a:lstStyle/>
                <a:p>
                  <a:r>
                    <a:rPr lang="zh-CN" altLang="en-US">
                      <a:noFill/>
                    </a:rPr>
                    <a:t> </a:t>
                  </a:r>
                </a:p>
              </p:txBody>
            </p:sp>
          </mc:Fallback>
        </mc:AlternateContent>
        <p:cxnSp>
          <p:nvCxnSpPr>
            <p:cNvPr id="16" name="直线箭头连接符 15">
              <a:extLst>
                <a:ext uri="{FF2B5EF4-FFF2-40B4-BE49-F238E27FC236}">
                  <a16:creationId xmlns:a16="http://schemas.microsoft.com/office/drawing/2014/main" id="{D69E8520-9582-3744-AD9D-F1D8D2D241C7}"/>
                </a:ext>
              </a:extLst>
            </p:cNvPr>
            <p:cNvCxnSpPr>
              <a:cxnSpLocks/>
              <a:stCxn id="5" idx="6"/>
              <a:endCxn id="11" idx="2"/>
            </p:cNvCxnSpPr>
            <p:nvPr/>
          </p:nvCxnSpPr>
          <p:spPr>
            <a:xfrm>
              <a:off x="8999529" y="4414601"/>
              <a:ext cx="864655" cy="0"/>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20" name="直线箭头连接符 19">
              <a:extLst>
                <a:ext uri="{FF2B5EF4-FFF2-40B4-BE49-F238E27FC236}">
                  <a16:creationId xmlns:a16="http://schemas.microsoft.com/office/drawing/2014/main" id="{D070D791-7957-C046-AABE-3A481833C8AC}"/>
                </a:ext>
              </a:extLst>
            </p:cNvPr>
            <p:cNvCxnSpPr>
              <a:cxnSpLocks/>
              <a:stCxn id="5" idx="6"/>
              <a:endCxn id="12" idx="2"/>
            </p:cNvCxnSpPr>
            <p:nvPr/>
          </p:nvCxnSpPr>
          <p:spPr>
            <a:xfrm>
              <a:off x="8999529" y="4414601"/>
              <a:ext cx="864655" cy="379246"/>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23" name="直线箭头连接符 22">
              <a:extLst>
                <a:ext uri="{FF2B5EF4-FFF2-40B4-BE49-F238E27FC236}">
                  <a16:creationId xmlns:a16="http://schemas.microsoft.com/office/drawing/2014/main" id="{CAB0A2F1-0163-7942-95DB-6B0937D62B4A}"/>
                </a:ext>
              </a:extLst>
            </p:cNvPr>
            <p:cNvCxnSpPr>
              <a:cxnSpLocks/>
              <a:stCxn id="6" idx="6"/>
              <a:endCxn id="13" idx="2"/>
            </p:cNvCxnSpPr>
            <p:nvPr/>
          </p:nvCxnSpPr>
          <p:spPr>
            <a:xfrm>
              <a:off x="8999529" y="4793847"/>
              <a:ext cx="864655" cy="948452"/>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27" name="直线箭头连接符 26">
              <a:extLst>
                <a:ext uri="{FF2B5EF4-FFF2-40B4-BE49-F238E27FC236}">
                  <a16:creationId xmlns:a16="http://schemas.microsoft.com/office/drawing/2014/main" id="{03CE044C-C815-6C4E-BCCF-81ABD96EF5B2}"/>
                </a:ext>
              </a:extLst>
            </p:cNvPr>
            <p:cNvCxnSpPr>
              <a:cxnSpLocks/>
              <a:stCxn id="7" idx="6"/>
              <a:endCxn id="13" idx="2"/>
            </p:cNvCxnSpPr>
            <p:nvPr/>
          </p:nvCxnSpPr>
          <p:spPr>
            <a:xfrm>
              <a:off x="8999529" y="5742299"/>
              <a:ext cx="864655" cy="0"/>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sp>
          <p:nvSpPr>
            <p:cNvPr id="30" name="椭圆 29">
              <a:extLst>
                <a:ext uri="{FF2B5EF4-FFF2-40B4-BE49-F238E27FC236}">
                  <a16:creationId xmlns:a16="http://schemas.microsoft.com/office/drawing/2014/main" id="{FB8F877D-08EC-6541-B325-548D673B248F}"/>
                </a:ext>
              </a:extLst>
            </p:cNvPr>
            <p:cNvSpPr/>
            <p:nvPr/>
          </p:nvSpPr>
          <p:spPr>
            <a:xfrm>
              <a:off x="10803207" y="4029508"/>
              <a:ext cx="540328" cy="209203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31" name="椭圆 30">
              <a:extLst>
                <a:ext uri="{FF2B5EF4-FFF2-40B4-BE49-F238E27FC236}">
                  <a16:creationId xmlns:a16="http://schemas.microsoft.com/office/drawing/2014/main" id="{1C29CDAE-8526-AD4A-B14C-C55A67D09840}"/>
                </a:ext>
              </a:extLst>
            </p:cNvPr>
            <p:cNvSpPr/>
            <p:nvPr/>
          </p:nvSpPr>
          <p:spPr>
            <a:xfrm>
              <a:off x="10965370" y="4303279"/>
              <a:ext cx="226267" cy="219231"/>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1200" dirty="0"/>
            </a:p>
          </p:txBody>
        </p:sp>
        <p:sp>
          <p:nvSpPr>
            <p:cNvPr id="32" name="椭圆 31">
              <a:extLst>
                <a:ext uri="{FF2B5EF4-FFF2-40B4-BE49-F238E27FC236}">
                  <a16:creationId xmlns:a16="http://schemas.microsoft.com/office/drawing/2014/main" id="{05A747EF-3431-794F-9F17-2DAF7C36516C}"/>
                </a:ext>
              </a:extLst>
            </p:cNvPr>
            <p:cNvSpPr/>
            <p:nvPr/>
          </p:nvSpPr>
          <p:spPr>
            <a:xfrm>
              <a:off x="10975638" y="5634299"/>
              <a:ext cx="215999"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1200" dirty="0"/>
            </a:p>
          </p:txBody>
        </p:sp>
        <mc:AlternateContent xmlns:mc="http://schemas.openxmlformats.org/markup-compatibility/2006" xmlns:a14="http://schemas.microsoft.com/office/drawing/2010/main">
          <mc:Choice Requires="a14">
            <p:sp>
              <p:nvSpPr>
                <p:cNvPr id="34" name="流程 33">
                  <a:extLst>
                    <a:ext uri="{FF2B5EF4-FFF2-40B4-BE49-F238E27FC236}">
                      <a16:creationId xmlns:a16="http://schemas.microsoft.com/office/drawing/2014/main" id="{7BF07D48-A0DE-E045-AC1A-F9030BED3A6C}"/>
                    </a:ext>
                  </a:extLst>
                </p:cNvPr>
                <p:cNvSpPr/>
                <p:nvPr/>
              </p:nvSpPr>
              <p:spPr>
                <a:xfrm>
                  <a:off x="10792940" y="353903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4" name="流程 33">
                  <a:extLst>
                    <a:ext uri="{FF2B5EF4-FFF2-40B4-BE49-F238E27FC236}">
                      <a16:creationId xmlns:a16="http://schemas.microsoft.com/office/drawing/2014/main" id="{7BF07D48-A0DE-E045-AC1A-F9030BED3A6C}"/>
                    </a:ext>
                  </a:extLst>
                </p:cNvPr>
                <p:cNvSpPr>
                  <a:spLocks noRot="1" noChangeAspect="1" noMove="1" noResize="1" noEditPoints="1" noAdjustHandles="1" noChangeArrowheads="1" noChangeShapeType="1" noTextEdit="1"/>
                </p:cNvSpPr>
                <p:nvPr/>
              </p:nvSpPr>
              <p:spPr>
                <a:xfrm>
                  <a:off x="10792940" y="3539031"/>
                  <a:ext cx="560860" cy="493002"/>
                </a:xfrm>
                <a:prstGeom prst="flowChartProcess">
                  <a:avLst/>
                </a:prstGeom>
                <a:blipFill>
                  <a:blip r:embed="rId5"/>
                  <a:stretch>
                    <a:fillRect/>
                  </a:stretch>
                </a:blipFill>
                <a:ln>
                  <a:noFill/>
                </a:ln>
              </p:spPr>
              <p:txBody>
                <a:bodyPr/>
                <a:lstStyle/>
                <a:p>
                  <a:r>
                    <a:rPr lang="zh-CN" altLang="en-US">
                      <a:noFill/>
                    </a:rPr>
                    <a:t> </a:t>
                  </a:r>
                </a:p>
              </p:txBody>
            </p:sp>
          </mc:Fallback>
        </mc:AlternateContent>
        <p:cxnSp>
          <p:nvCxnSpPr>
            <p:cNvPr id="36" name="直线箭头连接符 35">
              <a:extLst>
                <a:ext uri="{FF2B5EF4-FFF2-40B4-BE49-F238E27FC236}">
                  <a16:creationId xmlns:a16="http://schemas.microsoft.com/office/drawing/2014/main" id="{32F56FF3-5B05-4E4B-A5D9-862AB300CF38}"/>
                </a:ext>
              </a:extLst>
            </p:cNvPr>
            <p:cNvCxnSpPr>
              <a:cxnSpLocks/>
              <a:stCxn id="11" idx="6"/>
              <a:endCxn id="32" idx="2"/>
            </p:cNvCxnSpPr>
            <p:nvPr/>
          </p:nvCxnSpPr>
          <p:spPr>
            <a:xfrm>
              <a:off x="10080184" y="4414601"/>
              <a:ext cx="895454" cy="1327698"/>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10A47EE0-8A68-8B4D-8562-5621D4A44424}"/>
                </a:ext>
              </a:extLst>
            </p:cNvPr>
            <p:cNvCxnSpPr>
              <a:cxnSpLocks/>
              <a:stCxn id="12" idx="6"/>
              <a:endCxn id="32" idx="2"/>
            </p:cNvCxnSpPr>
            <p:nvPr/>
          </p:nvCxnSpPr>
          <p:spPr>
            <a:xfrm>
              <a:off x="10080184" y="4793847"/>
              <a:ext cx="895454" cy="948452"/>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42" name="直线箭头连接符 41">
              <a:extLst>
                <a:ext uri="{FF2B5EF4-FFF2-40B4-BE49-F238E27FC236}">
                  <a16:creationId xmlns:a16="http://schemas.microsoft.com/office/drawing/2014/main" id="{538E1EAA-48DE-0543-8E95-AED5A8B10EB3}"/>
                </a:ext>
              </a:extLst>
            </p:cNvPr>
            <p:cNvCxnSpPr>
              <a:cxnSpLocks/>
              <a:stCxn id="13" idx="6"/>
              <a:endCxn id="31" idx="2"/>
            </p:cNvCxnSpPr>
            <p:nvPr/>
          </p:nvCxnSpPr>
          <p:spPr>
            <a:xfrm flipV="1">
              <a:off x="10080184" y="4412895"/>
              <a:ext cx="885186" cy="1329404"/>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5" name="流程 44">
                  <a:extLst>
                    <a:ext uri="{FF2B5EF4-FFF2-40B4-BE49-F238E27FC236}">
                      <a16:creationId xmlns:a16="http://schemas.microsoft.com/office/drawing/2014/main" id="{EEF60847-7DBD-D443-A05F-9B55A40EDBC2}"/>
                    </a:ext>
                  </a:extLst>
                </p:cNvPr>
                <p:cNvSpPr/>
                <p:nvPr/>
              </p:nvSpPr>
              <p:spPr>
                <a:xfrm>
                  <a:off x="8605966" y="6124948"/>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𝐷</m:t>
                            </m:r>
                          </m:e>
                          <m:sub>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0</m:t>
                                </m:r>
                              </m:sub>
                            </m:sSub>
                          </m:sub>
                        </m:sSub>
                      </m:oMath>
                    </m:oMathPara>
                  </a14:m>
                  <a:endParaRPr kumimoji="1" lang="zh-CN" altLang="en-US" dirty="0"/>
                </a:p>
              </p:txBody>
            </p:sp>
          </mc:Choice>
          <mc:Fallback xmlns="">
            <p:sp>
              <p:nvSpPr>
                <p:cNvPr id="45" name="流程 44">
                  <a:extLst>
                    <a:ext uri="{FF2B5EF4-FFF2-40B4-BE49-F238E27FC236}">
                      <a16:creationId xmlns:a16="http://schemas.microsoft.com/office/drawing/2014/main" id="{EEF60847-7DBD-D443-A05F-9B55A40EDBC2}"/>
                    </a:ext>
                  </a:extLst>
                </p:cNvPr>
                <p:cNvSpPr>
                  <a:spLocks noRot="1" noChangeAspect="1" noMove="1" noResize="1" noEditPoints="1" noAdjustHandles="1" noChangeArrowheads="1" noChangeShapeType="1" noTextEdit="1"/>
                </p:cNvSpPr>
                <p:nvPr/>
              </p:nvSpPr>
              <p:spPr>
                <a:xfrm>
                  <a:off x="8605966" y="6124948"/>
                  <a:ext cx="560860" cy="493002"/>
                </a:xfrm>
                <a:prstGeom prst="flowChartProcess">
                  <a:avLst/>
                </a:prstGeom>
                <a:blipFill>
                  <a:blip r:embed="rId6"/>
                  <a:stretch>
                    <a:fillRect/>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流程 45">
                  <a:extLst>
                    <a:ext uri="{FF2B5EF4-FFF2-40B4-BE49-F238E27FC236}">
                      <a16:creationId xmlns:a16="http://schemas.microsoft.com/office/drawing/2014/main" id="{E3B89169-2C4C-F140-B7BB-741BEF9D4846}"/>
                    </a:ext>
                  </a:extLst>
                </p:cNvPr>
                <p:cNvSpPr/>
                <p:nvPr/>
              </p:nvSpPr>
              <p:spPr>
                <a:xfrm>
                  <a:off x="9686620" y="612240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𝐷</m:t>
                            </m:r>
                          </m:e>
                          <m:sub>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1</m:t>
                                </m:r>
                              </m:sub>
                            </m:sSub>
                          </m:sub>
                        </m:sSub>
                      </m:oMath>
                    </m:oMathPara>
                  </a14:m>
                  <a:endParaRPr kumimoji="1" lang="zh-CN" altLang="en-US" dirty="0"/>
                </a:p>
              </p:txBody>
            </p:sp>
          </mc:Choice>
          <mc:Fallback xmlns="">
            <p:sp>
              <p:nvSpPr>
                <p:cNvPr id="46" name="流程 45">
                  <a:extLst>
                    <a:ext uri="{FF2B5EF4-FFF2-40B4-BE49-F238E27FC236}">
                      <a16:creationId xmlns:a16="http://schemas.microsoft.com/office/drawing/2014/main" id="{E3B89169-2C4C-F140-B7BB-741BEF9D4846}"/>
                    </a:ext>
                  </a:extLst>
                </p:cNvPr>
                <p:cNvSpPr>
                  <a:spLocks noRot="1" noChangeAspect="1" noMove="1" noResize="1" noEditPoints="1" noAdjustHandles="1" noChangeArrowheads="1" noChangeShapeType="1" noTextEdit="1"/>
                </p:cNvSpPr>
                <p:nvPr/>
              </p:nvSpPr>
              <p:spPr>
                <a:xfrm>
                  <a:off x="9686620" y="6122401"/>
                  <a:ext cx="560860" cy="493002"/>
                </a:xfrm>
                <a:prstGeom prst="flowChartProcess">
                  <a:avLst/>
                </a:prstGeom>
                <a:blipFill>
                  <a:blip r:embed="rId7"/>
                  <a:stretch>
                    <a:fillRect/>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流程 46">
                  <a:extLst>
                    <a:ext uri="{FF2B5EF4-FFF2-40B4-BE49-F238E27FC236}">
                      <a16:creationId xmlns:a16="http://schemas.microsoft.com/office/drawing/2014/main" id="{44815FE7-AA8F-5B4A-BF6E-AAD2F7FF1732}"/>
                    </a:ext>
                  </a:extLst>
                </p:cNvPr>
                <p:cNvSpPr/>
                <p:nvPr/>
              </p:nvSpPr>
              <p:spPr>
                <a:xfrm>
                  <a:off x="10792940" y="6122401"/>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𝐷</m:t>
                            </m:r>
                          </m:e>
                          <m:sub>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𝐿</m:t>
                                </m:r>
                              </m:e>
                              <m:sub>
                                <m:r>
                                  <a:rPr kumimoji="1" lang="en-US" altLang="zh-CN" b="0" i="1" smtClean="0">
                                    <a:latin typeface="Cambria Math" panose="02040503050406030204" pitchFamily="18" charset="0"/>
                                  </a:rPr>
                                  <m:t>2</m:t>
                                </m:r>
                              </m:sub>
                            </m:sSub>
                          </m:sub>
                        </m:sSub>
                      </m:oMath>
                    </m:oMathPara>
                  </a14:m>
                  <a:endParaRPr kumimoji="1" lang="zh-CN" altLang="en-US" dirty="0"/>
                </a:p>
              </p:txBody>
            </p:sp>
          </mc:Choice>
          <mc:Fallback xmlns="">
            <p:sp>
              <p:nvSpPr>
                <p:cNvPr id="47" name="流程 46">
                  <a:extLst>
                    <a:ext uri="{FF2B5EF4-FFF2-40B4-BE49-F238E27FC236}">
                      <a16:creationId xmlns:a16="http://schemas.microsoft.com/office/drawing/2014/main" id="{44815FE7-AA8F-5B4A-BF6E-AAD2F7FF1732}"/>
                    </a:ext>
                  </a:extLst>
                </p:cNvPr>
                <p:cNvSpPr>
                  <a:spLocks noRot="1" noChangeAspect="1" noMove="1" noResize="1" noEditPoints="1" noAdjustHandles="1" noChangeArrowheads="1" noChangeShapeType="1" noTextEdit="1"/>
                </p:cNvSpPr>
                <p:nvPr/>
              </p:nvSpPr>
              <p:spPr>
                <a:xfrm>
                  <a:off x="10792940" y="6122401"/>
                  <a:ext cx="560860" cy="493002"/>
                </a:xfrm>
                <a:prstGeom prst="flowChartProcess">
                  <a:avLst/>
                </a:prstGeom>
                <a:blipFill>
                  <a:blip r:embed="rId8"/>
                  <a:stretch>
                    <a:fillRect/>
                  </a:stretch>
                </a:blipFill>
                <a:ln>
                  <a:no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293E4CBF-7FFC-DB45-B096-6BE656FF125E}"/>
                </a:ext>
              </a:extLst>
            </p:cNvPr>
            <p:cNvCxnSpPr>
              <a:cxnSpLocks/>
              <a:stCxn id="45" idx="3"/>
              <a:endCxn id="46" idx="1"/>
            </p:cNvCxnSpPr>
            <p:nvPr/>
          </p:nvCxnSpPr>
          <p:spPr>
            <a:xfrm flipV="1">
              <a:off x="9166826" y="6368902"/>
              <a:ext cx="519794" cy="25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9C52AF41-BB06-5F48-90F6-7DDB14F5F260}"/>
                </a:ext>
              </a:extLst>
            </p:cNvPr>
            <p:cNvCxnSpPr>
              <a:cxnSpLocks/>
              <a:stCxn id="46" idx="3"/>
              <a:endCxn id="47" idx="1"/>
            </p:cNvCxnSpPr>
            <p:nvPr/>
          </p:nvCxnSpPr>
          <p:spPr>
            <a:xfrm>
              <a:off x="10247480" y="6368902"/>
              <a:ext cx="54546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4" name="流程 53">
                  <a:extLst>
                    <a:ext uri="{FF2B5EF4-FFF2-40B4-BE49-F238E27FC236}">
                      <a16:creationId xmlns:a16="http://schemas.microsoft.com/office/drawing/2014/main" id="{ABA6FB41-6F66-2940-BC5D-7B06C40F72AD}"/>
                    </a:ext>
                  </a:extLst>
                </p:cNvPr>
                <p:cNvSpPr/>
                <p:nvPr/>
              </p:nvSpPr>
              <p:spPr>
                <a:xfrm>
                  <a:off x="9133460" y="5884859"/>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panose="02040503050406030204" pitchFamily="18" charset="0"/>
                                <a:ea typeface="Cambria Math" panose="02040503050406030204" pitchFamily="18" charset="0"/>
                              </a:rPr>
                              <m:t>𝜙</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4" name="流程 53">
                  <a:extLst>
                    <a:ext uri="{FF2B5EF4-FFF2-40B4-BE49-F238E27FC236}">
                      <a16:creationId xmlns:a16="http://schemas.microsoft.com/office/drawing/2014/main" id="{ABA6FB41-6F66-2940-BC5D-7B06C40F72AD}"/>
                    </a:ext>
                  </a:extLst>
                </p:cNvPr>
                <p:cNvSpPr>
                  <a:spLocks noRot="1" noChangeAspect="1" noMove="1" noResize="1" noEditPoints="1" noAdjustHandles="1" noChangeArrowheads="1" noChangeShapeType="1" noTextEdit="1"/>
                </p:cNvSpPr>
                <p:nvPr/>
              </p:nvSpPr>
              <p:spPr>
                <a:xfrm>
                  <a:off x="9133460" y="5884859"/>
                  <a:ext cx="560860" cy="493002"/>
                </a:xfrm>
                <a:prstGeom prst="flowChartProcess">
                  <a:avLst/>
                </a:prstGeom>
                <a:blipFill>
                  <a:blip r:embed="rId9"/>
                  <a:stretch>
                    <a:fillRect/>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流程 54">
                  <a:extLst>
                    <a:ext uri="{FF2B5EF4-FFF2-40B4-BE49-F238E27FC236}">
                      <a16:creationId xmlns:a16="http://schemas.microsoft.com/office/drawing/2014/main" id="{5A097140-5F64-184E-865E-C61B329A5774}"/>
                    </a:ext>
                  </a:extLst>
                </p:cNvPr>
                <p:cNvSpPr/>
                <p:nvPr/>
              </p:nvSpPr>
              <p:spPr>
                <a:xfrm>
                  <a:off x="10228741" y="5884859"/>
                  <a:ext cx="560860"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panose="02040503050406030204" pitchFamily="18" charset="0"/>
                                <a:ea typeface="Cambria Math" panose="02040503050406030204" pitchFamily="18" charset="0"/>
                              </a:rPr>
                              <m:t>𝜙</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55" name="流程 54">
                  <a:extLst>
                    <a:ext uri="{FF2B5EF4-FFF2-40B4-BE49-F238E27FC236}">
                      <a16:creationId xmlns:a16="http://schemas.microsoft.com/office/drawing/2014/main" id="{5A097140-5F64-184E-865E-C61B329A5774}"/>
                    </a:ext>
                  </a:extLst>
                </p:cNvPr>
                <p:cNvSpPr>
                  <a:spLocks noRot="1" noChangeAspect="1" noMove="1" noResize="1" noEditPoints="1" noAdjustHandles="1" noChangeArrowheads="1" noChangeShapeType="1" noTextEdit="1"/>
                </p:cNvSpPr>
                <p:nvPr/>
              </p:nvSpPr>
              <p:spPr>
                <a:xfrm>
                  <a:off x="10228741" y="5884859"/>
                  <a:ext cx="560860" cy="493002"/>
                </a:xfrm>
                <a:prstGeom prst="flowChartProcess">
                  <a:avLst/>
                </a:prstGeom>
                <a:blipFill>
                  <a:blip r:embed="rId10"/>
                  <a:stretch>
                    <a:fillRect/>
                  </a:stretch>
                </a:blipFill>
                <a:ln>
                  <a:noFill/>
                </a:ln>
              </p:spPr>
              <p:txBody>
                <a:bodyPr/>
                <a:lstStyle/>
                <a:p>
                  <a:r>
                    <a:rPr lang="zh-CN" altLang="en-US">
                      <a:noFill/>
                    </a:rPr>
                    <a:t> </a:t>
                  </a:r>
                </a:p>
              </p:txBody>
            </p:sp>
          </mc:Fallback>
        </mc:AlternateContent>
        <p:sp>
          <p:nvSpPr>
            <p:cNvPr id="58" name="椭圆 57">
              <a:extLst>
                <a:ext uri="{FF2B5EF4-FFF2-40B4-BE49-F238E27FC236}">
                  <a16:creationId xmlns:a16="http://schemas.microsoft.com/office/drawing/2014/main" id="{9630B00C-7334-4D44-BC4F-7A2F92363A02}"/>
                </a:ext>
              </a:extLst>
            </p:cNvPr>
            <p:cNvSpPr/>
            <p:nvPr/>
          </p:nvSpPr>
          <p:spPr>
            <a:xfrm>
              <a:off x="9864184" y="5132450"/>
              <a:ext cx="216000" cy="216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p>
          </p:txBody>
        </p:sp>
        <p:cxnSp>
          <p:nvCxnSpPr>
            <p:cNvPr id="59" name="直线箭头连接符 58">
              <a:extLst>
                <a:ext uri="{FF2B5EF4-FFF2-40B4-BE49-F238E27FC236}">
                  <a16:creationId xmlns:a16="http://schemas.microsoft.com/office/drawing/2014/main" id="{F4FD743D-5AC2-8A4E-B81A-12D98304CC24}"/>
                </a:ext>
              </a:extLst>
            </p:cNvPr>
            <p:cNvCxnSpPr>
              <a:cxnSpLocks/>
              <a:stCxn id="7" idx="6"/>
              <a:endCxn id="58" idx="2"/>
            </p:cNvCxnSpPr>
            <p:nvPr/>
          </p:nvCxnSpPr>
          <p:spPr>
            <a:xfrm flipV="1">
              <a:off x="8999529" y="5240450"/>
              <a:ext cx="864655" cy="501849"/>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D44E224E-775C-0E47-AC9D-3CC5F3C58574}"/>
                </a:ext>
              </a:extLst>
            </p:cNvPr>
            <p:cNvCxnSpPr>
              <a:cxnSpLocks/>
              <a:stCxn id="58" idx="6"/>
              <a:endCxn id="32" idx="2"/>
            </p:cNvCxnSpPr>
            <p:nvPr/>
          </p:nvCxnSpPr>
          <p:spPr>
            <a:xfrm>
              <a:off x="10080184" y="5240450"/>
              <a:ext cx="895454" cy="501849"/>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5" name="流程 34">
                  <a:extLst>
                    <a:ext uri="{FF2B5EF4-FFF2-40B4-BE49-F238E27FC236}">
                      <a16:creationId xmlns:a16="http://schemas.microsoft.com/office/drawing/2014/main" id="{D7FB0B3B-2B96-0247-969D-B68476C89B61}"/>
                    </a:ext>
                  </a:extLst>
                </p:cNvPr>
                <p:cNvSpPr/>
                <p:nvPr/>
              </p:nvSpPr>
              <p:spPr>
                <a:xfrm>
                  <a:off x="7883236" y="4829026"/>
                  <a:ext cx="307382"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kumimoji="1" lang="en-US" altLang="zh-CN" i="1" smtClean="0">
                            <a:latin typeface="Cambria Math" panose="02040503050406030204" pitchFamily="18" charset="0"/>
                          </a:rPr>
                          <m:t>𝑥</m:t>
                        </m:r>
                      </m:oMath>
                    </m:oMathPara>
                  </a14:m>
                  <a:endParaRPr kumimoji="1" lang="zh-CN" altLang="en-US" dirty="0"/>
                </a:p>
              </p:txBody>
            </p:sp>
          </mc:Choice>
          <mc:Fallback xmlns="">
            <p:sp>
              <p:nvSpPr>
                <p:cNvPr id="35" name="流程 34">
                  <a:extLst>
                    <a:ext uri="{FF2B5EF4-FFF2-40B4-BE49-F238E27FC236}">
                      <a16:creationId xmlns:a16="http://schemas.microsoft.com/office/drawing/2014/main" id="{D7FB0B3B-2B96-0247-969D-B68476C89B61}"/>
                    </a:ext>
                  </a:extLst>
                </p:cNvPr>
                <p:cNvSpPr>
                  <a:spLocks noRot="1" noChangeAspect="1" noMove="1" noResize="1" noEditPoints="1" noAdjustHandles="1" noChangeArrowheads="1" noChangeShapeType="1" noTextEdit="1"/>
                </p:cNvSpPr>
                <p:nvPr/>
              </p:nvSpPr>
              <p:spPr>
                <a:xfrm>
                  <a:off x="7883236" y="4829026"/>
                  <a:ext cx="307382" cy="493002"/>
                </a:xfrm>
                <a:prstGeom prst="flowChartProcess">
                  <a:avLst/>
                </a:prstGeom>
                <a:blipFill>
                  <a:blip r:embed="rId11"/>
                  <a:stretch>
                    <a:fillRect/>
                  </a:stretch>
                </a:blipFill>
                <a:ln>
                  <a:noFill/>
                </a:ln>
              </p:spPr>
              <p:txBody>
                <a:bodyPr/>
                <a:lstStyle/>
                <a:p>
                  <a:r>
                    <a:rPr lang="zh-CN" altLang="en-US">
                      <a:noFill/>
                    </a:rPr>
                    <a:t> </a:t>
                  </a:r>
                </a:p>
              </p:txBody>
            </p:sp>
          </mc:Fallback>
        </mc:AlternateContent>
        <p:cxnSp>
          <p:nvCxnSpPr>
            <p:cNvPr id="43" name="直线箭头连接符 42">
              <a:extLst>
                <a:ext uri="{FF2B5EF4-FFF2-40B4-BE49-F238E27FC236}">
                  <a16:creationId xmlns:a16="http://schemas.microsoft.com/office/drawing/2014/main" id="{885A5521-1D11-BB40-B0AC-56123ACE9B70}"/>
                </a:ext>
              </a:extLst>
            </p:cNvPr>
            <p:cNvCxnSpPr>
              <a:cxnSpLocks/>
              <a:stCxn id="35" idx="3"/>
              <a:endCxn id="4" idx="2"/>
            </p:cNvCxnSpPr>
            <p:nvPr/>
          </p:nvCxnSpPr>
          <p:spPr>
            <a:xfrm>
              <a:off x="8190618" y="5075527"/>
              <a:ext cx="430747" cy="0"/>
            </a:xfrm>
            <a:prstGeom prst="straightConnector1">
              <a:avLst/>
            </a:prstGeom>
            <a:ln w="44450" cmpd="dbl">
              <a:solidFill>
                <a:schemeClr val="tx1"/>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流程 56">
                  <a:extLst>
                    <a:ext uri="{FF2B5EF4-FFF2-40B4-BE49-F238E27FC236}">
                      <a16:creationId xmlns:a16="http://schemas.microsoft.com/office/drawing/2014/main" id="{FE5EF3B7-2127-0D4C-A022-A2D7F4B8FE44}"/>
                    </a:ext>
                  </a:extLst>
                </p:cNvPr>
                <p:cNvSpPr/>
                <p:nvPr/>
              </p:nvSpPr>
              <p:spPr>
                <a:xfrm>
                  <a:off x="11762509" y="4829026"/>
                  <a:ext cx="556763" cy="493002"/>
                </a:xfrm>
                <a:prstGeom prst="flowChartProcess">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zh-CN" altLang="en-US" i="1">
                                <a:latin typeface="Cambria Math" panose="02040503050406030204" pitchFamily="18" charset="0"/>
                              </a:rPr>
                              <m:t>𝛼</m:t>
                            </m:r>
                          </m:e>
                          <m:sub>
                            <m:r>
                              <a:rPr lang="en-US" altLang="zh-CN" i="1">
                                <a:latin typeface="Cambria Math" panose="02040503050406030204" pitchFamily="18" charset="0"/>
                              </a:rPr>
                              <m:t>𝑥</m:t>
                            </m:r>
                            <m:r>
                              <a:rPr lang="en-US" altLang="zh-CN" i="1">
                                <a:latin typeface="Cambria Math" panose="02040503050406030204" pitchFamily="18" charset="0"/>
                              </a:rPr>
                              <m:t>,2</m:t>
                            </m:r>
                          </m:sub>
                        </m:sSub>
                      </m:oMath>
                    </m:oMathPara>
                  </a14:m>
                  <a:endParaRPr kumimoji="1" lang="zh-CN" altLang="en-US" dirty="0"/>
                </a:p>
              </p:txBody>
            </p:sp>
          </mc:Choice>
          <mc:Fallback xmlns="">
            <p:sp>
              <p:nvSpPr>
                <p:cNvPr id="57" name="流程 56">
                  <a:extLst>
                    <a:ext uri="{FF2B5EF4-FFF2-40B4-BE49-F238E27FC236}">
                      <a16:creationId xmlns:a16="http://schemas.microsoft.com/office/drawing/2014/main" id="{FE5EF3B7-2127-0D4C-A022-A2D7F4B8FE44}"/>
                    </a:ext>
                  </a:extLst>
                </p:cNvPr>
                <p:cNvSpPr>
                  <a:spLocks noRot="1" noChangeAspect="1" noMove="1" noResize="1" noEditPoints="1" noAdjustHandles="1" noChangeArrowheads="1" noChangeShapeType="1" noTextEdit="1"/>
                </p:cNvSpPr>
                <p:nvPr/>
              </p:nvSpPr>
              <p:spPr>
                <a:xfrm>
                  <a:off x="11762509" y="4829026"/>
                  <a:ext cx="556763" cy="493002"/>
                </a:xfrm>
                <a:prstGeom prst="flowChartProcess">
                  <a:avLst/>
                </a:prstGeom>
                <a:blipFill>
                  <a:blip r:embed="rId12"/>
                  <a:stretch>
                    <a:fillRect/>
                  </a:stretch>
                </a:blipFill>
                <a:ln>
                  <a:noFill/>
                </a:ln>
              </p:spPr>
              <p:txBody>
                <a:bodyPr/>
                <a:lstStyle/>
                <a:p>
                  <a:r>
                    <a:rPr lang="zh-CN" altLang="en-US">
                      <a:noFill/>
                    </a:rPr>
                    <a:t> </a:t>
                  </a:r>
                </a:p>
              </p:txBody>
            </p:sp>
          </mc:Fallback>
        </mc:AlternateContent>
        <p:cxnSp>
          <p:nvCxnSpPr>
            <p:cNvPr id="60" name="直线箭头连接符 59">
              <a:extLst>
                <a:ext uri="{FF2B5EF4-FFF2-40B4-BE49-F238E27FC236}">
                  <a16:creationId xmlns:a16="http://schemas.microsoft.com/office/drawing/2014/main" id="{5C228DFA-9DC4-AB45-B524-7EB59C434A36}"/>
                </a:ext>
              </a:extLst>
            </p:cNvPr>
            <p:cNvCxnSpPr>
              <a:cxnSpLocks/>
              <a:stCxn id="30" idx="6"/>
              <a:endCxn id="57" idx="1"/>
            </p:cNvCxnSpPr>
            <p:nvPr/>
          </p:nvCxnSpPr>
          <p:spPr>
            <a:xfrm>
              <a:off x="11343535" y="5075527"/>
              <a:ext cx="418974" cy="0"/>
            </a:xfrm>
            <a:prstGeom prst="straightConnector1">
              <a:avLst/>
            </a:prstGeom>
            <a:ln w="44450" cmpd="dbl">
              <a:solidFill>
                <a:schemeClr val="tx1"/>
              </a:solidFill>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71" name="内容占位符 2">
                <a:extLst>
                  <a:ext uri="{FF2B5EF4-FFF2-40B4-BE49-F238E27FC236}">
                    <a16:creationId xmlns:a16="http://schemas.microsoft.com/office/drawing/2014/main" id="{FBE2829B-7378-2346-A204-BF19C53165B5}"/>
                  </a:ext>
                </a:extLst>
              </p:cNvPr>
              <p:cNvSpPr txBox="1">
                <a:spLocks/>
              </p:cNvSpPr>
              <p:nvPr/>
            </p:nvSpPr>
            <p:spPr>
              <a:xfrm>
                <a:off x="838199" y="3699164"/>
                <a:ext cx="6065960" cy="24752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dirty="0"/>
                  <a:t>把人类的分类能力描述成一个函数 </a:t>
                </a:r>
                <a14:m>
                  <m:oMath xmlns:m="http://schemas.openxmlformats.org/officeDocument/2006/math">
                    <m:r>
                      <a:rPr lang="en-US" altLang="zh-CN" sz="2000" i="1">
                        <a:latin typeface="Cambria Math" panose="02040503050406030204" pitchFamily="18" charset="0"/>
                      </a:rPr>
                      <m:t>𝑓</m:t>
                    </m:r>
                    <m:d>
                      <m:dPr>
                        <m:ctrlPr>
                          <a:rPr lang="en-US" altLang="zh-CN" sz="2000" i="1">
                            <a:latin typeface="Cambria Math" panose="02040503050406030204" pitchFamily="18" charset="0"/>
                          </a:rPr>
                        </m:ctrlPr>
                      </m:dPr>
                      <m:e>
                        <m:r>
                          <a:rPr lang="en-US" altLang="zh-CN" sz="2000" i="1">
                            <a:latin typeface="Cambria Math" panose="02040503050406030204" pitchFamily="18" charset="0"/>
                          </a:rPr>
                          <m:t>𝑥</m:t>
                        </m:r>
                      </m:e>
                    </m:d>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𝐷</m:t>
                        </m:r>
                      </m:e>
                      <m:sub>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𝐿</m:t>
                            </m:r>
                          </m:e>
                          <m:sub>
                            <m:r>
                              <a:rPr lang="en-US" altLang="zh-CN" sz="2000" i="1">
                                <a:latin typeface="Cambria Math" panose="02040503050406030204" pitchFamily="18" charset="0"/>
                              </a:rPr>
                              <m:t>0</m:t>
                            </m:r>
                          </m:sub>
                        </m:sSub>
                      </m:sub>
                    </m:sSub>
                    <m:r>
                      <a:rPr lang="en-US" altLang="zh-CN" sz="2000" i="1">
                        <a:latin typeface="Cambria Math" panose="02040503050406030204" pitchFamily="18" charset="0"/>
                        <a:ea typeface="Cambria Math" panose="02040503050406030204" pitchFamily="18" charset="0"/>
                      </a:rPr>
                      <m:t>→</m:t>
                    </m:r>
                    <m:r>
                      <a:rPr lang="en-US" altLang="zh-CN" sz="2000" i="1">
                        <a:latin typeface="Cambria Math" panose="02040503050406030204" pitchFamily="18" charset="0"/>
                        <a:ea typeface="Cambria Math" panose="02040503050406030204" pitchFamily="18" charset="0"/>
                      </a:rPr>
                      <m:t>𝐶</m:t>
                    </m:r>
                  </m:oMath>
                </a14:m>
                <a:r>
                  <a:rPr lang="zh-CN" altLang="en-US" sz="2000" dirty="0"/>
                  <a:t>，</a:t>
                </a:r>
              </a:p>
              <a:p>
                <a14:m>
                  <m:oMath xmlns:m="http://schemas.openxmlformats.org/officeDocument/2006/math">
                    <m:r>
                      <a:rPr lang="en-US" altLang="zh-CN" sz="2000" i="1">
                        <a:latin typeface="Cambria Math" panose="02040503050406030204" pitchFamily="18" charset="0"/>
                        <a:ea typeface="Cambria Math" panose="02040503050406030204" pitchFamily="18" charset="0"/>
                      </a:rPr>
                      <m:t>𝐶</m:t>
                    </m:r>
                  </m:oMath>
                </a14:m>
                <a:r>
                  <a:rPr lang="en-US" altLang="zh-CN" sz="2000" dirty="0"/>
                  <a:t> </a:t>
                </a:r>
                <a:r>
                  <a:rPr lang="zh-CN" altLang="en-US" sz="2000" dirty="0"/>
                  <a:t>是分类标签集合，</a:t>
                </a:r>
                <a:endParaRPr lang="en-US" altLang="zh-CN" sz="2000" dirty="0"/>
              </a:p>
              <a:p>
                <a:r>
                  <a:rPr lang="zh-CN" altLang="en-US" sz="2000" dirty="0"/>
                  <a:t>那么以 </a:t>
                </a:r>
                <a14:m>
                  <m:oMath xmlns:m="http://schemas.openxmlformats.org/officeDocument/2006/math">
                    <m:r>
                      <a:rPr lang="en-US" altLang="zh-CN" sz="2000" b="0" i="1" smtClean="0">
                        <a:latin typeface="Cambria Math" panose="02040503050406030204" pitchFamily="18" charset="0"/>
                      </a:rPr>
                      <m:t>𝑀</m:t>
                    </m:r>
                  </m:oMath>
                </a14:m>
                <a:r>
                  <a:rPr lang="zh-CN" altLang="en-US" sz="2000" dirty="0"/>
                  <a:t> 组分类结果作为训练集 </a:t>
                </a:r>
                <a14:m>
                  <m:oMath xmlns:m="http://schemas.openxmlformats.org/officeDocument/2006/math">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m:t>
                        </m:r>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𝑥</m:t>
                            </m:r>
                          </m:e>
                          <m:sup>
                            <m:r>
                              <a:rPr lang="en-US" altLang="zh-CN" sz="2000" b="0" i="1" smtClean="0">
                                <a:latin typeface="Cambria Math" panose="02040503050406030204" pitchFamily="18" charset="0"/>
                              </a:rPr>
                              <m:t>𝑖</m:t>
                            </m:r>
                          </m:sup>
                        </m:sSup>
                        <m:r>
                          <a:rPr lang="en-US" altLang="zh-CN" sz="2000" b="0" i="1" smtClean="0">
                            <a:latin typeface="Cambria Math" panose="02040503050406030204" pitchFamily="18" charset="0"/>
                          </a:rPr>
                          <m:t>,</m:t>
                        </m:r>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𝑐</m:t>
                            </m:r>
                          </m:e>
                          <m:sup>
                            <m:r>
                              <a:rPr lang="en-US" altLang="zh-CN" sz="2000" b="0" i="1" smtClean="0">
                                <a:latin typeface="Cambria Math" panose="02040503050406030204" pitchFamily="18" charset="0"/>
                              </a:rPr>
                              <m:t>𝑖</m:t>
                            </m:r>
                          </m:sup>
                        </m:sSup>
                        <m:r>
                          <a:rPr lang="en-US" altLang="zh-CN" sz="2000" b="0" i="1" smtClean="0">
                            <a:latin typeface="Cambria Math" panose="02040503050406030204" pitchFamily="18" charset="0"/>
                          </a:rPr>
                          <m:t>)}</m:t>
                        </m:r>
                      </m:e>
                      <m:sub>
                        <m:r>
                          <a:rPr lang="en-US" altLang="zh-CN" sz="2000" b="0" i="1" smtClean="0">
                            <a:latin typeface="Cambria Math" panose="02040503050406030204" pitchFamily="18" charset="0"/>
                          </a:rPr>
                          <m:t>𝑖</m:t>
                        </m:r>
                        <m:r>
                          <a:rPr lang="en-US" altLang="zh-CN" sz="2000" b="0" i="1" smtClean="0">
                            <a:latin typeface="Cambria Math" panose="02040503050406030204" pitchFamily="18" charset="0"/>
                          </a:rPr>
                          <m:t>=1,…,</m:t>
                        </m:r>
                        <m:r>
                          <a:rPr lang="en-US" altLang="zh-CN" sz="2000" b="0" i="1" smtClean="0">
                            <a:latin typeface="Cambria Math" panose="02040503050406030204" pitchFamily="18" charset="0"/>
                          </a:rPr>
                          <m:t>𝑀</m:t>
                        </m:r>
                      </m:sub>
                    </m:sSub>
                  </m:oMath>
                </a14:m>
                <a:r>
                  <a:rPr lang="zh-CN" altLang="en-US" sz="2000" dirty="0"/>
                  <a:t> 得到的分类网络是一个近似函数</a:t>
                </a:r>
                <a:r>
                  <a:rPr lang="en-US" altLang="zh-CN" sz="2000" dirty="0"/>
                  <a:t> </a:t>
                </a:r>
                <a14:m>
                  <m:oMath xmlns:m="http://schemas.openxmlformats.org/officeDocument/2006/math">
                    <m:acc>
                      <m:accPr>
                        <m:chr m:val="̂"/>
                        <m:ctrlPr>
                          <a:rPr lang="en-US" altLang="zh-CN" sz="2000" i="1" smtClean="0">
                            <a:latin typeface="Cambria Math" panose="02040503050406030204" pitchFamily="18" charset="0"/>
                          </a:rPr>
                        </m:ctrlPr>
                      </m:accPr>
                      <m:e>
                        <m:r>
                          <a:rPr lang="en-US" altLang="zh-CN" sz="2000" b="0" i="1" smtClean="0">
                            <a:latin typeface="Cambria Math" panose="02040503050406030204" pitchFamily="18" charset="0"/>
                          </a:rPr>
                          <m:t>𝑓</m:t>
                        </m:r>
                      </m:e>
                    </m:acc>
                    <m:d>
                      <m:dPr>
                        <m:ctrlPr>
                          <a:rPr lang="en-US" altLang="zh-CN" sz="2000" i="1">
                            <a:latin typeface="Cambria Math" panose="02040503050406030204" pitchFamily="18" charset="0"/>
                          </a:rPr>
                        </m:ctrlPr>
                      </m:dPr>
                      <m:e>
                        <m:r>
                          <a:rPr lang="en-US" altLang="zh-CN" sz="2000" i="1">
                            <a:latin typeface="Cambria Math" panose="02040503050406030204" pitchFamily="18" charset="0"/>
                          </a:rPr>
                          <m:t>𝑥</m:t>
                        </m:r>
                      </m:e>
                    </m:d>
                  </m:oMath>
                </a14:m>
                <a:r>
                  <a:rPr lang="zh-CN" altLang="en-US" sz="2000" dirty="0"/>
                  <a:t>。</a:t>
                </a:r>
                <a:endParaRPr lang="en-US" altLang="zh-CN" sz="2000" dirty="0"/>
              </a:p>
            </p:txBody>
          </p:sp>
        </mc:Choice>
        <mc:Fallback xmlns="">
          <p:sp>
            <p:nvSpPr>
              <p:cNvPr id="71" name="内容占位符 2">
                <a:extLst>
                  <a:ext uri="{FF2B5EF4-FFF2-40B4-BE49-F238E27FC236}">
                    <a16:creationId xmlns:a16="http://schemas.microsoft.com/office/drawing/2014/main" id="{FBE2829B-7378-2346-A204-BF19C53165B5}"/>
                  </a:ext>
                </a:extLst>
              </p:cNvPr>
              <p:cNvSpPr txBox="1">
                <a:spLocks noRot="1" noChangeAspect="1" noMove="1" noResize="1" noEditPoints="1" noAdjustHandles="1" noChangeArrowheads="1" noChangeShapeType="1" noTextEdit="1"/>
              </p:cNvSpPr>
              <p:nvPr/>
            </p:nvSpPr>
            <p:spPr>
              <a:xfrm>
                <a:off x="838199" y="3699164"/>
                <a:ext cx="6065960" cy="2475252"/>
              </a:xfrm>
              <a:prstGeom prst="rect">
                <a:avLst/>
              </a:prstGeom>
              <a:blipFill>
                <a:blip r:embed="rId13"/>
                <a:stretch>
                  <a:fillRect l="-835" t="-2041" r="-41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6845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9C4740-0001-4245-BD9E-4B2711E6D866}"/>
              </a:ext>
            </a:extLst>
          </p:cNvPr>
          <p:cNvSpPr>
            <a:spLocks noGrp="1"/>
          </p:cNvSpPr>
          <p:nvPr>
            <p:ph type="title"/>
          </p:nvPr>
        </p:nvSpPr>
        <p:spPr/>
        <p:txBody>
          <a:bodyPr/>
          <a:lstStyle/>
          <a:p>
            <a:r>
              <a:rPr kumimoji="1" lang="zh-CN" altLang="en-US" dirty="0"/>
              <a:t>形式化描述：安全决策</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A5EFF57B-0003-9343-8B85-6E8976D276FB}"/>
                  </a:ext>
                </a:extLst>
              </p:cNvPr>
              <p:cNvSpPr>
                <a:spLocks noGrp="1"/>
              </p:cNvSpPr>
              <p:nvPr>
                <p:ph idx="1"/>
              </p:nvPr>
            </p:nvSpPr>
            <p:spPr/>
            <p:txBody>
              <a:bodyPr>
                <a:normAutofit/>
              </a:bodyPr>
              <a:lstStyle/>
              <a:p>
                <a:r>
                  <a:rPr lang="zh-CN" altLang="en-US" sz="1800" dirty="0"/>
                  <a:t>对于输入</a:t>
                </a:r>
                <a:r>
                  <a:rPr lang="en-US" altLang="zh-CN" sz="1800" dirty="0"/>
                  <a:t> </a:t>
                </a:r>
                <a14:m>
                  <m:oMath xmlns:m="http://schemas.openxmlformats.org/officeDocument/2006/math">
                    <m:r>
                      <a:rPr lang="en-US" altLang="zh-CN" sz="1800" i="1">
                        <a:latin typeface="Cambria Math" panose="02040503050406030204" pitchFamily="18" charset="0"/>
                      </a:rPr>
                      <m:t>𝑥</m:t>
                    </m:r>
                    <m:r>
                      <a:rPr lang="en-US" altLang="zh-CN" sz="1800" i="1" dirty="0">
                        <a:latin typeface="Cambria Math" panose="02040503050406030204" pitchFamily="18" charset="0"/>
                        <a:ea typeface="Cambria Math" panose="02040503050406030204" pitchFamily="18" charset="0"/>
                      </a:rPr>
                      <m:t>∈</m:t>
                    </m:r>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𝐷</m:t>
                        </m:r>
                      </m:e>
                      <m:sub>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𝐿</m:t>
                            </m:r>
                          </m:e>
                          <m:sub>
                            <m:r>
                              <a:rPr lang="en-US" altLang="zh-CN" sz="1800" i="1">
                                <a:latin typeface="Cambria Math" panose="02040503050406030204" pitchFamily="18" charset="0"/>
                              </a:rPr>
                              <m:t>0</m:t>
                            </m:r>
                          </m:sub>
                        </m:sSub>
                      </m:sub>
                    </m:sSub>
                  </m:oMath>
                </a14:m>
                <a:r>
                  <a:rPr lang="zh-CN" altLang="en-US" sz="1800" dirty="0"/>
                  <a:t>，把对其的微小改变（不影响人眼分类）描述为子空间 </a:t>
                </a:r>
                <a14:m>
                  <m:oMath xmlns:m="http://schemas.openxmlformats.org/officeDocument/2006/math">
                    <m:r>
                      <a:rPr lang="el-GR" altLang="zh-CN" sz="1800" i="1" smtClean="0">
                        <a:latin typeface="Cambria Math" panose="02040503050406030204" pitchFamily="18" charset="0"/>
                        <a:ea typeface="Cambria Math" panose="02040503050406030204" pitchFamily="18" charset="0"/>
                      </a:rPr>
                      <m:t>𝜂</m:t>
                    </m:r>
                    <m:r>
                      <a:rPr lang="en-US" altLang="zh-CN" sz="1800" i="1" smtClean="0">
                        <a:latin typeface="Cambria Math" panose="02040503050406030204" pitchFamily="18" charset="0"/>
                        <a:ea typeface="Cambria Math" panose="02040503050406030204" pitchFamily="18" charset="0"/>
                      </a:rPr>
                      <m:t>⊆</m:t>
                    </m:r>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𝐷</m:t>
                        </m:r>
                      </m:e>
                      <m:sub>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𝐿</m:t>
                            </m:r>
                          </m:e>
                          <m:sub>
                            <m:r>
                              <a:rPr lang="en-US" altLang="zh-CN" sz="1800" i="1">
                                <a:latin typeface="Cambria Math" panose="02040503050406030204" pitchFamily="18" charset="0"/>
                              </a:rPr>
                              <m:t>0</m:t>
                            </m:r>
                          </m:sub>
                        </m:sSub>
                      </m:sub>
                    </m:sSub>
                  </m:oMath>
                </a14:m>
                <a:r>
                  <a:rPr lang="zh-CN" altLang="en-US" sz="1800" dirty="0"/>
                  <a:t>中的任意一点</a:t>
                </a:r>
                <a:r>
                  <a:rPr lang="en-US" altLang="zh-CN" sz="1800" dirty="0">
                    <a:ea typeface="Cambria Math" panose="02040503050406030204" pitchFamily="18" charset="0"/>
                  </a:rPr>
                  <a:t> </a:t>
                </a:r>
                <a14:m>
                  <m:oMath xmlns:m="http://schemas.openxmlformats.org/officeDocument/2006/math">
                    <m:r>
                      <a:rPr lang="en-US" altLang="zh-CN" sz="1800" b="0" i="1" dirty="0" smtClean="0">
                        <a:latin typeface="Cambria Math" panose="02040503050406030204" pitchFamily="18" charset="0"/>
                        <a:ea typeface="Cambria Math" panose="02040503050406030204" pitchFamily="18" charset="0"/>
                      </a:rPr>
                      <m:t>𝑦</m:t>
                    </m:r>
                    <m:r>
                      <a:rPr lang="en-US" altLang="zh-CN" sz="1800" i="1" dirty="0">
                        <a:latin typeface="Cambria Math" panose="02040503050406030204" pitchFamily="18" charset="0"/>
                        <a:ea typeface="Cambria Math" panose="02040503050406030204" pitchFamily="18" charset="0"/>
                      </a:rPr>
                      <m:t>∈</m:t>
                    </m:r>
                    <m:r>
                      <a:rPr lang="el-GR" altLang="zh-CN" sz="1800" i="1">
                        <a:latin typeface="Cambria Math" panose="02040503050406030204" pitchFamily="18" charset="0"/>
                        <a:ea typeface="Cambria Math" panose="02040503050406030204" pitchFamily="18" charset="0"/>
                      </a:rPr>
                      <m:t>𝜂</m:t>
                    </m:r>
                  </m:oMath>
                </a14:m>
                <a:r>
                  <a:rPr lang="zh-CN" altLang="en-US" sz="1800" dirty="0"/>
                  <a:t>，如果存在 </a:t>
                </a:r>
                <a14:m>
                  <m:oMath xmlns:m="http://schemas.openxmlformats.org/officeDocument/2006/math">
                    <m:r>
                      <a:rPr lang="en-US" altLang="zh-CN" sz="1800" i="1" dirty="0">
                        <a:latin typeface="Cambria Math" panose="02040503050406030204" pitchFamily="18" charset="0"/>
                        <a:ea typeface="Cambria Math" panose="02040503050406030204" pitchFamily="18" charset="0"/>
                      </a:rPr>
                      <m:t>𝑦</m:t>
                    </m:r>
                  </m:oMath>
                </a14:m>
                <a:r>
                  <a:rPr lang="zh-CN" altLang="en-US" sz="1800" dirty="0"/>
                  <a:t> 使得 </a:t>
                </a:r>
                <a14:m>
                  <m:oMath xmlns:m="http://schemas.openxmlformats.org/officeDocument/2006/math">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i="1">
                            <a:latin typeface="Cambria Math" panose="02040503050406030204" pitchFamily="18" charset="0"/>
                          </a:rPr>
                          <m:t>𝑛</m:t>
                        </m:r>
                      </m:sub>
                    </m:sSub>
                    <m:r>
                      <a:rPr lang="en-US" altLang="zh-CN" sz="1800" i="1" smtClean="0">
                        <a:latin typeface="Cambria Math" panose="02040503050406030204" pitchFamily="18" charset="0"/>
                        <a:ea typeface="Cambria Math" panose="02040503050406030204" pitchFamily="18" charset="0"/>
                      </a:rPr>
                      <m:t>≠</m:t>
                    </m:r>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b="0" i="1" smtClean="0">
                            <a:latin typeface="Cambria Math" panose="02040503050406030204" pitchFamily="18" charset="0"/>
                          </a:rPr>
                          <m:t>𝑦</m:t>
                        </m:r>
                        <m:r>
                          <a:rPr lang="en-US" altLang="zh-CN" sz="1800" i="1">
                            <a:latin typeface="Cambria Math" panose="02040503050406030204" pitchFamily="18" charset="0"/>
                          </a:rPr>
                          <m:t>,</m:t>
                        </m:r>
                        <m:r>
                          <a:rPr lang="en-US" altLang="zh-CN" sz="1800" i="1">
                            <a:latin typeface="Cambria Math" panose="02040503050406030204" pitchFamily="18" charset="0"/>
                          </a:rPr>
                          <m:t>𝑛</m:t>
                        </m:r>
                      </m:sub>
                    </m:sSub>
                  </m:oMath>
                </a14:m>
                <a:r>
                  <a:rPr lang="zh-CN" altLang="en-US" sz="1800" dirty="0"/>
                  <a:t>，那么称</a:t>
                </a:r>
                <a:r>
                  <a:rPr lang="en-US" altLang="zh-CN" sz="1800" dirty="0"/>
                  <a:t> </a:t>
                </a:r>
                <a14:m>
                  <m:oMath xmlns:m="http://schemas.openxmlformats.org/officeDocument/2006/math">
                    <m:r>
                      <a:rPr lang="en-US" altLang="zh-CN" sz="1800" i="1" dirty="0">
                        <a:latin typeface="Cambria Math" panose="02040503050406030204" pitchFamily="18" charset="0"/>
                        <a:ea typeface="Cambria Math" panose="02040503050406030204" pitchFamily="18" charset="0"/>
                      </a:rPr>
                      <m:t>𝑦</m:t>
                    </m:r>
                  </m:oMath>
                </a14:m>
                <a:r>
                  <a:rPr lang="zh-CN" altLang="en-US" sz="1800" dirty="0"/>
                  <a:t> 是一个</a:t>
                </a:r>
                <a:r>
                  <a:rPr lang="zh-CN" altLang="en-US" sz="1800" b="1" dirty="0"/>
                  <a:t>对抗样例</a:t>
                </a:r>
                <a:r>
                  <a:rPr lang="zh-CN" altLang="en-US" sz="1800" dirty="0"/>
                  <a:t>（</a:t>
                </a:r>
                <a:r>
                  <a:rPr lang="en" altLang="zh-CN" sz="1800" dirty="0"/>
                  <a:t>adversarial example</a:t>
                </a:r>
                <a:r>
                  <a:rPr lang="zh-CN" altLang="en" sz="1800" dirty="0"/>
                  <a:t>）。</a:t>
                </a:r>
                <a:endParaRPr lang="en-US" altLang="zh-CN" sz="1800" dirty="0"/>
              </a:p>
              <a:p>
                <a:r>
                  <a:rPr lang="zh-CN" altLang="en-US" sz="1800" dirty="0"/>
                  <a:t>把得到一个对抗样例的图片变换表示为</a:t>
                </a:r>
                <a:r>
                  <a:rPr lang="zh-CN" altLang="en-US" sz="1800" b="1" dirty="0"/>
                  <a:t>操作</a:t>
                </a:r>
                <a:r>
                  <a:rPr lang="en-US" altLang="zh-CN" sz="1800" dirty="0"/>
                  <a:t> </a:t>
                </a:r>
                <a14:m>
                  <m:oMath xmlns:m="http://schemas.openxmlformats.org/officeDocument/2006/math">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ea typeface="Cambria Math" panose="02040503050406030204" pitchFamily="18" charset="0"/>
                          </a:rPr>
                          <m:t>𝛿</m:t>
                        </m:r>
                      </m:e>
                      <m:sub>
                        <m:r>
                          <a:rPr lang="en-US" altLang="zh-CN" sz="1800" b="0" i="1" smtClean="0">
                            <a:latin typeface="Cambria Math" panose="02040503050406030204" pitchFamily="18" charset="0"/>
                          </a:rPr>
                          <m:t>𝑘</m:t>
                        </m:r>
                      </m:sub>
                    </m:sSub>
                    <m:r>
                      <a:rPr lang="en-US" altLang="zh-CN" sz="1800" b="0" i="0" smtClean="0">
                        <a:latin typeface="Cambria Math" panose="02040503050406030204" pitchFamily="18" charset="0"/>
                      </a:rPr>
                      <m:t>:</m:t>
                    </m:r>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𝐷</m:t>
                        </m:r>
                      </m:e>
                      <m:sub>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𝐿</m:t>
                            </m:r>
                          </m:e>
                          <m:sub>
                            <m:r>
                              <a:rPr lang="en-US" altLang="zh-CN" sz="1800" i="1">
                                <a:latin typeface="Cambria Math" panose="02040503050406030204" pitchFamily="18" charset="0"/>
                              </a:rPr>
                              <m:t>0</m:t>
                            </m:r>
                          </m:sub>
                        </m:sSub>
                      </m:sub>
                    </m:sSub>
                    <m:r>
                      <a:rPr lang="en-US" altLang="zh-CN" sz="1800" i="1" smtClean="0">
                        <a:latin typeface="Cambria Math" panose="02040503050406030204" pitchFamily="18" charset="0"/>
                        <a:ea typeface="Cambria Math" panose="02040503050406030204" pitchFamily="18" charset="0"/>
                      </a:rPr>
                      <m:t>→</m:t>
                    </m:r>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𝐷</m:t>
                        </m:r>
                      </m:e>
                      <m:sub>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𝐿</m:t>
                            </m:r>
                          </m:e>
                          <m:sub>
                            <m:r>
                              <a:rPr lang="en-US" altLang="zh-CN" sz="1800" i="1">
                                <a:latin typeface="Cambria Math" panose="02040503050406030204" pitchFamily="18" charset="0"/>
                              </a:rPr>
                              <m:t>0</m:t>
                            </m:r>
                          </m:sub>
                        </m:sSub>
                      </m:sub>
                    </m:sSub>
                  </m:oMath>
                </a14:m>
                <a:r>
                  <a:rPr lang="zh-CN" altLang="en-US" sz="1800" dirty="0"/>
                  <a:t>，有操作集 </a:t>
                </a:r>
                <a14:m>
                  <m:oMath xmlns:m="http://schemas.openxmlformats.org/officeDocument/2006/math">
                    <m:r>
                      <m:rPr>
                        <m:sty m:val="p"/>
                      </m:rPr>
                      <a:rPr lang="el-GR" altLang="zh-CN" sz="1800" i="1" smtClean="0">
                        <a:latin typeface="Cambria Math" panose="02040503050406030204" pitchFamily="18" charset="0"/>
                        <a:ea typeface="Cambria Math" panose="02040503050406030204" pitchFamily="18" charset="0"/>
                      </a:rPr>
                      <m:t>Δ</m:t>
                    </m:r>
                  </m:oMath>
                </a14:m>
                <a:r>
                  <a:rPr lang="zh-CN" altLang="en-US" sz="1800" dirty="0"/>
                  <a:t>。</a:t>
                </a:r>
                <a:endParaRPr lang="zh-CN" altLang="en" sz="1800" dirty="0"/>
              </a:p>
              <a:p>
                <a:r>
                  <a:rPr lang="zh-CN" altLang="en-US" sz="1800" dirty="0"/>
                  <a:t>类似的对每一层，我们可以定义扰动域</a:t>
                </a:r>
                <a:r>
                  <a:rPr lang="en-US" altLang="zh-CN" sz="1800" dirty="0"/>
                  <a:t> </a:t>
                </a:r>
                <a14:m>
                  <m:oMath xmlns:m="http://schemas.openxmlformats.org/officeDocument/2006/math">
                    <m:sSub>
                      <m:sSubPr>
                        <m:ctrlPr>
                          <a:rPr lang="en-US" altLang="zh-CN" sz="1800" i="1" smtClean="0">
                            <a:latin typeface="Cambria Math" panose="02040503050406030204" pitchFamily="18" charset="0"/>
                          </a:rPr>
                        </m:ctrlPr>
                      </m:sSubPr>
                      <m:e>
                        <m:r>
                          <a:rPr lang="en-US" altLang="zh-CN" sz="1800" i="1" smtClean="0">
                            <a:latin typeface="Cambria Math" panose="02040503050406030204" pitchFamily="18" charset="0"/>
                            <a:ea typeface="Cambria Math" panose="02040503050406030204" pitchFamily="18" charset="0"/>
                          </a:rPr>
                          <m:t>𝜂</m:t>
                        </m:r>
                      </m:e>
                      <m:sub>
                        <m:r>
                          <a:rPr lang="en-US" altLang="zh-CN" sz="1800" b="0" i="1" smtClean="0">
                            <a:latin typeface="Cambria Math" panose="02040503050406030204" pitchFamily="18" charset="0"/>
                          </a:rPr>
                          <m:t>𝑘</m:t>
                        </m:r>
                      </m:sub>
                    </m:sSub>
                    <m:r>
                      <a:rPr lang="en-US" altLang="zh-CN" sz="1800" b="0" i="1" smtClean="0">
                        <a:latin typeface="Cambria Math" panose="02040503050406030204" pitchFamily="18" charset="0"/>
                      </a:rPr>
                      <m:t>(</m:t>
                    </m:r>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b="0" i="1" smtClean="0">
                            <a:latin typeface="Cambria Math" panose="02040503050406030204" pitchFamily="18" charset="0"/>
                          </a:rPr>
                          <m:t>𝑘</m:t>
                        </m:r>
                      </m:sub>
                    </m:sSub>
                    <m:r>
                      <a:rPr lang="en-US" altLang="zh-CN" sz="1800" b="0" i="1" smtClean="0">
                        <a:latin typeface="Cambria Math" panose="02040503050406030204" pitchFamily="18" charset="0"/>
                      </a:rPr>
                      <m:t>)</m:t>
                    </m:r>
                  </m:oMath>
                </a14:m>
                <a:r>
                  <a:rPr lang="zh-CN" altLang="en-US" sz="1800" dirty="0"/>
                  <a:t>。</a:t>
                </a:r>
              </a:p>
              <a:p>
                <a:r>
                  <a:rPr lang="zh-CN" altLang="en-US" sz="1800" b="1" dirty="0"/>
                  <a:t>一般性安全</a:t>
                </a:r>
                <a:r>
                  <a:rPr lang="zh-CN" altLang="en-US" sz="1800" dirty="0"/>
                  <a:t>：</a:t>
                </a:r>
                <a14:m>
                  <m:oMath xmlns:m="http://schemas.openxmlformats.org/officeDocument/2006/math">
                    <m:r>
                      <a:rPr lang="en-US" altLang="zh-CN" sz="1800" b="0" i="1" smtClean="0">
                        <a:latin typeface="Cambria Math" panose="02040503050406030204" pitchFamily="18" charset="0"/>
                      </a:rPr>
                      <m:t>𝑁</m:t>
                    </m:r>
                    <m:r>
                      <a:rPr lang="en-US" altLang="zh-CN" sz="1800" b="0" i="1" smtClean="0">
                        <a:latin typeface="Cambria Math" panose="02040503050406030204" pitchFamily="18" charset="0"/>
                      </a:rPr>
                      <m:t>,</m:t>
                    </m:r>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ea typeface="Cambria Math" panose="02040503050406030204" pitchFamily="18" charset="0"/>
                          </a:rPr>
                          <m:t>𝜂</m:t>
                        </m:r>
                      </m:e>
                      <m:sub>
                        <m:r>
                          <a:rPr lang="en-US" altLang="zh-CN" sz="1800" b="0" i="1" smtClean="0">
                            <a:latin typeface="Cambria Math" panose="02040503050406030204" pitchFamily="18" charset="0"/>
                          </a:rPr>
                          <m:t>𝑘</m:t>
                        </m:r>
                      </m:sub>
                    </m:sSub>
                    <m:r>
                      <a:rPr lang="en-US" altLang="zh-CN" sz="1800" i="1">
                        <a:latin typeface="Cambria Math" panose="02040503050406030204" pitchFamily="18" charset="0"/>
                        <a:ea typeface="Cambria Math" panose="02040503050406030204" pitchFamily="18" charset="0"/>
                      </a:rPr>
                      <m:t>⊨</m:t>
                    </m:r>
                    <m:r>
                      <a:rPr lang="en-US" altLang="zh-CN" sz="1800" b="0" i="1" smtClean="0">
                        <a:latin typeface="Cambria Math" panose="02040503050406030204" pitchFamily="18" charset="0"/>
                        <a:ea typeface="Cambria Math" panose="02040503050406030204" pitchFamily="18" charset="0"/>
                      </a:rPr>
                      <m:t>𝑥</m:t>
                    </m:r>
                  </m:oMath>
                </a14:m>
                <a:r>
                  <a:rPr lang="zh-CN" altLang="en-US" sz="1800" dirty="0"/>
                  <a:t>，称 </a:t>
                </a:r>
                <a14:m>
                  <m:oMath xmlns:m="http://schemas.openxmlformats.org/officeDocument/2006/math">
                    <m:r>
                      <a:rPr lang="en-US" altLang="zh-CN" sz="1800" i="1">
                        <a:latin typeface="Cambria Math" panose="02040503050406030204" pitchFamily="18" charset="0"/>
                      </a:rPr>
                      <m:t>𝑁</m:t>
                    </m:r>
                  </m:oMath>
                </a14:m>
                <a:r>
                  <a:rPr lang="zh-CN" altLang="en-US" sz="1800" dirty="0"/>
                  <a:t> 对输入 </a:t>
                </a:r>
                <a14:m>
                  <m:oMath xmlns:m="http://schemas.openxmlformats.org/officeDocument/2006/math">
                    <m:r>
                      <a:rPr lang="en-US" altLang="zh-CN" sz="1800" i="1">
                        <a:latin typeface="Cambria Math" panose="02040503050406030204" pitchFamily="18" charset="0"/>
                        <a:ea typeface="Cambria Math" panose="02040503050406030204" pitchFamily="18" charset="0"/>
                      </a:rPr>
                      <m:t>𝑥</m:t>
                    </m:r>
                  </m:oMath>
                </a14:m>
                <a:r>
                  <a:rPr lang="zh-CN" altLang="en-US" sz="1800" dirty="0"/>
                  <a:t> 和域 </a:t>
                </a:r>
                <a14:m>
                  <m:oMath xmlns:m="http://schemas.openxmlformats.org/officeDocument/2006/math">
                    <m:sSub>
                      <m:sSubPr>
                        <m:ctrlPr>
                          <a:rPr lang="en-US" altLang="zh-CN" sz="1800" i="1">
                            <a:latin typeface="Cambria Math" panose="02040503050406030204" pitchFamily="18" charset="0"/>
                          </a:rPr>
                        </m:ctrlPr>
                      </m:sSubPr>
                      <m:e>
                        <m:r>
                          <a:rPr lang="en-US" altLang="zh-CN" sz="1800" i="1">
                            <a:latin typeface="Cambria Math" panose="02040503050406030204" pitchFamily="18" charset="0"/>
                            <a:ea typeface="Cambria Math" panose="02040503050406030204" pitchFamily="18" charset="0"/>
                          </a:rPr>
                          <m:t>𝜂</m:t>
                        </m:r>
                      </m:e>
                      <m:sub>
                        <m:r>
                          <a:rPr lang="en-US" altLang="zh-CN" sz="1800" i="1">
                            <a:latin typeface="Cambria Math" panose="02040503050406030204" pitchFamily="18" charset="0"/>
                          </a:rPr>
                          <m:t>𝑘</m:t>
                        </m:r>
                      </m:sub>
                    </m:sSub>
                    <m:r>
                      <a:rPr lang="en-US" altLang="zh-CN" sz="1800" i="1">
                        <a:latin typeface="Cambria Math" panose="02040503050406030204" pitchFamily="18" charset="0"/>
                      </a:rPr>
                      <m:t>(</m:t>
                    </m:r>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i="1">
                            <a:latin typeface="Cambria Math" panose="02040503050406030204" pitchFamily="18" charset="0"/>
                          </a:rPr>
                          <m:t>𝑘</m:t>
                        </m:r>
                      </m:sub>
                    </m:sSub>
                    <m:r>
                      <a:rPr lang="en-US" altLang="zh-CN" sz="1800" i="1">
                        <a:latin typeface="Cambria Math" panose="02040503050406030204" pitchFamily="18" charset="0"/>
                      </a:rPr>
                      <m:t>)</m:t>
                    </m:r>
                  </m:oMath>
                </a14:m>
                <a:r>
                  <a:rPr lang="zh-CN" altLang="en-US" sz="1800" dirty="0"/>
                  <a:t> 是安全的，如果对任意 </a:t>
                </a:r>
                <a14:m>
                  <m:oMath xmlns:m="http://schemas.openxmlformats.org/officeDocument/2006/math">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i="1">
                            <a:latin typeface="Cambria Math" panose="02040503050406030204" pitchFamily="18" charset="0"/>
                          </a:rPr>
                          <m:t>𝑘</m:t>
                        </m:r>
                      </m:sub>
                    </m:sSub>
                    <m:r>
                      <a:rPr lang="en-US" altLang="zh-CN" sz="1800" i="1" smtClean="0">
                        <a:latin typeface="Cambria Math" panose="02040503050406030204" pitchFamily="18" charset="0"/>
                        <a:ea typeface="Cambria Math" panose="02040503050406030204" pitchFamily="18" charset="0"/>
                      </a:rPr>
                      <m:t>∈</m:t>
                    </m:r>
                    <m:sSub>
                      <m:sSubPr>
                        <m:ctrlPr>
                          <a:rPr lang="en-US" altLang="zh-CN" sz="1800" i="1">
                            <a:latin typeface="Cambria Math" panose="02040503050406030204" pitchFamily="18" charset="0"/>
                          </a:rPr>
                        </m:ctrlPr>
                      </m:sSubPr>
                      <m:e>
                        <m:r>
                          <a:rPr lang="en-US" altLang="zh-CN" sz="1800" i="1">
                            <a:latin typeface="Cambria Math" panose="02040503050406030204" pitchFamily="18" charset="0"/>
                            <a:ea typeface="Cambria Math" panose="02040503050406030204" pitchFamily="18" charset="0"/>
                          </a:rPr>
                          <m:t>𝜂</m:t>
                        </m:r>
                      </m:e>
                      <m:sub>
                        <m:r>
                          <a:rPr lang="en-US" altLang="zh-CN" sz="1800" i="1">
                            <a:latin typeface="Cambria Math" panose="02040503050406030204" pitchFamily="18" charset="0"/>
                          </a:rPr>
                          <m:t>𝑘</m:t>
                        </m:r>
                      </m:sub>
                    </m:sSub>
                    <m:r>
                      <a:rPr lang="en-US" altLang="zh-CN" sz="1800" i="1">
                        <a:latin typeface="Cambria Math" panose="02040503050406030204" pitchFamily="18" charset="0"/>
                      </a:rPr>
                      <m:t>(</m:t>
                    </m:r>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i="1">
                            <a:latin typeface="Cambria Math" panose="02040503050406030204" pitchFamily="18" charset="0"/>
                          </a:rPr>
                          <m:t>𝑘</m:t>
                        </m:r>
                      </m:sub>
                    </m:sSub>
                    <m:r>
                      <a:rPr lang="en-US" altLang="zh-CN" sz="1800" i="1">
                        <a:latin typeface="Cambria Math" panose="02040503050406030204" pitchFamily="18" charset="0"/>
                      </a:rPr>
                      <m:t>)</m:t>
                    </m:r>
                  </m:oMath>
                </a14:m>
                <a:r>
                  <a:rPr lang="zh-CN" altLang="en-US" sz="1800" dirty="0"/>
                  <a:t> 有 </a:t>
                </a:r>
                <a14:m>
                  <m:oMath xmlns:m="http://schemas.openxmlformats.org/officeDocument/2006/math">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i="1">
                            <a:latin typeface="Cambria Math" panose="02040503050406030204" pitchFamily="18" charset="0"/>
                          </a:rPr>
                          <m:t>𝑛</m:t>
                        </m:r>
                      </m:sub>
                    </m:sSub>
                    <m:r>
                      <a:rPr lang="en-US" altLang="zh-CN" sz="1800" b="0" i="1" smtClean="0">
                        <a:latin typeface="Cambria Math" panose="02040503050406030204" pitchFamily="18" charset="0"/>
                      </a:rPr>
                      <m:t>=</m:t>
                    </m:r>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𝑦</m:t>
                        </m:r>
                        <m:r>
                          <a:rPr lang="en-US" altLang="zh-CN" sz="1800" i="1">
                            <a:latin typeface="Cambria Math" panose="02040503050406030204" pitchFamily="18" charset="0"/>
                          </a:rPr>
                          <m:t>,</m:t>
                        </m:r>
                        <m:r>
                          <a:rPr lang="en-US" altLang="zh-CN" sz="1800" i="1">
                            <a:latin typeface="Cambria Math" panose="02040503050406030204" pitchFamily="18" charset="0"/>
                          </a:rPr>
                          <m:t>𝑛</m:t>
                        </m:r>
                      </m:sub>
                    </m:sSub>
                    <m:r>
                      <a:rPr lang="en-US" altLang="zh-CN" sz="1800" i="1">
                        <a:latin typeface="Cambria Math" panose="02040503050406030204" pitchFamily="18" charset="0"/>
                      </a:rPr>
                      <m:t> </m:t>
                    </m:r>
                  </m:oMath>
                </a14:m>
                <a:r>
                  <a:rPr lang="zh-CN" altLang="en-US" sz="1800" dirty="0"/>
                  <a:t>。</a:t>
                </a:r>
                <a:endParaRPr lang="en-US" altLang="zh-CN" sz="1800" dirty="0"/>
              </a:p>
              <a:p>
                <a:r>
                  <a:rPr lang="zh-CN" altLang="en-US" sz="1800" b="1" dirty="0"/>
                  <a:t>安全操作</a:t>
                </a:r>
                <a:r>
                  <a:rPr lang="zh-CN" altLang="en-US" sz="1800" dirty="0"/>
                  <a:t>：</a:t>
                </a:r>
                <a:r>
                  <a:rPr lang="en-US" altLang="zh-CN" sz="1800" dirty="0"/>
                  <a:t> </a:t>
                </a:r>
                <a14:m>
                  <m:oMath xmlns:m="http://schemas.openxmlformats.org/officeDocument/2006/math">
                    <m:r>
                      <a:rPr lang="en-US" altLang="zh-CN" sz="1800" i="1">
                        <a:latin typeface="Cambria Math" panose="02040503050406030204" pitchFamily="18" charset="0"/>
                      </a:rPr>
                      <m:t>𝑁</m:t>
                    </m:r>
                    <m:r>
                      <a:rPr lang="en-US" altLang="zh-CN" sz="1800" i="1">
                        <a:latin typeface="Cambria Math" panose="02040503050406030204" pitchFamily="18" charset="0"/>
                      </a:rPr>
                      <m:t>,</m:t>
                    </m:r>
                    <m:sSub>
                      <m:sSubPr>
                        <m:ctrlPr>
                          <a:rPr lang="en-US" altLang="zh-CN" sz="1800" i="1">
                            <a:latin typeface="Cambria Math" panose="02040503050406030204" pitchFamily="18" charset="0"/>
                          </a:rPr>
                        </m:ctrlPr>
                      </m:sSubPr>
                      <m:e>
                        <m:r>
                          <a:rPr lang="en-US" altLang="zh-CN" sz="1800" i="1">
                            <a:latin typeface="Cambria Math" panose="02040503050406030204" pitchFamily="18" charset="0"/>
                            <a:ea typeface="Cambria Math" panose="02040503050406030204" pitchFamily="18" charset="0"/>
                          </a:rPr>
                          <m:t>𝜂</m:t>
                        </m:r>
                      </m:e>
                      <m:sub>
                        <m:r>
                          <a:rPr lang="en-US" altLang="zh-CN" sz="1800" i="1">
                            <a:latin typeface="Cambria Math" panose="02040503050406030204" pitchFamily="18" charset="0"/>
                          </a:rPr>
                          <m:t>𝑘</m:t>
                        </m:r>
                      </m:sub>
                    </m:sSub>
                    <m:r>
                      <a:rPr lang="en-US" altLang="zh-CN" sz="1800" b="0" i="1" smtClean="0">
                        <a:latin typeface="Cambria Math" panose="02040503050406030204" pitchFamily="18" charset="0"/>
                      </a:rPr>
                      <m:t>,</m:t>
                    </m:r>
                    <m:sSub>
                      <m:sSubPr>
                        <m:ctrlPr>
                          <a:rPr lang="en-US" altLang="zh-CN" sz="1800" b="0" i="1" smtClean="0">
                            <a:latin typeface="Cambria Math" panose="02040503050406030204" pitchFamily="18" charset="0"/>
                          </a:rPr>
                        </m:ctrlPr>
                      </m:sSubPr>
                      <m:e>
                        <m:r>
                          <m:rPr>
                            <m:sty m:val="p"/>
                          </m:rPr>
                          <a:rPr lang="el-GR" altLang="zh-CN" sz="1800" b="0" i="1" smtClean="0">
                            <a:latin typeface="Cambria Math" panose="02040503050406030204" pitchFamily="18" charset="0"/>
                            <a:ea typeface="Cambria Math" panose="02040503050406030204" pitchFamily="18" charset="0"/>
                          </a:rPr>
                          <m:t>Δ</m:t>
                        </m:r>
                      </m:e>
                      <m:sub>
                        <m:r>
                          <a:rPr lang="en-US" altLang="zh-CN" sz="1800" b="0" i="1" smtClean="0">
                            <a:latin typeface="Cambria Math" panose="02040503050406030204" pitchFamily="18" charset="0"/>
                          </a:rPr>
                          <m:t>𝑘</m:t>
                        </m:r>
                      </m:sub>
                    </m:sSub>
                    <m:r>
                      <a:rPr lang="en-US" altLang="zh-CN" sz="1800" i="1">
                        <a:latin typeface="Cambria Math" panose="02040503050406030204" pitchFamily="18" charset="0"/>
                        <a:ea typeface="Cambria Math" panose="02040503050406030204" pitchFamily="18" charset="0"/>
                      </a:rPr>
                      <m:t>⊨</m:t>
                    </m:r>
                    <m:r>
                      <a:rPr lang="en-US" altLang="zh-CN" sz="1800" i="1">
                        <a:latin typeface="Cambria Math" panose="02040503050406030204" pitchFamily="18" charset="0"/>
                        <a:ea typeface="Cambria Math" panose="02040503050406030204" pitchFamily="18" charset="0"/>
                      </a:rPr>
                      <m:t>𝑥</m:t>
                    </m:r>
                  </m:oMath>
                </a14:m>
                <a:r>
                  <a:rPr lang="zh-CN" altLang="en-US" sz="1800" dirty="0"/>
                  <a:t>，称考虑域 </a:t>
                </a:r>
                <a14:m>
                  <m:oMath xmlns:m="http://schemas.openxmlformats.org/officeDocument/2006/math">
                    <m:sSub>
                      <m:sSubPr>
                        <m:ctrlPr>
                          <a:rPr lang="en-US" altLang="zh-CN" sz="1800" i="1">
                            <a:latin typeface="Cambria Math" panose="02040503050406030204" pitchFamily="18" charset="0"/>
                          </a:rPr>
                        </m:ctrlPr>
                      </m:sSubPr>
                      <m:e>
                        <m:r>
                          <a:rPr lang="en-US" altLang="zh-CN" sz="1800" i="1">
                            <a:latin typeface="Cambria Math" panose="02040503050406030204" pitchFamily="18" charset="0"/>
                            <a:ea typeface="Cambria Math" panose="02040503050406030204" pitchFamily="18" charset="0"/>
                          </a:rPr>
                          <m:t>𝜂</m:t>
                        </m:r>
                      </m:e>
                      <m:sub>
                        <m:r>
                          <a:rPr lang="en-US" altLang="zh-CN" sz="1800" i="1">
                            <a:latin typeface="Cambria Math" panose="02040503050406030204" pitchFamily="18" charset="0"/>
                          </a:rPr>
                          <m:t>𝑘</m:t>
                        </m:r>
                      </m:sub>
                    </m:sSub>
                    <m:r>
                      <a:rPr lang="en-US" altLang="zh-CN" sz="1800" i="1">
                        <a:latin typeface="Cambria Math" panose="02040503050406030204" pitchFamily="18" charset="0"/>
                      </a:rPr>
                      <m:t>(</m:t>
                    </m:r>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i="1">
                            <a:latin typeface="Cambria Math" panose="02040503050406030204" pitchFamily="18" charset="0"/>
                          </a:rPr>
                          <m:t>𝑘</m:t>
                        </m:r>
                      </m:sub>
                    </m:sSub>
                    <m:r>
                      <a:rPr lang="en-US" altLang="zh-CN" sz="1800" i="1">
                        <a:latin typeface="Cambria Math" panose="02040503050406030204" pitchFamily="18" charset="0"/>
                      </a:rPr>
                      <m:t>)</m:t>
                    </m:r>
                  </m:oMath>
                </a14:m>
                <a:r>
                  <a:rPr lang="zh-CN" altLang="en-US" sz="1800" dirty="0"/>
                  <a:t> 和操作集 </a:t>
                </a:r>
                <a14:m>
                  <m:oMath xmlns:m="http://schemas.openxmlformats.org/officeDocument/2006/math">
                    <m:sSub>
                      <m:sSubPr>
                        <m:ctrlPr>
                          <a:rPr lang="en-US" altLang="zh-CN" sz="1800" i="1">
                            <a:latin typeface="Cambria Math" panose="02040503050406030204" pitchFamily="18" charset="0"/>
                          </a:rPr>
                        </m:ctrlPr>
                      </m:sSubPr>
                      <m:e>
                        <m:r>
                          <m:rPr>
                            <m:sty m:val="p"/>
                          </m:rPr>
                          <a:rPr lang="el-GR" altLang="zh-CN" sz="1800" i="1">
                            <a:latin typeface="Cambria Math" panose="02040503050406030204" pitchFamily="18" charset="0"/>
                            <a:ea typeface="Cambria Math" panose="02040503050406030204" pitchFamily="18" charset="0"/>
                          </a:rPr>
                          <m:t>Δ</m:t>
                        </m:r>
                      </m:e>
                      <m:sub>
                        <m:r>
                          <a:rPr lang="en-US" altLang="zh-CN" sz="1800" i="1">
                            <a:latin typeface="Cambria Math" panose="02040503050406030204" pitchFamily="18" charset="0"/>
                          </a:rPr>
                          <m:t>𝑘</m:t>
                        </m:r>
                      </m:sub>
                    </m:sSub>
                  </m:oMath>
                </a14:m>
                <a:r>
                  <a:rPr lang="zh-CN" altLang="en-US" sz="1800" dirty="0"/>
                  <a:t>，</a:t>
                </a:r>
                <a14:m>
                  <m:oMath xmlns:m="http://schemas.openxmlformats.org/officeDocument/2006/math">
                    <m:r>
                      <a:rPr lang="en-US" altLang="zh-CN" sz="1800" i="1">
                        <a:latin typeface="Cambria Math" panose="02040503050406030204" pitchFamily="18" charset="0"/>
                      </a:rPr>
                      <m:t>𝑁</m:t>
                    </m:r>
                  </m:oMath>
                </a14:m>
                <a:r>
                  <a:rPr lang="zh-CN" altLang="en-US" sz="1800" dirty="0"/>
                  <a:t> 对输入 </a:t>
                </a:r>
                <a14:m>
                  <m:oMath xmlns:m="http://schemas.openxmlformats.org/officeDocument/2006/math">
                    <m:r>
                      <a:rPr lang="en-US" altLang="zh-CN" sz="1800" i="1">
                        <a:latin typeface="Cambria Math" panose="02040503050406030204" pitchFamily="18" charset="0"/>
                        <a:ea typeface="Cambria Math" panose="02040503050406030204" pitchFamily="18" charset="0"/>
                      </a:rPr>
                      <m:t>𝑥</m:t>
                    </m:r>
                  </m:oMath>
                </a14:m>
                <a:r>
                  <a:rPr lang="zh-CN" altLang="en-US" sz="1800" dirty="0"/>
                  <a:t> 是安全的，如果有 </a:t>
                </a:r>
                <a14:m>
                  <m:oMath xmlns:m="http://schemas.openxmlformats.org/officeDocument/2006/math">
                    <m:sSub>
                      <m:sSubPr>
                        <m:ctrlPr>
                          <a:rPr lang="en-US" altLang="zh-CN" sz="1800" i="1">
                            <a:latin typeface="Cambria Math" panose="02040503050406030204" pitchFamily="18" charset="0"/>
                          </a:rPr>
                        </m:ctrlPr>
                      </m:sSubPr>
                      <m:e>
                        <m:r>
                          <a:rPr lang="en-US" altLang="zh-CN" sz="1800" i="1">
                            <a:latin typeface="Cambria Math" panose="02040503050406030204" pitchFamily="18" charset="0"/>
                            <a:ea typeface="Cambria Math" panose="02040503050406030204" pitchFamily="18" charset="0"/>
                          </a:rPr>
                          <m:t>𝜂</m:t>
                        </m:r>
                      </m:e>
                      <m:sub>
                        <m:r>
                          <a:rPr lang="en-US" altLang="zh-CN" sz="1800" i="1">
                            <a:latin typeface="Cambria Math" panose="02040503050406030204" pitchFamily="18" charset="0"/>
                          </a:rPr>
                          <m:t>𝑘</m:t>
                        </m:r>
                      </m:sub>
                    </m:sSub>
                    <m:r>
                      <a:rPr lang="en-US" altLang="zh-CN" sz="1800" i="1">
                        <a:latin typeface="Cambria Math" panose="02040503050406030204" pitchFamily="18" charset="0"/>
                      </a:rPr>
                      <m:t>(</m:t>
                    </m:r>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i="1">
                            <a:latin typeface="Cambria Math" panose="02040503050406030204" pitchFamily="18" charset="0"/>
                          </a:rPr>
                          <m:t>𝑘</m:t>
                        </m:r>
                      </m:sub>
                    </m:sSub>
                    <m:r>
                      <a:rPr lang="en-US" altLang="zh-CN" sz="1800" i="1">
                        <a:latin typeface="Cambria Math" panose="02040503050406030204" pitchFamily="18" charset="0"/>
                      </a:rPr>
                      <m:t>)</m:t>
                    </m:r>
                  </m:oMath>
                </a14:m>
                <a:r>
                  <a:rPr lang="zh-CN" altLang="en-US" sz="1800" dirty="0"/>
                  <a:t> 对于集合 </a:t>
                </a:r>
                <a14:m>
                  <m:oMath xmlns:m="http://schemas.openxmlformats.org/officeDocument/2006/math">
                    <m:r>
                      <a:rPr lang="en-US" altLang="zh-CN" sz="1800" i="1" smtClean="0">
                        <a:latin typeface="Cambria Math" panose="02040503050406030204" pitchFamily="18" charset="0"/>
                        <a:ea typeface="Cambria Math" panose="02040503050406030204" pitchFamily="18" charset="0"/>
                      </a:rPr>
                      <m:t>ℒ</m:t>
                    </m:r>
                    <m:r>
                      <a:rPr lang="en-US" altLang="zh-CN" sz="1800" b="0" i="1" smtClean="0">
                        <a:latin typeface="Cambria Math" panose="02040503050406030204" pitchFamily="18" charset="0"/>
                        <a:ea typeface="Cambria Math" panose="02040503050406030204" pitchFamily="18" charset="0"/>
                      </a:rPr>
                      <m:t>(</m:t>
                    </m:r>
                    <m:sSub>
                      <m:sSubPr>
                        <m:ctrlPr>
                          <a:rPr lang="en-US" altLang="zh-CN" sz="1800" i="1">
                            <a:latin typeface="Cambria Math" panose="02040503050406030204" pitchFamily="18" charset="0"/>
                          </a:rPr>
                        </m:ctrlPr>
                      </m:sSubPr>
                      <m:e>
                        <m:r>
                          <a:rPr lang="en-US" altLang="zh-CN" sz="1800" i="1">
                            <a:latin typeface="Cambria Math" panose="02040503050406030204" pitchFamily="18" charset="0"/>
                            <a:ea typeface="Cambria Math" panose="02040503050406030204" pitchFamily="18" charset="0"/>
                          </a:rPr>
                          <m:t>𝜂</m:t>
                        </m:r>
                      </m:e>
                      <m:sub>
                        <m:r>
                          <a:rPr lang="en-US" altLang="zh-CN" sz="1800" i="1">
                            <a:latin typeface="Cambria Math" panose="02040503050406030204" pitchFamily="18" charset="0"/>
                          </a:rPr>
                          <m:t>𝑘</m:t>
                        </m:r>
                      </m:sub>
                    </m:sSub>
                    <m:d>
                      <m:dPr>
                        <m:ctrlPr>
                          <a:rPr lang="en-US" altLang="zh-CN" sz="1800" i="1">
                            <a:latin typeface="Cambria Math" panose="02040503050406030204" pitchFamily="18" charset="0"/>
                          </a:rPr>
                        </m:ctrlPr>
                      </m:dPr>
                      <m:e>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𝛼</m:t>
                            </m:r>
                          </m:e>
                          <m:sub>
                            <m:r>
                              <a:rPr lang="en-US" altLang="zh-CN" sz="1800" i="1">
                                <a:latin typeface="Cambria Math" panose="02040503050406030204" pitchFamily="18" charset="0"/>
                              </a:rPr>
                              <m:t>𝑥</m:t>
                            </m:r>
                            <m:r>
                              <a:rPr lang="en-US" altLang="zh-CN" sz="1800" i="1">
                                <a:latin typeface="Cambria Math" panose="02040503050406030204" pitchFamily="18" charset="0"/>
                              </a:rPr>
                              <m:t>,</m:t>
                            </m:r>
                            <m:r>
                              <a:rPr lang="en-US" altLang="zh-CN" sz="1800" i="1">
                                <a:latin typeface="Cambria Math" panose="02040503050406030204" pitchFamily="18" charset="0"/>
                              </a:rPr>
                              <m:t>𝑘</m:t>
                            </m:r>
                          </m:sub>
                        </m:sSub>
                      </m:e>
                    </m:d>
                    <m:r>
                      <a:rPr lang="en-US" altLang="zh-CN" sz="1800" b="0" i="1" smtClean="0">
                        <a:latin typeface="Cambria Math" panose="02040503050406030204" pitchFamily="18" charset="0"/>
                      </a:rPr>
                      <m:t>)</m:t>
                    </m:r>
                  </m:oMath>
                </a14:m>
                <a:r>
                  <a:rPr lang="zh-CN" altLang="en-US" sz="1800" dirty="0"/>
                  <a:t> 是一个 </a:t>
                </a:r>
                <a:r>
                  <a:rPr lang="en-US" altLang="zh-CN" sz="1800" dirty="0"/>
                  <a:t>0-variation</a:t>
                </a:r>
                <a:r>
                  <a:rPr lang="zh-CN" altLang="en-US" sz="1800" dirty="0"/>
                  <a:t>。</a:t>
                </a:r>
                <a:endParaRPr lang="en-US" altLang="zh-CN" sz="1800" dirty="0"/>
              </a:p>
              <a:p>
                <a:endParaRPr lang="en-US" altLang="zh-CN" sz="1800" dirty="0"/>
              </a:p>
              <a:p>
                <a:r>
                  <a:rPr lang="zh-CN" altLang="en-US" sz="1800" dirty="0"/>
                  <a:t>这样验证问题被转换为一个搜索问题，对于网络 </a:t>
                </a:r>
                <a14:m>
                  <m:oMath xmlns:m="http://schemas.openxmlformats.org/officeDocument/2006/math">
                    <m:r>
                      <a:rPr lang="en-US" altLang="zh-CN" sz="1800" i="1">
                        <a:latin typeface="Cambria Math" panose="02040503050406030204" pitchFamily="18" charset="0"/>
                      </a:rPr>
                      <m:t>𝑁</m:t>
                    </m:r>
                  </m:oMath>
                </a14:m>
                <a:r>
                  <a:rPr lang="zh-CN" altLang="en-US" sz="1800" dirty="0"/>
                  <a:t> 和输入 </a:t>
                </a:r>
                <a14:m>
                  <m:oMath xmlns:m="http://schemas.openxmlformats.org/officeDocument/2006/math">
                    <m:r>
                      <a:rPr lang="en-US" altLang="zh-CN" sz="1800" i="1">
                        <a:latin typeface="Cambria Math" panose="02040503050406030204" pitchFamily="18" charset="0"/>
                        <a:ea typeface="Cambria Math" panose="02040503050406030204" pitchFamily="18" charset="0"/>
                      </a:rPr>
                      <m:t>𝑥</m:t>
                    </m:r>
                  </m:oMath>
                </a14:m>
                <a:r>
                  <a:rPr lang="zh-CN" altLang="en-US" sz="1800" dirty="0"/>
                  <a:t>，给定 </a:t>
                </a:r>
                <a14:m>
                  <m:oMath xmlns:m="http://schemas.openxmlformats.org/officeDocument/2006/math">
                    <m:sSub>
                      <m:sSubPr>
                        <m:ctrlPr>
                          <a:rPr lang="en-US" altLang="zh-CN" sz="1800" i="1">
                            <a:latin typeface="Cambria Math" panose="02040503050406030204" pitchFamily="18" charset="0"/>
                          </a:rPr>
                        </m:ctrlPr>
                      </m:sSubPr>
                      <m:e>
                        <m:r>
                          <a:rPr lang="el-GR" altLang="zh-CN" sz="1800" i="1" smtClean="0">
                            <a:latin typeface="Cambria Math" panose="02040503050406030204" pitchFamily="18" charset="0"/>
                            <a:ea typeface="Cambria Math" panose="02040503050406030204" pitchFamily="18" charset="0"/>
                          </a:rPr>
                          <m:t>𝜂</m:t>
                        </m:r>
                      </m:e>
                      <m:sub>
                        <m:r>
                          <a:rPr lang="en-US" altLang="zh-CN" sz="1800" i="1">
                            <a:latin typeface="Cambria Math" panose="02040503050406030204" pitchFamily="18" charset="0"/>
                          </a:rPr>
                          <m:t>𝑘</m:t>
                        </m:r>
                      </m:sub>
                    </m:sSub>
                  </m:oMath>
                </a14:m>
                <a:r>
                  <a:rPr lang="en-US" altLang="zh-CN" sz="1800" dirty="0"/>
                  <a:t> </a:t>
                </a:r>
                <a:r>
                  <a:rPr lang="zh-CN" altLang="en-US" sz="1800" dirty="0"/>
                  <a:t>和 </a:t>
                </a:r>
                <a14:m>
                  <m:oMath xmlns:m="http://schemas.openxmlformats.org/officeDocument/2006/math">
                    <m:sSub>
                      <m:sSubPr>
                        <m:ctrlPr>
                          <a:rPr lang="en-US" altLang="zh-CN" sz="1800" i="1">
                            <a:latin typeface="Cambria Math" panose="02040503050406030204" pitchFamily="18" charset="0"/>
                          </a:rPr>
                        </m:ctrlPr>
                      </m:sSubPr>
                      <m:e>
                        <m:r>
                          <m:rPr>
                            <m:sty m:val="p"/>
                          </m:rPr>
                          <a:rPr lang="el-GR" altLang="zh-CN" sz="1800" i="1">
                            <a:latin typeface="Cambria Math" panose="02040503050406030204" pitchFamily="18" charset="0"/>
                            <a:ea typeface="Cambria Math" panose="02040503050406030204" pitchFamily="18" charset="0"/>
                          </a:rPr>
                          <m:t>Δ</m:t>
                        </m:r>
                      </m:e>
                      <m:sub>
                        <m:r>
                          <a:rPr lang="en-US" altLang="zh-CN" sz="1800" i="1">
                            <a:latin typeface="Cambria Math" panose="02040503050406030204" pitchFamily="18" charset="0"/>
                          </a:rPr>
                          <m:t>𝑘</m:t>
                        </m:r>
                      </m:sub>
                    </m:sSub>
                  </m:oMath>
                </a14:m>
                <a:r>
                  <a:rPr lang="zh-CN" altLang="en-US" sz="1800" dirty="0"/>
                  <a:t>，搜索不满足安全操作的对抗样例。</a:t>
                </a:r>
              </a:p>
            </p:txBody>
          </p:sp>
        </mc:Choice>
        <mc:Fallback>
          <p:sp>
            <p:nvSpPr>
              <p:cNvPr id="3" name="内容占位符 2">
                <a:extLst>
                  <a:ext uri="{FF2B5EF4-FFF2-40B4-BE49-F238E27FC236}">
                    <a16:creationId xmlns:a16="http://schemas.microsoft.com/office/drawing/2014/main" id="{A5EFF57B-0003-9343-8B85-6E8976D276FB}"/>
                  </a:ext>
                </a:extLst>
              </p:cNvPr>
              <p:cNvSpPr>
                <a:spLocks noGrp="1" noRot="1" noChangeAspect="1" noMove="1" noResize="1" noEditPoints="1" noAdjustHandles="1" noChangeArrowheads="1" noChangeShapeType="1" noTextEdit="1"/>
              </p:cNvSpPr>
              <p:nvPr>
                <p:ph idx="1"/>
              </p:nvPr>
            </p:nvSpPr>
            <p:spPr>
              <a:blipFill>
                <a:blip r:embed="rId3"/>
                <a:stretch>
                  <a:fillRect l="-362" t="-1462" r="-25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7126168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1931</TotalTime>
  <Words>1071</Words>
  <Application>Microsoft Macintosh PowerPoint</Application>
  <PresentationFormat>宽屏</PresentationFormat>
  <Paragraphs>68</Paragraphs>
  <Slides>6</Slides>
  <Notes>3</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6</vt:i4>
      </vt:variant>
    </vt:vector>
  </HeadingPairs>
  <TitlesOfParts>
    <vt:vector size="11" baseType="lpstr">
      <vt:lpstr>等线</vt:lpstr>
      <vt:lpstr>等线 Light</vt:lpstr>
      <vt:lpstr>Arial</vt:lpstr>
      <vt:lpstr>Cambria Math</vt:lpstr>
      <vt:lpstr>Office 主题​​</vt:lpstr>
      <vt:lpstr>Safety Verification of  Deep Neural Networks</vt:lpstr>
      <vt:lpstr>论文信息</vt:lpstr>
      <vt:lpstr>问题背景</vt:lpstr>
      <vt:lpstr>形式化描述：神经网络</vt:lpstr>
      <vt:lpstr>形式化描述：神经网络</vt:lpstr>
      <vt:lpstr>形式化描述：安全决策</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Safety Verification of  Deep Neural Networks</dc:title>
  <dc:creator>Mingzhe Hu</dc:creator>
  <cp:lastModifiedBy>胡明哲</cp:lastModifiedBy>
  <cp:revision>50</cp:revision>
  <dcterms:created xsi:type="dcterms:W3CDTF">2021-05-12T09:23:49Z</dcterms:created>
  <dcterms:modified xsi:type="dcterms:W3CDTF">2021-05-17T13:20:24Z</dcterms:modified>
</cp:coreProperties>
</file>