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46" autoAdjust="0"/>
  </p:normalViewPr>
  <p:slideViewPr>
    <p:cSldViewPr snapToGrid="0">
      <p:cViewPr varScale="1">
        <p:scale>
          <a:sx n="82" d="100"/>
          <a:sy n="82" d="100"/>
        </p:scale>
        <p:origin x="5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EA551-490C-44D6-8772-9100AF840982}" type="datetimeFigureOut">
              <a:rPr lang="zh-CN" altLang="en-US" smtClean="0"/>
              <a:t>2021/8/10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3412E-81A9-42C8-9A03-03D2036F62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76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247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造成</a:t>
            </a:r>
            <a:r>
              <a:rPr lang="en-US" altLang="zh-CN" dirty="0"/>
              <a:t>GC</a:t>
            </a:r>
            <a:r>
              <a:rPr lang="zh-CN" altLang="en-US" dirty="0"/>
              <a:t>占用大量时间的原因有很多，明显的一个原因是大数据系统会产生的大量的对象。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299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90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描绘了当在 </a:t>
            </a:r>
            <a:r>
              <a:rPr lang="en-US" altLang="zh-CN" sz="1800" dirty="0" err="1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GraphChi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上执行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PageRank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以处理具有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pt-BR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Intel(R) Xeon(R) CPU E5-2630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的服务器机器上的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twitter-2010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图样本（具有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100M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边）时的内存占用及其与时期的相关性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v2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处理器运行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CentOS 6.6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epoch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定义为每个子迭代的处理。</a:t>
            </a:r>
            <a:endParaRPr lang="en-US" altLang="zh-CN" sz="1800" dirty="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epoch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持续约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20s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，我们可以观察到每个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epoch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的终点与每个显着内存下降（图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(a)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）以及每个大内存回收（图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(b)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）之间的明显相关性。在每个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epoch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期间，会发生多次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GC 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运行，并且每次都回收很少的内存（图 </a:t>
            </a:r>
            <a:r>
              <a:rPr lang="en-US" altLang="zh-CN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(b)</a:t>
            </a:r>
            <a:r>
              <a:rPr lang="zh-CN" altLang="en-US" sz="18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800" dirty="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699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它要求开发者标注每一代数据的开始和结束点（很多大数据系统都有这个要求）</a:t>
            </a:r>
            <a:endParaRPr lang="en-US" altLang="zh-CN" dirty="0"/>
          </a:p>
          <a:p>
            <a:pPr lvl="0">
              <a:lnSpc>
                <a:spcPct val="100000"/>
              </a:lnSpc>
            </a:pPr>
            <a:r>
              <a:rPr lang="zh-CN" altLang="en-US" dirty="0"/>
              <a:t>挑战：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让两种不同的</a:t>
            </a:r>
            <a:r>
              <a:rPr lang="en-US" altLang="zh-CN" dirty="0"/>
              <a:t>GC</a:t>
            </a:r>
            <a:r>
              <a:rPr lang="zh-CN" altLang="en-US" dirty="0"/>
              <a:t>共存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正确处理在</a:t>
            </a:r>
            <a:r>
              <a:rPr lang="en-US" altLang="zh-CN" dirty="0"/>
              <a:t>DS</a:t>
            </a:r>
            <a:r>
              <a:rPr lang="zh-CN" altLang="en-US" dirty="0"/>
              <a:t>中会从一代逃逸到另一代或逃逸到</a:t>
            </a:r>
            <a:r>
              <a:rPr lang="en-US" altLang="zh-CN" dirty="0"/>
              <a:t>CS</a:t>
            </a:r>
            <a:r>
              <a:rPr lang="zh-CN" altLang="en-US" dirty="0"/>
              <a:t>中的对象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140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6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495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使用指向空闲空间起始地址的指针并在每次分配时向上碰撞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71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270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545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46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587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461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28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7142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dirty="0">
                <a:solidFill>
                  <a:srgbClr val="231F20"/>
                </a:solidFill>
                <a:effectLst/>
                <a:latin typeface="NimbusRomNo9L-Regu"/>
              </a:rPr>
              <a:t>external sort (ES), word count (WC), and distributed grep (DG)</a:t>
            </a:r>
          </a:p>
          <a:p>
            <a:r>
              <a:rPr lang="en-US" altLang="zh-CN" sz="1800" b="0" i="0" dirty="0">
                <a:solidFill>
                  <a:srgbClr val="231F20"/>
                </a:solidFill>
                <a:effectLst/>
                <a:latin typeface="NimbusRomNo9L-Regu"/>
              </a:rPr>
              <a:t>in-map combiner (IC), top-word selector (TS), and distributed word filter (DF) for Hadoop;</a:t>
            </a:r>
            <a:r>
              <a:rPr lang="en-US" altLang="zh-CN" dirty="0"/>
              <a:t> </a:t>
            </a:r>
          </a:p>
          <a:p>
            <a:r>
              <a:rPr lang="en-US" altLang="zh-CN" sz="1800" b="0" i="0" dirty="0">
                <a:solidFill>
                  <a:srgbClr val="231F20"/>
                </a:solidFill>
                <a:effectLst/>
                <a:latin typeface="NimbusRomNo9L-Regu"/>
              </a:rPr>
              <a:t>connected components (CC), community detection (CD), and page rank (PR) for </a:t>
            </a:r>
            <a:r>
              <a:rPr lang="en-US" altLang="zh-CN" sz="1800" b="0" i="0" dirty="0" err="1">
                <a:solidFill>
                  <a:srgbClr val="231F20"/>
                </a:solidFill>
                <a:effectLst/>
                <a:latin typeface="NimbusRomNo9L-Regu"/>
              </a:rPr>
              <a:t>GraphChi</a:t>
            </a:r>
            <a:r>
              <a:rPr lang="en-US" altLang="zh-CN" sz="1800" b="0" i="0" dirty="0">
                <a:solidFill>
                  <a:srgbClr val="231F20"/>
                </a:solidFill>
                <a:effectLst/>
                <a:latin typeface="NimbusRomNo9L-Regu"/>
              </a:rPr>
              <a:t>.</a:t>
            </a:r>
            <a:r>
              <a:rPr lang="en-US" altLang="zh-CN" dirty="0"/>
              <a:t> </a:t>
            </a:r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919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3412E-81A9-42C8-9A03-03D2036F622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81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372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162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8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95D5C-1BC9-4DE3-BF77-23600C6F7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4A8D62-6E40-44A2-95C4-F7A6F94E5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DB29C9-888F-4D93-9A98-3DF5DB449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7C2156-8F98-49B2-8C17-9DA8926B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403F1-B7E9-4AEB-972C-14C99041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8F236-F531-4949-8127-E9444B620D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03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18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556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97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2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79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Yak</a:t>
            </a:r>
            <a:endParaRPr lang="zh-CN" altLang="en-US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6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Yak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3" name="图片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1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BBD8517-40A2-44EC-BE40-657CE3FE9C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Yak: A High-Performance Big-Data-Friendly</a:t>
            </a:r>
            <a:br>
              <a:rPr lang="en-US" altLang="zh-CN" dirty="0"/>
            </a:br>
            <a:r>
              <a:rPr lang="en-US" altLang="zh-CN" dirty="0"/>
              <a:t>Garbage Collector</a:t>
            </a:r>
            <a:endParaRPr lang="zh-CN" altLang="en-US" dirty="0"/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C9B4812E-4B9A-4451-B7D4-66A99E4FC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 err="1"/>
              <a:t>Khanh</a:t>
            </a:r>
            <a:r>
              <a:rPr lang="en-US" altLang="zh-CN" dirty="0"/>
              <a:t> Nguyen, Lu Fang, </a:t>
            </a:r>
            <a:r>
              <a:rPr lang="en-US" altLang="zh-CN" dirty="0" err="1"/>
              <a:t>Guoqing</a:t>
            </a:r>
            <a:r>
              <a:rPr lang="en-US" altLang="zh-CN" dirty="0"/>
              <a:t> Xu, and Brian </a:t>
            </a:r>
            <a:r>
              <a:rPr lang="en-US" altLang="zh-CN" dirty="0" err="1"/>
              <a:t>Demsky</a:t>
            </a:r>
            <a:r>
              <a:rPr lang="en-US" altLang="zh-CN" dirty="0"/>
              <a:t>; University of California, Irvine;</a:t>
            </a:r>
          </a:p>
          <a:p>
            <a:r>
              <a:rPr lang="en-US" altLang="zh-CN" dirty="0"/>
              <a:t>Shan Lu, University of Chicago; </a:t>
            </a:r>
            <a:r>
              <a:rPr lang="en-US" altLang="zh-CN" dirty="0" err="1"/>
              <a:t>Sanazsadat</a:t>
            </a:r>
            <a:r>
              <a:rPr lang="en-US" altLang="zh-CN" dirty="0"/>
              <a:t> </a:t>
            </a:r>
            <a:r>
              <a:rPr lang="en-US" altLang="zh-CN" dirty="0" err="1"/>
              <a:t>Alamian</a:t>
            </a:r>
            <a:r>
              <a:rPr lang="en-US" altLang="zh-CN" dirty="0"/>
              <a:t>, University of California, Irvine;</a:t>
            </a:r>
          </a:p>
          <a:p>
            <a:r>
              <a:rPr lang="en-US" altLang="zh-CN" dirty="0" err="1"/>
              <a:t>Onur</a:t>
            </a:r>
            <a:r>
              <a:rPr lang="en-US" altLang="zh-CN" dirty="0"/>
              <a:t> </a:t>
            </a:r>
            <a:r>
              <a:rPr lang="en-US" altLang="zh-CN" dirty="0" err="1"/>
              <a:t>Mutlu</a:t>
            </a:r>
            <a:r>
              <a:rPr lang="en-US" altLang="zh-CN" dirty="0"/>
              <a:t>, ETH Zurich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5086F4C-4389-4797-BA0C-C4B36E13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1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2A7CDC7-D98A-4679-9D33-A87E4DAA6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主要内容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8A5AE9-29D0-41A4-B02D-4A16F93A1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8"/>
            <a:ext cx="11720945" cy="59673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简介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背景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大数据系统的数据特征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设计思路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en-US" altLang="zh-CN" dirty="0"/>
              <a:t>When to Create &amp; Deallocate DS Regions? 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How to Deallocate Regions Correctly and Efficiently?</a:t>
            </a:r>
          </a:p>
          <a:p>
            <a:pPr>
              <a:lnSpc>
                <a:spcPct val="100000"/>
              </a:lnSpc>
            </a:pPr>
            <a:r>
              <a:rPr lang="zh-CN" altLang="en-US" dirty="0"/>
              <a:t>系统设计与实现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空间分配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追踪跨区域引用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区域释放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控制空间的垃圾收集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评估</a:t>
            </a: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A931C4-71CA-4151-9C60-329F5D4D4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60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9BB1FC-E6A8-42DE-905A-C3088A89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784B5-2401-445A-B33D-731065D64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大数据系统大多数是使用</a:t>
            </a:r>
            <a:r>
              <a:rPr lang="en-US" altLang="zh-CN" dirty="0"/>
              <a:t>managed languages</a:t>
            </a:r>
            <a:r>
              <a:rPr lang="zh-CN" altLang="en-US" dirty="0"/>
              <a:t>（如</a:t>
            </a:r>
            <a:r>
              <a:rPr lang="en-US" altLang="zh-CN" dirty="0"/>
              <a:t>Java, C#</a:t>
            </a:r>
            <a:r>
              <a:rPr lang="zh-CN" altLang="en-US" dirty="0"/>
              <a:t>）编写的，因为：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这一类语言有着快速的开发周期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它们提供了丰富的库以及社区支持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但是这类语言语言的内存管理也会占用很多的资源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垃圾收集有时能占用接近</a:t>
            </a:r>
            <a:r>
              <a:rPr lang="en-US" altLang="zh-CN" dirty="0"/>
              <a:t>50%</a:t>
            </a:r>
            <a:r>
              <a:rPr lang="zh-CN" altLang="en-US" dirty="0"/>
              <a:t>的执行时间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大数据系统会产生的大量的对象，而其中很多对象不符合</a:t>
            </a:r>
            <a:r>
              <a:rPr lang="en-US" altLang="zh-CN" dirty="0"/>
              <a:t>GC</a:t>
            </a:r>
            <a:r>
              <a:rPr lang="zh-CN" altLang="en-US" dirty="0"/>
              <a:t>所采用的启发式算法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本文的工作是设计一个专门针对大数据系统的</a:t>
            </a:r>
            <a:r>
              <a:rPr lang="en-US" altLang="zh-CN" dirty="0"/>
              <a:t>GC</a:t>
            </a:r>
            <a:r>
              <a:rPr lang="zh-CN" altLang="en-US" dirty="0"/>
              <a:t>算法，使得它的启发式能够适应大数据系统的对象特征</a:t>
            </a:r>
            <a:endParaRPr lang="en-US" altLang="zh-CN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D567C1-4E39-4C85-BAB3-EEF59AB2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19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1C6A6F-EC8D-4677-8433-6EA75B34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EA9331-AE6F-437C-807E-1F5F5444F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9" y="890649"/>
            <a:ext cx="5714010" cy="536764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两个假设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传统程序在数据特征上满足</a:t>
            </a:r>
            <a:r>
              <a:rPr lang="zh-CN" altLang="en-US" dirty="0">
                <a:solidFill>
                  <a:srgbClr val="FF0000"/>
                </a:solidFill>
              </a:rPr>
              <a:t>两个假设</a:t>
            </a:r>
            <a:endParaRPr lang="en-US" altLang="zh-CN" dirty="0">
              <a:solidFill>
                <a:srgbClr val="FF0000"/>
              </a:solidFill>
            </a:endParaRPr>
          </a:p>
          <a:p>
            <a:pPr lvl="2">
              <a:lnSpc>
                <a:spcPct val="100000"/>
              </a:lnSpc>
            </a:pPr>
            <a:r>
              <a:rPr lang="zh-CN" altLang="en-US" dirty="0"/>
              <a:t>最近分配的对象也很可能很快变得无法访问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大多数对象寿命都很短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大数据系统的数据特征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典型的数据处理框架通常在</a:t>
            </a:r>
            <a:r>
              <a:rPr lang="zh-CN" altLang="en-US" dirty="0">
                <a:solidFill>
                  <a:srgbClr val="FF0000"/>
                </a:solidFill>
              </a:rPr>
              <a:t>控制路径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FF0000"/>
                </a:solidFill>
              </a:rPr>
              <a:t>数据路径</a:t>
            </a:r>
            <a:r>
              <a:rPr lang="zh-CN" altLang="en-US" dirty="0"/>
              <a:t>之间有明确的逻辑区别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控制路径进行集群管理和调度，建立节点间的通信通道，与用户交互解析查询并返回结果。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数据路径主要由数据操作函数组成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两种路径有着不同的堆内存使用模式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控制路径满足两个假设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数据路径：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对象不满足上述两个假设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创建大量的对象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在同一代创建的对象的生命周期也基本上</a:t>
            </a:r>
            <a:endParaRPr lang="en-US" altLang="zh-CN" dirty="0"/>
          </a:p>
          <a:p>
            <a:pPr marL="1033463" lvl="3" indent="0">
              <a:lnSpc>
                <a:spcPct val="100000"/>
              </a:lnSpc>
              <a:buNone/>
            </a:pPr>
            <a:r>
              <a:rPr lang="zh-CN" altLang="en-US" dirty="0"/>
              <a:t>一样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762FD9D-5061-46E9-B337-299F5219A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019" y="1703934"/>
            <a:ext cx="6180952" cy="4142857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47733F-DB6C-4DCC-847A-FE4B3AF5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884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CE87BC-1E5C-465F-85BA-718643A6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简介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BF21D5F3-AD0F-4030-8DBA-A22F541E6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43904" y="833335"/>
            <a:ext cx="5923809" cy="2714286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AB55E3-48A1-4735-812F-5C80A916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62807FF-87DA-4EF6-9B54-5DDB85A11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713" y="3905598"/>
            <a:ext cx="6076190" cy="2790476"/>
          </a:xfrm>
          <a:prstGeom prst="rect">
            <a:avLst/>
          </a:prstGeom>
        </p:spPr>
      </p:pic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D9DB401A-9EA5-482E-9FE8-2E6683D0BEC2}"/>
              </a:ext>
            </a:extLst>
          </p:cNvPr>
          <p:cNvSpPr txBox="1">
            <a:spLocks/>
          </p:cNvSpPr>
          <p:nvPr/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/>
              <a:t>数据特征的验证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第一张图显示了运行</a:t>
            </a:r>
            <a:r>
              <a:rPr lang="en-US" altLang="zh-CN" dirty="0" err="1"/>
              <a:t>GraphChi</a:t>
            </a:r>
            <a:endParaRPr lang="en-US" altLang="zh-CN" dirty="0"/>
          </a:p>
          <a:p>
            <a:pPr marL="450850" lvl="1" indent="0">
              <a:lnSpc>
                <a:spcPct val="100000"/>
              </a:lnSpc>
              <a:buNone/>
            </a:pPr>
            <a:r>
              <a:rPr lang="zh-CN" altLang="en-US" dirty="0"/>
              <a:t>时的内存以及</a:t>
            </a:r>
            <a:r>
              <a:rPr lang="en-US" altLang="zh-CN" dirty="0"/>
              <a:t>GC</a:t>
            </a:r>
            <a:r>
              <a:rPr lang="zh-CN" altLang="en-US" dirty="0"/>
              <a:t>的使用情况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第二张图是对于</a:t>
            </a:r>
            <a:r>
              <a:rPr lang="en-US" altLang="zh-CN" dirty="0"/>
              <a:t>Eclipse</a:t>
            </a:r>
            <a:r>
              <a:rPr lang="zh-CN" altLang="en-US" dirty="0"/>
              <a:t>的测试</a:t>
            </a:r>
            <a:endParaRPr lang="en-US" altLang="zh-CN" dirty="0"/>
          </a:p>
          <a:p>
            <a:pPr marL="450850" lvl="1" indent="0">
              <a:lnSpc>
                <a:spcPct val="100000"/>
              </a:lnSpc>
              <a:buNone/>
            </a:pPr>
            <a:r>
              <a:rPr lang="zh-CN" altLang="en-US" dirty="0"/>
              <a:t>结果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测试结果显示对于大数据系统上</a:t>
            </a:r>
            <a:endParaRPr lang="en-US" altLang="zh-CN" dirty="0"/>
          </a:p>
          <a:p>
            <a:pPr marL="450850" lvl="1" indent="0">
              <a:lnSpc>
                <a:spcPct val="100000"/>
              </a:lnSpc>
              <a:buNone/>
            </a:pPr>
            <a:r>
              <a:rPr lang="zh-CN" altLang="en-US" dirty="0"/>
              <a:t>的数据路径确实具有“在同一代创</a:t>
            </a:r>
            <a:endParaRPr lang="en-US" altLang="zh-CN" dirty="0"/>
          </a:p>
          <a:p>
            <a:pPr marL="450850" lvl="1" indent="0">
              <a:lnSpc>
                <a:spcPct val="100000"/>
              </a:lnSpc>
              <a:buNone/>
            </a:pPr>
            <a:r>
              <a:rPr lang="zh-CN" altLang="en-US" dirty="0"/>
              <a:t>建的对象的生命周期也基本上一样”</a:t>
            </a:r>
            <a:endParaRPr lang="en-US" altLang="zh-CN" dirty="0"/>
          </a:p>
          <a:p>
            <a:pPr marL="450850" lvl="1" indent="0">
              <a:lnSpc>
                <a:spcPct val="100000"/>
              </a:lnSpc>
              <a:buNone/>
            </a:pPr>
            <a:r>
              <a:rPr lang="zh-CN" altLang="en-US" dirty="0"/>
              <a:t>的特点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40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4F493-F945-43A0-A74F-69332CFC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7CEBF0-BAFE-4439-9376-A8A8E4A53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当前的</a:t>
            </a:r>
            <a:r>
              <a:rPr lang="en-US" altLang="zh-CN" dirty="0"/>
              <a:t>GC</a:t>
            </a:r>
            <a:r>
              <a:rPr lang="zh-CN" altLang="en-US" dirty="0"/>
              <a:t>算法是基于上述的两个假设设计的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例如分代</a:t>
            </a:r>
            <a:r>
              <a:rPr lang="en-US" altLang="zh-CN" dirty="0"/>
              <a:t>GC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它将数据分为</a:t>
            </a:r>
            <a:r>
              <a:rPr lang="en-US" altLang="zh-CN" dirty="0"/>
              <a:t>young</a:t>
            </a:r>
            <a:r>
              <a:rPr lang="zh-CN" altLang="en-US" dirty="0"/>
              <a:t>和</a:t>
            </a:r>
            <a:r>
              <a:rPr lang="en-US" altLang="zh-CN" dirty="0"/>
              <a:t>old</a:t>
            </a:r>
            <a:r>
              <a:rPr lang="zh-CN" altLang="en-US" dirty="0"/>
              <a:t>两代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所有数据刚被分配时都会被标记为</a:t>
            </a:r>
            <a:r>
              <a:rPr lang="en-US" altLang="zh-CN" dirty="0"/>
              <a:t>young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GC</a:t>
            </a:r>
            <a:r>
              <a:rPr lang="zh-CN" altLang="en-US" dirty="0"/>
              <a:t>运行时会将所有能够从</a:t>
            </a:r>
            <a:r>
              <a:rPr lang="en-US" altLang="zh-CN" dirty="0"/>
              <a:t>old</a:t>
            </a:r>
            <a:r>
              <a:rPr lang="zh-CN" altLang="en-US" dirty="0"/>
              <a:t>对象访问到的</a:t>
            </a:r>
            <a:r>
              <a:rPr lang="en-US" altLang="zh-CN" dirty="0"/>
              <a:t>young</a:t>
            </a:r>
            <a:r>
              <a:rPr lang="zh-CN" altLang="en-US" dirty="0"/>
              <a:t>对象标记为</a:t>
            </a:r>
            <a:r>
              <a:rPr lang="en-US" altLang="zh-CN" dirty="0"/>
              <a:t>old</a:t>
            </a:r>
            <a:r>
              <a:rPr lang="zh-CN" altLang="en-US" dirty="0"/>
              <a:t>，并回收剩余的</a:t>
            </a:r>
            <a:r>
              <a:rPr lang="en-US" altLang="zh-CN" dirty="0"/>
              <a:t>young</a:t>
            </a:r>
            <a:r>
              <a:rPr lang="zh-CN" altLang="en-US" dirty="0"/>
              <a:t>对象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YAK GC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这是本文设计的一个针对大数据系统的</a:t>
            </a:r>
            <a:r>
              <a:rPr lang="en-US" altLang="zh-CN" dirty="0"/>
              <a:t>GC</a:t>
            </a:r>
            <a:r>
              <a:rPr lang="zh-CN" altLang="en-US" dirty="0"/>
              <a:t>算法，它是一个将堆拆分为</a:t>
            </a:r>
            <a:r>
              <a:rPr lang="zh-CN" altLang="en-US" dirty="0">
                <a:solidFill>
                  <a:srgbClr val="FF0000"/>
                </a:solidFill>
              </a:rPr>
              <a:t>控制空间</a:t>
            </a:r>
            <a:r>
              <a:rPr lang="zh-CN" altLang="en-US" dirty="0"/>
              <a:t>（</a:t>
            </a:r>
            <a:r>
              <a:rPr lang="en-US" altLang="zh-CN" dirty="0"/>
              <a:t>CS</a:t>
            </a:r>
            <a:r>
              <a:rPr lang="zh-CN" altLang="en-US" dirty="0"/>
              <a:t>）和</a:t>
            </a:r>
            <a:r>
              <a:rPr lang="zh-CN" altLang="en-US" dirty="0">
                <a:solidFill>
                  <a:srgbClr val="FF0000"/>
                </a:solidFill>
              </a:rPr>
              <a:t>数据空间</a:t>
            </a:r>
            <a:r>
              <a:rPr lang="zh-CN" altLang="en-US" dirty="0"/>
              <a:t>（</a:t>
            </a:r>
            <a:r>
              <a:rPr lang="en-US" altLang="zh-CN" dirty="0"/>
              <a:t>DS</a:t>
            </a:r>
            <a:r>
              <a:rPr lang="zh-CN" altLang="en-US" dirty="0"/>
              <a:t>）的混合 </a:t>
            </a:r>
            <a:r>
              <a:rPr lang="en-US" altLang="zh-CN" dirty="0"/>
              <a:t>GC</a:t>
            </a:r>
            <a:r>
              <a:rPr lang="zh-CN" altLang="en-US" dirty="0"/>
              <a:t>，它们分别采用</a:t>
            </a:r>
            <a:r>
              <a:rPr lang="zh-CN" altLang="en-US" dirty="0">
                <a:solidFill>
                  <a:srgbClr val="FF0000"/>
                </a:solidFill>
              </a:rPr>
              <a:t>基于分代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FF0000"/>
                </a:solidFill>
              </a:rPr>
              <a:t>基于区域</a:t>
            </a:r>
            <a:r>
              <a:rPr lang="zh-CN" altLang="en-US" dirty="0"/>
              <a:t>的算法来自动管理内存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在</a:t>
            </a:r>
            <a:r>
              <a:rPr lang="en-US" altLang="zh-CN" dirty="0"/>
              <a:t>JVM, OpenJDK 8</a:t>
            </a:r>
            <a:r>
              <a:rPr lang="zh-CN" altLang="en-US" dirty="0"/>
              <a:t>上实现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4A319D-E775-4D9A-8F03-FA589926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26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3C7394-D024-44B7-A0FD-663E95FBA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设计思路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801854A-F90E-4DE2-B7F3-16D14C2F27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zh-CN" dirty="0"/>
                  <a:t>epoch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region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zh-CN" altLang="en-US" dirty="0"/>
                  <a:t>一个</a:t>
                </a:r>
                <a:r>
                  <a:rPr lang="en-US" altLang="zh-CN" dirty="0"/>
                  <a:t>epoch</a:t>
                </a:r>
                <a:r>
                  <a:rPr lang="zh-CN" altLang="en-US" dirty="0"/>
                  <a:t>是一个数据转换代码块的执行过程，它由开发者预先指出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zh-CN" altLang="en-US" dirty="0"/>
                  <a:t>一个</a:t>
                </a:r>
                <a:r>
                  <a:rPr lang="en-US" altLang="zh-CN" dirty="0"/>
                  <a:t>DS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</a:t>
                </a:r>
                <a:r>
                  <a:rPr lang="zh-CN" altLang="en-US" dirty="0"/>
                  <a:t>包含了在一个</a:t>
                </a:r>
                <a:r>
                  <a:rPr lang="en-US" altLang="zh-CN" dirty="0"/>
                  <a:t>epoch</a:t>
                </a:r>
                <a:r>
                  <a:rPr lang="zh-CN" altLang="en-US" dirty="0"/>
                  <a:t>内创建的所有对象</a:t>
                </a:r>
                <a:endParaRPr lang="en-US" altLang="zh-CN" dirty="0"/>
              </a:p>
              <a:p>
                <a:pPr lvl="1">
                  <a:lnSpc>
                    <a:spcPct val="100000"/>
                  </a:lnSpc>
                </a:pPr>
                <a:r>
                  <a:rPr lang="zh-CN" altLang="en-US" dirty="0"/>
                  <a:t>在一个</a:t>
                </a:r>
                <a:r>
                  <a:rPr lang="en-US" altLang="zh-CN" dirty="0"/>
                  <a:t>epoch</a:t>
                </a:r>
                <a:r>
                  <a:rPr lang="zh-CN" altLang="en-US" dirty="0"/>
                  <a:t>的开始和结束时进行</a:t>
                </a:r>
                <a:r>
                  <a:rPr lang="en-US" altLang="zh-CN" dirty="0"/>
                  <a:t>DS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</a:t>
                </a:r>
                <a:r>
                  <a:rPr lang="zh-CN" altLang="en-US" dirty="0"/>
                  <a:t>的创建和回收</a:t>
                </a:r>
                <a:endParaRPr lang="en-US" altLang="zh-CN" dirty="0"/>
              </a:p>
              <a:p>
                <a:pPr lvl="1">
                  <a:lnSpc>
                    <a:spcPct val="100000"/>
                  </a:lnSpc>
                </a:pPr>
                <a:r>
                  <a:rPr lang="zh-CN" altLang="en-US" dirty="0"/>
                  <a:t>对于多线程，为每个线程单独创建一个</a:t>
                </a:r>
                <a:r>
                  <a:rPr lang="en-US" altLang="zh-CN" dirty="0"/>
                  <a:t>DS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</a:t>
                </a:r>
              </a:p>
              <a:p>
                <a:pPr>
                  <a:lnSpc>
                    <a:spcPct val="100000"/>
                  </a:lnSpc>
                </a:pPr>
                <a:r>
                  <a:rPr lang="zh-CN" altLang="en-US" dirty="0"/>
                  <a:t>每个</a:t>
                </a:r>
                <a:r>
                  <a:rPr lang="en-US" altLang="zh-CN" dirty="0"/>
                  <a:t>region</a:t>
                </a:r>
                <a:r>
                  <a:rPr lang="zh-CN" altLang="en-US" dirty="0"/>
                  <a:t>可以由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&lt;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  <m:r>
                      <a:rPr lang="en-US" altLang="zh-CN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&gt;</a:t>
                </a:r>
                <a:r>
                  <a:rPr lang="zh-CN" altLang="en-US" dirty="0"/>
                  <a:t>表示，它表示</a:t>
                </a:r>
                <a:r>
                  <a:rPr lang="en-US" altLang="zh-CN" dirty="0"/>
                  <a:t>epoch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dirty="0"/>
                  <a:t>的在线程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</m:oMath>
                </a14:m>
                <a:r>
                  <a:rPr lang="zh-CN" altLang="en-US" dirty="0"/>
                  <a:t>的第</a:t>
                </a:r>
                <a:r>
                  <a:rPr lang="en-US" altLang="zh-CN" dirty="0"/>
                  <a:t>j</a:t>
                </a:r>
                <a:r>
                  <a:rPr lang="zh-CN" altLang="en-US" dirty="0"/>
                  <a:t>次执行</a:t>
                </a:r>
                <a:endParaRPr lang="en-US" altLang="zh-CN" dirty="0"/>
              </a:p>
              <a:p>
                <a:pPr lvl="1">
                  <a:lnSpc>
                    <a:spcPct val="100000"/>
                  </a:lnSpc>
                </a:pPr>
                <a:r>
                  <a:rPr lang="zh-CN" altLang="en-US" dirty="0"/>
                  <a:t>根据</a:t>
                </a:r>
                <a:r>
                  <a:rPr lang="en-US" altLang="zh-CN" dirty="0"/>
                  <a:t>region</a:t>
                </a:r>
                <a:r>
                  <a:rPr lang="zh-CN" altLang="en-US" dirty="0"/>
                  <a:t>的嵌套关系可以得</a:t>
                </a:r>
                <a:endParaRPr lang="en-US" altLang="zh-CN" dirty="0"/>
              </a:p>
              <a:p>
                <a:pPr marL="450850" lvl="1" indent="0">
                  <a:lnSpc>
                    <a:spcPct val="100000"/>
                  </a:lnSpc>
                  <a:buNone/>
                </a:pPr>
                <a:r>
                  <a:rPr lang="zh-CN" altLang="en-US" dirty="0"/>
                  <a:t>到他们之间的偏序关系，所有的区域</a:t>
                </a:r>
                <a:endParaRPr lang="en-US" altLang="zh-CN" dirty="0"/>
              </a:p>
              <a:p>
                <a:pPr marL="450850" lvl="1" indent="0">
                  <a:lnSpc>
                    <a:spcPct val="100000"/>
                  </a:lnSpc>
                  <a:buNone/>
                </a:pPr>
                <a:r>
                  <a:rPr lang="zh-CN" altLang="en-US" dirty="0"/>
                  <a:t>之间组成了一个半格结构。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801854A-F90E-4DE2-B7F3-16D14C2F27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80" t="-11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9AB7EC-0261-442D-BC6D-87D7B82C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0ED340-5426-4CCF-B68A-71E7C2700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133" y="3722542"/>
            <a:ext cx="5980952" cy="30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4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EAEA68-44D1-41D4-AAE0-E4D4AB1F6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设计思路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084A69-9845-47FA-9396-E4590748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正确的释放</a:t>
            </a:r>
            <a:r>
              <a:rPr lang="en-US" altLang="zh-CN" dirty="0"/>
              <a:t>DS</a:t>
            </a:r>
            <a:r>
              <a:rPr lang="zh-CN" altLang="en-US" dirty="0"/>
              <a:t> </a:t>
            </a:r>
            <a:r>
              <a:rPr lang="en-US" altLang="zh-CN" dirty="0"/>
              <a:t>region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每个</a:t>
            </a:r>
            <a:r>
              <a:rPr lang="en-US" altLang="zh-CN" dirty="0"/>
              <a:t>region</a:t>
            </a:r>
            <a:r>
              <a:rPr lang="zh-CN" altLang="en-US" dirty="0"/>
              <a:t>会有一小部分对象会逃逸到</a:t>
            </a:r>
            <a:r>
              <a:rPr lang="en-US" altLang="zh-CN" dirty="0"/>
              <a:t>epoch</a:t>
            </a:r>
            <a:r>
              <a:rPr lang="zh-CN" altLang="en-US" dirty="0"/>
              <a:t>之外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解决：</a:t>
            </a:r>
            <a:endParaRPr lang="en-US" altLang="zh-CN" dirty="0"/>
          </a:p>
          <a:p>
            <a:pPr marL="1169988" lvl="2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识别逃逸变量</a:t>
            </a:r>
            <a:endParaRPr lang="en-US" altLang="zh-CN" dirty="0"/>
          </a:p>
          <a:p>
            <a:pPr marL="1169988" lvl="2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决定这些变量重新分配的位置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识别逃逸变量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追踪跨区域的引用以及记录所有从区域外传入的引用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释放</a:t>
            </a:r>
            <a:r>
              <a:rPr lang="en-US" altLang="zh-CN" dirty="0"/>
              <a:t>DS</a:t>
            </a:r>
            <a:r>
              <a:rPr lang="zh-CN" altLang="en-US" dirty="0"/>
              <a:t> </a:t>
            </a:r>
            <a:r>
              <a:rPr lang="en-US" altLang="zh-CN" dirty="0"/>
              <a:t>region</a:t>
            </a:r>
            <a:r>
              <a:rPr lang="zh-CN" altLang="en-US" dirty="0"/>
              <a:t>之前通过记录的引用计算逃逸对象的传递闭包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决定这些变量重新分配的位置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识别出所有对于逃逸对象</a:t>
            </a:r>
            <a:r>
              <a:rPr lang="en-US" altLang="zh-CN" dirty="0"/>
              <a:t>O</a:t>
            </a:r>
            <a:r>
              <a:rPr lang="zh-CN" altLang="en-US" dirty="0"/>
              <a:t>进行跨区域引用的源区域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通过之前定义的偏序关系找出它们的最小上界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此最小上界所代表的</a:t>
            </a:r>
            <a:r>
              <a:rPr lang="en-US" altLang="zh-CN" dirty="0"/>
              <a:t>region</a:t>
            </a:r>
            <a:r>
              <a:rPr lang="zh-CN" altLang="en-US" dirty="0"/>
              <a:t>就是</a:t>
            </a:r>
            <a:r>
              <a:rPr lang="en-US" altLang="zh-CN" dirty="0"/>
              <a:t>O</a:t>
            </a:r>
            <a:r>
              <a:rPr lang="zh-CN" altLang="en-US" dirty="0"/>
              <a:t>所要重新分配到的位置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为了保证安全性会使用轻量级的</a:t>
            </a:r>
            <a:r>
              <a:rPr lang="en-US" altLang="zh-CN" dirty="0">
                <a:solidFill>
                  <a:srgbClr val="FF0000"/>
                </a:solidFill>
              </a:rPr>
              <a:t>stop-the-world</a:t>
            </a:r>
            <a:r>
              <a:rPr lang="zh-CN" altLang="en-US" dirty="0"/>
              <a:t>来进行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203FB1-CE28-4437-BFEA-DDD32DA3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9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D9F1CB-E3E6-4784-921C-C9B7A0608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系统设计与实现：空间分配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2D071C-9E2F-47F5-B468-DC72083CD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Heap Layout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remember set</a:t>
            </a:r>
            <a:r>
              <a:rPr lang="zh-CN" altLang="en-US" dirty="0"/>
              <a:t>：用来记录逃逸对象以及决定将它分配到什么地方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使用</a:t>
            </a:r>
            <a:r>
              <a:rPr lang="en-US" altLang="zh-CN" dirty="0"/>
              <a:t>hash</a:t>
            </a:r>
            <a:r>
              <a:rPr lang="zh-CN" altLang="en-US" dirty="0"/>
              <a:t>表的方式来实现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F2A26-4AE1-4DD0-9E89-8ED431F2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6D441D-37E9-411A-92F8-750B6299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067" y="2682057"/>
            <a:ext cx="6987419" cy="357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4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699B02-D2A4-477E-83F9-574E7DE64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系统设计与实现：空间分配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8BC39E-8D36-4AE1-932C-03C65EB74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region</a:t>
            </a:r>
            <a:r>
              <a:rPr lang="zh-CN" altLang="en-US" dirty="0"/>
              <a:t>的分配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通过用户设置的比例参数将所有的堆空间分配为控制空间</a:t>
            </a:r>
            <a:r>
              <a:rPr lang="en-US" altLang="zh-CN" dirty="0"/>
              <a:t>CS</a:t>
            </a:r>
            <a:r>
              <a:rPr lang="zh-CN" altLang="en-US" dirty="0"/>
              <a:t>和数据空间</a:t>
            </a:r>
            <a:r>
              <a:rPr lang="en-US" altLang="zh-CN" dirty="0"/>
              <a:t>DS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一个</a:t>
            </a:r>
            <a:r>
              <a:rPr lang="en-US" altLang="zh-CN" dirty="0"/>
              <a:t>region</a:t>
            </a:r>
            <a:r>
              <a:rPr lang="zh-CN" altLang="en-US" dirty="0"/>
              <a:t>的大小由用户通过参数指定</a:t>
            </a: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DS</a:t>
            </a:r>
            <a:r>
              <a:rPr lang="zh-CN" altLang="en-US" dirty="0"/>
              <a:t>中的内存分配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使用</a:t>
            </a:r>
            <a:r>
              <a:rPr lang="en-US" altLang="zh-CN" dirty="0">
                <a:solidFill>
                  <a:srgbClr val="FF0000"/>
                </a:solidFill>
              </a:rPr>
              <a:t>bump pointer</a:t>
            </a:r>
            <a:r>
              <a:rPr lang="zh-CN" altLang="en-US" dirty="0"/>
              <a:t>算法，区域管理器尝试在其页面列表的最后一页分配对象。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如果该页空间不足则创建一个新的页面。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对于大小大于页面大小的大对象，使用特殊的页面存放它，并且为了性能，大对象不会被移动。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5BFA2C-6B5A-4992-8A54-8F9F54DD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78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5CC26-2168-48DD-AC51-F5CB3353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系统设计与实现：跨区域引用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25DDD8-5BEF-4D81-A1B6-98B54C3A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追踪跨区域引用的方式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在每个对象的头部增加一个</a:t>
            </a:r>
            <a:r>
              <a:rPr lang="en-US" altLang="zh-CN" dirty="0"/>
              <a:t>4</a:t>
            </a:r>
            <a:r>
              <a:rPr lang="zh-CN" altLang="en-US" dirty="0"/>
              <a:t>字节的域用来记录</a:t>
            </a:r>
            <a:r>
              <a:rPr lang="en-US" altLang="zh-CN" dirty="0"/>
              <a:t>region ID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修改写屏障来检测和记录跨区域的引用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当</a:t>
            </a:r>
            <a:r>
              <a:rPr lang="en-US" altLang="zh-CN" dirty="0" err="1"/>
              <a:t>epoch_end</a:t>
            </a:r>
            <a:r>
              <a:rPr lang="zh-CN" altLang="en-US" dirty="0"/>
              <a:t>触发时，检测并记录跨区域引用的传递闭包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AA28DE-EE29-4AC2-A811-7566D109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D4A57F5-54A0-464B-A229-614FE2066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181" y="3127105"/>
            <a:ext cx="6095238" cy="3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5CC26-2168-48DD-AC51-F5CB3353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系统设计与实现：跨区域引用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25DDD8-5BEF-4D81-A1B6-98B54C3A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90649"/>
            <a:ext cx="6810060" cy="536764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对不同的跨区域引用方式的追踪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堆变量的跨区域引用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通过写屏障（</a:t>
            </a:r>
            <a:r>
              <a:rPr lang="en-US" altLang="zh-CN" dirty="0"/>
              <a:t>write barrier</a:t>
            </a:r>
            <a:r>
              <a:rPr lang="zh-CN" altLang="en-US" dirty="0"/>
              <a:t>）和</a:t>
            </a:r>
            <a:r>
              <a:rPr lang="en-US" altLang="zh-CN" dirty="0"/>
              <a:t>remember set</a:t>
            </a:r>
            <a:r>
              <a:rPr lang="zh-CN" altLang="en-US" dirty="0"/>
              <a:t>来记录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栈变量的跨区域引用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通过在</a:t>
            </a:r>
            <a:r>
              <a:rPr lang="en-US" altLang="zh-CN" dirty="0" err="1"/>
              <a:t>epoch_end</a:t>
            </a:r>
            <a:r>
              <a:rPr lang="zh-CN" altLang="en-US" dirty="0"/>
              <a:t>处的分析来识别这种情况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扫描即将要释放的</a:t>
            </a:r>
            <a:r>
              <a:rPr lang="en-US" altLang="zh-CN" dirty="0"/>
              <a:t>region</a:t>
            </a:r>
            <a:r>
              <a:rPr lang="zh-CN" altLang="en-US" dirty="0"/>
              <a:t>所在的线程的栈，检查是否存在活跃的变量引用了</a:t>
            </a:r>
            <a:r>
              <a:rPr lang="en-US" altLang="zh-CN" dirty="0"/>
              <a:t>region</a:t>
            </a:r>
            <a:r>
              <a:rPr lang="zh-CN" altLang="en-US" dirty="0"/>
              <a:t>中的对象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对于每个逃逸对象</a:t>
            </a:r>
            <a:r>
              <a:rPr lang="en-US" altLang="zh-CN" dirty="0"/>
              <a:t>O</a:t>
            </a:r>
            <a:r>
              <a:rPr lang="zh-CN" altLang="en-US" dirty="0"/>
              <a:t>，标记它是由</a:t>
            </a:r>
            <a:r>
              <a:rPr lang="en-US" altLang="zh-CN" dirty="0"/>
              <a:t>region</a:t>
            </a:r>
            <a:r>
              <a:rPr lang="zh-CN" altLang="en-US" dirty="0"/>
              <a:t>的</a:t>
            </a:r>
            <a:r>
              <a:rPr lang="en-US" altLang="zh-CN" dirty="0"/>
              <a:t>parent region</a:t>
            </a:r>
            <a:r>
              <a:rPr lang="zh-CN" altLang="en-US" dirty="0"/>
              <a:t>所引用的（相当于把它的跨区域引用交给了</a:t>
            </a:r>
            <a:r>
              <a:rPr lang="en-US" altLang="zh-CN" dirty="0"/>
              <a:t>parent region</a:t>
            </a:r>
            <a:r>
              <a:rPr lang="zh-CN" altLang="en-US" dirty="0"/>
              <a:t>处理），并且在该</a:t>
            </a:r>
            <a:r>
              <a:rPr lang="en-US" altLang="zh-CN" dirty="0"/>
              <a:t>region</a:t>
            </a:r>
            <a:r>
              <a:rPr lang="zh-CN" altLang="en-US" dirty="0"/>
              <a:t>被释放的时候将</a:t>
            </a:r>
            <a:r>
              <a:rPr lang="en-US" altLang="zh-CN" dirty="0"/>
              <a:t>O</a:t>
            </a:r>
            <a:r>
              <a:rPr lang="zh-CN" altLang="en-US" dirty="0"/>
              <a:t>分配到它的</a:t>
            </a:r>
            <a:r>
              <a:rPr lang="en-US" altLang="zh-CN" dirty="0"/>
              <a:t>parent region</a:t>
            </a:r>
            <a:r>
              <a:rPr lang="zh-CN" altLang="en-US" dirty="0"/>
              <a:t>中去。</a:t>
            </a:r>
            <a:endParaRPr lang="en-US" altLang="zh-CN" dirty="0"/>
          </a:p>
          <a:p>
            <a:pPr marL="712788" lvl="2" indent="0">
              <a:lnSpc>
                <a:spcPct val="100000"/>
              </a:lnSpc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AA28DE-EE29-4AC2-A811-7566D109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54BE73F-D4F1-4FC3-81FC-BD08AF0B1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822" y="1893836"/>
            <a:ext cx="3953047" cy="307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5CC26-2168-48DD-AC51-F5CB3353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系统设计与实现：跨区域引用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25DDD8-5BEF-4D81-A1B6-98B54C3A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对不同的跨区域引用方式的追踪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不同线程栈变量的跨区域引用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可以选择引入读屏障（</a:t>
            </a:r>
            <a:r>
              <a:rPr lang="en-US" altLang="zh-CN" dirty="0"/>
              <a:t>read barrier</a:t>
            </a:r>
            <a:r>
              <a:rPr lang="zh-CN" altLang="en-US" dirty="0"/>
              <a:t>），但是会影响性能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不引入读屏障的风险：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en-US" altLang="zh-CN" dirty="0"/>
              <a:t>Dangerous object moving</a:t>
            </a:r>
          </a:p>
          <a:p>
            <a:pPr lvl="3">
              <a:lnSpc>
                <a:spcPct val="100000"/>
              </a:lnSpc>
            </a:pPr>
            <a:r>
              <a:rPr lang="en-US" altLang="zh-CN" dirty="0"/>
              <a:t>Dangerous object deallocation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Yak</a:t>
            </a:r>
            <a:r>
              <a:rPr lang="zh-CN" altLang="en-US" dirty="0"/>
              <a:t>的解决方式：通过</a:t>
            </a:r>
            <a:r>
              <a:rPr lang="en-US" altLang="zh-CN" dirty="0"/>
              <a:t>STW</a:t>
            </a:r>
            <a:r>
              <a:rPr lang="zh-CN" altLang="en-US" dirty="0"/>
              <a:t>扫描所有的线程栈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AA28DE-EE29-4AC2-A811-7566D109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3EB7BDA-8054-4C65-BD78-FD86EF54D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867" y="1230614"/>
            <a:ext cx="2983126" cy="43967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96F7FDB-CC13-42E6-A567-644E21322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28" y="3550657"/>
            <a:ext cx="6271839" cy="317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B1CC4-AB37-41C2-823B-7414EB86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系统设计与实现：区域的释放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5BBA4-A419-4663-8720-6847555AD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6355501" cy="5367646"/>
          </a:xfrm>
        </p:spPr>
        <p:txBody>
          <a:bodyPr/>
          <a:lstStyle/>
          <a:p>
            <a:r>
              <a:rPr lang="zh-CN" altLang="en-US" dirty="0"/>
              <a:t>在每个</a:t>
            </a:r>
            <a:r>
              <a:rPr lang="en-US" altLang="zh-CN" dirty="0" err="1"/>
              <a:t>epoch_end</a:t>
            </a:r>
            <a:r>
              <a:rPr lang="zh-CN" altLang="en-US" dirty="0"/>
              <a:t>会触发区域释放函数的执行。</a:t>
            </a:r>
            <a:endParaRPr lang="en-US" altLang="zh-CN" dirty="0"/>
          </a:p>
          <a:p>
            <a:pPr lvl="1"/>
            <a:r>
              <a:rPr lang="en-US" altLang="zh-CN" dirty="0"/>
              <a:t>Finding Escaping Roots</a:t>
            </a:r>
          </a:p>
          <a:p>
            <a:pPr lvl="1"/>
            <a:r>
              <a:rPr lang="en-US" altLang="zh-CN" dirty="0"/>
              <a:t>Closure Computation </a:t>
            </a:r>
          </a:p>
          <a:p>
            <a:pPr lvl="1"/>
            <a:r>
              <a:rPr lang="en-US" altLang="zh-CN" dirty="0"/>
              <a:t>Identifying Target Regions</a:t>
            </a:r>
          </a:p>
          <a:p>
            <a:pPr lvl="1"/>
            <a:r>
              <a:rPr lang="en-US" altLang="zh-CN" dirty="0"/>
              <a:t>Updating Remember Sets and Moving Objects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48DFA4-2565-49E3-A2A5-DAD38F55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198E71-A20B-4133-AF10-4B5489AD4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467" y="890649"/>
            <a:ext cx="5421526" cy="548373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667FE58-4D74-48FD-947E-0191FCFD4928}"/>
              </a:ext>
            </a:extLst>
          </p:cNvPr>
          <p:cNvSpPr txBox="1"/>
          <p:nvPr/>
        </p:nvSpPr>
        <p:spPr>
          <a:xfrm>
            <a:off x="6763537" y="1670102"/>
            <a:ext cx="4980080" cy="3793627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746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B1CC4-AB37-41C2-823B-7414EB86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系统设计与实现：区域的释放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5BBA4-A419-4663-8720-6847555AD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7851460" cy="5367646"/>
          </a:xfrm>
        </p:spPr>
        <p:txBody>
          <a:bodyPr/>
          <a:lstStyle/>
          <a:p>
            <a:pPr marL="577850" indent="-457200">
              <a:lnSpc>
                <a:spcPct val="100000"/>
              </a:lnSpc>
            </a:pPr>
            <a:r>
              <a:rPr lang="en-US" altLang="zh-CN" dirty="0"/>
              <a:t>Closure Computation</a:t>
            </a:r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计算每个逃逸对象</a:t>
            </a:r>
            <a:r>
              <a:rPr lang="en-US" altLang="zh-CN" dirty="0"/>
              <a:t>Ob</a:t>
            </a:r>
            <a:r>
              <a:rPr lang="zh-CN" altLang="en-US" dirty="0"/>
              <a:t>所要移动到的区域，记录到</a:t>
            </a:r>
            <a:r>
              <a:rPr lang="en-US" altLang="zh-CN" dirty="0"/>
              <a:t>promote[Ob]</a:t>
            </a:r>
            <a:r>
              <a:rPr lang="zh-CN" altLang="en-US" dirty="0"/>
              <a:t>中</a:t>
            </a:r>
            <a:endParaRPr lang="en-US" altLang="zh-CN" dirty="0"/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zh-CN" dirty="0"/>
              <a:t> </a:t>
            </a:r>
            <a:r>
              <a:rPr lang="zh-CN" altLang="en-US" dirty="0"/>
              <a:t>根据</a:t>
            </a:r>
            <a:r>
              <a:rPr lang="en-US" altLang="zh-CN" dirty="0"/>
              <a:t>promote[Ob]</a:t>
            </a:r>
            <a:r>
              <a:rPr lang="zh-CN" altLang="en-US" dirty="0"/>
              <a:t>的拓扑排序依次访问每个逃逸对象</a:t>
            </a:r>
            <a:r>
              <a:rPr lang="en-US" altLang="zh-CN" dirty="0"/>
              <a:t>Ob</a:t>
            </a:r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对于每个</a:t>
            </a:r>
            <a:r>
              <a:rPr lang="en-US" altLang="zh-CN" dirty="0"/>
              <a:t>Ob</a:t>
            </a:r>
            <a:r>
              <a:rPr lang="zh-CN" altLang="en-US" dirty="0"/>
              <a:t>，在当前</a:t>
            </a:r>
            <a:r>
              <a:rPr lang="en-US" altLang="zh-CN" dirty="0"/>
              <a:t>region</a:t>
            </a:r>
            <a:r>
              <a:rPr lang="zh-CN" altLang="en-US" dirty="0"/>
              <a:t>中执行广度优先遍历，是被可以从</a:t>
            </a:r>
            <a:r>
              <a:rPr lang="en-US" altLang="zh-CN" dirty="0"/>
              <a:t>Ob</a:t>
            </a:r>
            <a:r>
              <a:rPr lang="zh-CN" altLang="en-US" dirty="0"/>
              <a:t>到达的逃逸对象的闭包。</a:t>
            </a:r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在广度优先遍历过程中计算每个逃逸对象所要移动到的</a:t>
            </a:r>
            <a:r>
              <a:rPr lang="en-US" altLang="zh-CN" dirty="0"/>
              <a:t>region</a:t>
            </a:r>
            <a:r>
              <a:rPr lang="zh-CN" altLang="en-US" dirty="0"/>
              <a:t>并进行移动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48DFA4-2565-49E3-A2A5-DAD38F55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9EB815-6BB5-4D8C-ABEA-7771B000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67" y="0"/>
            <a:ext cx="4055533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1133DAC-7F6C-4D3D-8BF7-AE6F1E171F4A}"/>
              </a:ext>
            </a:extLst>
          </p:cNvPr>
          <p:cNvSpPr txBox="1"/>
          <p:nvPr/>
        </p:nvSpPr>
        <p:spPr>
          <a:xfrm>
            <a:off x="8610600" y="1375379"/>
            <a:ext cx="3510868" cy="51463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54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B1CC4-AB37-41C2-823B-7414EB86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系统设计与实现：区域的释放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5BBA4-A419-4663-8720-6847555AD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7851460" cy="5367646"/>
          </a:xfrm>
        </p:spPr>
        <p:txBody>
          <a:bodyPr/>
          <a:lstStyle/>
          <a:p>
            <a:pPr marL="577850" indent="-457200">
              <a:lnSpc>
                <a:spcPct val="100000"/>
              </a:lnSpc>
            </a:pPr>
            <a:r>
              <a:rPr lang="en-US" altLang="zh-CN" dirty="0"/>
              <a:t>Identifying Target Regions</a:t>
            </a:r>
          </a:p>
          <a:p>
            <a:pPr marL="908050" lvl="1" indent="-457200">
              <a:lnSpc>
                <a:spcPct val="100000"/>
              </a:lnSpc>
            </a:pPr>
            <a:r>
              <a:rPr lang="zh-CN" altLang="en-US" dirty="0"/>
              <a:t>如果逃逸对象</a:t>
            </a:r>
            <a:r>
              <a:rPr lang="en-US" altLang="zh-CN" dirty="0"/>
              <a:t>O’</a:t>
            </a:r>
            <a:r>
              <a:rPr lang="zh-CN" altLang="en-US" dirty="0"/>
              <a:t>只能从逃逸根对象</a:t>
            </a:r>
            <a:r>
              <a:rPr lang="en-US" altLang="zh-CN" dirty="0"/>
              <a:t>Ob</a:t>
            </a:r>
            <a:r>
              <a:rPr lang="zh-CN" altLang="en-US" dirty="0"/>
              <a:t>访问，那么直接将</a:t>
            </a:r>
            <a:r>
              <a:rPr lang="en-US" altLang="zh-CN" dirty="0"/>
              <a:t>Ob</a:t>
            </a:r>
            <a:r>
              <a:rPr lang="zh-CN" altLang="en-US" dirty="0"/>
              <a:t>的</a:t>
            </a:r>
            <a:r>
              <a:rPr lang="en-US" altLang="zh-CN" dirty="0"/>
              <a:t>target region</a:t>
            </a:r>
            <a:r>
              <a:rPr lang="zh-CN" altLang="en-US" dirty="0"/>
              <a:t>赋值给</a:t>
            </a:r>
            <a:r>
              <a:rPr lang="en-US" altLang="zh-CN" dirty="0"/>
              <a:t>O’</a:t>
            </a:r>
            <a:r>
              <a:rPr lang="zh-CN" altLang="en-US" dirty="0"/>
              <a:t>的</a:t>
            </a:r>
            <a:r>
              <a:rPr lang="en-US" altLang="zh-CN" dirty="0"/>
              <a:t>target region</a:t>
            </a:r>
          </a:p>
          <a:p>
            <a:pPr marL="908050" lvl="1" indent="-457200">
              <a:lnSpc>
                <a:spcPct val="100000"/>
              </a:lnSpc>
            </a:pPr>
            <a:r>
              <a:rPr lang="zh-CN" altLang="en-US" dirty="0"/>
              <a:t>如果有多个逃逸对象引用了</a:t>
            </a:r>
            <a:r>
              <a:rPr lang="en-US" altLang="zh-CN" dirty="0"/>
              <a:t>O’</a:t>
            </a:r>
            <a:r>
              <a:rPr lang="zh-CN" altLang="en-US" dirty="0"/>
              <a:t>，那么取其中“排名最高”的作为</a:t>
            </a:r>
            <a:r>
              <a:rPr lang="en-US" altLang="zh-CN" dirty="0"/>
              <a:t>O’</a:t>
            </a:r>
            <a:r>
              <a:rPr lang="zh-CN" altLang="en-US" dirty="0"/>
              <a:t>的目标区域</a:t>
            </a:r>
            <a:endParaRPr lang="en-US" altLang="zh-CN" dirty="0"/>
          </a:p>
          <a:p>
            <a:pPr marL="1208088" lvl="2" indent="-457200">
              <a:lnSpc>
                <a:spcPct val="100000"/>
              </a:lnSpc>
            </a:pPr>
            <a:r>
              <a:rPr lang="zh-CN" altLang="en-US" dirty="0"/>
              <a:t>“排名最高”指的是在拓扑排序中的排名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48DFA4-2565-49E3-A2A5-DAD38F55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9EB815-6BB5-4D8C-ABEA-7771B000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67" y="0"/>
            <a:ext cx="4055533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D0B76BA-1F69-4A63-A24F-9C0F8ED70233}"/>
              </a:ext>
            </a:extLst>
          </p:cNvPr>
          <p:cNvSpPr txBox="1"/>
          <p:nvPr/>
        </p:nvSpPr>
        <p:spPr>
          <a:xfrm>
            <a:off x="8625713" y="695246"/>
            <a:ext cx="3400032" cy="687690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DFD083-5EC7-4C38-960F-B1E47E11E287}"/>
              </a:ext>
            </a:extLst>
          </p:cNvPr>
          <p:cNvSpPr txBox="1"/>
          <p:nvPr/>
        </p:nvSpPr>
        <p:spPr>
          <a:xfrm>
            <a:off x="9340483" y="4919623"/>
            <a:ext cx="1813686" cy="211598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89DCC58-15B3-41D5-A527-E8C4EE9DF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1" y="3747377"/>
            <a:ext cx="2745690" cy="31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B1CC4-AB37-41C2-823B-7414EB86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系统设计与实现：区域的释放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5BBA4-A419-4663-8720-6847555AD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7851460" cy="5367646"/>
          </a:xfrm>
        </p:spPr>
        <p:txBody>
          <a:bodyPr/>
          <a:lstStyle/>
          <a:p>
            <a:pPr marL="577850" indent="-457200">
              <a:lnSpc>
                <a:spcPct val="100000"/>
              </a:lnSpc>
            </a:pPr>
            <a:r>
              <a:rPr lang="en-US" altLang="zh-CN" dirty="0"/>
              <a:t>Updating Remember Sets and Moving Objects</a:t>
            </a:r>
          </a:p>
          <a:p>
            <a:pPr marL="908050" lvl="1" indent="-457200">
              <a:lnSpc>
                <a:spcPct val="100000"/>
              </a:lnSpc>
            </a:pPr>
            <a:r>
              <a:rPr lang="zh-CN" altLang="en-US" dirty="0"/>
              <a:t>当一个对象被移走之后，需要更新所有对它的引用</a:t>
            </a:r>
            <a:endParaRPr lang="en-US" altLang="zh-CN" dirty="0"/>
          </a:p>
          <a:p>
            <a:pPr marL="1208088" lvl="2" indent="-457200">
              <a:lnSpc>
                <a:spcPct val="100000"/>
              </a:lnSpc>
            </a:pPr>
            <a:r>
              <a:rPr lang="en-US" altLang="zh-CN" dirty="0"/>
              <a:t>region</a:t>
            </a:r>
            <a:r>
              <a:rPr lang="zh-CN" altLang="en-US" dirty="0"/>
              <a:t>内部的引用</a:t>
            </a:r>
            <a:endParaRPr lang="en-US" altLang="zh-CN" dirty="0"/>
          </a:p>
          <a:p>
            <a:pPr marL="1208088" lvl="2" indent="-457200">
              <a:lnSpc>
                <a:spcPct val="100000"/>
              </a:lnSpc>
            </a:pPr>
            <a:r>
              <a:rPr lang="zh-CN" altLang="en-US" dirty="0"/>
              <a:t>另一个</a:t>
            </a:r>
            <a:r>
              <a:rPr lang="en-US" altLang="zh-CN" dirty="0"/>
              <a:t>region</a:t>
            </a:r>
            <a:r>
              <a:rPr lang="zh-CN" altLang="en-US" dirty="0"/>
              <a:t>的引用</a:t>
            </a:r>
            <a:endParaRPr lang="en-US" altLang="zh-CN" dirty="0"/>
          </a:p>
          <a:p>
            <a:pPr marL="1208088" lvl="2" indent="-457200">
              <a:lnSpc>
                <a:spcPct val="100000"/>
              </a:lnSpc>
            </a:pPr>
            <a:r>
              <a:rPr lang="zh-CN" altLang="en-US" dirty="0"/>
              <a:t>栈上的引用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48DFA4-2565-49E3-A2A5-DAD38F55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9EB815-6BB5-4D8C-ABEA-7771B000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67" y="0"/>
            <a:ext cx="4055533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0A40384-BF94-4984-8200-C43A688EC003}"/>
              </a:ext>
            </a:extLst>
          </p:cNvPr>
          <p:cNvSpPr txBox="1"/>
          <p:nvPr/>
        </p:nvSpPr>
        <p:spPr>
          <a:xfrm>
            <a:off x="9113773" y="2629845"/>
            <a:ext cx="2917010" cy="15643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8EACCBD-17AF-45E9-9A91-65CF2C43C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543" y="3279457"/>
            <a:ext cx="2942857" cy="3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84CE93-8D38-4FCC-8100-60478124E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系统设计与实现：</a:t>
            </a:r>
            <a:r>
              <a:rPr lang="en-US" altLang="zh-CN" dirty="0"/>
              <a:t>CS</a:t>
            </a:r>
            <a:r>
              <a:rPr lang="zh-CN" altLang="en-US" dirty="0"/>
              <a:t>的垃圾收集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16EBDA-801B-4F48-A475-7480DA545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基于</a:t>
            </a:r>
            <a:r>
              <a:rPr lang="en-US" altLang="zh-CN" dirty="0"/>
              <a:t>Parallel Scavenge</a:t>
            </a:r>
            <a:r>
              <a:rPr lang="zh-CN" altLang="en-US" dirty="0"/>
              <a:t>垃圾收集算法进行了两点更改</a:t>
            </a:r>
            <a:endParaRPr lang="en-US" altLang="zh-CN" dirty="0"/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只让它运行于</a:t>
            </a:r>
            <a:r>
              <a:rPr lang="en-US" altLang="zh-CN" dirty="0"/>
              <a:t>CS</a:t>
            </a:r>
            <a:r>
              <a:rPr lang="zh-CN" altLang="en-US" dirty="0"/>
              <a:t>内</a:t>
            </a:r>
            <a:endParaRPr lang="en-US" altLang="zh-CN" dirty="0"/>
          </a:p>
          <a:p>
            <a:pPr marL="908050" lvl="1" indent="-45720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/>
              <a:t>将</a:t>
            </a:r>
            <a:r>
              <a:rPr lang="en-US" altLang="zh-CN" dirty="0"/>
              <a:t>CS</a:t>
            </a:r>
            <a:r>
              <a:rPr lang="zh-CN" altLang="en-US" dirty="0"/>
              <a:t>的</a:t>
            </a:r>
            <a:r>
              <a:rPr lang="en-US" altLang="zh-CN" dirty="0"/>
              <a:t>remember set</a:t>
            </a:r>
            <a:r>
              <a:rPr lang="zh-CN" altLang="en-US" dirty="0"/>
              <a:t>中的引用包含到</a:t>
            </a:r>
            <a:r>
              <a:rPr lang="en-US" altLang="zh-CN" dirty="0"/>
              <a:t>tracing roots</a:t>
            </a:r>
            <a:r>
              <a:rPr lang="zh-CN" altLang="en-US" dirty="0"/>
              <a:t>中去，使</a:t>
            </a:r>
            <a:r>
              <a:rPr lang="en-US" altLang="zh-CN" dirty="0"/>
              <a:t>CS</a:t>
            </a:r>
            <a:r>
              <a:rPr lang="zh-CN" altLang="en-US" dirty="0"/>
              <a:t>的对象不会被错误的回收。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B1B63D-A833-41CA-876A-2659E1FD3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56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CA4104-41A7-4C98-AB5B-FF516759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C72B78-F047-46AC-BB10-363EBD7D8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11720945" cy="738893"/>
          </a:xfrm>
        </p:spPr>
        <p:txBody>
          <a:bodyPr/>
          <a:lstStyle/>
          <a:p>
            <a:r>
              <a:rPr lang="en-US" altLang="zh-CN" dirty="0"/>
              <a:t>Benchmarks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495012-3F8B-433A-A117-551B9C7E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229587-E2CE-41F4-9FAC-02E4FCDEE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762" y="1344781"/>
            <a:ext cx="5990476" cy="269523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D2C0717-6697-4124-B496-FE941919989C}"/>
              </a:ext>
            </a:extLst>
          </p:cNvPr>
          <p:cNvSpPr txBox="1">
            <a:spLocks/>
          </p:cNvSpPr>
          <p:nvPr/>
        </p:nvSpPr>
        <p:spPr>
          <a:xfrm>
            <a:off x="285007" y="4124704"/>
            <a:ext cx="11720945" cy="738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DataSet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797034A-1E5D-433C-993F-3D9E572CA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666" y="4887092"/>
            <a:ext cx="5866667" cy="1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9B768-9DA1-4C01-9E52-79D553B7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A9999-7E0A-4F7F-99C5-41B17F0E1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8DF7CF-AD03-46B7-BC1F-FF0662BB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577EF79-5AB0-45E0-96D8-49F025C53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5" y="812883"/>
            <a:ext cx="12123809" cy="5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9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9B768-9DA1-4C01-9E52-79D553B7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8539EF3-E087-407F-9888-F22F7C22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0768" y="912352"/>
            <a:ext cx="7790476" cy="532380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8DF7CF-AD03-46B7-BC1F-FF0662BB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26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BF7AD4-2FFF-4505-85E6-DB0A74FC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BAAAE9-C970-4DCA-B620-305333AB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F4C113-3BD1-4543-BDA6-B059DF0E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1507DDB-5022-4EC7-B1A7-D0A4B0D0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667" y="873013"/>
            <a:ext cx="9734159" cy="598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主题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3" id="{998892BA-34CE-48CA-85C0-0E0974F26AA6}" vid="{7969C2E3-CC58-4F8C-AD20-55E553F3856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1132</TotalTime>
  <Words>1720</Words>
  <Application>Microsoft Office PowerPoint</Application>
  <PresentationFormat>宽屏</PresentationFormat>
  <Paragraphs>202</Paragraphs>
  <Slides>22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NimbusRomNo9L-Regu</vt:lpstr>
      <vt:lpstr>等线</vt:lpstr>
      <vt:lpstr>等线 Light</vt:lpstr>
      <vt:lpstr>微软雅黑</vt:lpstr>
      <vt:lpstr>Arial</vt:lpstr>
      <vt:lpstr>Cambria Math</vt:lpstr>
      <vt:lpstr>Wingdings</vt:lpstr>
      <vt:lpstr>主题3</vt:lpstr>
      <vt:lpstr>1_Office 主题​​</vt:lpstr>
      <vt:lpstr>Yak: A High-Performance Big-Data-Friendly Garbage Collector</vt:lpstr>
      <vt:lpstr>主要内容</vt:lpstr>
      <vt:lpstr>简介</vt:lpstr>
      <vt:lpstr>简介</vt:lpstr>
      <vt:lpstr>简介</vt:lpstr>
      <vt:lpstr>简介</vt:lpstr>
      <vt:lpstr>设计思路</vt:lpstr>
      <vt:lpstr>设计思路</vt:lpstr>
      <vt:lpstr>系统设计与实现：空间分配</vt:lpstr>
      <vt:lpstr>系统设计与实现：空间分配</vt:lpstr>
      <vt:lpstr>系统设计与实现：跨区域引用</vt:lpstr>
      <vt:lpstr>系统设计与实现：跨区域引用</vt:lpstr>
      <vt:lpstr>系统设计与实现：跨区域引用</vt:lpstr>
      <vt:lpstr>系统设计与实现：区域的释放</vt:lpstr>
      <vt:lpstr>系统设计与实现：区域的释放</vt:lpstr>
      <vt:lpstr>系统设计与实现：区域的释放</vt:lpstr>
      <vt:lpstr>系统设计与实现：区域的释放</vt:lpstr>
      <vt:lpstr>系统设计与实现：CS的垃圾收集</vt:lpstr>
      <vt:lpstr>评估</vt:lpstr>
      <vt:lpstr>评估</vt:lpstr>
      <vt:lpstr>评估</vt:lpstr>
      <vt:lpstr>评估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Yak: A High-Performance Big-Data-Friendly Garbage Collector</dc:title>
  <dc:creator>丁 伯尧</dc:creator>
  <cp:lastModifiedBy>丁 伯尧</cp:lastModifiedBy>
  <cp:revision>114</cp:revision>
  <dcterms:created xsi:type="dcterms:W3CDTF">2021-08-08T09:56:15Z</dcterms:created>
  <dcterms:modified xsi:type="dcterms:W3CDTF">2021-08-10T03:07:22Z</dcterms:modified>
</cp:coreProperties>
</file>