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409" r:id="rId2"/>
    <p:sldId id="415" r:id="rId3"/>
    <p:sldId id="416" r:id="rId4"/>
    <p:sldId id="417" r:id="rId5"/>
    <p:sldId id="419" r:id="rId6"/>
    <p:sldId id="420" r:id="rId7"/>
    <p:sldId id="421" r:id="rId8"/>
    <p:sldId id="423" r:id="rId9"/>
    <p:sldId id="424" r:id="rId10"/>
    <p:sldId id="422" r:id="rId11"/>
    <p:sldId id="425" r:id="rId12"/>
    <p:sldId id="426" r:id="rId13"/>
    <p:sldId id="427" r:id="rId14"/>
    <p:sldId id="428" r:id="rId15"/>
    <p:sldId id="429" r:id="rId16"/>
    <p:sldId id="430" r:id="rId17"/>
    <p:sldId id="418" r:id="rId1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1D76D458-F103-4578-8EF4-99340EEE1521}">
          <p14:sldIdLst>
            <p14:sldId id="409"/>
            <p14:sldId id="415"/>
            <p14:sldId id="416"/>
            <p14:sldId id="417"/>
            <p14:sldId id="419"/>
            <p14:sldId id="420"/>
            <p14:sldId id="421"/>
            <p14:sldId id="423"/>
            <p14:sldId id="424"/>
            <p14:sldId id="422"/>
            <p14:sldId id="425"/>
            <p14:sldId id="426"/>
            <p14:sldId id="427"/>
            <p14:sldId id="428"/>
            <p14:sldId id="429"/>
            <p14:sldId id="430"/>
            <p14:sldId id="418"/>
          </p14:sldIdLst>
        </p14:section>
        <p14:section name="备用" id="{93266A5A-D229-42AF-82A9-2054E63ADE8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649F"/>
    <a:srgbClr val="6699FF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122" autoAdjust="0"/>
    <p:restoredTop sz="69915" autoAdjust="0"/>
  </p:normalViewPr>
  <p:slideViewPr>
    <p:cSldViewPr snapToGrid="0">
      <p:cViewPr varScale="1">
        <p:scale>
          <a:sx n="118" d="100"/>
          <a:sy n="118" d="100"/>
        </p:scale>
        <p:origin x="1626" y="1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C86BB-1BE5-4D31-8AAB-BABBD22ED087}" type="datetimeFigureOut">
              <a:rPr lang="zh-CN" altLang="en-US" smtClean="0"/>
              <a:t>2021/4/13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91FFA3-0EA4-44E6-8181-C4602F553C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4480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52662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60508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1.</a:t>
            </a:r>
            <a:r>
              <a:rPr lang="zh-CN" altLang="en-US" dirty="0" smtClean="0"/>
              <a:t>输入一是</a:t>
            </a:r>
            <a:r>
              <a:rPr lang="en-US" altLang="zh-CN" dirty="0" err="1" smtClean="0"/>
              <a:t>keras</a:t>
            </a:r>
            <a:r>
              <a:rPr lang="zh-CN" altLang="en-US" dirty="0" smtClean="0"/>
              <a:t>源程序，被转化成</a:t>
            </a:r>
            <a:r>
              <a:rPr lang="en-US" altLang="zh-CN" dirty="0" err="1" smtClean="0"/>
              <a:t>ApproxHPVM</a:t>
            </a:r>
            <a:r>
              <a:rPr lang="en-US" altLang="zh-CN" dirty="0" smtClean="0"/>
              <a:t> IR</a:t>
            </a:r>
            <a:r>
              <a:rPr lang="zh-CN" altLang="en-US" dirty="0" smtClean="0"/>
              <a:t>，输入二是领域相关的质量损失阈值，对于神经网络领域，就是最终的分类准确度。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88543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第一阶段：先生成一个配置，如对于每个张量操作，设置一个</a:t>
            </a:r>
            <a:r>
              <a:rPr lang="en-US" altLang="zh-CN" dirty="0" smtClean="0"/>
              <a:t>1-15</a:t>
            </a:r>
            <a:r>
              <a:rPr lang="zh-CN" altLang="en-US" dirty="0" smtClean="0"/>
              <a:t>之间的</a:t>
            </a:r>
            <a:r>
              <a:rPr lang="en-US" altLang="zh-CN" dirty="0" smtClean="0"/>
              <a:t>E</a:t>
            </a:r>
            <a:r>
              <a:rPr lang="zh-CN" altLang="en-US" dirty="0" smtClean="0"/>
              <a:t>值；选择一个可配置的目标函数，这个目标函数将所有的</a:t>
            </a:r>
            <a:r>
              <a:rPr lang="en-US" altLang="zh-CN" dirty="0" smtClean="0"/>
              <a:t>(op</a:t>
            </a:r>
            <a:r>
              <a:rPr lang="zh-CN" altLang="en-US" dirty="0" smtClean="0"/>
              <a:t>，</a:t>
            </a:r>
            <a:r>
              <a:rPr lang="en-US" altLang="zh-CN" dirty="0" smtClean="0"/>
              <a:t>E)</a:t>
            </a:r>
            <a:r>
              <a:rPr lang="zh-CN" altLang="en-US" dirty="0" smtClean="0"/>
              <a:t>对作为函数的输入，对所有的</a:t>
            </a:r>
            <a:r>
              <a:rPr lang="en-US" altLang="zh-CN" dirty="0" smtClean="0"/>
              <a:t>op</a:t>
            </a:r>
            <a:r>
              <a:rPr lang="zh-CN" altLang="en-US" dirty="0" smtClean="0"/>
              <a:t>进行求和，得到一个启发函数值，用于搜索；若通过错误注入（在</a:t>
            </a:r>
            <a:r>
              <a:rPr lang="en-US" altLang="zh-CN" dirty="0" smtClean="0"/>
              <a:t>GPU f32</a:t>
            </a:r>
            <a:r>
              <a:rPr lang="zh-CN" altLang="en-US" dirty="0" smtClean="0"/>
              <a:t>上实际执行），并且正确率超过</a:t>
            </a:r>
            <a:r>
              <a:rPr lang="en-US" altLang="zh-CN" dirty="0" smtClean="0"/>
              <a:t>95%</a:t>
            </a:r>
            <a:r>
              <a:rPr lang="zh-CN" altLang="en-US" dirty="0" smtClean="0"/>
              <a:t>，接受这个配置；</a:t>
            </a:r>
            <a:endParaRPr lang="en-US" altLang="zh-CN" dirty="0" smtClean="0"/>
          </a:p>
          <a:p>
            <a:r>
              <a:rPr lang="zh-CN" altLang="en-US" dirty="0" smtClean="0"/>
              <a:t>第二阶段</a:t>
            </a:r>
            <a:r>
              <a:rPr lang="en-US" altLang="zh-CN" baseline="0" dirty="0" smtClean="0">
                <a:sym typeface="Wingdings" panose="05000000000000000000" pitchFamily="2" charset="2"/>
              </a:rPr>
              <a:t>: (</a:t>
            </a:r>
            <a:r>
              <a:rPr lang="zh-CN" altLang="en-US" baseline="0" dirty="0" smtClean="0">
                <a:sym typeface="Wingdings" panose="05000000000000000000" pitchFamily="2" charset="2"/>
              </a:rPr>
              <a:t>这里首先涉及到如何用配置计算出</a:t>
            </a:r>
            <a:r>
              <a:rPr lang="en-US" altLang="zh-CN" baseline="0" dirty="0" smtClean="0">
                <a:sym typeface="Wingdings" panose="05000000000000000000" pitchFamily="2" charset="2"/>
              </a:rPr>
              <a:t>L1</a:t>
            </a:r>
            <a:r>
              <a:rPr lang="zh-CN" altLang="en-US" baseline="0" dirty="0" smtClean="0">
                <a:sym typeface="Wingdings" panose="05000000000000000000" pitchFamily="2" charset="2"/>
              </a:rPr>
              <a:t>，</a:t>
            </a:r>
            <a:r>
              <a:rPr lang="en-US" altLang="zh-CN" baseline="0" dirty="0" smtClean="0">
                <a:sym typeface="Wingdings" panose="05000000000000000000" pitchFamily="2" charset="2"/>
              </a:rPr>
              <a:t>L2</a:t>
            </a:r>
            <a:r>
              <a:rPr lang="zh-CN" altLang="en-US" baseline="0" dirty="0" smtClean="0">
                <a:sym typeface="Wingdings" panose="05000000000000000000" pitchFamily="2" charset="2"/>
              </a:rPr>
              <a:t>或者直接实际去在给定硬件上执行</a:t>
            </a:r>
            <a:r>
              <a:rPr lang="en-US" altLang="zh-CN" baseline="0" dirty="0" smtClean="0">
                <a:sym typeface="Wingdings" panose="05000000000000000000" pitchFamily="2" charset="2"/>
              </a:rPr>
              <a:t>)</a:t>
            </a:r>
            <a:r>
              <a:rPr lang="zh-CN" altLang="en-US" baseline="0" dirty="0" smtClean="0">
                <a:sym typeface="Wingdings" panose="05000000000000000000" pitchFamily="2" charset="2"/>
              </a:rPr>
              <a:t> 用配置导致的实际相对误差和</a:t>
            </a:r>
            <a:r>
              <a:rPr lang="en-US" altLang="zh-CN" baseline="0" dirty="0" smtClean="0">
                <a:sym typeface="Wingdings" panose="05000000000000000000" pitchFamily="2" charset="2"/>
              </a:rPr>
              <a:t>op</a:t>
            </a:r>
            <a:r>
              <a:rPr lang="zh-CN" altLang="en-US" baseline="0" dirty="0" smtClean="0">
                <a:sym typeface="Wingdings" panose="05000000000000000000" pitchFamily="2" charset="2"/>
              </a:rPr>
              <a:t>去索引查找表，得到实际的硬件配置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99539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Perf</a:t>
            </a:r>
            <a:r>
              <a:rPr lang="zh-CN" altLang="en-US" dirty="0" smtClean="0"/>
              <a:t>是执行该配置下的性能</a:t>
            </a:r>
            <a:endParaRPr lang="en-US" altLang="zh-CN" dirty="0" smtClean="0"/>
          </a:p>
          <a:p>
            <a:r>
              <a:rPr lang="en-US" altLang="zh-CN" dirty="0" err="1" smtClean="0"/>
              <a:t>Config</a:t>
            </a:r>
            <a:r>
              <a:rPr lang="en-US" altLang="zh-CN" dirty="0" smtClean="0"/>
              <a:t> </a:t>
            </a:r>
            <a:r>
              <a:rPr lang="zh-CN" altLang="en-US" dirty="0" smtClean="0"/>
              <a:t>是所有的</a:t>
            </a:r>
            <a:r>
              <a:rPr lang="en-US" altLang="zh-CN" dirty="0" smtClean="0"/>
              <a:t>op</a:t>
            </a:r>
            <a:r>
              <a:rPr lang="zh-CN" altLang="en-US" dirty="0" smtClean="0"/>
              <a:t>的</a:t>
            </a:r>
            <a:r>
              <a:rPr lang="en-US" altLang="zh-CN" dirty="0" smtClean="0"/>
              <a:t>knob</a:t>
            </a:r>
            <a:r>
              <a:rPr lang="zh-CN" altLang="en-US" dirty="0" smtClean="0"/>
              <a:t>的设置的集合</a:t>
            </a:r>
            <a:endParaRPr lang="en-US" altLang="zh-CN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5901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Perf</a:t>
            </a:r>
            <a:r>
              <a:rPr lang="zh-CN" altLang="en-US" dirty="0" smtClean="0"/>
              <a:t>是执行该配置下的性能</a:t>
            </a:r>
            <a:endParaRPr lang="en-US" altLang="zh-CN" dirty="0" smtClean="0"/>
          </a:p>
          <a:p>
            <a:r>
              <a:rPr lang="en-US" altLang="zh-CN" dirty="0" err="1" smtClean="0"/>
              <a:t>Config</a:t>
            </a:r>
            <a:r>
              <a:rPr lang="en-US" altLang="zh-CN" dirty="0" smtClean="0"/>
              <a:t> </a:t>
            </a:r>
            <a:r>
              <a:rPr lang="zh-CN" altLang="en-US" dirty="0" smtClean="0"/>
              <a:t>是所有的</a:t>
            </a:r>
            <a:r>
              <a:rPr lang="en-US" altLang="zh-CN" dirty="0" smtClean="0"/>
              <a:t>op</a:t>
            </a:r>
            <a:r>
              <a:rPr lang="zh-CN" altLang="en-US" dirty="0" smtClean="0"/>
              <a:t>的</a:t>
            </a:r>
            <a:r>
              <a:rPr lang="en-US" altLang="zh-CN" dirty="0" smtClean="0"/>
              <a:t>knob</a:t>
            </a:r>
            <a:r>
              <a:rPr lang="zh-CN" altLang="en-US" dirty="0" smtClean="0"/>
              <a:t>的设置的集合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硬件相关：不同硬件上使用这个近似计算，导致的结果不同</a:t>
            </a:r>
            <a:endParaRPr lang="en-US" altLang="zh-CN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43432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37292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Development</a:t>
            </a:r>
            <a:r>
              <a:rPr lang="zh-CN" altLang="en-US" dirty="0" smtClean="0"/>
              <a:t>阶段做的</a:t>
            </a:r>
            <a:r>
              <a:rPr lang="en-US" altLang="zh-CN" dirty="0" err="1" smtClean="0"/>
              <a:t>QoS</a:t>
            </a:r>
            <a:r>
              <a:rPr lang="zh-CN" altLang="en-US" dirty="0" smtClean="0"/>
              <a:t>计算：在</a:t>
            </a:r>
            <a:r>
              <a:rPr lang="en-US" altLang="zh-CN" dirty="0" smtClean="0"/>
              <a:t>predictive tuning</a:t>
            </a:r>
            <a:r>
              <a:rPr lang="zh-CN" altLang="en-US" dirty="0" smtClean="0"/>
              <a:t>过程中，不实际执行，因此是不准确的，但是</a:t>
            </a:r>
            <a:r>
              <a:rPr lang="en-US" altLang="zh-CN" dirty="0" smtClean="0"/>
              <a:t>profile collection</a:t>
            </a:r>
            <a:r>
              <a:rPr lang="zh-CN" altLang="en-US" dirty="0" smtClean="0"/>
              <a:t>以及最后的</a:t>
            </a:r>
            <a:r>
              <a:rPr lang="en-US" altLang="zh-CN" dirty="0" smtClean="0"/>
              <a:t>refine</a:t>
            </a:r>
            <a:r>
              <a:rPr lang="zh-CN" altLang="en-US" dirty="0" smtClean="0"/>
              <a:t>过程都是实际执行的，因此</a:t>
            </a:r>
            <a:r>
              <a:rPr lang="en-US" altLang="zh-CN" dirty="0" err="1" smtClean="0"/>
              <a:t>QoS</a:t>
            </a:r>
            <a:r>
              <a:rPr lang="zh-CN" altLang="en-US" dirty="0" smtClean="0"/>
              <a:t>还是有保障的；</a:t>
            </a:r>
            <a:endParaRPr lang="en-US" altLang="zh-CN" dirty="0" smtClean="0"/>
          </a:p>
          <a:p>
            <a:r>
              <a:rPr lang="en-US" altLang="zh-CN" dirty="0" smtClean="0"/>
              <a:t>Perf</a:t>
            </a:r>
            <a:r>
              <a:rPr lang="zh-CN" altLang="en-US" dirty="0" smtClean="0"/>
              <a:t>完全是预测的，只是一个数学建模的值，用于指导搜索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07834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如何使用</a:t>
            </a:r>
            <a:r>
              <a:rPr lang="en-US" altLang="zh-CN" dirty="0" smtClean="0"/>
              <a:t>tradeoff </a:t>
            </a:r>
            <a:r>
              <a:rPr lang="zh-CN" altLang="en-US" dirty="0" smtClean="0"/>
              <a:t>曲线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69299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63600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07242D-8BF4-491D-9337-DAF55FE062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6753" y="1726880"/>
            <a:ext cx="8585847" cy="1783082"/>
          </a:xfrm>
          <a:prstGeom prst="rect">
            <a:avLst/>
          </a:prstGeom>
        </p:spPr>
        <p:txBody>
          <a:bodyPr anchor="b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746EC9B-BF03-44DF-A8BA-DEC10CF46E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46752" y="3705101"/>
            <a:ext cx="8585847" cy="1552698"/>
          </a:xfr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D9A5DF5-4A92-4DC2-BF60-CF7F5CFD30E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644" y="475774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>
            <a:extLst>
              <a:ext uri="{FF2B5EF4-FFF2-40B4-BE49-F238E27FC236}">
                <a16:creationId xmlns:a16="http://schemas.microsoft.com/office/drawing/2014/main" id="{3093C588-C891-47DE-AB8C-7210B8F033B9}"/>
              </a:ext>
            </a:extLst>
          </p:cNvPr>
          <p:cNvSpPr/>
          <p:nvPr userDrawn="1"/>
        </p:nvSpPr>
        <p:spPr>
          <a:xfrm>
            <a:off x="1468754" y="1701661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grpSp>
        <p:nvGrpSpPr>
          <p:cNvPr id="10" name="Group 1">
            <a:extLst>
              <a:ext uri="{FF2B5EF4-FFF2-40B4-BE49-F238E27FC236}">
                <a16:creationId xmlns:a16="http://schemas.microsoft.com/office/drawing/2014/main" id="{699205C8-0229-4279-B618-AEECC6033E62}"/>
              </a:ext>
            </a:extLst>
          </p:cNvPr>
          <p:cNvGrpSpPr/>
          <p:nvPr userDrawn="1"/>
        </p:nvGrpSpPr>
        <p:grpSpPr>
          <a:xfrm>
            <a:off x="10031385" y="4810119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id="{7642A93B-C446-461D-84B8-32CA9F4BDCDB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id="{B95D439B-E84C-4CE8-B66B-54587B9CC8A0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3" name="Group 3">
            <a:extLst>
              <a:ext uri="{FF2B5EF4-FFF2-40B4-BE49-F238E27FC236}">
                <a16:creationId xmlns:a16="http://schemas.microsoft.com/office/drawing/2014/main" id="{5071832E-9782-4517-ABCE-52744968689D}"/>
              </a:ext>
            </a:extLst>
          </p:cNvPr>
          <p:cNvGrpSpPr/>
          <p:nvPr userDrawn="1"/>
        </p:nvGrpSpPr>
        <p:grpSpPr>
          <a:xfrm>
            <a:off x="1354455" y="1612580"/>
            <a:ext cx="470297" cy="470297"/>
            <a:chOff x="1308100" y="1397035"/>
            <a:chExt cx="627063" cy="627062"/>
          </a:xfrm>
        </p:grpSpPr>
        <p:sp>
          <p:nvSpPr>
            <p:cNvPr id="14" name="矩形 24">
              <a:extLst>
                <a:ext uri="{FF2B5EF4-FFF2-40B4-BE49-F238E27FC236}">
                  <a16:creationId xmlns:a16="http://schemas.microsoft.com/office/drawing/2014/main" id="{20CCC993-F73A-4608-BA4F-ECC09B6A8879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5" name="矩形 25">
              <a:extLst>
                <a:ext uri="{FF2B5EF4-FFF2-40B4-BE49-F238E27FC236}">
                  <a16:creationId xmlns:a16="http://schemas.microsoft.com/office/drawing/2014/main" id="{05E4C06D-7FAD-47AC-97E6-1CF70EAFAD79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53174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>
            <a:extLst>
              <a:ext uri="{FF2B5EF4-FFF2-40B4-BE49-F238E27FC236}">
                <a16:creationId xmlns:a16="http://schemas.microsoft.com/office/drawing/2014/main" id="{CE07242D-8BF4-491D-9337-DAF55FE062AD}"/>
              </a:ext>
            </a:extLst>
          </p:cNvPr>
          <p:cNvSpPr txBox="1">
            <a:spLocks/>
          </p:cNvSpPr>
          <p:nvPr userDrawn="1"/>
        </p:nvSpPr>
        <p:spPr>
          <a:xfrm>
            <a:off x="-1556395" y="0"/>
            <a:ext cx="8585847" cy="2047869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endParaRPr lang="zh-CN" altLang="en-US" dirty="0"/>
          </a:p>
        </p:txBody>
      </p:sp>
      <p:pic>
        <p:nvPicPr>
          <p:cNvPr id="8" name="图片 6">
            <a:extLst>
              <a:ext uri="{FF2B5EF4-FFF2-40B4-BE49-F238E27FC236}">
                <a16:creationId xmlns:a16="http://schemas.microsoft.com/office/drawing/2014/main" id="{1D9A5DF5-4A92-4DC2-BF60-CF7F5CFD30E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543" y="405765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>
            <a:extLst>
              <a:ext uri="{FF2B5EF4-FFF2-40B4-BE49-F238E27FC236}">
                <a16:creationId xmlns:a16="http://schemas.microsoft.com/office/drawing/2014/main" id="{3093C588-C891-47DE-AB8C-7210B8F033B9}"/>
              </a:ext>
            </a:extLst>
          </p:cNvPr>
          <p:cNvSpPr/>
          <p:nvPr userDrawn="1"/>
        </p:nvSpPr>
        <p:spPr>
          <a:xfrm>
            <a:off x="1468754" y="2419350"/>
            <a:ext cx="8918627" cy="207645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grpSp>
        <p:nvGrpSpPr>
          <p:cNvPr id="10" name="Group 1">
            <a:extLst>
              <a:ext uri="{FF2B5EF4-FFF2-40B4-BE49-F238E27FC236}">
                <a16:creationId xmlns:a16="http://schemas.microsoft.com/office/drawing/2014/main" id="{699205C8-0229-4279-B618-AEECC6033E62}"/>
              </a:ext>
            </a:extLst>
          </p:cNvPr>
          <p:cNvGrpSpPr/>
          <p:nvPr userDrawn="1"/>
        </p:nvGrpSpPr>
        <p:grpSpPr>
          <a:xfrm>
            <a:off x="9993285" y="4295769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id="{7642A93B-C446-461D-84B8-32CA9F4BDCDB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id="{B95D439B-E84C-4CE8-B66B-54587B9CC8A0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3" name="Group 3">
            <a:extLst>
              <a:ext uri="{FF2B5EF4-FFF2-40B4-BE49-F238E27FC236}">
                <a16:creationId xmlns:a16="http://schemas.microsoft.com/office/drawing/2014/main" id="{5071832E-9782-4517-ABCE-52744968689D}"/>
              </a:ext>
            </a:extLst>
          </p:cNvPr>
          <p:cNvGrpSpPr/>
          <p:nvPr userDrawn="1"/>
        </p:nvGrpSpPr>
        <p:grpSpPr>
          <a:xfrm>
            <a:off x="1411604" y="2184201"/>
            <a:ext cx="470297" cy="470297"/>
            <a:chOff x="1308100" y="1397035"/>
            <a:chExt cx="627063" cy="627062"/>
          </a:xfrm>
        </p:grpSpPr>
        <p:sp>
          <p:nvSpPr>
            <p:cNvPr id="14" name="矩形 24">
              <a:extLst>
                <a:ext uri="{FF2B5EF4-FFF2-40B4-BE49-F238E27FC236}">
                  <a16:creationId xmlns:a16="http://schemas.microsoft.com/office/drawing/2014/main" id="{20CCC993-F73A-4608-BA4F-ECC09B6A8879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5" name="矩形 25">
              <a:extLst>
                <a:ext uri="{FF2B5EF4-FFF2-40B4-BE49-F238E27FC236}">
                  <a16:creationId xmlns:a16="http://schemas.microsoft.com/office/drawing/2014/main" id="{05E4C06D-7FAD-47AC-97E6-1CF70EAFAD79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51343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00E37-E163-40CA-8146-A68431A5A674}" type="datetime1">
              <a:rPr lang="zh-CN" altLang="en-US" smtClean="0"/>
              <a:t>2021/4/13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7200000" cy="365125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190005" y="902526"/>
            <a:ext cx="11792198" cy="5379522"/>
          </a:xfrm>
        </p:spPr>
        <p:txBody>
          <a:bodyPr/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椭圆 40">
            <a:extLst>
              <a:ext uri="{FF2B5EF4-FFF2-40B4-BE49-F238E27FC236}">
                <a16:creationId xmlns:a16="http://schemas.microsoft.com/office/drawing/2014/main" id="{CCA4BDB6-C259-C048-9E89-C6F6047B56C4}"/>
              </a:ext>
            </a:extLst>
          </p:cNvPr>
          <p:cNvSpPr/>
          <p:nvPr userDrawn="1"/>
        </p:nvSpPr>
        <p:spPr>
          <a:xfrm>
            <a:off x="11381015" y="6310400"/>
            <a:ext cx="625930" cy="457026"/>
          </a:xfrm>
          <a:prstGeom prst="ellipse">
            <a:avLst/>
          </a:prstGeom>
          <a:solidFill>
            <a:srgbClr val="4B649F"/>
          </a:solidFill>
          <a:effectLst>
            <a:outerShdw blurRad="40005" dist="20320" dir="5400000" algn="ctr" rotWithShape="0">
              <a:schemeClr val="tx1">
                <a:alpha val="38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fld id="{90AA6819-7E7F-4C14-8B24-A68214AB9022}" type="slidenum">
              <a:rPr lang="zh-CN" altLang="en-US" sz="1200" b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pPr algn="ct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 sz="12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92718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00E37-E163-40CA-8146-A68431A5A674}" type="datetime1">
              <a:rPr lang="zh-CN" altLang="en-US" smtClean="0"/>
              <a:t>2021/4/13</a:t>
            </a:fld>
            <a:endParaRPr lang="zh-CN" altLang="en-US"/>
          </a:p>
        </p:txBody>
      </p:sp>
      <p:sp>
        <p:nvSpPr>
          <p:cNvPr id="6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椭圆 40">
            <a:extLst>
              <a:ext uri="{FF2B5EF4-FFF2-40B4-BE49-F238E27FC236}">
                <a16:creationId xmlns:a16="http://schemas.microsoft.com/office/drawing/2014/main" id="{CCA4BDB6-C259-C048-9E89-C6F6047B56C4}"/>
              </a:ext>
            </a:extLst>
          </p:cNvPr>
          <p:cNvSpPr/>
          <p:nvPr userDrawn="1"/>
        </p:nvSpPr>
        <p:spPr>
          <a:xfrm>
            <a:off x="11381015" y="6310400"/>
            <a:ext cx="625930" cy="457026"/>
          </a:xfrm>
          <a:prstGeom prst="ellipse">
            <a:avLst/>
          </a:prstGeom>
          <a:solidFill>
            <a:srgbClr val="4B649F"/>
          </a:solidFill>
          <a:effectLst>
            <a:outerShdw blurRad="40005" dist="20320" dir="5400000" algn="ctr" rotWithShape="0">
              <a:schemeClr val="tx1">
                <a:alpha val="38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fld id="{90AA6819-7E7F-4C14-8B24-A68214AB9022}" type="slidenum">
              <a:rPr lang="zh-CN" altLang="en-US" sz="1200" b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pPr algn="ct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 sz="12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7200000" cy="365125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254321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AC78C77-0627-4E3B-B193-1A5437236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7DCBBAA-89A2-49CD-B912-47843CB9F0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6560D98-9D3C-4456-85B6-7160F23B2A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CD420-30B2-4310-BF5F-705128F7846D}" type="datetimeFigureOut">
              <a:rPr lang="zh-CN" altLang="en-US" smtClean="0"/>
              <a:t>2021/4/13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8505300-F14D-49BD-87DF-74612C982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420F865-6799-4237-92EA-854F49975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3C168-2E40-4D65-A7CE-7FC580E6DD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8536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0FC510A-EAAE-41C0-9423-6423A04A3E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5007" y="890649"/>
            <a:ext cx="11720945" cy="53676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900C973-F94C-48B5-B69A-DF371E842A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fld id="{D2800E37-E163-40CA-8146-A68431A5A674}" type="datetime1">
              <a:rPr lang="zh-CN" altLang="en-US" smtClean="0"/>
              <a:pPr/>
              <a:t>2021/4/13</a:t>
            </a:fld>
            <a:endParaRPr lang="zh-CN" altLang="en-US"/>
          </a:p>
        </p:txBody>
      </p:sp>
      <p:cxnSp>
        <p:nvCxnSpPr>
          <p:cNvPr id="9" name="直接连接符 6"/>
          <p:cNvCxnSpPr/>
          <p:nvPr userDrawn="1"/>
        </p:nvCxnSpPr>
        <p:spPr>
          <a:xfrm>
            <a:off x="0" y="785813"/>
            <a:ext cx="11176000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14" name="图片 5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8440" y="31751"/>
            <a:ext cx="3383560" cy="639212"/>
          </a:xfrm>
          <a:prstGeom prst="rect">
            <a:avLst/>
          </a:prstGeom>
        </p:spPr>
      </p:pic>
      <p:sp>
        <p:nvSpPr>
          <p:cNvPr id="10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7200000" cy="365125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74892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3" r:id="rId2"/>
    <p:sldLayoutId id="2147483661" r:id="rId3"/>
    <p:sldLayoutId id="2147483662" r:id="rId4"/>
    <p:sldLayoutId id="2147483665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4B649F"/>
          </a:solidFill>
          <a:latin typeface="微软雅黑" pitchFamily="34" charset="-122"/>
          <a:ea typeface="微软雅黑" pitchFamily="34" charset="-122"/>
          <a:cs typeface="+mj-cs"/>
        </a:defRPr>
      </a:lvl1pPr>
    </p:titleStyle>
    <p:bodyStyle>
      <a:lvl1pPr marL="355600" indent="-355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90000"/>
        <a:buFont typeface="Wingdings" pitchFamily="2" charset="2"/>
        <a:buChar char="q"/>
        <a:defRPr sz="2800" b="1" kern="1200">
          <a:solidFill>
            <a:schemeClr val="tx1"/>
          </a:solidFill>
          <a:latin typeface="微软雅黑" pitchFamily="34" charset="-122"/>
          <a:ea typeface="微软雅黑" pitchFamily="34" charset="-122"/>
          <a:cs typeface="Times New Roman" pitchFamily="18" charset="0"/>
        </a:defRPr>
      </a:lvl1pPr>
      <a:lvl2pPr marL="685800" indent="-23495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90000"/>
        <a:buFont typeface="Wingdings" pitchFamily="2" charset="2"/>
        <a:buChar char="n"/>
        <a:defRPr sz="24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2pPr>
      <a:lvl3pPr marL="985838" indent="-27305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Font typeface="Wingdings" pitchFamily="2" charset="2"/>
        <a:buChar char="v"/>
        <a:defRPr sz="20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3pPr>
      <a:lvl4pPr marL="1262063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Font typeface="Wingdings" pitchFamily="2" charset="2"/>
        <a:buChar char="ü"/>
        <a:defRPr sz="18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4pPr>
      <a:lvl5pPr marL="1524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Font typeface="Wingdings" pitchFamily="2" charset="2"/>
        <a:buChar char="§"/>
        <a:defRPr sz="18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dl.acm.org/doi/10.1145/3360612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hyperlink" Target="https://dl.acm.org/journal/pacmpl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851972" y="5904744"/>
            <a:ext cx="3814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latin typeface="微软雅黑" pitchFamily="34" charset="-122"/>
                <a:ea typeface="微软雅黑" pitchFamily="34" charset="-122"/>
                <a:hlinkClick r:id="rId3"/>
              </a:rPr>
              <a:t>Papers</a:t>
            </a: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dirty="0" smtClean="0">
                <a:latin typeface="微软雅黑" pitchFamily="34" charset="-122"/>
                <a:ea typeface="微软雅黑" pitchFamily="34" charset="-122"/>
                <a:hlinkClick r:id="rId4"/>
              </a:rPr>
              <a:t>PACMPL,2019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52525" y="1642947"/>
            <a:ext cx="8975854" cy="329324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1796" y="1019825"/>
            <a:ext cx="9957312" cy="4603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690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E6592E1-1E0D-4CAF-8CBD-D5ACB0871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>
                <a:solidFill>
                  <a:schemeClr val="accent1"/>
                </a:solidFill>
              </a:rPr>
              <a:t>Introduction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内容占位符 7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/>
              </a:bodyPr>
              <a:lstStyle/>
              <a:p>
                <a:r>
                  <a:rPr lang="en-US" altLang="zh-CN" b="0" dirty="0" smtClean="0"/>
                  <a:t> </a:t>
                </a:r>
                <a:r>
                  <a:rPr lang="en-US" altLang="zh-CN" b="0" dirty="0" err="1" smtClean="0"/>
                  <a:t>ApproxHPVM</a:t>
                </a:r>
                <a:endParaRPr lang="en-US" altLang="zh-CN" b="0" dirty="0" smtClean="0"/>
              </a:p>
              <a:p>
                <a:pPr lvl="1"/>
                <a:r>
                  <a:rPr lang="en-US" altLang="zh-CN" dirty="0"/>
                  <a:t> </a:t>
                </a:r>
                <a:r>
                  <a:rPr lang="zh-CN" altLang="en-US" dirty="0" smtClean="0"/>
                  <a:t>对输入的模型用户定义可以忍受的准确度损失，</a:t>
                </a:r>
                <a:r>
                  <a:rPr lang="en-US" altLang="zh-CN" dirty="0" err="1" smtClean="0"/>
                  <a:t>ApproxHPVM</a:t>
                </a:r>
                <a:r>
                  <a:rPr lang="zh-CN" altLang="en-US" dirty="0" smtClean="0"/>
                  <a:t>做自动的近似计算</a:t>
                </a:r>
                <a:endParaRPr lang="en-US" altLang="zh-CN" dirty="0" smtClean="0"/>
              </a:p>
              <a:p>
                <a:pPr lvl="1"/>
                <a:r>
                  <a:rPr lang="en-US" altLang="zh-CN" dirty="0"/>
                  <a:t> </a:t>
                </a:r>
                <a:r>
                  <a:rPr lang="zh-CN" altLang="en-US" dirty="0" smtClean="0"/>
                  <a:t>两阶段</a:t>
                </a:r>
                <a:r>
                  <a:rPr lang="en-US" altLang="zh-CN" dirty="0" smtClean="0"/>
                  <a:t> </a:t>
                </a:r>
              </a:p>
              <a:p>
                <a:pPr lvl="2"/>
                <a:r>
                  <a:rPr lang="zh-CN" altLang="en-US" dirty="0" smtClean="0"/>
                  <a:t>硬件无关的第一阶段</a:t>
                </a:r>
                <a:endParaRPr lang="en-US" altLang="zh-CN" dirty="0" smtClean="0"/>
              </a:p>
              <a:p>
                <a:pPr lvl="3"/>
                <a:r>
                  <a:rPr lang="en-US" altLang="zh-CN" dirty="0"/>
                  <a:t> </a:t>
                </a:r>
                <a:r>
                  <a:rPr lang="zh-CN" altLang="en-US" dirty="0" smtClean="0"/>
                  <a:t>将总的损失值分解到每个张量操作</a:t>
                </a:r>
                <a:r>
                  <a:rPr lang="en-US" altLang="zh-CN" dirty="0" err="1" smtClean="0"/>
                  <a:t>i</a:t>
                </a:r>
                <a:r>
                  <a:rPr lang="zh-CN" altLang="en-US" dirty="0" smtClean="0"/>
                  <a:t>上，配置为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altLang="zh-CN" dirty="0" smtClean="0"/>
              </a:p>
              <a:p>
                <a:pPr lvl="2"/>
                <a:r>
                  <a:rPr lang="en-US" altLang="zh-CN" dirty="0" smtClean="0"/>
                  <a:t> </a:t>
                </a:r>
                <a:r>
                  <a:rPr lang="zh-CN" altLang="en-US" dirty="0" smtClean="0"/>
                  <a:t>硬件相关的第二阶段</a:t>
                </a:r>
                <a:endParaRPr lang="en-US" altLang="zh-CN" dirty="0" smtClean="0"/>
              </a:p>
              <a:p>
                <a:pPr lvl="3"/>
                <a:r>
                  <a:rPr lang="en-US" altLang="zh-CN" dirty="0" smtClean="0"/>
                  <a:t> </a:t>
                </a:r>
                <a:r>
                  <a:rPr lang="zh-CN" altLang="en-US" dirty="0" smtClean="0"/>
                  <a:t>建立每个张量操作的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i="1" dirty="0">
                            <a:latin typeface="Cambria Math" panose="02040503050406030204" pitchFamily="18" charset="0"/>
                          </a:rPr>
                          <m:t>L</m:t>
                        </m:r>
                      </m:e>
                      <m:sub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zh-CN" altLang="en-US" i="1" dirty="0">
                        <a:latin typeface="Cambria Math" panose="02040503050406030204" pitchFamily="18" charset="0"/>
                      </a:rPr>
                      <m:t>，</m:t>
                    </m:r>
                    <m:sSub>
                      <m:sSubPr>
                        <m:ctrlPr>
                          <a:rPr lang="en-US" altLang="zh-CN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i="1" dirty="0">
                            <a:latin typeface="Cambria Math" panose="02040503050406030204" pitchFamily="18" charset="0"/>
                          </a:rPr>
                          <m:t>L</m:t>
                        </m:r>
                      </m:e>
                      <m:sub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zh-CN" altLang="en-US" dirty="0" smtClean="0"/>
                  <a:t>与硬件配置的查找表，用于动态调度</a:t>
                </a:r>
                <a:endParaRPr lang="en-US" altLang="zh-CN" dirty="0" smtClean="0"/>
              </a:p>
              <a:p>
                <a:pPr lvl="1"/>
                <a:r>
                  <a:rPr lang="en-US" altLang="zh-CN" dirty="0" smtClean="0"/>
                  <a:t> </a:t>
                </a:r>
                <a:r>
                  <a:rPr lang="zh-CN" altLang="en-US" dirty="0" smtClean="0"/>
                  <a:t>代码生成： </a:t>
                </a:r>
                <a:r>
                  <a:rPr lang="en-US" altLang="zh-CN" dirty="0" err="1" smtClean="0"/>
                  <a:t>ApproxHPVM</a:t>
                </a:r>
                <a:r>
                  <a:rPr lang="en-US" altLang="zh-CN" dirty="0" smtClean="0"/>
                  <a:t> IR </a:t>
                </a:r>
                <a:r>
                  <a:rPr lang="zh-CN" altLang="en-US" dirty="0" smtClean="0"/>
                  <a:t>→ </a:t>
                </a:r>
                <a:r>
                  <a:rPr lang="en-US" altLang="zh-CN" dirty="0" smtClean="0"/>
                  <a:t>HPVM IR </a:t>
                </a:r>
                <a:r>
                  <a:rPr lang="zh-CN" altLang="en-US" dirty="0" smtClean="0"/>
                  <a:t>→ </a:t>
                </a:r>
                <a:r>
                  <a:rPr lang="en-US" altLang="zh-CN" dirty="0" smtClean="0"/>
                  <a:t>LLVM IR / HPVM-C</a:t>
                </a:r>
                <a:br>
                  <a:rPr lang="en-US" altLang="zh-CN" dirty="0" smtClean="0"/>
                </a:br>
                <a:r>
                  <a:rPr lang="en-US" altLang="zh-CN" dirty="0" smtClean="0"/>
                  <a:t> </a:t>
                </a:r>
                <a:br>
                  <a:rPr lang="en-US" altLang="zh-CN" dirty="0" smtClean="0"/>
                </a:br>
                <a:r>
                  <a:rPr lang="en-US" altLang="zh-CN" dirty="0" smtClean="0"/>
                  <a:t/>
                </a:r>
                <a:br>
                  <a:rPr lang="en-US" altLang="zh-CN" dirty="0" smtClean="0"/>
                </a:br>
                <a:r>
                  <a:rPr lang="en-US" altLang="zh-CN" dirty="0" smtClean="0"/>
                  <a:t/>
                </a:r>
                <a:br>
                  <a:rPr lang="en-US" altLang="zh-CN" dirty="0" smtClean="0"/>
                </a:br>
                <a:endParaRPr lang="zh-CN" altLang="en-US" dirty="0" smtClean="0"/>
              </a:p>
            </p:txBody>
          </p:sp>
        </mc:Choice>
        <mc:Fallback xmlns="">
          <p:sp>
            <p:nvSpPr>
              <p:cNvPr id="8" name="内容占位符 7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676" t="-22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圆角矩形标注 2"/>
              <p:cNvSpPr/>
              <p:nvPr/>
            </p:nvSpPr>
            <p:spPr>
              <a:xfrm>
                <a:off x="1614729" y="4780441"/>
                <a:ext cx="3974155" cy="1045464"/>
              </a:xfrm>
              <a:prstGeom prst="wedgeRoundRectCallout">
                <a:avLst>
                  <a:gd name="adj1" fmla="val 33854"/>
                  <a:gd name="adj2" fmla="val -97294"/>
                  <a:gd name="adj3" fmla="val 16667"/>
                </a:avLst>
              </a:prstGeom>
              <a:ln>
                <a:solidFill>
                  <a:schemeClr val="tx1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zh-CN" altLang="en-US" dirty="0" smtClean="0">
                    <a:latin typeface="微软雅黑" pitchFamily="34" charset="-122"/>
                    <a:ea typeface="微软雅黑" pitchFamily="34" charset="-122"/>
                  </a:rPr>
                  <a:t>扩展</a:t>
                </a:r>
                <a:r>
                  <a:rPr lang="zh-CN" altLang="en-US" dirty="0" smtClean="0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rPr>
                  <a:t>线性代数张量计算</a:t>
                </a:r>
                <a:r>
                  <a:rPr lang="zh-CN" altLang="en-US" dirty="0" smtClean="0">
                    <a:latin typeface="微软雅黑" pitchFamily="34" charset="-122"/>
                    <a:ea typeface="微软雅黑" pitchFamily="34" charset="-122"/>
                  </a:rPr>
                  <a:t>操作，保留高层语义；</a:t>
                </a:r>
                <a:endParaRPr lang="en-US" altLang="zh-CN" dirty="0" smtClean="0">
                  <a:latin typeface="微软雅黑" pitchFamily="34" charset="-122"/>
                  <a:ea typeface="微软雅黑" pitchFamily="34" charset="-122"/>
                </a:endParaRPr>
              </a:p>
              <a:p>
                <a:pPr algn="ctr"/>
                <a:r>
                  <a:rPr lang="en-US" altLang="zh-CN" dirty="0" smtClean="0">
                    <a:latin typeface="微软雅黑" pitchFamily="34" charset="-122"/>
                    <a:ea typeface="微软雅黑" pitchFamily="34" charset="-122"/>
                  </a:rPr>
                  <a:t>IR</a:t>
                </a:r>
                <a:r>
                  <a:rPr lang="zh-CN" altLang="en-US" dirty="0" smtClean="0">
                    <a:latin typeface="微软雅黑" pitchFamily="34" charset="-122"/>
                    <a:ea typeface="微软雅黑" pitchFamily="34" charset="-122"/>
                  </a:rPr>
                  <a:t>上增加了计算容错率属性</a:t>
                </a:r>
                <a:r>
                  <a:rPr lang="en-US" altLang="zh-CN" dirty="0" smtClean="0">
                    <a:latin typeface="微软雅黑" pitchFamily="34" charset="-122"/>
                    <a:ea typeface="微软雅黑" pitchFamily="34" charset="-122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dirty="0" smtClean="0">
                            <a:latin typeface="Cambria Math" panose="02040503050406030204" pitchFamily="18" charset="0"/>
                            <a:ea typeface="微软雅黑" pitchFamily="34" charset="-12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i="1" dirty="0">
                            <a:latin typeface="Cambria Math" panose="02040503050406030204" pitchFamily="18" charset="0"/>
                            <a:ea typeface="微软雅黑" pitchFamily="34" charset="-122"/>
                          </a:rPr>
                          <m:t>L</m:t>
                        </m:r>
                      </m:e>
                      <m:sub>
                        <m:r>
                          <a:rPr lang="en-US" altLang="zh-CN" b="0" i="1" dirty="0" smtClean="0">
                            <a:latin typeface="Cambria Math" panose="02040503050406030204" pitchFamily="18" charset="0"/>
                            <a:ea typeface="微软雅黑" pitchFamily="34" charset="-122"/>
                          </a:rPr>
                          <m:t>1</m:t>
                        </m:r>
                      </m:sub>
                    </m:sSub>
                  </m:oMath>
                </a14:m>
                <a:r>
                  <a:rPr lang="zh-CN" altLang="en-US" dirty="0" smtClean="0">
                    <a:latin typeface="微软雅黑" pitchFamily="34" charset="-122"/>
                    <a:ea typeface="微软雅黑" pitchFamily="34" charset="-122"/>
                  </a:rPr>
                  <a:t>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dirty="0">
                            <a:latin typeface="Cambria Math" panose="02040503050406030204" pitchFamily="18" charset="0"/>
                            <a:ea typeface="微软雅黑" pitchFamily="34" charset="-12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i="1" dirty="0">
                            <a:latin typeface="Cambria Math" panose="02040503050406030204" pitchFamily="18" charset="0"/>
                            <a:ea typeface="微软雅黑" pitchFamily="34" charset="-122"/>
                          </a:rPr>
                          <m:t>L</m:t>
                        </m:r>
                      </m:e>
                      <m:sub>
                        <m:r>
                          <a:rPr lang="en-US" altLang="zh-CN" b="0" i="1" dirty="0" smtClean="0">
                            <a:latin typeface="Cambria Math" panose="02040503050406030204" pitchFamily="18" charset="0"/>
                            <a:ea typeface="微软雅黑" pitchFamily="34" charset="-122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zh-CN" dirty="0" smtClean="0">
                    <a:latin typeface="微软雅黑" pitchFamily="34" charset="-122"/>
                    <a:ea typeface="微软雅黑" pitchFamily="34" charset="-122"/>
                  </a:rPr>
                  <a:t>)</a:t>
                </a:r>
                <a:endParaRPr lang="zh-CN" altLang="en-US" dirty="0" smtClean="0">
                  <a:latin typeface="微软雅黑" pitchFamily="34" charset="-122"/>
                  <a:ea typeface="微软雅黑" pitchFamily="34" charset="-122"/>
                </a:endParaRPr>
              </a:p>
            </p:txBody>
          </p:sp>
        </mc:Choice>
        <mc:Fallback xmlns="">
          <p:sp>
            <p:nvSpPr>
              <p:cNvPr id="3" name="圆角矩形标注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4729" y="4780441"/>
                <a:ext cx="3974155" cy="1045464"/>
              </a:xfrm>
              <a:prstGeom prst="wedgeRoundRectCallout">
                <a:avLst>
                  <a:gd name="adj1" fmla="val 33854"/>
                  <a:gd name="adj2" fmla="val -97294"/>
                  <a:gd name="adj3" fmla="val 16667"/>
                </a:avLst>
              </a:prstGeom>
              <a:blipFill>
                <a:blip r:embed="rId4"/>
                <a:stretch>
                  <a:fillRect b="-1563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圆角矩形标注 4"/>
          <p:cNvSpPr/>
          <p:nvPr/>
        </p:nvSpPr>
        <p:spPr>
          <a:xfrm>
            <a:off x="6499714" y="4954145"/>
            <a:ext cx="5441795" cy="1021556"/>
          </a:xfrm>
          <a:prstGeom prst="wedgeRoundRectCallout">
            <a:avLst>
              <a:gd name="adj1" fmla="val -49202"/>
              <a:gd name="adj2" fmla="val -115511"/>
              <a:gd name="adj3" fmla="val 16667"/>
            </a:avLst>
          </a:prstGeom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抽象出</a:t>
            </a:r>
            <a:r>
              <a:rPr lang="zh-CN" altLang="en-US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分层的并行语义</a:t>
            </a: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(DFG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跨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节点并行、</a:t>
            </a: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SPMD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并行和节点内向量指令</a:t>
            </a: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数据并行</a:t>
            </a: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)</a:t>
            </a:r>
            <a:endParaRPr lang="en-US" altLang="zh-CN" dirty="0"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支持</a:t>
            </a:r>
            <a:r>
              <a:rPr lang="zh-CN" altLang="en-US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发射到异构设备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上</a:t>
            </a:r>
          </a:p>
        </p:txBody>
      </p:sp>
    </p:spTree>
    <p:extLst>
      <p:ext uri="{BB962C8B-B14F-4D97-AF65-F5344CB8AC3E}">
        <p14:creationId xmlns:p14="http://schemas.microsoft.com/office/powerpoint/2010/main" val="3181471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err="1" smtClean="0"/>
              <a:t>ApproxHPVM</a:t>
            </a:r>
            <a:r>
              <a:rPr lang="en-US" altLang="zh-CN" dirty="0"/>
              <a:t> </a:t>
            </a:r>
            <a:r>
              <a:rPr lang="en-US" altLang="zh-CN" dirty="0" smtClean="0"/>
              <a:t>Workflow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3C168-2E40-4D65-A7CE-7FC580E6DD54}" type="slidenum">
              <a:rPr lang="zh-CN" altLang="en-US" smtClean="0"/>
              <a:t>3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6126" y="866048"/>
            <a:ext cx="6046957" cy="4969582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174380" y="6155473"/>
            <a:ext cx="5174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err="1" smtClean="0">
                <a:latin typeface="微软雅黑" pitchFamily="34" charset="-122"/>
                <a:ea typeface="微软雅黑" pitchFamily="34" charset="-122"/>
              </a:rPr>
              <a:t>ApproxHPVM</a:t>
            </a: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 workflow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圆角矩形标注 6"/>
          <p:cNvSpPr/>
          <p:nvPr/>
        </p:nvSpPr>
        <p:spPr>
          <a:xfrm>
            <a:off x="8098489" y="1124938"/>
            <a:ext cx="2985823" cy="715089"/>
          </a:xfrm>
          <a:prstGeom prst="wedgeRoundRectCallout">
            <a:avLst>
              <a:gd name="adj1" fmla="val -61361"/>
              <a:gd name="adj2" fmla="val 60104"/>
              <a:gd name="adj3" fmla="val 16667"/>
            </a:avLst>
          </a:prstGeom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For DL tasks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， </a:t>
            </a:r>
            <a:r>
              <a:rPr lang="en-US" altLang="zh-CN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classification accuracy</a:t>
            </a:r>
            <a:endParaRPr lang="zh-CN" altLang="en-US" dirty="0" smtClean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圆角矩形标注 7"/>
          <p:cNvSpPr/>
          <p:nvPr/>
        </p:nvSpPr>
        <p:spPr>
          <a:xfrm>
            <a:off x="0" y="1022782"/>
            <a:ext cx="2985823" cy="1634490"/>
          </a:xfrm>
          <a:prstGeom prst="wedgeRoundRectCallout">
            <a:avLst>
              <a:gd name="adj1" fmla="val 63379"/>
              <a:gd name="adj2" fmla="val 33333"/>
              <a:gd name="adj3" fmla="val 16667"/>
            </a:avLst>
          </a:prstGeom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Why </a:t>
            </a:r>
            <a:r>
              <a:rPr lang="en-US" altLang="zh-CN" dirty="0" err="1" smtClean="0">
                <a:latin typeface="微软雅黑" pitchFamily="34" charset="-122"/>
                <a:ea typeface="微软雅黑" pitchFamily="34" charset="-122"/>
              </a:rPr>
              <a:t>Keras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：</a:t>
            </a:r>
            <a:endParaRPr lang="en-US" altLang="zh-CN" dirty="0" smtClean="0"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1. Easy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to map to tensor </a:t>
            </a:r>
            <a:r>
              <a:rPr lang="en-US" altLang="zh-CN" dirty="0" err="1" smtClean="0">
                <a:latin typeface="微软雅黑" pitchFamily="34" charset="-122"/>
                <a:ea typeface="微软雅黑" pitchFamily="34" charset="-122"/>
              </a:rPr>
              <a:t>intrinsics</a:t>
            </a: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 </a:t>
            </a:r>
          </a:p>
          <a:p>
            <a:pPr algn="ctr"/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2. already maintains data-flow relations</a:t>
            </a:r>
            <a:endParaRPr lang="zh-CN" altLang="en-US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圆角矩形标注 8"/>
          <p:cNvSpPr/>
          <p:nvPr/>
        </p:nvSpPr>
        <p:spPr>
          <a:xfrm>
            <a:off x="8466480" y="1945684"/>
            <a:ext cx="2985823" cy="1021556"/>
          </a:xfrm>
          <a:prstGeom prst="wedgeRoundRectCallout">
            <a:avLst>
              <a:gd name="adj1" fmla="val -62108"/>
              <a:gd name="adj2" fmla="val 39312"/>
              <a:gd name="adj3" fmla="val 16667"/>
            </a:avLst>
          </a:prstGeom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End-to-end error tolerance 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→ </a:t>
            </a:r>
            <a:r>
              <a:rPr lang="en-US" altLang="zh-CN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individual error specifications</a:t>
            </a:r>
            <a:endParaRPr lang="zh-CN" altLang="en-US" dirty="0" smtClean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圆角矩形标注 9"/>
          <p:cNvSpPr/>
          <p:nvPr/>
        </p:nvSpPr>
        <p:spPr>
          <a:xfrm>
            <a:off x="166255" y="3071663"/>
            <a:ext cx="2469871" cy="1328023"/>
          </a:xfrm>
          <a:prstGeom prst="wedgeRoundRectCallout">
            <a:avLst>
              <a:gd name="adj1" fmla="val 59904"/>
              <a:gd name="adj2" fmla="val -35196"/>
              <a:gd name="adj3" fmla="val 16667"/>
            </a:avLst>
          </a:prstGeom>
          <a:ln w="57150">
            <a:solidFill>
              <a:srgbClr val="FF000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dirty="0" err="1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ApproxHPVM</a:t>
            </a:r>
            <a:r>
              <a:rPr lang="en-US" altLang="zh-CN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 IR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each tensor op with specified error specification</a:t>
            </a:r>
            <a:endParaRPr lang="zh-CN" altLang="en-US" dirty="0" smtClean="0">
              <a:latin typeface="微软雅黑" pitchFamily="34" charset="-122"/>
              <a:ea typeface="微软雅黑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圆角矩形标注 10"/>
              <p:cNvSpPr/>
              <p:nvPr/>
            </p:nvSpPr>
            <p:spPr>
              <a:xfrm>
                <a:off x="8683083" y="3684597"/>
                <a:ext cx="3260886" cy="715089"/>
              </a:xfrm>
              <a:prstGeom prst="wedgeRoundRectCallout">
                <a:avLst>
                  <a:gd name="adj1" fmla="val -64724"/>
                  <a:gd name="adj2" fmla="val -20569"/>
                  <a:gd name="adj3" fmla="val 16667"/>
                </a:avLst>
              </a:prstGeom>
              <a:ln>
                <a:solidFill>
                  <a:schemeClr val="tx1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zh-CN" dirty="0" smtClean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Tensor op with 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itchFamily="34" charset="-12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itchFamily="34" charset="-122"/>
                          </a:rPr>
                          <m:t>L</m:t>
                        </m:r>
                      </m:e>
                      <m:sub>
                        <m:r>
                          <a:rPr lang="en-US" altLang="zh-CN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itchFamily="34" charset="-122"/>
                          </a:rPr>
                          <m:t>1</m:t>
                        </m:r>
                      </m:sub>
                    </m:sSub>
                    <m:r>
                      <a:rPr lang="zh-CN" alt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itchFamily="34" charset="-122"/>
                      </a:rPr>
                      <m:t>，</m:t>
                    </m:r>
                    <m:sSub>
                      <m:sSubPr>
                        <m:ctrlPr>
                          <a:rPr lang="en-US" altLang="zh-CN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itchFamily="34" charset="-12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itchFamily="34" charset="-122"/>
                          </a:rPr>
                          <m:t>L</m:t>
                        </m:r>
                      </m:e>
                      <m:sub>
                        <m:r>
                          <a:rPr lang="en-US" altLang="zh-CN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itchFamily="34" charset="-122"/>
                          </a:rPr>
                          <m:t>2</m:t>
                        </m:r>
                      </m:sub>
                    </m:sSub>
                    <m:r>
                      <a:rPr lang="zh-CN" alt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itchFamily="34" charset="-122"/>
                      </a:rPr>
                      <m:t>）</m:t>
                    </m:r>
                  </m:oMath>
                </a14:m>
                <a:r>
                  <a:rPr lang="zh-CN" altLang="en-US" dirty="0" smtClean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 → </a:t>
                </a:r>
                <a:r>
                  <a:rPr lang="en-US" altLang="zh-CN" dirty="0" smtClean="0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rPr>
                  <a:t>configurable hardware</a:t>
                </a:r>
                <a:endParaRPr lang="zh-CN" altLang="en-US" dirty="0" smtClean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mc:Choice>
        <mc:Fallback xmlns="">
          <p:sp>
            <p:nvSpPr>
              <p:cNvPr id="11" name="圆角矩形标注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83083" y="3684597"/>
                <a:ext cx="3260886" cy="715089"/>
              </a:xfrm>
              <a:prstGeom prst="wedgeRoundRectCallout">
                <a:avLst>
                  <a:gd name="adj1" fmla="val -64724"/>
                  <a:gd name="adj2" fmla="val -20569"/>
                  <a:gd name="adj3" fmla="val 16667"/>
                </a:avLst>
              </a:prstGeom>
              <a:blipFill>
                <a:blip r:embed="rId4"/>
                <a:stretch>
                  <a:fillRect b="-750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圆角矩形标注 12"/>
          <p:cNvSpPr/>
          <p:nvPr/>
        </p:nvSpPr>
        <p:spPr>
          <a:xfrm>
            <a:off x="2985822" y="5123425"/>
            <a:ext cx="2345473" cy="408623"/>
          </a:xfrm>
          <a:prstGeom prst="wedgeRoundRectCallout">
            <a:avLst>
              <a:gd name="adj1" fmla="val 62716"/>
              <a:gd name="adj2" fmla="val -22648"/>
              <a:gd name="adj3" fmla="val 16667"/>
            </a:avLst>
          </a:prstGeom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dirty="0">
                <a:solidFill>
                  <a:srgbClr val="FF0000"/>
                </a:solidFill>
              </a:rPr>
              <a:t>FP16, FP32 </a:t>
            </a:r>
            <a:r>
              <a:rPr lang="en-US" altLang="zh-CN" dirty="0"/>
              <a:t>on GPU </a:t>
            </a:r>
            <a:endParaRPr lang="zh-CN" altLang="en-US" dirty="0" smtClean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圆角矩形标注 13"/>
          <p:cNvSpPr/>
          <p:nvPr/>
        </p:nvSpPr>
        <p:spPr>
          <a:xfrm>
            <a:off x="8757400" y="5103992"/>
            <a:ext cx="2345473" cy="408623"/>
          </a:xfrm>
          <a:prstGeom prst="wedgeRoundRectCallout">
            <a:avLst>
              <a:gd name="adj1" fmla="val -69772"/>
              <a:gd name="adj2" fmla="val -13551"/>
              <a:gd name="adj3" fmla="val 16667"/>
            </a:avLst>
          </a:prstGeom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Swing</a:t>
            </a: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: P1-P7</a:t>
            </a:r>
            <a:endParaRPr lang="zh-CN" altLang="en-US" dirty="0" smtClean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64039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Two stage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zh-CN" altLang="en-US" dirty="0" smtClean="0"/>
                  <a:t> 硬件</a:t>
                </a:r>
                <a:r>
                  <a:rPr lang="zh-CN" altLang="en-US" dirty="0"/>
                  <a:t>无关的第一</a:t>
                </a:r>
                <a:r>
                  <a:rPr lang="zh-CN" altLang="en-US" dirty="0" smtClean="0"/>
                  <a:t>阶段</a:t>
                </a:r>
                <a:endParaRPr lang="en-US" altLang="zh-CN" dirty="0" smtClean="0"/>
              </a:p>
              <a:p>
                <a:pPr lvl="1"/>
                <a:r>
                  <a:rPr lang="en-US" altLang="zh-CN" dirty="0" smtClean="0"/>
                  <a:t> </a:t>
                </a:r>
                <a:r>
                  <a:rPr lang="zh-CN" altLang="en-US" dirty="0" smtClean="0"/>
                  <a:t>对每个张量操作</a:t>
                </a:r>
                <a:r>
                  <a:rPr lang="en-US" altLang="zh-CN" dirty="0" smtClean="0"/>
                  <a:t>(error knob)</a:t>
                </a:r>
                <a:r>
                  <a:rPr lang="zh-CN" altLang="en-US" dirty="0" smtClean="0"/>
                  <a:t>，错误注入如下：</a:t>
                </a:r>
                <a:r>
                  <a:rPr lang="en-US" altLang="zh-CN" b="0" dirty="0" smtClean="0"/>
                  <a:t>    </a:t>
                </a:r>
              </a:p>
              <a:p>
                <a:pPr marL="450850" lvl="1" indent="0">
                  <a:buNone/>
                </a:pPr>
                <a:r>
                  <a:rPr lang="en-US" altLang="zh-CN" b="0" dirty="0" smtClean="0"/>
                  <a:t>	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𝑋</m:t>
                    </m:r>
                    <m:d>
                      <m:dPr>
                        <m:begChr m:val="["/>
                        <m:endChr m:val="]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𝑋</m:t>
                    </m:r>
                    <m:d>
                      <m:dPr>
                        <m:begChr m:val="["/>
                        <m:endChr m:val="]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1+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zh-CN" alt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𝒩</m:t>
                        </m:r>
                        <m:d>
                          <m:d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 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∈[1,15]</m:t>
                    </m:r>
                  </m:oMath>
                </a14:m>
                <a:endParaRPr lang="en-US" altLang="zh-CN" dirty="0" smtClean="0"/>
              </a:p>
              <a:p>
                <a:r>
                  <a:rPr lang="zh-CN" altLang="en-US" dirty="0" smtClean="0"/>
                  <a:t> 硬件</a:t>
                </a:r>
                <a:r>
                  <a:rPr lang="zh-CN" altLang="en-US" dirty="0"/>
                  <a:t>相关的第二阶段</a:t>
                </a:r>
                <a:endParaRPr lang="en-US" altLang="zh-CN" dirty="0" smtClean="0"/>
              </a:p>
              <a:p>
                <a:pPr lvl="1"/>
                <a:r>
                  <a:rPr lang="en-US" altLang="zh-CN" dirty="0"/>
                  <a:t> </a:t>
                </a:r>
                <a:r>
                  <a:rPr lang="en-US" altLang="zh-CN" dirty="0" smtClean="0"/>
                  <a:t>(</a:t>
                </a:r>
                <a:r>
                  <a:rPr lang="zh-CN" altLang="en-US" dirty="0" smtClean="0"/>
                  <a:t>操作类型</a:t>
                </a:r>
                <a:r>
                  <a:rPr lang="en-US" altLang="zh-CN" dirty="0" smtClean="0"/>
                  <a:t>, </a:t>
                </a:r>
                <a:r>
                  <a:rPr lang="zh-CN" altLang="en-US" dirty="0" smtClean="0"/>
                  <a:t>硬件及配置</a:t>
                </a:r>
                <a:r>
                  <a:rPr lang="en-US" altLang="zh-CN" dirty="0" smtClean="0"/>
                  <a:t>, </a:t>
                </a:r>
                <a:r>
                  <a:rPr lang="zh-CN" altLang="en-US" dirty="0" smtClean="0"/>
                  <a:t>相对误差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i="1" dirty="0">
                            <a:latin typeface="Cambria Math" panose="02040503050406030204" pitchFamily="18" charset="0"/>
                          </a:rPr>
                          <m:t>L</m:t>
                        </m:r>
                      </m:e>
                      <m:sub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zh-CN" altLang="en-US" i="1" dirty="0">
                        <a:latin typeface="Cambria Math" panose="02040503050406030204" pitchFamily="18" charset="0"/>
                      </a:rPr>
                      <m:t>，</m:t>
                    </m:r>
                    <m:sSub>
                      <m:sSubPr>
                        <m:ctrlPr>
                          <a:rPr lang="en-US" altLang="zh-CN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i="1" dirty="0">
                            <a:latin typeface="Cambria Math" panose="02040503050406030204" pitchFamily="18" charset="0"/>
                          </a:rPr>
                          <m:t>L</m:t>
                        </m:r>
                      </m:e>
                      <m:sub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zh-CN" dirty="0" smtClean="0"/>
                  <a:t>) </a:t>
                </a:r>
              </a:p>
              <a:p>
                <a:pPr marL="450850" lvl="1" indent="0">
                  <a:buNone/>
                </a:pPr>
                <a:r>
                  <a:rPr lang="en-US" altLang="zh-CN" dirty="0"/>
                  <a:t> </a:t>
                </a:r>
                <a:r>
                  <a:rPr lang="en-US" altLang="zh-CN" dirty="0" smtClean="0"/>
                  <a:t>   </a:t>
                </a:r>
                <a:r>
                  <a:rPr lang="zh-CN" altLang="en-US" dirty="0" smtClean="0"/>
                  <a:t>假设已有上述查找表，查表映射到硬件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780" t="-34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3C168-2E40-4D65-A7CE-7FC580E6DD54}" type="slidenum">
              <a:rPr lang="zh-CN" altLang="en-US" smtClean="0"/>
              <a:t>4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9341" y="890649"/>
            <a:ext cx="5086611" cy="38991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7930195" y="4789749"/>
            <a:ext cx="3212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硬件无关的第一</a:t>
            </a:r>
            <a:r>
              <a:rPr lang="zh-CN" altLang="en-US" dirty="0" smtClean="0"/>
              <a:t>阶段示意图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62807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DNN Benchmarks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3C168-2E40-4D65-A7CE-7FC580E6DD54}" type="slidenum">
              <a:rPr lang="zh-CN" altLang="en-US" smtClean="0"/>
              <a:t>5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0979" y="971570"/>
            <a:ext cx="7847489" cy="5376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246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42753" y="866312"/>
            <a:ext cx="9281637" cy="5367337"/>
          </a:xfrm>
          <a:prstGeom prst="rect">
            <a:avLst/>
          </a:prstGeom>
        </p:spPr>
      </p:pic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3C168-2E40-4D65-A7CE-7FC580E6DD5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44256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Overview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 </a:t>
            </a:r>
            <a:r>
              <a:rPr lang="en-US" altLang="zh-CN" b="0" dirty="0" err="1"/>
              <a:t>ApproxTuner</a:t>
            </a:r>
            <a:r>
              <a:rPr lang="en-US" altLang="zh-CN" dirty="0"/>
              <a:t> </a:t>
            </a:r>
            <a:endParaRPr lang="en-US" altLang="zh-CN" dirty="0" smtClean="0"/>
          </a:p>
          <a:p>
            <a:pPr lvl="1"/>
            <a:r>
              <a:rPr lang="en-US" altLang="zh-CN" dirty="0"/>
              <a:t> </a:t>
            </a:r>
            <a:r>
              <a:rPr lang="zh-CN" altLang="en-US" dirty="0"/>
              <a:t>在</a:t>
            </a:r>
            <a:r>
              <a:rPr lang="zh-CN" altLang="en-US" dirty="0" smtClean="0"/>
              <a:t>三个阶段分别进行</a:t>
            </a:r>
            <a:r>
              <a:rPr lang="en-US" altLang="zh-CN" dirty="0" smtClean="0"/>
              <a:t>tuning</a:t>
            </a:r>
          </a:p>
          <a:p>
            <a:pPr lvl="2"/>
            <a:r>
              <a:rPr lang="en-US" altLang="zh-CN" dirty="0"/>
              <a:t> </a:t>
            </a:r>
            <a:r>
              <a:rPr lang="en-US" altLang="zh-CN" dirty="0" smtClean="0"/>
              <a:t>development-time</a:t>
            </a:r>
          </a:p>
          <a:p>
            <a:pPr lvl="3"/>
            <a:r>
              <a:rPr lang="en-US" altLang="zh-CN" dirty="0"/>
              <a:t> </a:t>
            </a:r>
            <a:r>
              <a:rPr lang="zh-CN" altLang="en-US" dirty="0" smtClean="0"/>
              <a:t>硬件无关的阶段，创建了低精度的权衡曲线</a:t>
            </a:r>
            <a:r>
              <a:rPr lang="en-US" altLang="zh-CN" dirty="0" smtClean="0"/>
              <a:t>(tradeoff curve)</a:t>
            </a:r>
          </a:p>
          <a:p>
            <a:pPr lvl="2"/>
            <a:r>
              <a:rPr lang="en-US" altLang="zh-CN" dirty="0"/>
              <a:t> </a:t>
            </a:r>
            <a:r>
              <a:rPr lang="en-US" altLang="zh-CN" dirty="0" smtClean="0"/>
              <a:t>install-time</a:t>
            </a:r>
          </a:p>
          <a:p>
            <a:pPr lvl="3"/>
            <a:r>
              <a:rPr lang="en-US" altLang="zh-CN" dirty="0"/>
              <a:t> </a:t>
            </a:r>
            <a:r>
              <a:rPr lang="zh-CN" altLang="en-US" dirty="0" smtClean="0"/>
              <a:t>使用特定于硬件的优化后性能评测来修正前一阶段的曲线</a:t>
            </a:r>
            <a:endParaRPr lang="en-US" altLang="zh-CN" dirty="0" smtClean="0"/>
          </a:p>
          <a:p>
            <a:pPr lvl="3"/>
            <a:r>
              <a:rPr lang="en-US" altLang="zh-CN" dirty="0"/>
              <a:t> </a:t>
            </a:r>
            <a:r>
              <a:rPr lang="zh-CN" altLang="en-US" dirty="0" smtClean="0"/>
              <a:t>将修正后的曲线发布在安装的二进制文件里</a:t>
            </a:r>
            <a:endParaRPr lang="en-US" altLang="zh-CN" dirty="0" smtClean="0"/>
          </a:p>
          <a:p>
            <a:pPr lvl="2"/>
            <a:r>
              <a:rPr lang="en-US" altLang="zh-CN" dirty="0"/>
              <a:t> </a:t>
            </a:r>
            <a:r>
              <a:rPr lang="en-US" altLang="zh-CN" dirty="0" smtClean="0"/>
              <a:t>run-time</a:t>
            </a:r>
          </a:p>
          <a:p>
            <a:pPr lvl="3"/>
            <a:r>
              <a:rPr lang="en-US" altLang="zh-CN" dirty="0"/>
              <a:t> </a:t>
            </a:r>
            <a:r>
              <a:rPr lang="zh-CN" altLang="en-US" dirty="0" smtClean="0"/>
              <a:t>使用前述曲线进行运行时的调度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3C168-2E40-4D65-A7CE-7FC580E6DD5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80483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Overview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altLang="zh-CN" dirty="0" smtClean="0"/>
              <a:t> </a:t>
            </a:r>
            <a:r>
              <a:rPr lang="en-US" altLang="zh-CN" dirty="0" err="1" smtClean="0"/>
              <a:t>QoS</a:t>
            </a:r>
            <a:r>
              <a:rPr lang="en-US" altLang="zh-CN" dirty="0" smtClean="0"/>
              <a:t>(Quality of Service)</a:t>
            </a:r>
          </a:p>
          <a:p>
            <a:pPr lvl="2"/>
            <a:r>
              <a:rPr lang="en-US" altLang="zh-CN" dirty="0" smtClean="0"/>
              <a:t> </a:t>
            </a:r>
            <a:r>
              <a:rPr lang="zh-CN" altLang="en-US" dirty="0" smtClean="0"/>
              <a:t>计算准确度，如</a:t>
            </a:r>
            <a:r>
              <a:rPr lang="en-US" altLang="zh-CN" dirty="0" smtClean="0"/>
              <a:t>DNN</a:t>
            </a:r>
            <a:r>
              <a:rPr lang="zh-CN" altLang="en-US" dirty="0" smtClean="0"/>
              <a:t>的推理精度</a:t>
            </a:r>
            <a:endParaRPr lang="en-US" altLang="zh-CN" dirty="0" smtClean="0"/>
          </a:p>
          <a:p>
            <a:pPr lvl="1"/>
            <a:r>
              <a:rPr lang="en-US" altLang="zh-CN" dirty="0"/>
              <a:t> </a:t>
            </a:r>
            <a:r>
              <a:rPr lang="en-US" altLang="zh-CN" dirty="0" smtClean="0"/>
              <a:t>approximation knob</a:t>
            </a:r>
          </a:p>
          <a:p>
            <a:pPr lvl="2"/>
            <a:r>
              <a:rPr lang="en-US" altLang="zh-CN" dirty="0"/>
              <a:t> </a:t>
            </a:r>
            <a:r>
              <a:rPr lang="zh-CN" altLang="en-US" dirty="0" smtClean="0"/>
              <a:t>配置为离散整形数值，表示近似计算的激进程度</a:t>
            </a:r>
            <a:endParaRPr lang="en-US" altLang="zh-CN" dirty="0" smtClean="0"/>
          </a:p>
          <a:p>
            <a:pPr lvl="1"/>
            <a:r>
              <a:rPr lang="en-US" altLang="zh-CN" dirty="0"/>
              <a:t> </a:t>
            </a:r>
            <a:r>
              <a:rPr lang="en-US" altLang="zh-CN" dirty="0" smtClean="0"/>
              <a:t>tradeoff curve</a:t>
            </a:r>
          </a:p>
          <a:p>
            <a:pPr lvl="2"/>
            <a:r>
              <a:rPr lang="en-US" altLang="zh-CN" dirty="0" smtClean="0"/>
              <a:t>tradeoff</a:t>
            </a:r>
            <a:r>
              <a:rPr lang="zh-CN" altLang="en-US" dirty="0" smtClean="0"/>
              <a:t>点</a:t>
            </a:r>
            <a:r>
              <a:rPr lang="en-US" altLang="zh-CN" dirty="0" smtClean="0">
                <a:sym typeface="Wingdings" panose="05000000000000000000" pitchFamily="2" charset="2"/>
              </a:rPr>
              <a:t>: (</a:t>
            </a:r>
            <a:r>
              <a:rPr lang="en-US" altLang="zh-CN" dirty="0" err="1" smtClean="0">
                <a:sym typeface="Wingdings" panose="05000000000000000000" pitchFamily="2" charset="2"/>
              </a:rPr>
              <a:t>QoS</a:t>
            </a:r>
            <a:r>
              <a:rPr lang="en-US" altLang="zh-CN" dirty="0" smtClean="0">
                <a:sym typeface="Wingdings" panose="05000000000000000000" pitchFamily="2" charset="2"/>
              </a:rPr>
              <a:t>, Perf, </a:t>
            </a:r>
            <a:r>
              <a:rPr lang="en-US" altLang="zh-CN" dirty="0" err="1" smtClean="0">
                <a:sym typeface="Wingdings" panose="05000000000000000000" pitchFamily="2" charset="2"/>
              </a:rPr>
              <a:t>config</a:t>
            </a:r>
            <a:r>
              <a:rPr lang="en-US" altLang="zh-CN" dirty="0" smtClean="0">
                <a:sym typeface="Wingdings" panose="05000000000000000000" pitchFamily="2" charset="2"/>
              </a:rPr>
              <a:t>)</a:t>
            </a:r>
            <a:r>
              <a:rPr lang="zh-CN" altLang="en-US" dirty="0" smtClean="0">
                <a:sym typeface="Wingdings" panose="05000000000000000000" pitchFamily="2" charset="2"/>
              </a:rPr>
              <a:t>，有</a:t>
            </a:r>
            <a:r>
              <a:rPr lang="zh-CN" altLang="en-US" dirty="0">
                <a:sym typeface="Wingdings" panose="05000000000000000000" pitchFamily="2" charset="2"/>
              </a:rPr>
              <a:t>严格</a:t>
            </a:r>
            <a:r>
              <a:rPr lang="zh-CN" altLang="en-US" dirty="0" smtClean="0">
                <a:sym typeface="Wingdings" panose="05000000000000000000" pitchFamily="2" charset="2"/>
              </a:rPr>
              <a:t>偏序关系</a:t>
            </a:r>
            <a:endParaRPr lang="en-US" altLang="zh-CN" dirty="0" smtClean="0">
              <a:sym typeface="Wingdings" panose="05000000000000000000" pitchFamily="2" charset="2"/>
            </a:endParaRPr>
          </a:p>
          <a:p>
            <a:pPr lvl="2"/>
            <a:endParaRPr lang="en-US" altLang="zh-CN" dirty="0">
              <a:sym typeface="Wingdings" panose="05000000000000000000" pitchFamily="2" charset="2"/>
            </a:endParaRPr>
          </a:p>
          <a:p>
            <a:pPr lvl="2"/>
            <a:endParaRPr lang="en-US" altLang="zh-CN" dirty="0" smtClean="0">
              <a:sym typeface="Wingdings" panose="05000000000000000000" pitchFamily="2" charset="2"/>
            </a:endParaRPr>
          </a:p>
          <a:p>
            <a:pPr lvl="2"/>
            <a:endParaRPr lang="en-US" altLang="zh-CN" dirty="0" smtClean="0">
              <a:sym typeface="Wingdings" panose="05000000000000000000" pitchFamily="2" charset="2"/>
            </a:endParaRPr>
          </a:p>
          <a:p>
            <a:pPr lvl="2"/>
            <a:r>
              <a:rPr lang="zh-CN" altLang="en-US" dirty="0" smtClean="0">
                <a:sym typeface="Wingdings" panose="05000000000000000000" pitchFamily="2" charset="2"/>
              </a:rPr>
              <a:t>基于偏序关系定义</a:t>
            </a:r>
            <a:r>
              <a:rPr lang="en-US" altLang="zh-CN" dirty="0" smtClean="0">
                <a:sym typeface="Wingdings" panose="05000000000000000000" pitchFamily="2" charset="2"/>
              </a:rPr>
              <a:t>Pareto</a:t>
            </a:r>
            <a:r>
              <a:rPr lang="zh-CN" altLang="en-US" dirty="0" smtClean="0">
                <a:sym typeface="Wingdings" panose="05000000000000000000" pitchFamily="2" charset="2"/>
              </a:rPr>
              <a:t>集合</a:t>
            </a:r>
            <a:r>
              <a:rPr lang="en-US" altLang="zh-CN" dirty="0" smtClean="0">
                <a:sym typeface="Wingdings" panose="05000000000000000000" pitchFamily="2" charset="2"/>
              </a:rPr>
              <a:t>(</a:t>
            </a:r>
            <a:r>
              <a:rPr lang="zh-CN" altLang="en-US" dirty="0" smtClean="0">
                <a:sym typeface="Wingdings" panose="05000000000000000000" pitchFamily="2" charset="2"/>
              </a:rPr>
              <a:t>即</a:t>
            </a:r>
            <a:r>
              <a:rPr lang="en-US" altLang="zh-CN" dirty="0" smtClean="0">
                <a:sym typeface="Wingdings" panose="05000000000000000000" pitchFamily="2" charset="2"/>
              </a:rPr>
              <a:t>tradeoff curve set)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3C168-2E40-4D65-A7CE-7FC580E6DD54}" type="slidenum">
              <a:rPr lang="zh-CN" altLang="en-US" smtClean="0"/>
              <a:t>8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4595" y="984212"/>
            <a:ext cx="2542857" cy="5019048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9785967" y="6028692"/>
            <a:ext cx="2120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HPVM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v1.0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支持的张量操作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文本框 6"/>
              <p:cNvSpPr txBox="1"/>
              <p:nvPr/>
            </p:nvSpPr>
            <p:spPr>
              <a:xfrm>
                <a:off x="906302" y="3750966"/>
                <a:ext cx="7962563" cy="12899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 smtClean="0">
                              <a:latin typeface="Cambria Math" panose="02040503050406030204" pitchFamily="18" charset="0"/>
                              <a:ea typeface="微软雅黑" pitchFamily="34" charset="-122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i="1">
                              <a:latin typeface="Cambria Math" panose="02040503050406030204" pitchFamily="18" charset="0"/>
                              <a:ea typeface="微软雅黑" pitchFamily="34" charset="-122"/>
                            </a:rPr>
                            <m:t>P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微软雅黑" pitchFamily="34" charset="-122"/>
                            </a:rPr>
                            <m:t>1</m:t>
                          </m:r>
                        </m:sub>
                      </m:sSub>
                      <m:r>
                        <a:rPr lang="en-US" altLang="zh-CN" b="0" i="1" smtClean="0">
                          <a:latin typeface="Cambria Math" panose="02040503050406030204" pitchFamily="18" charset="0"/>
                          <a:ea typeface="微软雅黑" pitchFamily="34" charset="-122"/>
                        </a:rPr>
                        <m:t>=</m:t>
                      </m:r>
                      <m:d>
                        <m:d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  <a:ea typeface="微软雅黑" pitchFamily="34" charset="-122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  <a:ea typeface="微软雅黑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微软雅黑" pitchFamily="34" charset="-122"/>
                                </a:rPr>
                                <m:t>𝑄𝑜𝑆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微软雅黑" pitchFamily="34" charset="-122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微软雅黑" pitchFamily="34" charset="-122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  <a:ea typeface="微软雅黑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微软雅黑" pitchFamily="34" charset="-122"/>
                                </a:rPr>
                                <m:t>𝑃𝑒𝑟𝑓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微软雅黑" pitchFamily="34" charset="-122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微软雅黑" pitchFamily="34" charset="-122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  <a:ea typeface="微软雅黑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微软雅黑" pitchFamily="34" charset="-122"/>
                                </a:rPr>
                                <m:t>𝑐𝑜𝑛𝑓𝑖𝑔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微软雅黑" pitchFamily="34" charset="-122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altLang="zh-CN" b="0" i="1" smtClean="0">
                          <a:latin typeface="Cambria Math" panose="02040503050406030204" pitchFamily="18" charset="0"/>
                          <a:ea typeface="微软雅黑" pitchFamily="34" charset="-122"/>
                        </a:rPr>
                        <m:t>,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pitchFamily="18" charset="0"/>
                              <a:ea typeface="微软雅黑" pitchFamily="34" charset="-122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i="1">
                              <a:latin typeface="Cambria Math" panose="02040503050406030204" pitchFamily="18" charset="0"/>
                              <a:ea typeface="微软雅黑" pitchFamily="34" charset="-122"/>
                            </a:rPr>
                            <m:t>P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微软雅黑" pitchFamily="34" charset="-122"/>
                            </a:rPr>
                            <m:t>2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pitchFamily="18" charset="0"/>
                          <a:ea typeface="微软雅黑" pitchFamily="34" charset="-122"/>
                        </a:rPr>
                        <m:t>=</m:t>
                      </m:r>
                      <m:d>
                        <m:dPr>
                          <m:ctrlPr>
                            <a:rPr lang="en-US" altLang="zh-CN" i="1">
                              <a:latin typeface="Cambria Math" panose="02040503050406030204" pitchFamily="18" charset="0"/>
                              <a:ea typeface="微软雅黑" pitchFamily="34" charset="-122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微软雅黑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  <a:ea typeface="微软雅黑" pitchFamily="34" charset="-122"/>
                                </a:rPr>
                                <m:t>𝑄𝑜𝑆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微软雅黑" pitchFamily="34" charset="-122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zh-CN" i="1">
                              <a:latin typeface="Cambria Math" panose="02040503050406030204" pitchFamily="18" charset="0"/>
                              <a:ea typeface="微软雅黑" pitchFamily="34" charset="-122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微软雅黑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  <a:ea typeface="微软雅黑" pitchFamily="34" charset="-122"/>
                                </a:rPr>
                                <m:t>𝑃𝑒𝑟𝑓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微软雅黑" pitchFamily="34" charset="-122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zh-CN" i="1">
                              <a:latin typeface="Cambria Math" panose="02040503050406030204" pitchFamily="18" charset="0"/>
                              <a:ea typeface="微软雅黑" pitchFamily="34" charset="-122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微软雅黑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  <a:ea typeface="微软雅黑" pitchFamily="34" charset="-122"/>
                                </a:rPr>
                                <m:t>𝑐𝑜𝑛𝑓𝑖𝑔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微软雅黑" pitchFamily="34" charset="-122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altLang="zh-CN" dirty="0" smtClean="0">
                  <a:latin typeface="微软雅黑" pitchFamily="34" charset="-122"/>
                  <a:ea typeface="微软雅黑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dirty="0">
                    <a:latin typeface="微软雅黑" pitchFamily="34" charset="-122"/>
                    <a:ea typeface="微软雅黑" pitchFamily="34" charset="-122"/>
                  </a:rPr>
                  <a:t>	</a:t>
                </a:r>
                <a:r>
                  <a:rPr lang="en-US" altLang="zh-CN" dirty="0" smtClean="0">
                    <a:latin typeface="微软雅黑" pitchFamily="34" charset="-122"/>
                    <a:ea typeface="微软雅黑" pitchFamily="34" charset="-122"/>
                  </a:rPr>
                  <a:t>	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ea typeface="微软雅黑" pitchFamily="34" charset="-122"/>
                      </a:rPr>
                      <m:t>𝑖𝑓𝑓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微软雅黑" pitchFamily="34" charset="-122"/>
                      </a:rPr>
                      <m:t> 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ea typeface="微软雅黑" pitchFamily="34" charset="-122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微软雅黑" pitchFamily="34" charset="-122"/>
                          </a:rPr>
                          <m:t>𝑃𝑒𝑟𝑓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微软雅黑" pitchFamily="34" charset="-122"/>
                          </a:rPr>
                          <m:t>1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  <a:ea typeface="微软雅黑" pitchFamily="34" charset="-122"/>
                      </a:rPr>
                      <m:t>&lt; 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ea typeface="微软雅黑" pitchFamily="34" charset="-122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微软雅黑" pitchFamily="34" charset="-122"/>
                          </a:rPr>
                          <m:t>𝑃𝑒𝑟𝑓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微软雅黑" pitchFamily="34" charset="-122"/>
                          </a:rPr>
                          <m:t>2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  <a:ea typeface="微软雅黑" pitchFamily="34" charset="-122"/>
                      </a:rPr>
                      <m:t> &amp;  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ea typeface="微软雅黑" pitchFamily="34" charset="-122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微软雅黑" pitchFamily="34" charset="-122"/>
                          </a:rPr>
                          <m:t>𝑄𝑜𝑆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微软雅黑" pitchFamily="34" charset="-122"/>
                          </a:rPr>
                          <m:t>1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  <a:ea typeface="微软雅黑" pitchFamily="34" charset="-122"/>
                      </a:rPr>
                      <m:t>&lt; 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ea typeface="微软雅黑" pitchFamily="34" charset="-122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微软雅黑" pitchFamily="34" charset="-122"/>
                          </a:rPr>
                          <m:t>𝑄𝑜𝑆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微软雅黑" pitchFamily="34" charset="-122"/>
                          </a:rPr>
                          <m:t>2</m:t>
                        </m:r>
                      </m:sub>
                    </m:sSub>
                  </m:oMath>
                </a14:m>
                <a:endParaRPr lang="en-US" altLang="zh-CN" dirty="0" smtClean="0">
                  <a:latin typeface="微软雅黑" pitchFamily="34" charset="-122"/>
                  <a:ea typeface="微软雅黑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dirty="0">
                    <a:latin typeface="微软雅黑" pitchFamily="34" charset="-122"/>
                    <a:ea typeface="微软雅黑" pitchFamily="34" charset="-122"/>
                  </a:rPr>
                  <a:t>	</a:t>
                </a:r>
                <a:r>
                  <a:rPr lang="en-US" altLang="zh-CN" dirty="0" smtClean="0">
                    <a:latin typeface="微软雅黑" pitchFamily="34" charset="-122"/>
                    <a:ea typeface="微软雅黑" pitchFamily="34" charset="-122"/>
                  </a:rPr>
                  <a:t>		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ea typeface="微软雅黑" pitchFamily="34" charset="-122"/>
                      </a:rPr>
                      <m:t>𝑡h𝑒𝑛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微软雅黑" pitchFamily="34" charset="-122"/>
                      </a:rPr>
                      <m:t> 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ea typeface="微软雅黑" pitchFamily="34" charset="-122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微软雅黑" pitchFamily="34" charset="-122"/>
                          </a:rPr>
                          <m:t>𝑃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微软雅黑" pitchFamily="34" charset="-122"/>
                          </a:rPr>
                          <m:t>1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  <a:ea typeface="微软雅黑" pitchFamily="34" charset="-122"/>
                      </a:rPr>
                      <m:t>&lt;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ea typeface="微软雅黑" pitchFamily="34" charset="-122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微软雅黑" pitchFamily="34" charset="-122"/>
                          </a:rPr>
                          <m:t>𝑃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微软雅黑" pitchFamily="34" charset="-122"/>
                          </a:rPr>
                          <m:t>2</m:t>
                        </m:r>
                      </m:sub>
                    </m:sSub>
                  </m:oMath>
                </a14:m>
                <a:endParaRPr lang="en-US" altLang="zh-CN" dirty="0" smtClean="0">
                  <a:latin typeface="微软雅黑" pitchFamily="34" charset="-122"/>
                  <a:ea typeface="微软雅黑" pitchFamily="34" charset="-122"/>
                </a:endParaRPr>
              </a:p>
            </p:txBody>
          </p:sp>
        </mc:Choice>
        <mc:Fallback>
          <p:sp>
            <p:nvSpPr>
              <p:cNvPr id="7" name="文本框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6302" y="3750966"/>
                <a:ext cx="7962563" cy="128990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文本框 7"/>
              <p:cNvSpPr txBox="1"/>
              <p:nvPr/>
            </p:nvSpPr>
            <p:spPr>
              <a:xfrm>
                <a:off x="2103924" y="5606962"/>
                <a:ext cx="556732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  <a:ea typeface="微软雅黑" pitchFamily="34" charset="-122"/>
                        </a:rPr>
                        <m:t>𝑃𝑆</m:t>
                      </m:r>
                      <m:d>
                        <m:d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  <a:ea typeface="微软雅黑" pitchFamily="34" charset="-122"/>
                            </a:rPr>
                          </m:ctrlPr>
                        </m:d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微软雅黑" pitchFamily="34" charset="-122"/>
                            </a:rPr>
                            <m:t>𝑆</m:t>
                          </m:r>
                        </m:e>
                      </m:d>
                      <m:r>
                        <a:rPr lang="en-US" altLang="zh-CN" b="0" i="1" smtClean="0">
                          <a:latin typeface="Cambria Math" panose="02040503050406030204" pitchFamily="18" charset="0"/>
                          <a:ea typeface="微软雅黑" pitchFamily="34" charset="-122"/>
                        </a:rPr>
                        <m:t>=</m:t>
                      </m:r>
                      <m:d>
                        <m:dPr>
                          <m:begChr m:val="{"/>
                          <m:endChr m:val="|"/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  <a:ea typeface="微软雅黑" pitchFamily="34" charset="-122"/>
                            </a:rPr>
                          </m:ctrlPr>
                        </m:d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微软雅黑" pitchFamily="34" charset="-122"/>
                            </a:rPr>
                            <m:t>𝑠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微软雅黑" pitchFamily="34" charset="-122"/>
                            </a:rPr>
                            <m:t> </m:t>
                          </m:r>
                        </m:e>
                      </m:d>
                      <m:r>
                        <a:rPr lang="en-US" altLang="zh-CN" b="0" i="1" smtClean="0">
                          <a:latin typeface="Cambria Math" panose="02040503050406030204" pitchFamily="18" charset="0"/>
                          <a:ea typeface="微软雅黑" pitchFamily="34" charset="-122"/>
                        </a:rPr>
                        <m:t> 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  <a:ea typeface="微软雅黑" pitchFamily="34" charset="-122"/>
                        </a:rPr>
                        <m:t>𝑠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  <a:ea typeface="微软雅黑" pitchFamily="34" charset="-122"/>
                        </a:rPr>
                        <m:t> ∈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∧  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𝑓𝑜𝑟𝑎𝑙𝑙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altLang="zh-CN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∈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  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≮</m:t>
                      </m:r>
                      <m:sSup>
                        <m:sSupPr>
                          <m:ctrlPr>
                            <a:rPr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altLang="zh-CN" b="0" i="1" smtClean="0">
                          <a:latin typeface="Cambria Math" panose="02040503050406030204" pitchFamily="18" charset="0"/>
                          <a:ea typeface="微软雅黑" pitchFamily="34" charset="-122"/>
                        </a:rPr>
                        <m:t>}</m:t>
                      </m:r>
                    </m:oMath>
                  </m:oMathPara>
                </a14:m>
                <a:endParaRPr lang="zh-CN" altLang="en-US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</mc:Choice>
        <mc:Fallback>
          <p:sp>
            <p:nvSpPr>
              <p:cNvPr id="8" name="文本框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3924" y="5606962"/>
                <a:ext cx="5567321" cy="369332"/>
              </a:xfrm>
              <a:prstGeom prst="rect">
                <a:avLst/>
              </a:prstGeom>
              <a:blipFill>
                <a:blip r:embed="rId5"/>
                <a:stretch>
                  <a:fillRect b="-18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图片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82823" y="6118523"/>
            <a:ext cx="4609524" cy="46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397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Overview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altLang="zh-CN" dirty="0" smtClean="0"/>
              <a:t> DNN</a:t>
            </a:r>
            <a:r>
              <a:rPr lang="zh-CN" altLang="en-US" dirty="0" smtClean="0"/>
              <a:t>中近似计算的软件方法</a:t>
            </a:r>
            <a:r>
              <a:rPr lang="en-US" altLang="zh-CN" dirty="0" smtClean="0"/>
              <a:t> </a:t>
            </a:r>
          </a:p>
          <a:p>
            <a:pPr lvl="2"/>
            <a:r>
              <a:rPr lang="en-US" altLang="zh-CN" dirty="0"/>
              <a:t> Filter sampling for </a:t>
            </a:r>
            <a:r>
              <a:rPr lang="en-US" altLang="zh-CN" dirty="0" smtClean="0"/>
              <a:t>convolutions</a:t>
            </a:r>
            <a:r>
              <a:rPr lang="zh-CN" altLang="en-US" dirty="0" smtClean="0"/>
              <a:t>（采样近似）</a:t>
            </a:r>
            <a:endParaRPr lang="en-US" altLang="zh-CN" dirty="0" smtClean="0"/>
          </a:p>
          <a:p>
            <a:pPr lvl="3"/>
            <a:r>
              <a:rPr lang="en-US" altLang="zh-CN" dirty="0"/>
              <a:t> </a:t>
            </a:r>
            <a:r>
              <a:rPr lang="zh-CN" altLang="en-US" dirty="0" smtClean="0"/>
              <a:t>偏移</a:t>
            </a:r>
            <a:r>
              <a:rPr lang="en-US" altLang="zh-CN" dirty="0" smtClean="0"/>
              <a:t>+</a:t>
            </a:r>
            <a:r>
              <a:rPr lang="zh-CN" altLang="en-US" dirty="0" smtClean="0"/>
              <a:t>步长，共设置了</a:t>
            </a:r>
            <a:r>
              <a:rPr lang="en-US" altLang="zh-CN" dirty="0" smtClean="0"/>
              <a:t>9</a:t>
            </a:r>
            <a:r>
              <a:rPr lang="zh-CN" altLang="en-US" dirty="0" smtClean="0"/>
              <a:t>种可能的配置</a:t>
            </a:r>
            <a:r>
              <a:rPr lang="en-US" altLang="zh-CN" dirty="0" smtClean="0"/>
              <a:t>(skip 1 out of k, with offset 0, …, k-1, where k is in (2,3,4))</a:t>
            </a:r>
          </a:p>
          <a:p>
            <a:pPr lvl="2"/>
            <a:r>
              <a:rPr lang="en-US" altLang="zh-CN" dirty="0"/>
              <a:t> Perforated </a:t>
            </a:r>
            <a:r>
              <a:rPr lang="en-US" altLang="zh-CN" dirty="0" smtClean="0"/>
              <a:t>convolutions</a:t>
            </a:r>
            <a:r>
              <a:rPr lang="zh-CN" altLang="en-US" dirty="0" smtClean="0"/>
              <a:t>（特征近似，插值填补缺失的输出特征）</a:t>
            </a:r>
            <a:endParaRPr lang="en-US" altLang="zh-CN" dirty="0" smtClean="0"/>
          </a:p>
          <a:p>
            <a:pPr lvl="3"/>
            <a:r>
              <a:rPr lang="zh-CN" altLang="en-US" dirty="0" smtClean="0"/>
              <a:t> 偏移</a:t>
            </a:r>
            <a:r>
              <a:rPr lang="en-US" altLang="zh-CN" dirty="0"/>
              <a:t>+</a:t>
            </a:r>
            <a:r>
              <a:rPr lang="zh-CN" altLang="en-US" dirty="0" smtClean="0"/>
              <a:t>步长</a:t>
            </a:r>
            <a:r>
              <a:rPr lang="en-US" altLang="zh-CN" dirty="0" smtClean="0"/>
              <a:t>+</a:t>
            </a:r>
            <a:r>
              <a:rPr lang="zh-CN" altLang="en-US" dirty="0" smtClean="0"/>
              <a:t>步长方向，共</a:t>
            </a:r>
            <a:r>
              <a:rPr lang="en-US" altLang="zh-CN" dirty="0" smtClean="0"/>
              <a:t>18</a:t>
            </a:r>
            <a:r>
              <a:rPr lang="zh-CN" altLang="en-US" dirty="0" smtClean="0"/>
              <a:t>种可能的配置</a:t>
            </a:r>
            <a:r>
              <a:rPr lang="en-US" altLang="zh-CN" dirty="0" smtClean="0"/>
              <a:t>(skip rows or columns)</a:t>
            </a:r>
          </a:p>
          <a:p>
            <a:pPr lvl="2"/>
            <a:r>
              <a:rPr lang="en-US" altLang="zh-CN" dirty="0"/>
              <a:t> </a:t>
            </a:r>
            <a:r>
              <a:rPr lang="en-US" altLang="zh-CN" dirty="0" smtClean="0"/>
              <a:t>Reduction sampling</a:t>
            </a:r>
            <a:r>
              <a:rPr lang="zh-CN" altLang="en-US" dirty="0" smtClean="0"/>
              <a:t>（规约操作的降采样，不同的规约操作会引入不同的缩放）</a:t>
            </a:r>
            <a:endParaRPr lang="en-US" altLang="zh-CN" dirty="0" smtClean="0"/>
          </a:p>
          <a:p>
            <a:pPr lvl="3"/>
            <a:r>
              <a:rPr lang="en-US" altLang="zh-CN" dirty="0" smtClean="0"/>
              <a:t> </a:t>
            </a:r>
            <a:r>
              <a:rPr lang="zh-CN" altLang="en-US" dirty="0" smtClean="0"/>
              <a:t>共</a:t>
            </a:r>
            <a:r>
              <a:rPr lang="en-US" altLang="zh-CN" dirty="0" smtClean="0"/>
              <a:t>3</a:t>
            </a:r>
            <a:r>
              <a:rPr lang="zh-CN" altLang="en-US" dirty="0" smtClean="0"/>
              <a:t>种配置</a:t>
            </a:r>
            <a:endParaRPr lang="en-US" altLang="zh-CN" dirty="0" smtClean="0"/>
          </a:p>
          <a:p>
            <a:pPr lvl="1"/>
            <a:r>
              <a:rPr lang="en-US" altLang="zh-CN" dirty="0"/>
              <a:t> </a:t>
            </a:r>
            <a:r>
              <a:rPr lang="en-US" altLang="zh-CN" dirty="0" smtClean="0"/>
              <a:t>DNN</a:t>
            </a:r>
            <a:r>
              <a:rPr lang="zh-CN" altLang="en-US" dirty="0" smtClean="0"/>
              <a:t>中近似计算的硬件相关方法</a:t>
            </a:r>
            <a:endParaRPr lang="en-US" altLang="zh-CN" dirty="0" smtClean="0"/>
          </a:p>
          <a:p>
            <a:pPr lvl="2"/>
            <a:r>
              <a:rPr lang="en-US" altLang="zh-CN" dirty="0"/>
              <a:t> </a:t>
            </a:r>
            <a:r>
              <a:rPr lang="en-US" altLang="zh-CN" dirty="0" smtClean="0"/>
              <a:t>PROMISE</a:t>
            </a:r>
            <a:r>
              <a:rPr lang="zh-CN" altLang="en-US" dirty="0" smtClean="0"/>
              <a:t>，一种模拟芯片，可用于做张量卷积或者张量乘法，可用于近似计算降低功耗</a:t>
            </a:r>
            <a:endParaRPr lang="en-US" altLang="zh-CN" dirty="0" smtClean="0"/>
          </a:p>
          <a:p>
            <a:pPr lvl="2"/>
            <a:r>
              <a:rPr lang="en-US" altLang="zh-CN" dirty="0" smtClean="0"/>
              <a:t> IEEE FP16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3C168-2E40-4D65-A7CE-7FC580E6DD54}" type="slidenum">
              <a:rPr lang="zh-CN" altLang="en-US" smtClean="0"/>
              <a:t>9</a:t>
            </a:fld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2241072" y="5751398"/>
            <a:ext cx="7808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rgbClr val="FF0000"/>
                </a:solidFill>
              </a:rPr>
              <a:t>和</a:t>
            </a:r>
            <a:r>
              <a:rPr lang="en-US" altLang="zh-CN" dirty="0" err="1">
                <a:solidFill>
                  <a:srgbClr val="FF0000"/>
                </a:solidFill>
              </a:rPr>
              <a:t>ApproxHPVM</a:t>
            </a:r>
            <a:r>
              <a:rPr lang="zh-CN" altLang="en-US" dirty="0">
                <a:solidFill>
                  <a:srgbClr val="FF0000"/>
                </a:solidFill>
              </a:rPr>
              <a:t>相比引入了更多</a:t>
            </a:r>
            <a:r>
              <a:rPr lang="zh-CN" altLang="en-US" dirty="0" smtClean="0">
                <a:solidFill>
                  <a:srgbClr val="FF0000"/>
                </a:solidFill>
              </a:rPr>
              <a:t>的软件近似计算方法</a:t>
            </a:r>
            <a:endParaRPr lang="en-US" altLang="zh-CN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6370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 smtClean="0"/>
              <a:t>ApproxTuner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85007" y="890649"/>
            <a:ext cx="3461605" cy="5367646"/>
          </a:xfrm>
        </p:spPr>
        <p:txBody>
          <a:bodyPr/>
          <a:lstStyle/>
          <a:p>
            <a:r>
              <a:rPr lang="en-US" altLang="zh-CN" dirty="0" smtClean="0"/>
              <a:t> Input</a:t>
            </a:r>
          </a:p>
          <a:p>
            <a:pPr lvl="1"/>
            <a:r>
              <a:rPr lang="en-US" altLang="zh-CN" dirty="0"/>
              <a:t> </a:t>
            </a:r>
            <a:r>
              <a:rPr lang="en-US" altLang="zh-CN" dirty="0" smtClean="0"/>
              <a:t>CNN written in </a:t>
            </a:r>
            <a:r>
              <a:rPr lang="en-US" altLang="zh-CN" dirty="0" err="1" smtClean="0"/>
              <a:t>Keras</a:t>
            </a:r>
            <a:r>
              <a:rPr lang="en-US" altLang="zh-CN" dirty="0"/>
              <a:t> </a:t>
            </a:r>
            <a:r>
              <a:rPr lang="en-US" altLang="zh-CN" dirty="0" smtClean="0"/>
              <a:t>or </a:t>
            </a:r>
            <a:r>
              <a:rPr lang="en-US" altLang="zh-CN" dirty="0" err="1" smtClean="0"/>
              <a:t>PyTorch</a:t>
            </a:r>
            <a:endParaRPr lang="en-US" altLang="zh-CN" dirty="0" smtClean="0"/>
          </a:p>
          <a:p>
            <a:pPr lvl="1"/>
            <a:r>
              <a:rPr lang="en-US" altLang="zh-CN" dirty="0"/>
              <a:t> </a:t>
            </a:r>
            <a:r>
              <a:rPr lang="en-US" altLang="zh-CN" dirty="0" smtClean="0"/>
              <a:t>C extension supported by </a:t>
            </a:r>
            <a:r>
              <a:rPr lang="en-US" altLang="zh-CN" dirty="0" smtClean="0"/>
              <a:t>HPVM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3C168-2E40-4D65-A7CE-7FC580E6DD54}" type="slidenum">
              <a:rPr lang="zh-CN" altLang="en-US" smtClean="0"/>
              <a:t>10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6612" y="890649"/>
            <a:ext cx="7549869" cy="5849007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091508" y="5935129"/>
            <a:ext cx="19182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err="1" smtClean="0">
                <a:latin typeface="微软雅黑" pitchFamily="34" charset="-122"/>
                <a:ea typeface="微软雅黑" pitchFamily="34" charset="-122"/>
              </a:rPr>
              <a:t>ApproxTuner</a:t>
            </a:r>
            <a:endParaRPr lang="en-US" altLang="zh-CN" dirty="0" smtClean="0"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workflow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文本框 14"/>
              <p:cNvSpPr txBox="1"/>
              <p:nvPr/>
            </p:nvSpPr>
            <p:spPr>
              <a:xfrm>
                <a:off x="4167398" y="738893"/>
                <a:ext cx="1173345" cy="3702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itchFamily="34" charset="-122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itchFamily="34" charset="-122"/>
                            </a:rPr>
                            <m:t>QoS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itchFamily="34" charset="-122"/>
                            </a:rPr>
                            <m:t>min</m:t>
                          </m:r>
                        </m:sub>
                      </m:sSub>
                    </m:oMath>
                  </m:oMathPara>
                </a14:m>
                <a:endParaRPr lang="zh-CN" altLang="en-US" dirty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mc:Choice>
        <mc:Fallback>
          <p:sp>
            <p:nvSpPr>
              <p:cNvPr id="15" name="文本框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7398" y="738893"/>
                <a:ext cx="1173345" cy="370294"/>
              </a:xfrm>
              <a:prstGeom prst="rect">
                <a:avLst/>
              </a:prstGeom>
              <a:blipFill>
                <a:blip r:embed="rId3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文本框 15"/>
          <p:cNvSpPr txBox="1"/>
          <p:nvPr/>
        </p:nvSpPr>
        <p:spPr>
          <a:xfrm>
            <a:off x="5679085" y="765687"/>
            <a:ext cx="1173345" cy="370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C</a:t>
            </a:r>
            <a:endParaRPr lang="zh-CN" altLang="en-US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607053" y="766212"/>
            <a:ext cx="1173345" cy="370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P</a:t>
            </a:r>
            <a:endParaRPr lang="zh-CN" altLang="en-US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文本框 17"/>
              <p:cNvSpPr txBox="1"/>
              <p:nvPr/>
            </p:nvSpPr>
            <p:spPr>
              <a:xfrm>
                <a:off x="8925251" y="3171136"/>
                <a:ext cx="53694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itchFamily="34" charset="-122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itchFamily="34" charset="-122"/>
                            </a:rPr>
                            <m:t>PS</m:t>
                          </m:r>
                        </m:e>
                        <m:sub>
                          <m:r>
                            <a:rPr lang="en-US" altLang="zh-CN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ℇ</m:t>
                          </m:r>
                        </m:sub>
                      </m:sSub>
                    </m:oMath>
                  </m:oMathPara>
                </a14:m>
                <a:endParaRPr lang="zh-CN" altLang="en-US" dirty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mc:Choice>
        <mc:Fallback>
          <p:sp>
            <p:nvSpPr>
              <p:cNvPr id="18" name="文本框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25251" y="3171136"/>
                <a:ext cx="536947" cy="369332"/>
              </a:xfrm>
              <a:prstGeom prst="rect">
                <a:avLst/>
              </a:prstGeom>
              <a:blipFill>
                <a:blip r:embed="rId4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76148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ApproxTuner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85008" y="890649"/>
            <a:ext cx="5860472" cy="5367646"/>
          </a:xfrm>
        </p:spPr>
        <p:txBody>
          <a:bodyPr/>
          <a:lstStyle/>
          <a:p>
            <a:r>
              <a:rPr lang="en-US" altLang="zh-CN" dirty="0" smtClean="0"/>
              <a:t> </a:t>
            </a:r>
            <a:r>
              <a:rPr lang="en-US" altLang="zh-CN" dirty="0" smtClean="0"/>
              <a:t>Development Time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3C168-2E40-4D65-A7CE-7FC580E6DD54}" type="slidenum">
              <a:rPr lang="zh-CN" altLang="en-US" smtClean="0"/>
              <a:t>11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5479" y="966692"/>
            <a:ext cx="5876190" cy="4552381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7036289" y="5704018"/>
            <a:ext cx="4094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err="1" smtClean="0">
                <a:latin typeface="微软雅黑" pitchFamily="34" charset="-122"/>
                <a:ea typeface="微软雅黑" pitchFamily="34" charset="-122"/>
              </a:rPr>
              <a:t>ApproxTuner</a:t>
            </a: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 workflow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344420" y="1853076"/>
            <a:ext cx="5478308" cy="70400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lang="zh-CN" altLang="en-US" dirty="0" smtClean="0">
              <a:latin typeface="微软雅黑" pitchFamily="34" charset="-122"/>
              <a:ea typeface="微软雅黑" pitchFamily="34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文本框 8"/>
              <p:cNvSpPr txBox="1"/>
              <p:nvPr/>
            </p:nvSpPr>
            <p:spPr>
              <a:xfrm>
                <a:off x="6499342" y="768273"/>
                <a:ext cx="53694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itchFamily="34" charset="-122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itchFamily="34" charset="-122"/>
                            </a:rPr>
                            <m:t>QoS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itchFamily="34" charset="-122"/>
                            </a:rPr>
                            <m:t>min</m:t>
                          </m:r>
                        </m:sub>
                      </m:sSub>
                    </m:oMath>
                  </m:oMathPara>
                </a14:m>
                <a:endParaRPr lang="zh-CN" altLang="en-US" dirty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mc:Choice>
        <mc:Fallback>
          <p:sp>
            <p:nvSpPr>
              <p:cNvPr id="9" name="文本框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9342" y="768273"/>
                <a:ext cx="536947" cy="369332"/>
              </a:xfrm>
              <a:prstGeom prst="rect">
                <a:avLst/>
              </a:prstGeom>
              <a:blipFill>
                <a:blip r:embed="rId3"/>
                <a:stretch>
                  <a:fillRect l="-2273" r="-60227" b="-1147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文本框 9"/>
          <p:cNvSpPr txBox="1"/>
          <p:nvPr/>
        </p:nvSpPr>
        <p:spPr>
          <a:xfrm>
            <a:off x="7828360" y="795592"/>
            <a:ext cx="5369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C</a:t>
            </a:r>
            <a:endParaRPr lang="zh-CN" altLang="en-US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048187" y="768135"/>
            <a:ext cx="5369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P</a:t>
            </a:r>
            <a:endParaRPr lang="zh-CN" altLang="en-US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文本框 11"/>
              <p:cNvSpPr txBox="1"/>
              <p:nvPr/>
            </p:nvSpPr>
            <p:spPr>
              <a:xfrm>
                <a:off x="10110560" y="2633126"/>
                <a:ext cx="53694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itchFamily="34" charset="-122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itchFamily="34" charset="-122"/>
                            </a:rPr>
                            <m:t>PS</m:t>
                          </m:r>
                        </m:e>
                        <m:sub>
                          <m:r>
                            <a:rPr lang="en-US" altLang="zh-CN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ℇ</m:t>
                          </m:r>
                        </m:sub>
                      </m:sSub>
                    </m:oMath>
                  </m:oMathPara>
                </a14:m>
                <a:endParaRPr lang="zh-CN" altLang="en-US" dirty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mc:Choice>
        <mc:Fallback>
          <p:sp>
            <p:nvSpPr>
              <p:cNvPr id="12" name="文本框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10560" y="2633126"/>
                <a:ext cx="536947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91135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ApproxTuner</a:t>
            </a:r>
            <a:endParaRPr lang="zh-CN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285007" y="890649"/>
                <a:ext cx="7758475" cy="5367646"/>
              </a:xfrm>
            </p:spPr>
            <p:txBody>
              <a:bodyPr/>
              <a:lstStyle/>
              <a:p>
                <a:r>
                  <a:rPr lang="en-US" altLang="zh-CN" dirty="0" smtClean="0"/>
                  <a:t> Development Time</a:t>
                </a:r>
              </a:p>
              <a:p>
                <a:pPr lvl="1"/>
                <a:r>
                  <a:rPr lang="en-US" altLang="zh-CN" dirty="0"/>
                  <a:t> Profile collection</a:t>
                </a:r>
                <a:r>
                  <a:rPr lang="en-US" altLang="zh-CN" dirty="0" smtClean="0"/>
                  <a:t>: </a:t>
                </a:r>
                <a:r>
                  <a:rPr lang="zh-CN" altLang="en-US" dirty="0" smtClean="0"/>
                  <a:t>每次对一个</a:t>
                </a:r>
                <a:r>
                  <a:rPr lang="en-US" altLang="zh-CN" dirty="0" smtClean="0"/>
                  <a:t>op</a:t>
                </a:r>
                <a:r>
                  <a:rPr lang="zh-CN" altLang="en-US" dirty="0" smtClean="0"/>
                  <a:t>进行近似，收集近似配置对输出的影响</a:t>
                </a:r>
                <a:endParaRPr lang="en-US" altLang="zh-CN" dirty="0" smtClean="0"/>
              </a:p>
              <a:p>
                <a:pPr lvl="1"/>
                <a:r>
                  <a:rPr lang="en-US" altLang="zh-CN" dirty="0"/>
                  <a:t> </a:t>
                </a:r>
                <a:r>
                  <a:rPr lang="zh-CN" altLang="en-US" dirty="0" smtClean="0"/>
                  <a:t>拟合系数</a:t>
                </a:r>
                <a:r>
                  <a:rPr lang="zh-CN" altLang="en-US" i="1" dirty="0"/>
                  <a:t>𝛼</a:t>
                </a:r>
                <a:r>
                  <a:rPr lang="zh-CN" altLang="en-US" dirty="0"/>
                  <a:t> </a:t>
                </a:r>
                <a:r>
                  <a:rPr lang="zh-CN" altLang="en-US" dirty="0" smtClean="0"/>
                  <a:t>，用于缩放每个</a:t>
                </a:r>
                <a:r>
                  <a:rPr lang="en-US" altLang="zh-CN" dirty="0" smtClean="0"/>
                  <a:t>op</a:t>
                </a:r>
                <a:r>
                  <a:rPr lang="zh-CN" altLang="en-US" dirty="0" smtClean="0"/>
                  <a:t>的近似计算配置对输出的影响</a:t>
                </a:r>
                <a:endParaRPr lang="en-US" altLang="zh-CN" dirty="0" smtClean="0"/>
              </a:p>
              <a:p>
                <a:pPr lvl="1"/>
                <a:r>
                  <a:rPr lang="en-US" altLang="zh-CN" dirty="0"/>
                  <a:t> </a:t>
                </a:r>
                <a:r>
                  <a:rPr lang="zh-CN" altLang="en-US" dirty="0" smtClean="0"/>
                  <a:t>使用预建立的两个数学模型分别预测</a:t>
                </a:r>
                <a:r>
                  <a:rPr lang="en-US" altLang="zh-CN" dirty="0" err="1" smtClean="0"/>
                  <a:t>QoS</a:t>
                </a:r>
                <a:r>
                  <a:rPr lang="zh-CN" altLang="en-US" dirty="0" smtClean="0"/>
                  <a:t>和</a:t>
                </a:r>
                <a:r>
                  <a:rPr lang="en-US" altLang="zh-CN" dirty="0" smtClean="0"/>
                  <a:t>Perf</a:t>
                </a:r>
              </a:p>
              <a:p>
                <a:pPr lvl="2"/>
                <a:r>
                  <a:rPr lang="en-US" altLang="zh-CN" dirty="0"/>
                  <a:t> </a:t>
                </a:r>
                <a:r>
                  <a:rPr lang="zh-CN" altLang="en-US" dirty="0"/>
                  <a:t>没有</a:t>
                </a:r>
                <a:r>
                  <a:rPr lang="zh-CN" altLang="en-US" dirty="0" smtClean="0"/>
                  <a:t>实际去跑</a:t>
                </a:r>
                <a:r>
                  <a:rPr lang="en-US" altLang="zh-CN" dirty="0" err="1" smtClean="0"/>
                  <a:t>config</a:t>
                </a:r>
                <a:endParaRPr lang="en-US" altLang="zh-CN" dirty="0" smtClean="0"/>
              </a:p>
              <a:p>
                <a:pPr lvl="1"/>
                <a:r>
                  <a:rPr lang="en-US" altLang="zh-CN" dirty="0"/>
                  <a:t> </a:t>
                </a:r>
                <a:r>
                  <a:rPr lang="en-US" altLang="zh-CN" dirty="0" smtClean="0"/>
                  <a:t>S4</a:t>
                </a:r>
                <a:r>
                  <a:rPr lang="zh-CN" altLang="en-US" dirty="0" smtClean="0"/>
                  <a:t>使用</a:t>
                </a:r>
                <a:r>
                  <a:rPr lang="en-US" altLang="zh-CN" dirty="0" err="1" smtClean="0"/>
                  <a:t>pareto</a:t>
                </a:r>
                <a:r>
                  <a:rPr lang="en-US" altLang="zh-CN" dirty="0" smtClean="0"/>
                  <a:t> set</a:t>
                </a:r>
                <a:r>
                  <a:rPr lang="zh-CN" altLang="en-US" dirty="0" smtClean="0"/>
                  <a:t>去删除一些配置，然后运行收集剩余配置的实际</a:t>
                </a:r>
                <a:r>
                  <a:rPr lang="en-US" altLang="zh-CN" dirty="0" err="1" smtClean="0"/>
                  <a:t>QoS</a:t>
                </a:r>
                <a:r>
                  <a:rPr lang="zh-CN" altLang="en-US" dirty="0" smtClean="0"/>
                  <a:t>，过滤那些低于阈值的配置</a:t>
                </a:r>
                <a:endParaRPr lang="en-US" altLang="zh-CN" dirty="0" smtClean="0"/>
              </a:p>
              <a:p>
                <a:pPr lvl="2"/>
                <a:r>
                  <a:rPr lang="en-US" altLang="zh-CN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ℰ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≧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ℰ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zh-CN" altLang="en-US" i="1" smtClean="0">
                        <a:latin typeface="Cambria Math" panose="02040503050406030204" pitchFamily="18" charset="0"/>
                      </a:rPr>
                      <m:t>，</m:t>
                    </m:r>
                    <m:r>
                      <a:rPr lang="zh-CN" altLang="en-US" i="1">
                        <a:latin typeface="Cambria Math" panose="02040503050406030204" pitchFamily="18" charset="0"/>
                      </a:rPr>
                      <m:t>可</m:t>
                    </m:r>
                  </m:oMath>
                </a14:m>
                <a:r>
                  <a:rPr lang="zh-CN" altLang="en-US" dirty="0" smtClean="0"/>
                  <a:t>用于控制最后的</a:t>
                </a:r>
                <a:r>
                  <a:rPr lang="en-US" altLang="zh-CN" dirty="0" smtClean="0"/>
                  <a:t>tradeoff</a:t>
                </a:r>
                <a:r>
                  <a:rPr lang="zh-CN" altLang="en-US" dirty="0" smtClean="0"/>
                  <a:t>曲线的点数</a:t>
                </a:r>
                <a:endParaRPr lang="en-US" altLang="zh-CN" dirty="0" smtClean="0"/>
              </a:p>
              <a:p>
                <a:pPr marL="450850" lvl="1" indent="0">
                  <a:buNone/>
                </a:pPr>
                <a:r>
                  <a:rPr lang="en-US" altLang="zh-CN" dirty="0" smtClean="0"/>
                  <a:t> </a:t>
                </a:r>
                <a:endParaRPr lang="zh-CN" altLang="en-US" dirty="0"/>
              </a:p>
            </p:txBody>
          </p:sp>
        </mc:Choice>
        <mc:Fallback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85007" y="890649"/>
                <a:ext cx="7758475" cy="5367646"/>
              </a:xfrm>
              <a:blipFill>
                <a:blip r:embed="rId3"/>
                <a:stretch>
                  <a:fillRect l="-1179" t="-341" r="-78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3C168-2E40-4D65-A7CE-7FC580E6DD54}" type="slidenum">
              <a:rPr lang="zh-CN" altLang="en-US" smtClean="0"/>
              <a:t>12</a:t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6312" y="0"/>
            <a:ext cx="4075688" cy="6818543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8399532" y="1691236"/>
            <a:ext cx="3423195" cy="87394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lang="zh-CN" altLang="en-US" dirty="0" smtClean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1" name="直接箭头连接符 10"/>
          <p:cNvCxnSpPr>
            <a:stCxn id="9" idx="1"/>
          </p:cNvCxnSpPr>
          <p:nvPr/>
        </p:nvCxnSpPr>
        <p:spPr>
          <a:xfrm flipH="1" flipV="1">
            <a:off x="6918690" y="1901628"/>
            <a:ext cx="1480842" cy="22657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8399532" y="2643579"/>
            <a:ext cx="3423195" cy="87394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lang="zh-CN" altLang="en-US" dirty="0" smtClean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直接箭头连接符 12"/>
          <p:cNvCxnSpPr>
            <a:stCxn id="12" idx="1"/>
          </p:cNvCxnSpPr>
          <p:nvPr/>
        </p:nvCxnSpPr>
        <p:spPr>
          <a:xfrm flipH="1" flipV="1">
            <a:off x="7274740" y="2848396"/>
            <a:ext cx="1124792" cy="23215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8399532" y="3517518"/>
            <a:ext cx="3722337" cy="162092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lang="zh-CN" altLang="en-US" dirty="0" smtClean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9" name="直接箭头连接符 18"/>
          <p:cNvCxnSpPr>
            <a:stCxn id="17" idx="1"/>
          </p:cNvCxnSpPr>
          <p:nvPr/>
        </p:nvCxnSpPr>
        <p:spPr>
          <a:xfrm flipH="1" flipV="1">
            <a:off x="7023887" y="3851809"/>
            <a:ext cx="1375645" cy="47617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矩形 21"/>
          <p:cNvSpPr/>
          <p:nvPr/>
        </p:nvSpPr>
        <p:spPr>
          <a:xfrm>
            <a:off x="8399531" y="5197620"/>
            <a:ext cx="3722337" cy="162092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lang="zh-CN" altLang="en-US" dirty="0" smtClean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4" name="直接箭头连接符 23"/>
          <p:cNvCxnSpPr>
            <a:stCxn id="22" idx="1"/>
          </p:cNvCxnSpPr>
          <p:nvPr/>
        </p:nvCxnSpPr>
        <p:spPr>
          <a:xfrm flipH="1" flipV="1">
            <a:off x="6647607" y="5273500"/>
            <a:ext cx="1751924" cy="76417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5721069" y="6070188"/>
            <a:ext cx="23952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Predictive tuner algorithm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501706" y="6008081"/>
            <a:ext cx="57853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rgbClr val="FF0000"/>
                </a:solidFill>
              </a:rPr>
              <a:t>和</a:t>
            </a:r>
            <a:r>
              <a:rPr lang="en-US" altLang="zh-CN" dirty="0" err="1">
                <a:solidFill>
                  <a:srgbClr val="FF0000"/>
                </a:solidFill>
              </a:rPr>
              <a:t>ApproxHPVM</a:t>
            </a:r>
            <a:r>
              <a:rPr lang="zh-CN" altLang="en-US" dirty="0" smtClean="0">
                <a:solidFill>
                  <a:srgbClr val="FF0000"/>
                </a:solidFill>
              </a:rPr>
              <a:t>相比未实际执行，加速</a:t>
            </a:r>
            <a:r>
              <a:rPr lang="en-US" altLang="zh-CN" dirty="0" smtClean="0">
                <a:solidFill>
                  <a:srgbClr val="FF0000"/>
                </a:solidFill>
              </a:rPr>
              <a:t>tuning</a:t>
            </a:r>
          </a:p>
        </p:txBody>
      </p:sp>
    </p:spTree>
    <p:extLst>
      <p:ext uri="{BB962C8B-B14F-4D97-AF65-F5344CB8AC3E}">
        <p14:creationId xmlns:p14="http://schemas.microsoft.com/office/powerpoint/2010/main" val="3403684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ApproxTuner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85008" y="890649"/>
            <a:ext cx="5860472" cy="5367646"/>
          </a:xfrm>
        </p:spPr>
        <p:txBody>
          <a:bodyPr/>
          <a:lstStyle/>
          <a:p>
            <a:r>
              <a:rPr lang="en-US" altLang="zh-CN" dirty="0" smtClean="0"/>
              <a:t> </a:t>
            </a:r>
            <a:r>
              <a:rPr lang="en-US" altLang="zh-CN" dirty="0" smtClean="0"/>
              <a:t>Install Time</a:t>
            </a:r>
          </a:p>
          <a:p>
            <a:pPr lvl="1"/>
            <a:r>
              <a:rPr lang="en-US" altLang="zh-CN" dirty="0"/>
              <a:t> </a:t>
            </a:r>
            <a:r>
              <a:rPr lang="zh-CN" altLang="en-US" dirty="0" smtClean="0"/>
              <a:t>在边缘设备上分布式安装</a:t>
            </a:r>
            <a:r>
              <a:rPr lang="zh-CN" altLang="en-US" dirty="0"/>
              <a:t>，</a:t>
            </a:r>
            <a:r>
              <a:rPr lang="zh-CN" altLang="en-US" dirty="0" smtClean="0"/>
              <a:t>对用于校准的数据</a:t>
            </a:r>
            <a:r>
              <a:rPr lang="en-US" altLang="zh-CN" dirty="0" smtClean="0"/>
              <a:t>C</a:t>
            </a:r>
            <a:r>
              <a:rPr lang="zh-CN" altLang="en-US" dirty="0" smtClean="0"/>
              <a:t>按设备数等分，加速</a:t>
            </a:r>
            <a:endParaRPr lang="en-US" altLang="zh-CN" dirty="0" smtClean="0"/>
          </a:p>
          <a:p>
            <a:pPr lvl="1"/>
            <a:r>
              <a:rPr lang="en-US" altLang="zh-CN" dirty="0"/>
              <a:t> </a:t>
            </a:r>
            <a:r>
              <a:rPr lang="zh-CN" altLang="en-US" dirty="0" smtClean="0"/>
              <a:t>如果目标硬件有硬件相关近似计算，则重新执行</a:t>
            </a:r>
            <a:r>
              <a:rPr lang="en-US" altLang="zh-CN" dirty="0" smtClean="0"/>
              <a:t>Dev</a:t>
            </a:r>
            <a:r>
              <a:rPr lang="zh-CN" altLang="en-US" dirty="0" smtClean="0"/>
              <a:t>阶段的预测</a:t>
            </a:r>
            <a:r>
              <a:rPr lang="en-US" altLang="zh-CN" dirty="0" smtClean="0"/>
              <a:t>tuning</a:t>
            </a:r>
            <a:r>
              <a:rPr lang="zh-CN" altLang="en-US" dirty="0" smtClean="0"/>
              <a:t>算法</a:t>
            </a:r>
            <a:r>
              <a:rPr lang="en-US" altLang="zh-CN" dirty="0" smtClean="0"/>
              <a:t>(</a:t>
            </a:r>
            <a:r>
              <a:rPr lang="zh-CN" altLang="en-US" dirty="0" smtClean="0"/>
              <a:t>为了</a:t>
            </a:r>
            <a:r>
              <a:rPr lang="zh-CN" altLang="en-US" dirty="0"/>
              <a:t>真实</a:t>
            </a:r>
            <a:r>
              <a:rPr lang="en-US" altLang="zh-CN" dirty="0" err="1" smtClean="0"/>
              <a:t>QoS</a:t>
            </a:r>
            <a:r>
              <a:rPr lang="en-US" altLang="zh-CN" dirty="0" smtClean="0"/>
              <a:t> &amp; Perf</a:t>
            </a:r>
            <a:r>
              <a:rPr lang="en-US" altLang="zh-CN" dirty="0" smtClean="0"/>
              <a:t>)</a:t>
            </a:r>
          </a:p>
          <a:p>
            <a:pPr lvl="1"/>
            <a:r>
              <a:rPr lang="en-US" altLang="zh-CN" dirty="0"/>
              <a:t> </a:t>
            </a:r>
            <a:r>
              <a:rPr lang="zh-CN" altLang="en-US" dirty="0" smtClean="0"/>
              <a:t>如果没有硬件相关的近似计算，则只需要收集</a:t>
            </a:r>
            <a:r>
              <a:rPr lang="en-US" altLang="zh-CN" dirty="0" smtClean="0"/>
              <a:t>tradeoff curve</a:t>
            </a:r>
            <a:r>
              <a:rPr lang="zh-CN" altLang="en-US" dirty="0" smtClean="0"/>
              <a:t>的真实</a:t>
            </a:r>
            <a:r>
              <a:rPr lang="en-US" altLang="zh-CN" dirty="0" smtClean="0"/>
              <a:t>Perf</a:t>
            </a:r>
            <a:endParaRPr lang="en-US" altLang="zh-CN" dirty="0" smtClean="0"/>
          </a:p>
          <a:p>
            <a:pPr lvl="1"/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3C168-2E40-4D65-A7CE-7FC580E6DD54}" type="slidenum">
              <a:rPr lang="zh-CN" altLang="en-US" smtClean="0"/>
              <a:t>13</a:t>
            </a:fld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6145480" y="738893"/>
            <a:ext cx="5876190" cy="5305215"/>
            <a:chOff x="6145479" y="768135"/>
            <a:chExt cx="5876190" cy="5305215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45479" y="966692"/>
              <a:ext cx="5876190" cy="4552381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7036289" y="5704018"/>
              <a:ext cx="40945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err="1" smtClean="0">
                  <a:latin typeface="微软雅黑" pitchFamily="34" charset="-122"/>
                  <a:ea typeface="微软雅黑" pitchFamily="34" charset="-122"/>
                </a:rPr>
                <a:t>ApproxTuner</a:t>
              </a:r>
              <a:r>
                <a:rPr lang="en-US" altLang="zh-CN" dirty="0" smtClean="0">
                  <a:latin typeface="微软雅黑" pitchFamily="34" charset="-122"/>
                  <a:ea typeface="微软雅黑" pitchFamily="34" charset="-122"/>
                </a:rPr>
                <a:t> workflow</a:t>
              </a:r>
              <a:endParaRPr lang="zh-CN" altLang="en-US" dirty="0">
                <a:latin typeface="微软雅黑" pitchFamily="34" charset="-122"/>
                <a:ea typeface="微软雅黑" pitchFamily="34" charset="-122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8" name="文本框 7"/>
                <p:cNvSpPr txBox="1"/>
                <p:nvPr/>
              </p:nvSpPr>
              <p:spPr>
                <a:xfrm>
                  <a:off x="6499342" y="768273"/>
                  <a:ext cx="536947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微软雅黑" pitchFamily="34" charset="-122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C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微软雅黑" pitchFamily="34" charset="-122"/>
                              </a:rPr>
                              <m:t>QoS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altLang="zh-C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微软雅黑" pitchFamily="34" charset="-122"/>
                              </a:rPr>
                              <m:t>min</m:t>
                            </m:r>
                          </m:sub>
                        </m:sSub>
                      </m:oMath>
                    </m:oMathPara>
                  </a14:m>
                  <a:endParaRPr lang="zh-CN" altLang="en-US" dirty="0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mc:Choice>
          <mc:Fallback>
            <p:sp>
              <p:nvSpPr>
                <p:cNvPr id="8" name="文本框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99342" y="768273"/>
                  <a:ext cx="536947" cy="369332"/>
                </a:xfrm>
                <a:prstGeom prst="rect">
                  <a:avLst/>
                </a:prstGeom>
                <a:blipFill>
                  <a:blip r:embed="rId4"/>
                  <a:stretch>
                    <a:fillRect l="-2273" r="-60227" b="-11475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" name="文本框 8"/>
            <p:cNvSpPr txBox="1"/>
            <p:nvPr/>
          </p:nvSpPr>
          <p:spPr>
            <a:xfrm>
              <a:off x="7828360" y="795592"/>
              <a:ext cx="5369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C</a:t>
              </a:r>
              <a:endParaRPr lang="zh-CN" altLang="en-US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0048187" y="768135"/>
              <a:ext cx="5369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P</a:t>
              </a:r>
              <a:endParaRPr lang="zh-CN" altLang="en-US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1" name="文本框 10"/>
                <p:cNvSpPr txBox="1"/>
                <p:nvPr/>
              </p:nvSpPr>
              <p:spPr>
                <a:xfrm>
                  <a:off x="10110560" y="2633126"/>
                  <a:ext cx="536947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微软雅黑" pitchFamily="34" charset="-122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C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微软雅黑" pitchFamily="34" charset="-122"/>
                              </a:rPr>
                              <m:t>PS</m:t>
                            </m:r>
                          </m:e>
                          <m:sub>
                            <m:r>
                              <a:rPr lang="en-US" altLang="zh-CN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ℇ</m:t>
                            </m:r>
                          </m:sub>
                        </m:sSub>
                      </m:oMath>
                    </m:oMathPara>
                  </a14:m>
                  <a:endParaRPr lang="zh-CN" altLang="en-US" dirty="0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mc:Choice>
          <mc:Fallback>
            <p:sp>
              <p:nvSpPr>
                <p:cNvPr id="11" name="文本框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10560" y="2633126"/>
                  <a:ext cx="536947" cy="369332"/>
                </a:xfrm>
                <a:prstGeom prst="rect">
                  <a:avLst/>
                </a:prstGeom>
                <a:blipFill>
                  <a:blip r:embed="rId5"/>
                  <a:stretch>
                    <a:fillRect b="-1639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7" name="矩形 6"/>
          <p:cNvSpPr/>
          <p:nvPr/>
        </p:nvSpPr>
        <p:spPr>
          <a:xfrm>
            <a:off x="6344420" y="3107342"/>
            <a:ext cx="5478308" cy="70400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lang="zh-CN" altLang="en-US" dirty="0" smtClean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95159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ApproxTuner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85008" y="890649"/>
            <a:ext cx="5860472" cy="5367646"/>
          </a:xfrm>
        </p:spPr>
        <p:txBody>
          <a:bodyPr/>
          <a:lstStyle/>
          <a:p>
            <a:r>
              <a:rPr lang="en-US" altLang="zh-CN" dirty="0" smtClean="0"/>
              <a:t> </a:t>
            </a:r>
            <a:r>
              <a:rPr lang="en-US" altLang="zh-CN" dirty="0" smtClean="0"/>
              <a:t>Run Time</a:t>
            </a:r>
          </a:p>
          <a:p>
            <a:pPr lvl="1"/>
            <a:r>
              <a:rPr lang="en-US" altLang="zh-CN" dirty="0"/>
              <a:t> </a:t>
            </a:r>
            <a:r>
              <a:rPr lang="zh-CN" altLang="en-US" dirty="0" smtClean="0"/>
              <a:t>在</a:t>
            </a:r>
            <a:r>
              <a:rPr lang="en-US" altLang="zh-CN" dirty="0" smtClean="0"/>
              <a:t>N</a:t>
            </a:r>
            <a:r>
              <a:rPr lang="zh-CN" altLang="en-US" dirty="0" smtClean="0"/>
              <a:t>个最近输入的执行中，平均性能</a:t>
            </a:r>
            <a:r>
              <a:rPr lang="en-US" altLang="zh-CN" dirty="0" smtClean="0"/>
              <a:t>(</a:t>
            </a:r>
            <a:r>
              <a:rPr lang="zh-CN" altLang="en-US" dirty="0" smtClean="0"/>
              <a:t>时间</a:t>
            </a:r>
            <a:r>
              <a:rPr lang="en-US" altLang="zh-CN" dirty="0" smtClean="0"/>
              <a:t>/</a:t>
            </a:r>
            <a:r>
              <a:rPr lang="zh-CN" altLang="en-US" dirty="0" smtClean="0"/>
              <a:t>功耗</a:t>
            </a:r>
            <a:r>
              <a:rPr lang="en-US" altLang="zh-CN" dirty="0" smtClean="0"/>
              <a:t>)</a:t>
            </a:r>
            <a:r>
              <a:rPr lang="zh-CN" altLang="en-US" dirty="0" smtClean="0"/>
              <a:t>低于预期时，会读取</a:t>
            </a:r>
            <a:r>
              <a:rPr lang="en-US" altLang="zh-CN" dirty="0" smtClean="0"/>
              <a:t>tradeoff</a:t>
            </a:r>
            <a:r>
              <a:rPr lang="zh-CN" altLang="en-US" dirty="0" smtClean="0"/>
              <a:t>曲线，来找到一个合适的优化配置</a:t>
            </a:r>
            <a:endParaRPr lang="en-US" altLang="zh-CN" dirty="0" smtClean="0"/>
          </a:p>
          <a:p>
            <a:pPr lvl="1"/>
            <a:r>
              <a:rPr lang="en-US" altLang="zh-CN" dirty="0"/>
              <a:t> </a:t>
            </a:r>
            <a:r>
              <a:rPr lang="zh-CN" altLang="en-US" dirty="0" smtClean="0"/>
              <a:t>很难选到恰合适的配置：</a:t>
            </a:r>
            <a:endParaRPr lang="en-US" altLang="zh-CN" dirty="0" smtClean="0"/>
          </a:p>
          <a:p>
            <a:pPr lvl="2"/>
            <a:r>
              <a:rPr lang="en-US" altLang="zh-CN" dirty="0"/>
              <a:t> </a:t>
            </a:r>
            <a:r>
              <a:rPr lang="zh-CN" altLang="en-US" dirty="0" smtClean="0"/>
              <a:t>可以按照概率，依次选择目标配置上下的两个配置，使性能期望等于目标配置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3C168-2E40-4D65-A7CE-7FC580E6DD54}" type="slidenum">
              <a:rPr lang="zh-CN" altLang="en-US" smtClean="0"/>
              <a:t>14</a:t>
            </a:fld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6145480" y="738893"/>
            <a:ext cx="5876190" cy="5305215"/>
            <a:chOff x="6145479" y="768135"/>
            <a:chExt cx="5876190" cy="5305215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45479" y="966692"/>
              <a:ext cx="5876190" cy="4552381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7036289" y="5704018"/>
              <a:ext cx="40945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err="1" smtClean="0">
                  <a:latin typeface="微软雅黑" pitchFamily="34" charset="-122"/>
                  <a:ea typeface="微软雅黑" pitchFamily="34" charset="-122"/>
                </a:rPr>
                <a:t>ApproxTuner</a:t>
              </a:r>
              <a:r>
                <a:rPr lang="en-US" altLang="zh-CN" dirty="0" smtClean="0">
                  <a:latin typeface="微软雅黑" pitchFamily="34" charset="-122"/>
                  <a:ea typeface="微软雅黑" pitchFamily="34" charset="-122"/>
                </a:rPr>
                <a:t> workflow</a:t>
              </a:r>
              <a:endParaRPr lang="zh-CN" altLang="en-US" dirty="0">
                <a:latin typeface="微软雅黑" pitchFamily="34" charset="-122"/>
                <a:ea typeface="微软雅黑" pitchFamily="34" charset="-122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8" name="文本框 7"/>
                <p:cNvSpPr txBox="1"/>
                <p:nvPr/>
              </p:nvSpPr>
              <p:spPr>
                <a:xfrm>
                  <a:off x="6499342" y="768273"/>
                  <a:ext cx="536947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微软雅黑" pitchFamily="34" charset="-122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C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微软雅黑" pitchFamily="34" charset="-122"/>
                              </a:rPr>
                              <m:t>QoS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altLang="zh-C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微软雅黑" pitchFamily="34" charset="-122"/>
                              </a:rPr>
                              <m:t>min</m:t>
                            </m:r>
                          </m:sub>
                        </m:sSub>
                      </m:oMath>
                    </m:oMathPara>
                  </a14:m>
                  <a:endParaRPr lang="zh-CN" altLang="en-US" dirty="0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mc:Choice>
          <mc:Fallback>
            <p:sp>
              <p:nvSpPr>
                <p:cNvPr id="8" name="文本框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99342" y="768273"/>
                  <a:ext cx="536947" cy="369332"/>
                </a:xfrm>
                <a:prstGeom prst="rect">
                  <a:avLst/>
                </a:prstGeom>
                <a:blipFill>
                  <a:blip r:embed="rId4"/>
                  <a:stretch>
                    <a:fillRect l="-2273" r="-60227" b="-11475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" name="文本框 8"/>
            <p:cNvSpPr txBox="1"/>
            <p:nvPr/>
          </p:nvSpPr>
          <p:spPr>
            <a:xfrm>
              <a:off x="7828360" y="795592"/>
              <a:ext cx="5369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C</a:t>
              </a:r>
              <a:endParaRPr lang="zh-CN" altLang="en-US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0048187" y="768135"/>
              <a:ext cx="5369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P</a:t>
              </a:r>
              <a:endParaRPr lang="zh-CN" altLang="en-US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1" name="文本框 10"/>
                <p:cNvSpPr txBox="1"/>
                <p:nvPr/>
              </p:nvSpPr>
              <p:spPr>
                <a:xfrm>
                  <a:off x="10110560" y="2633126"/>
                  <a:ext cx="536947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微软雅黑" pitchFamily="34" charset="-122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C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微软雅黑" pitchFamily="34" charset="-122"/>
                              </a:rPr>
                              <m:t>PS</m:t>
                            </m:r>
                          </m:e>
                          <m:sub>
                            <m:r>
                              <a:rPr lang="en-US" altLang="zh-CN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ℇ</m:t>
                            </m:r>
                          </m:sub>
                        </m:sSub>
                      </m:oMath>
                    </m:oMathPara>
                  </a14:m>
                  <a:endParaRPr lang="zh-CN" altLang="en-US" dirty="0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mc:Choice>
          <mc:Fallback>
            <p:sp>
              <p:nvSpPr>
                <p:cNvPr id="11" name="文本框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10560" y="2633126"/>
                  <a:ext cx="536947" cy="369332"/>
                </a:xfrm>
                <a:prstGeom prst="rect">
                  <a:avLst/>
                </a:prstGeom>
                <a:blipFill>
                  <a:blip r:embed="rId5"/>
                  <a:stretch>
                    <a:fillRect b="-1639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7" name="矩形 6"/>
          <p:cNvSpPr/>
          <p:nvPr/>
        </p:nvSpPr>
        <p:spPr>
          <a:xfrm>
            <a:off x="6344420" y="3107342"/>
            <a:ext cx="5478308" cy="70400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lang="zh-CN" altLang="en-US" dirty="0" smtClean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91793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DNN Benchmarks</a:t>
            </a:r>
            <a:endParaRPr lang="zh-CN" altLang="en-US" dirty="0"/>
          </a:p>
        </p:txBody>
      </p:sp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005404" y="1024432"/>
            <a:ext cx="6628571" cy="2501108"/>
          </a:xfrm>
          <a:prstGeom prst="rect">
            <a:avLst/>
          </a:prstGeom>
        </p:spPr>
      </p:pic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3C168-2E40-4D65-A7CE-7FC580E6DD54}" type="slidenum">
              <a:rPr lang="zh-CN" altLang="en-US" smtClean="0"/>
              <a:t>15</a:t>
            </a:fld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5404" y="3633057"/>
            <a:ext cx="6628571" cy="315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561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HPVM v1.0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3C168-2E40-4D65-A7CE-7FC580E6DD54}" type="slidenum">
              <a:rPr lang="zh-CN" altLang="en-US" smtClean="0"/>
              <a:t>16</a:t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025" y="892642"/>
            <a:ext cx="5850969" cy="5661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874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Thinks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 </a:t>
            </a:r>
            <a:r>
              <a:rPr lang="zh-CN" altLang="en-US" dirty="0" smtClean="0"/>
              <a:t>展示了将高层语义信息加入</a:t>
            </a:r>
            <a:r>
              <a:rPr lang="en-US" altLang="zh-CN" dirty="0" smtClean="0"/>
              <a:t>IR</a:t>
            </a:r>
            <a:r>
              <a:rPr lang="zh-CN" altLang="en-US" dirty="0" smtClean="0"/>
              <a:t>，并用于异构调度的</a:t>
            </a:r>
            <a:r>
              <a:rPr lang="zh-CN" altLang="en-US" dirty="0" smtClean="0"/>
              <a:t>过程</a:t>
            </a:r>
            <a:endParaRPr lang="en-US" altLang="zh-CN" dirty="0" smtClean="0"/>
          </a:p>
          <a:p>
            <a:pPr lvl="1"/>
            <a:r>
              <a:rPr lang="en-US" altLang="zh-CN" dirty="0"/>
              <a:t> </a:t>
            </a:r>
            <a:r>
              <a:rPr lang="en-US" altLang="zh-CN" dirty="0" err="1" smtClean="0"/>
              <a:t>ApproxHPVM</a:t>
            </a:r>
            <a:r>
              <a:rPr lang="zh-CN" altLang="en-US" dirty="0" smtClean="0"/>
              <a:t>高层语义：用于张量操作的近似计算激进程度</a:t>
            </a:r>
            <a:endParaRPr lang="en-US" altLang="zh-CN" dirty="0" smtClean="0"/>
          </a:p>
          <a:p>
            <a:pPr lvl="1"/>
            <a:r>
              <a:rPr lang="en-US" altLang="zh-CN" dirty="0"/>
              <a:t> </a:t>
            </a:r>
            <a:r>
              <a:rPr lang="zh-CN" altLang="en-US" dirty="0" smtClean="0"/>
              <a:t>其他语义信息：分配的资源等</a:t>
            </a:r>
            <a:endParaRPr lang="en-US" altLang="zh-CN" dirty="0" smtClean="0"/>
          </a:p>
          <a:p>
            <a:r>
              <a:rPr lang="en-US" altLang="zh-CN" dirty="0"/>
              <a:t> </a:t>
            </a:r>
            <a:r>
              <a:rPr lang="zh-CN" altLang="en-US" dirty="0"/>
              <a:t>想</a:t>
            </a:r>
            <a:r>
              <a:rPr lang="zh-CN" altLang="en-US" dirty="0" smtClean="0"/>
              <a:t>要支持</a:t>
            </a:r>
            <a:r>
              <a:rPr lang="en-US" altLang="zh-CN" dirty="0" smtClean="0"/>
              <a:t>DNN</a:t>
            </a:r>
            <a:r>
              <a:rPr lang="zh-CN" altLang="en-US" dirty="0" smtClean="0"/>
              <a:t>外的其他模型</a:t>
            </a:r>
            <a:endParaRPr lang="en-US" altLang="zh-CN" dirty="0" smtClean="0"/>
          </a:p>
          <a:p>
            <a:pPr lvl="1"/>
            <a:r>
              <a:rPr lang="en-US" altLang="zh-CN" dirty="0"/>
              <a:t> </a:t>
            </a:r>
            <a:r>
              <a:rPr lang="zh-CN" altLang="en-US" smtClean="0"/>
              <a:t>操作上支持</a:t>
            </a:r>
            <a:endParaRPr lang="en-US" altLang="zh-CN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3C168-2E40-4D65-A7CE-7FC580E6DD54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324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wrap="square">
        <a:spAutoFit/>
      </a:bodyPr>
      <a:lstStyle>
        <a:defPPr>
          <a:defRPr dirty="0" smtClean="0">
            <a:latin typeface="微软雅黑" pitchFamily="34" charset="-122"/>
            <a:ea typeface="微软雅黑" pitchFamily="34" charset="-122"/>
          </a:defRPr>
        </a:defPPr>
      </a:lstStyle>
    </a:spDef>
    <a:txDef>
      <a:spPr>
        <a:noFill/>
      </a:spPr>
      <a:bodyPr wrap="none" rtlCol="0">
        <a:spAutoFit/>
      </a:bodyPr>
      <a:lstStyle>
        <a:defPPr>
          <a:defRPr dirty="0">
            <a:latin typeface="微软雅黑" pitchFamily="34" charset="-122"/>
            <a:ea typeface="微软雅黑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11522</TotalTime>
  <Words>1111</Words>
  <Application>Microsoft Office PowerPoint</Application>
  <PresentationFormat>宽屏</PresentationFormat>
  <Paragraphs>165</Paragraphs>
  <Slides>17</Slides>
  <Notes>10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4" baseType="lpstr">
      <vt:lpstr>等线</vt:lpstr>
      <vt:lpstr>微软雅黑</vt:lpstr>
      <vt:lpstr>Arial</vt:lpstr>
      <vt:lpstr>Cambria Math</vt:lpstr>
      <vt:lpstr>Times New Roman</vt:lpstr>
      <vt:lpstr>Wingdings</vt:lpstr>
      <vt:lpstr>Office 主题​​</vt:lpstr>
      <vt:lpstr>PowerPoint 演示文稿</vt:lpstr>
      <vt:lpstr>Introduction</vt:lpstr>
      <vt:lpstr>ApproxHPVM Workflow</vt:lpstr>
      <vt:lpstr>Two stage</vt:lpstr>
      <vt:lpstr>DNN Benchmarks</vt:lpstr>
      <vt:lpstr>PowerPoint 演示文稿</vt:lpstr>
      <vt:lpstr>Overview</vt:lpstr>
      <vt:lpstr>Overview</vt:lpstr>
      <vt:lpstr>Overview</vt:lpstr>
      <vt:lpstr>ApproxTuner</vt:lpstr>
      <vt:lpstr>ApproxTuner</vt:lpstr>
      <vt:lpstr>ApproxTuner</vt:lpstr>
      <vt:lpstr>ApproxTuner</vt:lpstr>
      <vt:lpstr>ApproxTuner</vt:lpstr>
      <vt:lpstr>DNN Benchmarks</vt:lpstr>
      <vt:lpstr>HPVM v1.0</vt:lpstr>
      <vt:lpstr>Thinks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shuo liu</cp:lastModifiedBy>
  <cp:revision>1235</cp:revision>
  <dcterms:created xsi:type="dcterms:W3CDTF">2018-06-04T22:40:57Z</dcterms:created>
  <dcterms:modified xsi:type="dcterms:W3CDTF">2021-04-12T22:22:18Z</dcterms:modified>
</cp:coreProperties>
</file>