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16"/>
  </p:notesMasterIdLst>
  <p:sldIdLst>
    <p:sldId id="399" r:id="rId2"/>
    <p:sldId id="406" r:id="rId3"/>
    <p:sldId id="400" r:id="rId4"/>
    <p:sldId id="416" r:id="rId5"/>
    <p:sldId id="407" r:id="rId6"/>
    <p:sldId id="403" r:id="rId7"/>
    <p:sldId id="417" r:id="rId8"/>
    <p:sldId id="418" r:id="rId9"/>
    <p:sldId id="419" r:id="rId10"/>
    <p:sldId id="411" r:id="rId11"/>
    <p:sldId id="420" r:id="rId12"/>
    <p:sldId id="422" r:id="rId13"/>
    <p:sldId id="421" r:id="rId14"/>
    <p:sldId id="398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00797F7-023F-45CB-908E-7B1BF049C8B7}">
          <p14:sldIdLst>
            <p14:sldId id="399"/>
            <p14:sldId id="406"/>
            <p14:sldId id="400"/>
            <p14:sldId id="416"/>
            <p14:sldId id="407"/>
            <p14:sldId id="403"/>
            <p14:sldId id="417"/>
            <p14:sldId id="418"/>
            <p14:sldId id="419"/>
            <p14:sldId id="411"/>
            <p14:sldId id="420"/>
            <p14:sldId id="422"/>
            <p14:sldId id="421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A6B65"/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73626" autoAdjust="0"/>
  </p:normalViewPr>
  <p:slideViewPr>
    <p:cSldViewPr snapToGrid="0">
      <p:cViewPr varScale="1">
        <p:scale>
          <a:sx n="54" d="100"/>
          <a:sy n="54" d="100"/>
        </p:scale>
        <p:origin x="99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7" d="100"/>
          <a:sy n="127" d="100"/>
        </p:scale>
        <p:origin x="4908" y="1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2021/9/6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7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不支持计算密集型算子，直接调用库函数，考虑了</a:t>
            </a:r>
            <a:r>
              <a:rPr lang="en-US" altLang="zh-CN" dirty="0" smtClean="0"/>
              <a:t>nimble</a:t>
            </a:r>
            <a:r>
              <a:rPr lang="zh-CN" altLang="en-US" dirty="0" smtClean="0"/>
              <a:t>这样的动态算子调优的工作，但是</a:t>
            </a:r>
            <a:r>
              <a:rPr lang="en-US" altLang="zh-CN" dirty="0" smtClean="0"/>
              <a:t>disc</a:t>
            </a:r>
            <a:r>
              <a:rPr lang="zh-CN" altLang="en-US" dirty="0" smtClean="0"/>
              <a:t>认为</a:t>
            </a:r>
            <a:r>
              <a:rPr lang="en-US" altLang="zh-CN" dirty="0" smtClean="0"/>
              <a:t>nimble</a:t>
            </a:r>
            <a:r>
              <a:rPr lang="zh-CN" altLang="en-US" dirty="0" smtClean="0"/>
              <a:t>调优出来的算子依旧有问题。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MLIR</a:t>
            </a:r>
            <a:r>
              <a:rPr lang="zh-CN" altLang="en-US" dirty="0" smtClean="0"/>
              <a:t>：面向</a:t>
            </a:r>
            <a:r>
              <a:rPr lang="en-US" altLang="zh-CN" dirty="0" smtClean="0"/>
              <a:t>DL</a:t>
            </a:r>
            <a:r>
              <a:rPr lang="zh-CN" altLang="en-US" dirty="0" smtClean="0"/>
              <a:t>的编译器框架，对于现有的编译技术有很好的支持与扩展性；高层设计原生支持动态形状的表示；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使用</a:t>
            </a:r>
            <a:r>
              <a:rPr lang="en-US" altLang="zh-CN" dirty="0" smtClean="0"/>
              <a:t>DHLO IR</a:t>
            </a:r>
            <a:r>
              <a:rPr lang="zh-CN" altLang="en-US" dirty="0" smtClean="0"/>
              <a:t>作为中间层，向上支持不同框架；对于动态负载下的静态算子</a:t>
            </a:r>
            <a:r>
              <a:rPr lang="en-US" altLang="zh-CN" dirty="0" smtClean="0"/>
              <a:t>/</a:t>
            </a:r>
            <a:r>
              <a:rPr lang="zh-CN" altLang="en-US" dirty="0" smtClean="0"/>
              <a:t>计算子图，依旧使用静态算子编译器；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987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899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442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220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565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Splitop</a:t>
            </a:r>
            <a:r>
              <a:rPr lang="zh-CN" altLang="en-US" dirty="0" smtClean="0"/>
              <a:t>是沿一个维度切若干刀</a:t>
            </a:r>
            <a:endParaRPr lang="en-US" altLang="zh-CN" dirty="0" smtClean="0"/>
          </a:p>
          <a:p>
            <a:r>
              <a:rPr lang="en-US" altLang="zh-CN" dirty="0" err="1" smtClean="0"/>
              <a:t>Sliceop</a:t>
            </a:r>
            <a:r>
              <a:rPr lang="zh-CN" altLang="en-US" dirty="0" smtClean="0"/>
              <a:t>是根据一个</a:t>
            </a:r>
            <a:r>
              <a:rPr lang="en-US" altLang="zh-CN" dirty="0" err="1" smtClean="0"/>
              <a:t>boundingbox</a:t>
            </a:r>
            <a:r>
              <a:rPr lang="zh-CN" altLang="en-US" dirty="0" smtClean="0"/>
              <a:t>截出张量的一部分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154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47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602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575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832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16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78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366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839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7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3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E4935-0061-4288-8CF1-A556F81E2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 : A </a:t>
            </a:r>
            <a:r>
              <a:rPr lang="en-US" altLang="zh-C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ynam</a:t>
            </a:r>
            <a:r>
              <a:rPr lang="en-US" altLang="zh-C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zh-C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hape </a:t>
            </a:r>
            <a:r>
              <a:rPr lang="en-US" altLang="zh-C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ompiler for Machine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Workloads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C4B2ED3-8356-44C7-80D3-9BC6569639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1" dirty="0"/>
              <a:t>Kai Zhu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Wenyi</a:t>
            </a:r>
            <a:r>
              <a:rPr lang="en-US" altLang="zh-CN" sz="2000" dirty="0"/>
              <a:t> Zhao, Zhen Zheng, </a:t>
            </a:r>
            <a:r>
              <a:rPr lang="en-US" altLang="zh-CN" sz="2000" dirty="0" err="1"/>
              <a:t>Tianyou</a:t>
            </a:r>
            <a:r>
              <a:rPr lang="en-US" altLang="zh-CN" sz="2000" dirty="0"/>
              <a:t> </a:t>
            </a:r>
            <a:r>
              <a:rPr lang="en-US" altLang="zh-CN" sz="2000" dirty="0" err="1"/>
              <a:t>Guo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Pengzhan</a:t>
            </a:r>
            <a:r>
              <a:rPr lang="en-US" altLang="zh-CN" sz="2000" dirty="0"/>
              <a:t> Zhao, </a:t>
            </a:r>
            <a:r>
              <a:rPr lang="en-US" altLang="zh-CN" sz="2000" dirty="0" err="1"/>
              <a:t>Junjie</a:t>
            </a:r>
            <a:r>
              <a:rPr lang="en-US" altLang="zh-CN" sz="2000" dirty="0"/>
              <a:t> Bai, Jun Yang, </a:t>
            </a:r>
            <a:r>
              <a:rPr lang="en-US" altLang="zh-CN" sz="2000" dirty="0" err="1"/>
              <a:t>Xiaoyong</a:t>
            </a:r>
            <a:r>
              <a:rPr lang="en-US" altLang="zh-CN" sz="2000" dirty="0"/>
              <a:t> Liu, </a:t>
            </a:r>
            <a:r>
              <a:rPr lang="en-US" altLang="zh-CN" sz="2000" dirty="0" err="1"/>
              <a:t>Lansong</a:t>
            </a:r>
            <a:r>
              <a:rPr lang="en-US" altLang="zh-CN" sz="2000" dirty="0"/>
              <a:t> </a:t>
            </a:r>
            <a:r>
              <a:rPr lang="en-US" altLang="zh-CN" sz="2000" dirty="0" err="1"/>
              <a:t>Diao</a:t>
            </a:r>
            <a:r>
              <a:rPr lang="en-US" altLang="zh-CN" sz="2000" dirty="0"/>
              <a:t>, Wei Lin </a:t>
            </a:r>
            <a:endParaRPr lang="en-US" altLang="zh-CN" sz="2000" dirty="0" smtClean="0"/>
          </a:p>
          <a:p>
            <a:r>
              <a:rPr lang="en-US" altLang="zh-CN" sz="2000" dirty="0" smtClean="0"/>
              <a:t>Alibaba </a:t>
            </a:r>
            <a:r>
              <a:rPr lang="en-US" altLang="zh-CN" sz="2000" dirty="0"/>
              <a:t>Group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84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41620-451B-47E0-A1BB-A028A6019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 smtClean="0"/>
              <a:t>深度学习中的动态负载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2E0DBD4-A82D-40ED-A950-FB7210E86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2580" y="3224349"/>
            <a:ext cx="5000681" cy="1552698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/>
              <a:t>1.1 </a:t>
            </a:r>
            <a:r>
              <a:rPr lang="zh-CN" altLang="en-US" dirty="0" smtClean="0"/>
              <a:t>动态负载带来的问题</a:t>
            </a:r>
            <a:endParaRPr lang="en-US" altLang="zh-CN" dirty="0"/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/>
              <a:t>1.2 </a:t>
            </a:r>
            <a:r>
              <a:rPr lang="zh-CN" altLang="en-US" dirty="0" smtClean="0"/>
              <a:t>当前的解决方案</a:t>
            </a:r>
            <a:endParaRPr lang="en-US" altLang="zh-CN" dirty="0"/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/>
              <a:t>1.3 </a:t>
            </a:r>
            <a:r>
              <a:rPr lang="en-US" altLang="zh-CN" dirty="0" smtClean="0"/>
              <a:t>DISC</a:t>
            </a:r>
            <a:r>
              <a:rPr lang="zh-CN" altLang="en-US" dirty="0" smtClean="0"/>
              <a:t>的方案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041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96B6A77-4675-41C3-9948-F128CC4E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深度学习中的动态负载</a:t>
            </a:r>
            <a:endParaRPr lang="en-US" altLang="zh-CN" dirty="0"/>
          </a:p>
        </p:txBody>
      </p:sp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动态</a:t>
            </a:r>
            <a:r>
              <a:rPr lang="zh-CN" altLang="en-US" dirty="0"/>
              <a:t>形状</a:t>
            </a:r>
            <a:r>
              <a:rPr lang="zh-CN" altLang="en-US" dirty="0" smtClean="0"/>
              <a:t>的</a:t>
            </a:r>
            <a:r>
              <a:rPr lang="zh-CN" altLang="en-US" dirty="0"/>
              <a:t>访</a:t>
            </a:r>
            <a:r>
              <a:rPr lang="zh-CN" altLang="en-US" dirty="0" smtClean="0"/>
              <a:t>存密集型算子性能问题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如</a:t>
            </a:r>
            <a:r>
              <a:rPr lang="en-US" altLang="zh-CN" dirty="0" smtClean="0"/>
              <a:t>elementwise</a:t>
            </a:r>
            <a:r>
              <a:rPr lang="zh-CN" altLang="en-US" dirty="0" smtClean="0"/>
              <a:t>算子，</a:t>
            </a:r>
            <a:r>
              <a:rPr lang="en-US" altLang="zh-CN" dirty="0" smtClean="0"/>
              <a:t>reduction</a:t>
            </a:r>
            <a:r>
              <a:rPr lang="zh-CN" altLang="en-US" dirty="0" smtClean="0"/>
              <a:t>操作的算子</a:t>
            </a:r>
            <a:endParaRPr lang="en-US" altLang="zh-CN" dirty="0"/>
          </a:p>
          <a:p>
            <a:pPr lvl="1"/>
            <a:r>
              <a:rPr lang="zh-CN" altLang="en-US" dirty="0"/>
              <a:t> </a:t>
            </a:r>
            <a:r>
              <a:rPr lang="zh-CN" altLang="en-US" dirty="0" smtClean="0"/>
              <a:t>算子融合对于每种形状均需执行一次编译， 编译开销很大</a:t>
            </a:r>
            <a:endParaRPr lang="en-US" altLang="zh-CN" dirty="0" smtClean="0"/>
          </a:p>
          <a:p>
            <a:r>
              <a:rPr lang="en-US" altLang="zh-CN" dirty="0" smtClean="0"/>
              <a:t> XLA</a:t>
            </a:r>
            <a:r>
              <a:rPr lang="zh-CN" altLang="en-US" dirty="0" smtClean="0"/>
              <a:t>的当前解决方案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对于动态形状的负载关闭算子融合→失去优化机会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切分与补齐成固定形状→冗余计算</a:t>
            </a:r>
            <a:endParaRPr lang="en-US" altLang="zh-CN" dirty="0" smtClean="0"/>
          </a:p>
          <a:p>
            <a:r>
              <a:rPr lang="zh-CN" altLang="en-US" dirty="0" smtClean="0"/>
              <a:t>基于</a:t>
            </a:r>
            <a:r>
              <a:rPr lang="en-US" altLang="zh-CN" dirty="0" smtClean="0"/>
              <a:t>MLIR</a:t>
            </a:r>
            <a:r>
              <a:rPr lang="zh-CN" altLang="en-US" dirty="0" smtClean="0"/>
              <a:t>的</a:t>
            </a:r>
            <a:r>
              <a:rPr lang="en-US" altLang="zh-CN" dirty="0" smtClean="0"/>
              <a:t>DISC</a:t>
            </a: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 smtClean="0"/>
              <a:t>扩展</a:t>
            </a:r>
            <a:r>
              <a:rPr lang="en-US" altLang="zh-CN" dirty="0" smtClean="0"/>
              <a:t>XLA</a:t>
            </a:r>
            <a:r>
              <a:rPr lang="zh-CN" altLang="en-US" dirty="0" smtClean="0"/>
              <a:t>的</a:t>
            </a:r>
            <a:r>
              <a:rPr lang="en-US" altLang="zh-CN" dirty="0" smtClean="0"/>
              <a:t>HLO IR</a:t>
            </a:r>
            <a:r>
              <a:rPr lang="zh-CN" altLang="en-US" dirty="0" smtClean="0"/>
              <a:t>支持动态形状→</a:t>
            </a:r>
            <a:r>
              <a:rPr lang="en-US" altLang="zh-CN" dirty="0" smtClean="0"/>
              <a:t>DHLO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编译时生成主机与设备两侧的运行时控制代码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减少</a:t>
            </a:r>
            <a:r>
              <a:rPr lang="en-US" altLang="zh-CN" dirty="0" smtClean="0"/>
              <a:t>Nimble</a:t>
            </a:r>
            <a:r>
              <a:rPr lang="zh-CN" altLang="en-US" dirty="0" smtClean="0"/>
              <a:t>的</a:t>
            </a:r>
            <a:r>
              <a:rPr lang="en-US" altLang="zh-CN" dirty="0" smtClean="0"/>
              <a:t>VM</a:t>
            </a:r>
            <a:r>
              <a:rPr lang="zh-CN" altLang="en-US" dirty="0" smtClean="0"/>
              <a:t>开销以及增加两侧的协同优化机会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利用形状传播规则融合邻接算子，收集高层形状约束支持内联和减少</a:t>
            </a:r>
            <a:r>
              <a:rPr lang="en-US" altLang="zh-CN" dirty="0" smtClean="0"/>
              <a:t>kernel</a:t>
            </a:r>
            <a:r>
              <a:rPr lang="zh-CN" altLang="en-US" dirty="0" smtClean="0"/>
              <a:t>数目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支持</a:t>
            </a:r>
            <a:r>
              <a:rPr lang="en-US" altLang="zh-CN" dirty="0" smtClean="0"/>
              <a:t>PT</a:t>
            </a:r>
            <a:r>
              <a:rPr lang="zh-CN" altLang="en-US" dirty="0" smtClean="0"/>
              <a:t>、</a:t>
            </a:r>
            <a:r>
              <a:rPr lang="en-US" altLang="zh-CN" dirty="0" smtClean="0"/>
              <a:t>TF</a:t>
            </a:r>
            <a:r>
              <a:rPr lang="zh-CN" altLang="en-US" dirty="0" smtClean="0"/>
              <a:t>，混用静态算子库以加速静态子图计算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870949" y="568411"/>
            <a:ext cx="31943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DISC</a:t>
            </a:r>
            <a:r>
              <a:rPr lang="zh-CN" altLang="en-US" sz="3200" dirty="0">
                <a:solidFill>
                  <a:srgbClr val="FF0000"/>
                </a:solidFill>
              </a:rPr>
              <a:t>考虑的算子</a:t>
            </a:r>
            <a:r>
              <a:rPr lang="zh-CN" altLang="en-US" sz="3200" dirty="0" smtClean="0">
                <a:solidFill>
                  <a:srgbClr val="FF0000"/>
                </a:solidFill>
              </a:rPr>
              <a:t>，而计算</a:t>
            </a:r>
            <a:r>
              <a:rPr lang="zh-CN" altLang="en-US" sz="3200" dirty="0">
                <a:solidFill>
                  <a:srgbClr val="FF0000"/>
                </a:solidFill>
              </a:rPr>
              <a:t>密集型的大规模算子，通常调用库函数，</a:t>
            </a:r>
            <a:r>
              <a:rPr lang="en-US" altLang="zh-CN" sz="3200" dirty="0">
                <a:solidFill>
                  <a:srgbClr val="FF0000"/>
                </a:solidFill>
              </a:rPr>
              <a:t>DISC</a:t>
            </a:r>
            <a:r>
              <a:rPr lang="zh-CN" altLang="en-US" sz="3200" dirty="0">
                <a:solidFill>
                  <a:srgbClr val="FF0000"/>
                </a:solidFill>
              </a:rPr>
              <a:t>不再考虑</a:t>
            </a:r>
          </a:p>
          <a:p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8" name="直接箭头连接符 7"/>
          <p:cNvCxnSpPr>
            <a:stCxn id="3" idx="1"/>
            <a:endCxn id="2" idx="0"/>
          </p:cNvCxnSpPr>
          <p:nvPr/>
        </p:nvCxnSpPr>
        <p:spPr>
          <a:xfrm flipH="1" flipV="1">
            <a:off x="6096289" y="919698"/>
            <a:ext cx="2774660" cy="117220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241475" y="3568174"/>
            <a:ext cx="3742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回顾与</a:t>
            </a:r>
            <a:r>
              <a:rPr lang="en-US" altLang="zh-CN" sz="3200" dirty="0" smtClean="0">
                <a:solidFill>
                  <a:srgbClr val="FF0000"/>
                </a:solidFill>
              </a:rPr>
              <a:t>DISC</a:t>
            </a:r>
            <a:r>
              <a:rPr lang="zh-CN" altLang="en-US" sz="3200" dirty="0" smtClean="0">
                <a:solidFill>
                  <a:srgbClr val="FF0000"/>
                </a:solidFill>
              </a:rPr>
              <a:t>同期的工作：</a:t>
            </a:r>
            <a:r>
              <a:rPr lang="en-US" altLang="zh-CN" sz="3200" dirty="0" smtClean="0">
                <a:solidFill>
                  <a:srgbClr val="FF0000"/>
                </a:solidFill>
              </a:rPr>
              <a:t>Nimble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14" name="直接箭头连接符 13"/>
          <p:cNvCxnSpPr>
            <a:stCxn id="13" idx="1"/>
          </p:cNvCxnSpPr>
          <p:nvPr/>
        </p:nvCxnSpPr>
        <p:spPr>
          <a:xfrm flipH="1" flipV="1">
            <a:off x="4120739" y="3728854"/>
            <a:ext cx="4120736" cy="3779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48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457943" cy="5744573"/>
          </a:xfrm>
        </p:spPr>
        <p:txBody>
          <a:bodyPr>
            <a:normAutofit/>
          </a:bodyPr>
          <a:lstStyle/>
          <a:p>
            <a:r>
              <a:rPr lang="en-US" altLang="zh-CN" b="0" dirty="0"/>
              <a:t> </a:t>
            </a:r>
            <a:r>
              <a:rPr lang="zh-CN" altLang="en-US" b="0" dirty="0"/>
              <a:t>编译时</a:t>
            </a:r>
            <a:endParaRPr lang="en-US" altLang="zh-CN" b="0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扩展类型系统</a:t>
            </a:r>
            <a:endParaRPr lang="en-US" altLang="zh-CN" dirty="0"/>
          </a:p>
          <a:p>
            <a:pPr lvl="2"/>
            <a:r>
              <a:rPr lang="zh-CN" altLang="en-US" dirty="0"/>
              <a:t> 设计</a:t>
            </a:r>
            <a:r>
              <a:rPr lang="en-US" altLang="zh-CN" dirty="0"/>
              <a:t>IR</a:t>
            </a:r>
            <a:r>
              <a:rPr lang="zh-CN" altLang="en-US" dirty="0"/>
              <a:t>表示动态形状和控制流</a:t>
            </a:r>
            <a:endParaRPr lang="en-US" altLang="zh-CN" dirty="0"/>
          </a:p>
          <a:p>
            <a:pPr lvl="2"/>
            <a:r>
              <a:rPr lang="en-US" altLang="zh-CN" dirty="0"/>
              <a:t> Any</a:t>
            </a:r>
            <a:r>
              <a:rPr lang="zh-CN" altLang="en-US" dirty="0"/>
              <a:t>维</a:t>
            </a:r>
            <a:r>
              <a:rPr lang="zh-CN" altLang="en-US" dirty="0" smtClean="0"/>
              <a:t>度最高支持多维动态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减少</a:t>
            </a:r>
            <a:r>
              <a:rPr lang="en-US" altLang="zh-CN" dirty="0" smtClean="0"/>
              <a:t>Any</a:t>
            </a:r>
            <a:r>
              <a:rPr lang="zh-CN" altLang="en-US" dirty="0" smtClean="0"/>
              <a:t>的污染传播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形状函数</a:t>
            </a:r>
            <a:endParaRPr lang="en-US" altLang="zh-CN" dirty="0"/>
          </a:p>
          <a:p>
            <a:pPr lvl="2"/>
            <a:r>
              <a:rPr lang="zh-CN" altLang="en-US" dirty="0"/>
              <a:t>数据无关、数据相关和上界形状函数</a:t>
            </a:r>
            <a:endParaRPr lang="en-US" altLang="zh-CN" dirty="0"/>
          </a:p>
          <a:p>
            <a:pPr lvl="1"/>
            <a:r>
              <a:rPr lang="zh-CN" altLang="en-US" dirty="0"/>
              <a:t> 内存规划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扩展</a:t>
            </a:r>
            <a:r>
              <a:rPr lang="en-US" altLang="zh-CN" dirty="0"/>
              <a:t>IR</a:t>
            </a:r>
            <a:r>
              <a:rPr lang="zh-CN" altLang="en-US" dirty="0"/>
              <a:t>，显式分配和操作内存，</a:t>
            </a:r>
            <a:r>
              <a:rPr lang="en-US" altLang="zh-CN" dirty="0"/>
              <a:t>IR</a:t>
            </a:r>
            <a:r>
              <a:rPr lang="zh-CN" altLang="en-US" dirty="0"/>
              <a:t>上优化内存分配，如生命期分析和内存重用等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异构设备间的内存放置策略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减少通信同步等开销，基于规则，如</a:t>
            </a:r>
            <a:endParaRPr lang="en-US" altLang="zh-CN" dirty="0"/>
          </a:p>
          <a:p>
            <a:pPr lvl="3"/>
            <a:r>
              <a:rPr lang="zh-CN" altLang="en-US" dirty="0"/>
              <a:t> 形状函数的输入输出都在</a:t>
            </a:r>
            <a:r>
              <a:rPr lang="en-US" altLang="zh-CN" dirty="0"/>
              <a:t>CPU</a:t>
            </a:r>
            <a:r>
              <a:rPr lang="zh-CN" altLang="en-US" dirty="0"/>
              <a:t>，</a:t>
            </a:r>
            <a:r>
              <a:rPr lang="en-US" altLang="zh-CN" dirty="0" err="1"/>
              <a:t>device_copy</a:t>
            </a:r>
            <a:r>
              <a:rPr lang="zh-CN" altLang="en-US" dirty="0"/>
              <a:t>的输出分配给复制到的设备 </a:t>
            </a:r>
            <a:r>
              <a:rPr lang="en-US" altLang="zh-CN" dirty="0"/>
              <a:t>…</a:t>
            </a:r>
          </a:p>
          <a:p>
            <a:pPr lvl="1"/>
            <a:r>
              <a:rPr lang="zh-CN" altLang="en-US" dirty="0"/>
              <a:t> </a:t>
            </a:r>
            <a:r>
              <a:rPr lang="zh-CN" altLang="en-US" b="1" dirty="0">
                <a:solidFill>
                  <a:srgbClr val="FF0000"/>
                </a:solidFill>
              </a:rPr>
              <a:t>符号代码生成</a:t>
            </a:r>
            <a:endParaRPr lang="en-US" altLang="zh-CN" b="1" dirty="0">
              <a:solidFill>
                <a:srgbClr val="FF0000"/>
              </a:solidFill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Nimble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概述</a:t>
            </a:r>
            <a:endParaRPr lang="en-US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8C169DB-19E4-453B-BFFB-3E320D440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462" y="919697"/>
            <a:ext cx="5634008" cy="248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34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5FAB2-0BDC-4C50-8C4B-E5C827DAD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en-US" altLang="zh-CN" dirty="0"/>
              <a:t>DISC</a:t>
            </a:r>
            <a:r>
              <a:rPr lang="zh-CN" altLang="en-US" dirty="0" smtClean="0"/>
              <a:t>系统</a:t>
            </a:r>
            <a:r>
              <a:rPr lang="zh-CN" altLang="en-US" dirty="0"/>
              <a:t>详解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637EDB9-7347-4E7A-A4EA-8141A637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4059" y="2860139"/>
            <a:ext cx="5946077" cy="2461528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概览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DHLO IR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 Performance Fine-tuning</a:t>
            </a:r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 Task Scheduler</a:t>
            </a:r>
          </a:p>
        </p:txBody>
      </p:sp>
    </p:spTree>
    <p:extLst>
      <p:ext uri="{BB962C8B-B14F-4D97-AF65-F5344CB8AC3E}">
        <p14:creationId xmlns:p14="http://schemas.microsoft.com/office/powerpoint/2010/main" val="207532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7"/>
            <a:ext cx="6448754" cy="5744573"/>
          </a:xfrm>
        </p:spPr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zh-CN" altLang="en-US" dirty="0" smtClean="0"/>
              <a:t>计算图→</a:t>
            </a:r>
            <a:r>
              <a:rPr lang="en-US" altLang="zh-CN" dirty="0" smtClean="0"/>
              <a:t>DHLO</a:t>
            </a:r>
            <a:r>
              <a:rPr lang="zh-CN" altLang="en-US" dirty="0" smtClean="0"/>
              <a:t>，收集形状约束信息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DHLO</a:t>
            </a:r>
            <a:r>
              <a:rPr lang="zh-CN" altLang="en-US" dirty="0" smtClean="0"/>
              <a:t>，扩展自静态</a:t>
            </a:r>
            <a:r>
              <a:rPr lang="en-US" altLang="zh-CN" dirty="0" smtClean="0"/>
              <a:t>HLO</a:t>
            </a:r>
          </a:p>
          <a:p>
            <a:r>
              <a:rPr lang="en-US" altLang="zh-CN" dirty="0"/>
              <a:t> </a:t>
            </a:r>
            <a:r>
              <a:rPr lang="zh-CN" altLang="en-US" dirty="0" smtClean="0"/>
              <a:t>张量形状计算和算子执行分离，形状计算在主机侧，算子执行在设备上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张量缓冲区管理，运行时管理，在形状未知时尽可能进行内存复用优化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主机端控制程序在编译时生成，用于发射</a:t>
            </a:r>
            <a:r>
              <a:rPr lang="en-US" altLang="zh-CN" dirty="0" smtClean="0"/>
              <a:t>kernel</a:t>
            </a:r>
            <a:r>
              <a:rPr lang="zh-CN" altLang="en-US" dirty="0" smtClean="0"/>
              <a:t>、管理设备</a:t>
            </a:r>
            <a:r>
              <a:rPr lang="zh-CN" altLang="en-US" dirty="0" smtClean="0"/>
              <a:t>、在运行时与框架之间进行交互等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根据形状约束以及形状传播规律，</a:t>
            </a:r>
            <a:r>
              <a:rPr lang="zh-CN" altLang="en-US" dirty="0" smtClean="0"/>
              <a:t>检查算子的不同调度之间是否可以融合</a:t>
            </a:r>
            <a:endParaRPr lang="en-US" altLang="zh-CN" dirty="0" smtClean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DISC</a:t>
            </a:r>
            <a:r>
              <a:rPr lang="zh-CN" altLang="en-US" dirty="0" smtClean="0"/>
              <a:t> </a:t>
            </a:r>
            <a:r>
              <a:rPr lang="en-US" altLang="zh-CN" dirty="0"/>
              <a:t>Overview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774" y="919697"/>
            <a:ext cx="5607980" cy="593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0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7"/>
            <a:ext cx="6448754" cy="5744573"/>
          </a:xfrm>
        </p:spPr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HLO IR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XLA</a:t>
            </a:r>
            <a:r>
              <a:rPr lang="zh-CN" altLang="en-US" dirty="0" smtClean="0"/>
              <a:t>编译器使用，支持多种算子和不同深度学习框架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仅支持静态算子编译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DHLO IR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将</a:t>
            </a:r>
            <a:r>
              <a:rPr lang="en-US" altLang="zh-CN" dirty="0" smtClean="0"/>
              <a:t>HLO IR</a:t>
            </a:r>
            <a:r>
              <a:rPr lang="zh-CN" altLang="en-US" dirty="0" smtClean="0"/>
              <a:t>中算子的静态常数属性替换为张量数据流，以</a:t>
            </a:r>
            <a:r>
              <a:rPr lang="en-US" altLang="zh-CN" dirty="0" smtClean="0"/>
              <a:t>slice</a:t>
            </a:r>
            <a:r>
              <a:rPr lang="zh-CN" altLang="en-US" dirty="0" smtClean="0"/>
              <a:t>为例：</a:t>
            </a:r>
            <a:endParaRPr lang="en-US" altLang="zh-CN" dirty="0" smtClean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DHLO IR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774" y="919697"/>
            <a:ext cx="5607980" cy="593830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98" y="3731542"/>
            <a:ext cx="9169729" cy="312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5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663547" cy="5744573"/>
          </a:xfrm>
        </p:spPr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XLA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生成用于管理张量缓冲区以及发射</a:t>
            </a:r>
            <a:r>
              <a:rPr lang="en-US" altLang="zh-CN" dirty="0" smtClean="0"/>
              <a:t>kernel</a:t>
            </a:r>
            <a:r>
              <a:rPr lang="zh-CN" altLang="en-US" dirty="0" smtClean="0"/>
              <a:t>的代码，但不需要处理形状未知的情况</a:t>
            </a:r>
            <a:endParaRPr lang="en-US" altLang="zh-CN" dirty="0" smtClean="0"/>
          </a:p>
          <a:p>
            <a:r>
              <a:rPr lang="en-US" altLang="zh-CN" dirty="0" smtClean="0"/>
              <a:t> Nimble</a:t>
            </a:r>
            <a:r>
              <a:rPr lang="zh-CN" altLang="en-US" dirty="0" smtClean="0"/>
              <a:t>采用</a:t>
            </a:r>
            <a:r>
              <a:rPr lang="en-US" altLang="zh-CN" dirty="0" smtClean="0"/>
              <a:t>VM</a:t>
            </a:r>
            <a:r>
              <a:rPr lang="zh-CN" altLang="en-US" dirty="0" smtClean="0"/>
              <a:t>，解释执行获得张量形状</a:t>
            </a:r>
            <a:r>
              <a:rPr lang="en-US" altLang="zh-CN" dirty="0" smtClean="0"/>
              <a:t> </a:t>
            </a:r>
          </a:p>
          <a:p>
            <a:r>
              <a:rPr lang="en-US" altLang="zh-CN" dirty="0" smtClean="0"/>
              <a:t> DISC</a:t>
            </a:r>
            <a:r>
              <a:rPr lang="zh-CN" altLang="en-US" dirty="0" smtClean="0"/>
              <a:t>主机侧控制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形状约束</a:t>
            </a:r>
            <a:r>
              <a:rPr lang="zh-CN" altLang="en-US" dirty="0" smtClean="0"/>
              <a:t>（编译时）</a:t>
            </a:r>
            <a:r>
              <a:rPr lang="zh-CN" altLang="en-US" dirty="0" smtClean="0"/>
              <a:t>与形状计算（运行时）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 两类约束：每个维度上大小相同，张量元素总数相同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约束信息增加优化机会：如相同形状张量输入的两个算子可以融合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约束信息来源</a:t>
            </a:r>
            <a:endParaRPr lang="en-US" altLang="zh-CN" dirty="0" smtClean="0"/>
          </a:p>
          <a:p>
            <a:pPr lvl="3"/>
            <a:r>
              <a:rPr lang="en-US" altLang="zh-CN" dirty="0"/>
              <a:t> </a:t>
            </a:r>
            <a:r>
              <a:rPr lang="en-US" altLang="zh-CN" dirty="0" smtClean="0"/>
              <a:t>DHLO</a:t>
            </a:r>
            <a:r>
              <a:rPr lang="zh-CN" altLang="en-US" dirty="0" smtClean="0"/>
              <a:t>算子语义带来的约束，如</a:t>
            </a:r>
            <a:r>
              <a:rPr lang="en-US" altLang="zh-CN" dirty="0" smtClean="0"/>
              <a:t>Add</a:t>
            </a:r>
            <a:r>
              <a:rPr lang="zh-CN" altLang="en-US" dirty="0" smtClean="0"/>
              <a:t>算子的输入输出有相同的形状，</a:t>
            </a:r>
            <a:r>
              <a:rPr lang="en-US" altLang="zh-CN" dirty="0" smtClean="0"/>
              <a:t>Transpose</a:t>
            </a:r>
            <a:r>
              <a:rPr lang="zh-CN" altLang="en-US" dirty="0" smtClean="0"/>
              <a:t>算子输入和输出元素数目相同</a:t>
            </a:r>
            <a:endParaRPr lang="en-US" altLang="zh-CN" dirty="0" smtClean="0"/>
          </a:p>
          <a:p>
            <a:pPr lvl="3"/>
            <a:r>
              <a:rPr lang="en-US" altLang="zh-CN" dirty="0"/>
              <a:t> </a:t>
            </a:r>
            <a:r>
              <a:rPr lang="zh-CN" altLang="en-US" dirty="0" smtClean="0"/>
              <a:t>框架上的高层语义，如</a:t>
            </a:r>
            <a:r>
              <a:rPr lang="en-US" altLang="zh-CN" dirty="0" err="1" smtClean="0"/>
              <a:t>TF.splitop</a:t>
            </a:r>
            <a:r>
              <a:rPr lang="zh-CN" altLang="en-US" dirty="0" smtClean="0"/>
              <a:t>会表达为若干个</a:t>
            </a:r>
            <a:r>
              <a:rPr lang="en-US" altLang="zh-CN" dirty="0" err="1" smtClean="0"/>
              <a:t>DHLO.sliceop</a:t>
            </a:r>
            <a:r>
              <a:rPr lang="zh-CN" altLang="en-US" dirty="0" smtClean="0"/>
              <a:t>，这若干个</a:t>
            </a:r>
            <a:r>
              <a:rPr lang="en-US" altLang="zh-CN" dirty="0" err="1" smtClean="0"/>
              <a:t>DHLO.sliceop</a:t>
            </a:r>
            <a:r>
              <a:rPr lang="zh-CN" altLang="en-US" dirty="0" smtClean="0"/>
              <a:t>应该有相同形状的输出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形状计算计算量小，在运行时执行在主机侧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动态张量缓冲区管理用于减少内存分配回收开销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buffer</a:t>
            </a:r>
            <a:r>
              <a:rPr lang="zh-CN" altLang="en-US" dirty="0" smtClean="0"/>
              <a:t>生命期分析和优化；优化的分配器</a:t>
            </a:r>
            <a:endParaRPr lang="en-US" altLang="zh-CN" dirty="0" smtClean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主机侧控制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2690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663547" cy="5744573"/>
          </a:xfrm>
        </p:spPr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zh-CN" altLang="en-US" dirty="0" smtClean="0"/>
              <a:t>算子融合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需知两算子处理的张量是否形状</a:t>
            </a:r>
            <a:r>
              <a:rPr lang="en-US" altLang="zh-CN" dirty="0" smtClean="0"/>
              <a:t>/</a:t>
            </a:r>
            <a:r>
              <a:rPr lang="zh-CN" altLang="en-US" dirty="0" smtClean="0"/>
              <a:t>元素数目相同，否则融合甚至会带来性能损失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通过</a:t>
            </a:r>
            <a:r>
              <a:rPr lang="zh-CN" altLang="en-US" i="1" dirty="0" smtClean="0"/>
              <a:t>形状提示 </a:t>
            </a:r>
            <a:r>
              <a:rPr lang="zh-CN" altLang="en-US" dirty="0" smtClean="0"/>
              <a:t>来确定是否应该融合：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 </a:t>
            </a:r>
            <a:r>
              <a:rPr lang="zh-CN" altLang="en-US" dirty="0" smtClean="0"/>
              <a:t>形状传播</a:t>
            </a:r>
            <a:r>
              <a:rPr lang="zh-CN" altLang="en-US" dirty="0" smtClean="0"/>
              <a:t>：每类算子传播规则不同，如</a:t>
            </a:r>
            <a:r>
              <a:rPr lang="en-US" altLang="zh-CN" dirty="0" smtClean="0"/>
              <a:t>Add</a:t>
            </a:r>
            <a:r>
              <a:rPr lang="zh-CN" altLang="en-US" dirty="0" smtClean="0"/>
              <a:t>算子的操作数应该和消费者有相同的形状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 </a:t>
            </a:r>
            <a:r>
              <a:rPr lang="zh-CN" altLang="en-US" dirty="0" smtClean="0"/>
              <a:t>形状</a:t>
            </a:r>
            <a:r>
              <a:rPr lang="zh-CN" altLang="en-US" dirty="0"/>
              <a:t>约束：两类约束：每个维度上大小相同，张量元素总数</a:t>
            </a:r>
            <a:r>
              <a:rPr lang="zh-CN" altLang="en-US" dirty="0" smtClean="0"/>
              <a:t>相同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融合算子的代码生成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采用对所有形状都比较合适的调度模板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对于动态性决定的</a:t>
            </a:r>
            <a:r>
              <a:rPr lang="en-US" altLang="zh-CN" dirty="0" smtClean="0"/>
              <a:t>kernel</a:t>
            </a:r>
            <a:r>
              <a:rPr lang="zh-CN" altLang="en-US" dirty="0" smtClean="0"/>
              <a:t>函数的并行维度、循环是否向量化、是否有广播等策略，</a:t>
            </a:r>
            <a:r>
              <a:rPr lang="en-US" altLang="zh-CN" dirty="0" smtClean="0"/>
              <a:t>DISC</a:t>
            </a:r>
            <a:r>
              <a:rPr lang="zh-CN" altLang="en-US" dirty="0" smtClean="0"/>
              <a:t>对应地生成若干份</a:t>
            </a:r>
            <a:r>
              <a:rPr lang="en-US" altLang="zh-CN" dirty="0" smtClean="0"/>
              <a:t>kernel</a:t>
            </a:r>
            <a:r>
              <a:rPr lang="zh-CN" altLang="en-US" dirty="0" smtClean="0"/>
              <a:t>函数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算子融合与代码生成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2811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5FAB2-0BDC-4C50-8C4B-E5C827DAD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实验评估</a:t>
            </a:r>
          </a:p>
        </p:txBody>
      </p:sp>
      <p:sp>
        <p:nvSpPr>
          <p:cNvPr id="4" name="副标题 2">
            <a:extLst>
              <a:ext uri="{FF2B5EF4-FFF2-40B4-BE49-F238E27FC236}">
                <a16:creationId xmlns:a16="http://schemas.microsoft.com/office/drawing/2014/main" id="{7858EE59-B413-45FF-9826-98BDDF92F601}"/>
              </a:ext>
            </a:extLst>
          </p:cNvPr>
          <p:cNvSpPr txBox="1">
            <a:spLocks/>
          </p:cNvSpPr>
          <p:nvPr/>
        </p:nvSpPr>
        <p:spPr>
          <a:xfrm>
            <a:off x="4910486" y="2914382"/>
            <a:ext cx="4458240" cy="21128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实验设置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对比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PT/TF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3.3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端到端模型评测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3.4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消融研究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48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663547" cy="574457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 </a:t>
            </a:r>
            <a:r>
              <a:rPr lang="zh-CN" altLang="en-US" dirty="0"/>
              <a:t>模型</a:t>
            </a:r>
            <a:r>
              <a:rPr lang="zh-CN" altLang="en-US" dirty="0" smtClean="0"/>
              <a:t>选择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 smtClean="0"/>
              <a:t>执行设备</a:t>
            </a:r>
            <a:endParaRPr lang="en-US" altLang="zh-CN" dirty="0"/>
          </a:p>
          <a:p>
            <a:pPr lvl="1"/>
            <a:r>
              <a:rPr lang="en-US" altLang="zh-CN" dirty="0" smtClean="0"/>
              <a:t> GPU </a:t>
            </a:r>
            <a:r>
              <a:rPr lang="en-US" altLang="zh-CN" dirty="0" err="1" smtClean="0"/>
              <a:t>Nvidia</a:t>
            </a:r>
            <a:r>
              <a:rPr lang="en-US" altLang="zh-CN" dirty="0" smtClean="0"/>
              <a:t> T4</a:t>
            </a:r>
          </a:p>
          <a:p>
            <a:r>
              <a:rPr lang="en-US" altLang="zh-CN" dirty="0"/>
              <a:t> </a:t>
            </a:r>
            <a:r>
              <a:rPr lang="en-US" altLang="zh-CN" dirty="0" smtClean="0"/>
              <a:t>baseline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err="1" smtClean="0"/>
              <a:t>PyTorch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Tensorflow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Nimble</a:t>
            </a:r>
          </a:p>
          <a:p>
            <a:r>
              <a:rPr lang="en-US" altLang="zh-CN" dirty="0"/>
              <a:t> </a:t>
            </a:r>
            <a:r>
              <a:rPr lang="zh-CN" altLang="en-US" dirty="0" smtClean="0"/>
              <a:t>加速比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最高</a:t>
            </a:r>
            <a:r>
              <a:rPr lang="en-US" altLang="zh-CN" dirty="0" smtClean="0"/>
              <a:t>3.35x</a:t>
            </a:r>
            <a:r>
              <a:rPr lang="zh-CN" altLang="en-US" dirty="0" smtClean="0"/>
              <a:t>，平均</a:t>
            </a:r>
            <a:r>
              <a:rPr lang="en-US" altLang="zh-CN" dirty="0" smtClean="0"/>
              <a:t>2.27x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实验设置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2931" t="5443" r="15212" b="9294"/>
          <a:stretch/>
        </p:blipFill>
        <p:spPr>
          <a:xfrm>
            <a:off x="6483926" y="919697"/>
            <a:ext cx="4987637" cy="25056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4913" t="11062" r="5228" b="10150"/>
          <a:stretch/>
        </p:blipFill>
        <p:spPr>
          <a:xfrm>
            <a:off x="943097" y="4696690"/>
            <a:ext cx="9654639" cy="21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0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663547" cy="5744573"/>
          </a:xfrm>
        </p:spPr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Transformer(</a:t>
            </a:r>
            <a:r>
              <a:rPr lang="en-US" altLang="zh-CN" dirty="0" err="1" smtClean="0"/>
              <a:t>TensorFlow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 smtClean="0"/>
              <a:t> DISC</a:t>
            </a:r>
            <a:r>
              <a:rPr lang="zh-CN" altLang="en-US" dirty="0" smtClean="0"/>
              <a:t>取得</a:t>
            </a:r>
            <a:r>
              <a:rPr lang="en-US" altLang="zh-CN" dirty="0" smtClean="0"/>
              <a:t>3.35x</a:t>
            </a:r>
            <a:r>
              <a:rPr lang="zh-CN" altLang="en-US" dirty="0" smtClean="0"/>
              <a:t>加速比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访存密集的算子优化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耗时 </a:t>
            </a:r>
            <a:r>
              <a:rPr lang="en-US" altLang="zh-CN" dirty="0" smtClean="0"/>
              <a:t>66.06ms </a:t>
            </a:r>
            <a:r>
              <a:rPr lang="zh-CN" altLang="en-US" dirty="0" smtClean="0"/>
              <a:t>→ </a:t>
            </a:r>
            <a:r>
              <a:rPr lang="en-US" altLang="zh-CN" dirty="0" smtClean="0"/>
              <a:t>21.52ms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kernel</a:t>
            </a:r>
            <a:r>
              <a:rPr lang="zh-CN" altLang="en-US" dirty="0" smtClean="0"/>
              <a:t>调用次数： </a:t>
            </a:r>
            <a:r>
              <a:rPr lang="en-US" altLang="zh-CN" dirty="0" smtClean="0"/>
              <a:t>42884 </a:t>
            </a:r>
            <a:r>
              <a:rPr lang="zh-CN" altLang="en-US" dirty="0" smtClean="0"/>
              <a:t>→ </a:t>
            </a:r>
            <a:r>
              <a:rPr lang="en-US" altLang="zh-CN" dirty="0" smtClean="0"/>
              <a:t>6186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计算密集型算子性能基本接近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Bert(</a:t>
            </a:r>
            <a:r>
              <a:rPr lang="en-US" altLang="zh-CN" dirty="0" err="1" smtClean="0"/>
              <a:t>PyTorch</a:t>
            </a:r>
            <a:r>
              <a:rPr lang="en-US" altLang="zh-CN" dirty="0" smtClean="0"/>
              <a:t>)</a:t>
            </a:r>
          </a:p>
          <a:p>
            <a:pPr lvl="1"/>
            <a:r>
              <a:rPr lang="zh-CN" altLang="en-US" dirty="0" smtClean="0"/>
              <a:t> 访</a:t>
            </a:r>
            <a:r>
              <a:rPr lang="zh-CN" altLang="en-US" dirty="0"/>
              <a:t>存密集的算子</a:t>
            </a:r>
            <a:r>
              <a:rPr lang="zh-CN" altLang="en-US" dirty="0" smtClean="0"/>
              <a:t>优化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耗时：</a:t>
            </a:r>
            <a:r>
              <a:rPr lang="en-US" altLang="zh-CN" dirty="0" smtClean="0"/>
              <a:t>5.96ms </a:t>
            </a:r>
            <a:r>
              <a:rPr lang="zh-CN" altLang="en-US" dirty="0" smtClean="0"/>
              <a:t>→ </a:t>
            </a:r>
            <a:r>
              <a:rPr lang="en-US" altLang="zh-CN" dirty="0" smtClean="0"/>
              <a:t>3.33ms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kernel</a:t>
            </a:r>
            <a:r>
              <a:rPr lang="zh-CN" altLang="en-US" dirty="0" smtClean="0"/>
              <a:t>调用次数： </a:t>
            </a:r>
            <a:r>
              <a:rPr lang="en-US" altLang="zh-CN" dirty="0" smtClean="0"/>
              <a:t>198 </a:t>
            </a:r>
            <a:r>
              <a:rPr lang="zh-CN" altLang="en-US" dirty="0" smtClean="0"/>
              <a:t>→ </a:t>
            </a:r>
            <a:r>
              <a:rPr lang="en-US" altLang="zh-CN" dirty="0" smtClean="0"/>
              <a:t>97</a:t>
            </a:r>
          </a:p>
          <a:p>
            <a:pPr marL="450850" lvl="1" indent="0">
              <a:buNone/>
            </a:pP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对比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PT/TF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46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18E41-61FD-4F7A-94D4-E24D60341A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7"/>
            <a:ext cx="11663547" cy="5744573"/>
          </a:xfrm>
        </p:spPr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Transformer(Nimble)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计算密集型算子使用</a:t>
            </a:r>
            <a:r>
              <a:rPr lang="en-US" altLang="zh-CN" dirty="0" err="1" smtClean="0"/>
              <a:t>CuBlas</a:t>
            </a:r>
            <a:r>
              <a:rPr lang="zh-CN" altLang="en-US" dirty="0" smtClean="0"/>
              <a:t>等，原因是</a:t>
            </a:r>
            <a:r>
              <a:rPr lang="en-US" altLang="zh-CN" dirty="0" smtClean="0"/>
              <a:t>Nimble</a:t>
            </a:r>
            <a:r>
              <a:rPr lang="zh-CN" altLang="en-US" dirty="0" smtClean="0"/>
              <a:t>未开源其对这些算子进行调优使用的调度模板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 Nimble</a:t>
            </a:r>
            <a:r>
              <a:rPr lang="zh-CN" altLang="en-US" dirty="0"/>
              <a:t>挖掘</a:t>
            </a:r>
            <a:r>
              <a:rPr lang="zh-CN" altLang="en-US" dirty="0" smtClean="0"/>
              <a:t>算子融合能力不如</a:t>
            </a:r>
            <a:r>
              <a:rPr lang="en-US" altLang="zh-CN" dirty="0" smtClean="0"/>
              <a:t>DISC</a:t>
            </a:r>
            <a:r>
              <a:rPr lang="zh-CN" altLang="en-US" dirty="0" smtClean="0"/>
              <a:t>，原因是缺少了很多形状提示信息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Nimble</a:t>
            </a:r>
            <a:r>
              <a:rPr lang="zh-CN" altLang="en-US" dirty="0" smtClean="0"/>
              <a:t>在主机</a:t>
            </a:r>
            <a:r>
              <a:rPr lang="en-US" altLang="zh-CN" dirty="0" smtClean="0"/>
              <a:t>(CPU)</a:t>
            </a:r>
            <a:r>
              <a:rPr lang="zh-CN" altLang="en-US" dirty="0" smtClean="0"/>
              <a:t>侧的开销大，原因是</a:t>
            </a:r>
            <a:r>
              <a:rPr lang="en-US" altLang="zh-CN" dirty="0" smtClean="0"/>
              <a:t>Nimble</a:t>
            </a:r>
            <a:r>
              <a:rPr lang="zh-CN" altLang="en-US" dirty="0" smtClean="0"/>
              <a:t>采取解释执行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E9D5E10-7186-4EC6-9799-684CE85F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对比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Nimble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t="11280"/>
          <a:stretch/>
        </p:blipFill>
        <p:spPr>
          <a:xfrm>
            <a:off x="1382615" y="4055498"/>
            <a:ext cx="9369370" cy="143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702" y="5492217"/>
            <a:ext cx="8025196" cy="138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0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B402D32-D868-492F-B1B5-A95CE0A4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4B649F"/>
                </a:solidFill>
              </a:rPr>
              <a:t>谢谢！敬请批评指正！</a:t>
            </a:r>
            <a:endParaRPr lang="zh-CN" altLang="en-US" dirty="0"/>
          </a:p>
        </p:txBody>
      </p:sp>
      <p:sp>
        <p:nvSpPr>
          <p:cNvPr id="4" name="副标题 3">
            <a:extLst>
              <a:ext uri="{FF2B5EF4-FFF2-40B4-BE49-F238E27FC236}">
                <a16:creationId xmlns:a16="http://schemas.microsoft.com/office/drawing/2014/main" id="{F86B255C-91CA-4285-A6C8-C5B0372835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defTabSz="685800"/>
            <a:r>
              <a:rPr lang="zh-CN" altLang="en-US" dirty="0"/>
              <a:t>刘硕</a:t>
            </a:r>
            <a:endParaRPr lang="en-US" altLang="zh-CN" dirty="0"/>
          </a:p>
          <a:p>
            <a:pPr defTabSz="685800"/>
            <a:r>
              <a:rPr lang="en-US" altLang="zh-CN" dirty="0"/>
              <a:t>zkdliushuo@mail.ustc.edu.cn</a:t>
            </a:r>
            <a:endParaRPr lang="zh-CN" altLang="en-US" dirty="0"/>
          </a:p>
          <a:p>
            <a:pPr defTabSz="685800">
              <a:spcBef>
                <a:spcPts val="0"/>
              </a:spcBef>
            </a:pPr>
            <a:endParaRPr lang="en-US" altLang="zh-CN" dirty="0"/>
          </a:p>
          <a:p>
            <a:pPr defTabSz="685800">
              <a:spcBef>
                <a:spcPts val="0"/>
              </a:spcBef>
            </a:pPr>
            <a:r>
              <a:rPr lang="zh-CN" altLang="en-US" dirty="0"/>
              <a:t>中国科学技术大学</a:t>
            </a:r>
            <a:r>
              <a:rPr lang="en-US" altLang="zh-CN" dirty="0"/>
              <a:t> </a:t>
            </a:r>
            <a:r>
              <a:rPr lang="zh-CN" altLang="en-US" dirty="0"/>
              <a:t>计算机学院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25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2"/>
    </mc:Choice>
    <mc:Fallback xmlns="">
      <p:transition advClick="0" advTm="3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20818</TotalTime>
  <Words>1133</Words>
  <Application>Microsoft Office PowerPoint</Application>
  <PresentationFormat>宽屏</PresentationFormat>
  <Paragraphs>134</Paragraphs>
  <Slides>14</Slides>
  <Notes>13</Notes>
  <HiddenSlides>1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微软雅黑</vt:lpstr>
      <vt:lpstr>Arial</vt:lpstr>
      <vt:lpstr>Times New Roman</vt:lpstr>
      <vt:lpstr>Wingdings</vt:lpstr>
      <vt:lpstr>自定义设计方案</vt:lpstr>
      <vt:lpstr>DISC : A Dynamic Shape Compiler for Machine Learning Workloads</vt:lpstr>
      <vt:lpstr>1. 深度学习中的动态负载</vt:lpstr>
      <vt:lpstr>深度学习中的动态负载</vt:lpstr>
      <vt:lpstr>Nimble 概述</vt:lpstr>
      <vt:lpstr>2. DISC系统详解</vt:lpstr>
      <vt:lpstr>DISC Overview</vt:lpstr>
      <vt:lpstr>DHLO IR</vt:lpstr>
      <vt:lpstr>主机侧控制</vt:lpstr>
      <vt:lpstr>算子融合与代码生成</vt:lpstr>
      <vt:lpstr>3. 实验评估</vt:lpstr>
      <vt:lpstr>实验设置</vt:lpstr>
      <vt:lpstr>对比PT/TF</vt:lpstr>
      <vt:lpstr>对比Nimble</vt:lpstr>
      <vt:lpstr>谢谢！敬请批评指正！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shuo liu</cp:lastModifiedBy>
  <cp:revision>1549</cp:revision>
  <dcterms:created xsi:type="dcterms:W3CDTF">2018-06-04T22:40:57Z</dcterms:created>
  <dcterms:modified xsi:type="dcterms:W3CDTF">2021-09-06T19:41:35Z</dcterms:modified>
</cp:coreProperties>
</file>