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528" r:id="rId3"/>
    <p:sldId id="529" r:id="rId4"/>
    <p:sldId id="537" r:id="rId5"/>
    <p:sldId id="538" r:id="rId6"/>
    <p:sldId id="530" r:id="rId7"/>
    <p:sldId id="539" r:id="rId8"/>
    <p:sldId id="540" r:id="rId9"/>
    <p:sldId id="531" r:id="rId10"/>
    <p:sldId id="532" r:id="rId11"/>
    <p:sldId id="541" r:id="rId12"/>
    <p:sldId id="533" r:id="rId13"/>
    <p:sldId id="542" r:id="rId14"/>
    <p:sldId id="534" r:id="rId15"/>
    <p:sldId id="535" r:id="rId16"/>
    <p:sldId id="53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91" autoAdjust="0"/>
    <p:restoredTop sz="94660"/>
  </p:normalViewPr>
  <p:slideViewPr>
    <p:cSldViewPr snapToGrid="0">
      <p:cViewPr varScale="1">
        <p:scale>
          <a:sx n="81" d="100"/>
          <a:sy n="81" d="100"/>
        </p:scale>
        <p:origin x="59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AE3A9-A392-42B8-B439-DCCE27F003D4}" type="datetimeFigureOut">
              <a:rPr lang="zh-CN" altLang="en-US" smtClean="0"/>
              <a:t>2021/9/22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3D427-FC38-4162-A89D-488A8FEBBB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92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1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096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977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66468"/>
            <a:ext cx="4114800" cy="591532"/>
          </a:xfrm>
          <a:prstGeom prst="rect">
            <a:avLst/>
          </a:prstGeom>
          <a:noFill/>
        </p:spPr>
        <p:txBody>
          <a:bodyPr/>
          <a:lstStyle>
            <a:lvl1pPr algn="ctr"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3827390" y="6438293"/>
            <a:ext cx="78730" cy="32400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8285880" y="6438293"/>
            <a:ext cx="78730" cy="32400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47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3033" y="636313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148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024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5" r:id="rId5"/>
    <p:sldLayoutId id="2147483667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59AB9D3C-6D02-49E2-9F70-473D5074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Efficient and Generic 1D Dilated Convolution Layer for Deep Learning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355A961-BE71-4796-8211-D8545573C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202" y="3429000"/>
            <a:ext cx="4277595" cy="158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9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36B5E3CF-72D0-4E37-A1A1-EF18AD384A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19C9AD-1D37-403D-B197-6D74C6C114A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二维卷积层已经在</a:t>
            </a:r>
            <a:r>
              <a:rPr lang="en-US" altLang="zh-CN" dirty="0"/>
              <a:t>CPU</a:t>
            </a:r>
            <a:r>
              <a:rPr lang="zh-CN" altLang="en-US" dirty="0"/>
              <a:t>和</a:t>
            </a:r>
            <a:r>
              <a:rPr lang="en-US" altLang="zh-CN" dirty="0"/>
              <a:t>GPU</a:t>
            </a:r>
            <a:r>
              <a:rPr lang="zh-CN" altLang="en-US" dirty="0"/>
              <a:t>上进行了大量优化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一维卷积同样常见，如在基因组学、语音识别等应用中</a:t>
            </a:r>
            <a:endParaRPr lang="en-US" altLang="zh-CN" dirty="0"/>
          </a:p>
          <a:p>
            <a:pPr lvl="1"/>
            <a:r>
              <a:rPr lang="zh-CN" altLang="en-US" dirty="0"/>
              <a:t>数据特点：</a:t>
            </a:r>
            <a:endParaRPr lang="en-US" altLang="zh-CN" dirty="0"/>
          </a:p>
          <a:p>
            <a:pPr lvl="2"/>
            <a:r>
              <a:rPr lang="zh-CN" altLang="en-US" dirty="0"/>
              <a:t>是一维数据或某一维度比其它维度长得多</a:t>
            </a:r>
            <a:endParaRPr lang="en-US" altLang="zh-CN" dirty="0"/>
          </a:p>
          <a:p>
            <a:pPr lvl="1"/>
            <a:r>
              <a:rPr lang="zh-CN" altLang="en-US" dirty="0"/>
              <a:t>可以从优化实现的一维卷积层中得到加速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00EE3D3-256E-401E-B541-B931608E3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Intro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001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2D685906-560D-496C-B25A-FE43C51B51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E7A8BD-69AD-41FA-B4B8-8F7ABA1EAF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6589479" cy="2322266"/>
          </a:xfrm>
        </p:spPr>
        <p:txBody>
          <a:bodyPr>
            <a:normAutofit lnSpcReduction="10000"/>
          </a:bodyPr>
          <a:lstStyle/>
          <a:p>
            <a:r>
              <a:rPr lang="en-US" altLang="zh-CN" b="0" dirty="0"/>
              <a:t>Input tensor</a:t>
            </a:r>
          </a:p>
          <a:p>
            <a:pPr lvl="1"/>
            <a:r>
              <a:rPr lang="en-US" altLang="zh-CN" b="0" dirty="0"/>
              <a:t>Size (N, C, W)</a:t>
            </a:r>
          </a:p>
          <a:p>
            <a:pPr lvl="1"/>
            <a:r>
              <a:rPr lang="en-US" altLang="zh-CN" dirty="0"/>
              <a:t>Batch</a:t>
            </a:r>
            <a:r>
              <a:rPr lang="zh-CN" altLang="en-US" dirty="0"/>
              <a:t> </a:t>
            </a:r>
            <a:r>
              <a:rPr lang="en-US" altLang="zh-CN" dirty="0"/>
              <a:t>size</a:t>
            </a:r>
            <a:r>
              <a:rPr lang="zh-CN" altLang="en-US" dirty="0"/>
              <a:t> </a:t>
            </a:r>
            <a:r>
              <a:rPr lang="en-US" altLang="zh-CN" dirty="0"/>
              <a:t>(N)</a:t>
            </a:r>
          </a:p>
          <a:p>
            <a:pPr lvl="1"/>
            <a:r>
              <a:rPr lang="en-US" altLang="zh-CN" dirty="0"/>
              <a:t>Input channels (C) </a:t>
            </a:r>
          </a:p>
          <a:p>
            <a:pPr lvl="1"/>
            <a:r>
              <a:rPr lang="en-US" altLang="zh-CN" dirty="0"/>
              <a:t>Input width (W)</a:t>
            </a:r>
          </a:p>
          <a:p>
            <a:pPr lvl="1"/>
            <a:r>
              <a:rPr lang="en-US" altLang="zh-CN" dirty="0"/>
              <a:t>Filter width (S)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E073BD9-FAE9-4355-A293-2DBEAB23A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</p:spPr>
        <p:txBody>
          <a:bodyPr/>
          <a:lstStyle/>
          <a:p>
            <a:r>
              <a:rPr lang="en-US" altLang="zh-CN" dirty="0"/>
              <a:t>1D standard convolution layer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B7D1197-A2D4-4DDE-88A3-68EEF85347B5}"/>
                  </a:ext>
                </a:extLst>
              </p:cNvPr>
              <p:cNvSpPr txBox="1"/>
              <p:nvPr/>
            </p:nvSpPr>
            <p:spPr>
              <a:xfrm>
                <a:off x="2714105" y="3409854"/>
                <a:ext cx="6763789" cy="9414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𝑶𝒖𝒕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dirty="0" err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400" b="1" i="1" dirty="0" err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1" i="1" dirty="0" err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) 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  <m:sup/>
                            <m:e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𝑰𝒏</m:t>
                              </m:r>
                              <m:d>
                                <m:dPr>
                                  <m:ctrlP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  <m: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</m:d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𝑾𝒆𝒊𝒈𝒉𝒕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B7D1197-A2D4-4DDE-88A3-68EEF8534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105" y="3409854"/>
                <a:ext cx="6763789" cy="9414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内容占位符 2">
            <a:extLst>
              <a:ext uri="{FF2B5EF4-FFF2-40B4-BE49-F238E27FC236}">
                <a16:creationId xmlns:a16="http://schemas.microsoft.com/office/drawing/2014/main" id="{079275F7-5606-4080-B844-E9C01345DA2B}"/>
              </a:ext>
            </a:extLst>
          </p:cNvPr>
          <p:cNvSpPr txBox="1">
            <a:spLocks/>
          </p:cNvSpPr>
          <p:nvPr/>
        </p:nvSpPr>
        <p:spPr>
          <a:xfrm>
            <a:off x="421178" y="4443532"/>
            <a:ext cx="6589479" cy="2322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0" dirty="0"/>
              <a:t>Out tensor</a:t>
            </a:r>
          </a:p>
          <a:p>
            <a:pPr lvl="1"/>
            <a:r>
              <a:rPr lang="en-US" altLang="zh-CN" dirty="0"/>
              <a:t>Filter numbers (K)</a:t>
            </a:r>
          </a:p>
          <a:p>
            <a:pPr lvl="1"/>
            <a:r>
              <a:rPr lang="en-US" altLang="zh-CN" b="0" dirty="0"/>
              <a:t>Output width(Q)</a:t>
            </a:r>
          </a:p>
        </p:txBody>
      </p:sp>
    </p:spTree>
    <p:extLst>
      <p:ext uri="{BB962C8B-B14F-4D97-AF65-F5344CB8AC3E}">
        <p14:creationId xmlns:p14="http://schemas.microsoft.com/office/powerpoint/2010/main" val="6886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D433212C-E0E3-4B81-9F58-AC69262FFA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91A65-CF83-4590-8E40-FD69E962D71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8" y="919698"/>
            <a:ext cx="6455060" cy="5296952"/>
          </a:xfrm>
        </p:spPr>
        <p:txBody>
          <a:bodyPr/>
          <a:lstStyle/>
          <a:p>
            <a:r>
              <a:rPr lang="en-US" altLang="zh-CN" dirty="0"/>
              <a:t>With a dilation amount of d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6A45872-87F2-4B26-BA20-C965D332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1D dilated convolution layer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622F9B-E21C-4F01-8C0B-2909117C7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587" y="869880"/>
            <a:ext cx="5350727" cy="52969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BC9325C-1864-406D-B98B-828F83285554}"/>
                  </a:ext>
                </a:extLst>
              </p:cNvPr>
              <p:cNvSpPr txBox="1"/>
              <p:nvPr/>
            </p:nvSpPr>
            <p:spPr>
              <a:xfrm>
                <a:off x="-182936" y="3047617"/>
                <a:ext cx="7291988" cy="9414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𝑶𝒖𝒕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dirty="0" err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400" b="1" i="1" dirty="0" err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1" i="1" dirty="0" err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) 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  <m:sup/>
                            <m:e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𝑰𝒏</m:t>
                              </m:r>
                              <m:d>
                                <m:dPr>
                                  <m:ctrlP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  <m: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1" i="1" dirty="0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</m:d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𝑾𝒆𝒊𝒈𝒉𝒕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en-US" altLang="zh-CN" sz="2400" b="1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BC9325C-1864-406D-B98B-828F83285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2936" y="3047617"/>
                <a:ext cx="7291988" cy="941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F8A3307F-B045-4F6F-8566-427879A72ABB}"/>
              </a:ext>
            </a:extLst>
          </p:cNvPr>
          <p:cNvSpPr txBox="1"/>
          <p:nvPr/>
        </p:nvSpPr>
        <p:spPr>
          <a:xfrm>
            <a:off x="765331" y="4733539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在不增加计算成本的条件下增大了感受野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6AA42D-9C27-489D-80AC-19400DE1C1F6}"/>
              </a:ext>
            </a:extLst>
          </p:cNvPr>
          <p:cNvSpPr txBox="1"/>
          <p:nvPr/>
        </p:nvSpPr>
        <p:spPr>
          <a:xfrm>
            <a:off x="947002" y="5913517"/>
            <a:ext cx="2165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注：边界使用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填充</a:t>
            </a:r>
          </a:p>
        </p:txBody>
      </p:sp>
    </p:spTree>
    <p:extLst>
      <p:ext uri="{BB962C8B-B14F-4D97-AF65-F5344CB8AC3E}">
        <p14:creationId xmlns:p14="http://schemas.microsoft.com/office/powerpoint/2010/main" val="251277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BEC2FED5-0627-42C8-B971-5A21F77EF9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A8E2E90-C479-4EF9-A899-9447D888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BRGEMM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A41BE8-805D-4658-B953-16EA76B1B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057" y="1385847"/>
            <a:ext cx="6342857" cy="278095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2FFDD1D-9AAF-4F16-A76B-AF22A056E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26" y="2079300"/>
            <a:ext cx="4313124" cy="1115697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22A697BF-283C-421D-9B39-8EB8DBE6A20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328812" y="5059837"/>
            <a:ext cx="10633577" cy="709424"/>
          </a:xfrm>
        </p:spPr>
        <p:txBody>
          <a:bodyPr/>
          <a:lstStyle/>
          <a:p>
            <a:r>
              <a:rPr lang="zh-CN" altLang="en-US" dirty="0"/>
              <a:t>可以设定在张量中任意位置的矩阵块，矩阵块之间也可以重叠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6474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59AC4154-F4A6-40B6-A12A-B0F3ADDFE9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B0279C-6F97-499B-8441-B815E9A26C8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9643764" cy="591532"/>
          </a:xfrm>
        </p:spPr>
        <p:txBody>
          <a:bodyPr/>
          <a:lstStyle/>
          <a:p>
            <a:r>
              <a:rPr lang="en-US" altLang="zh-CN" dirty="0"/>
              <a:t>Change the weight tensor from (K, C, S) to (S, K, C)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76CA025-258B-47D7-83B5-E9E05F97E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016438" cy="709424"/>
          </a:xfrm>
        </p:spPr>
        <p:txBody>
          <a:bodyPr>
            <a:normAutofit/>
          </a:bodyPr>
          <a:lstStyle/>
          <a:p>
            <a:r>
              <a:rPr lang="en-US" altLang="zh-CN" dirty="0"/>
              <a:t>Forward Pass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A761E9-EF76-48C6-8253-93E387E2E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98" y="1907460"/>
            <a:ext cx="6673425" cy="348178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EB89E4-E430-4D0B-8369-71B7E50BCC84}"/>
              </a:ext>
            </a:extLst>
          </p:cNvPr>
          <p:cNvSpPr/>
          <p:nvPr/>
        </p:nvSpPr>
        <p:spPr>
          <a:xfrm>
            <a:off x="515330" y="3429000"/>
            <a:ext cx="6422798" cy="121841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D0F269F3-5A0C-42EA-9B0B-B7841C4025B2}"/>
              </a:ext>
            </a:extLst>
          </p:cNvPr>
          <p:cNvCxnSpPr>
            <a:cxnSpLocks/>
          </p:cNvCxnSpPr>
          <p:nvPr/>
        </p:nvCxnSpPr>
        <p:spPr>
          <a:xfrm flipV="1">
            <a:off x="6938128" y="3429000"/>
            <a:ext cx="1366886" cy="609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60CA5DBC-92F1-40C8-B475-23F94781564A}"/>
              </a:ext>
            </a:extLst>
          </p:cNvPr>
          <p:cNvSpPr txBox="1"/>
          <p:nvPr/>
        </p:nvSpPr>
        <p:spPr>
          <a:xfrm>
            <a:off x="8305014" y="3059668"/>
            <a:ext cx="373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en-US" altLang="zh-CN" dirty="0">
                <a:solidFill>
                  <a:srgbClr val="FF0000"/>
                </a:solidFill>
              </a:rPr>
              <a:t>filter width</a:t>
            </a:r>
            <a:r>
              <a:rPr lang="zh-CN" altLang="en-US" dirty="0">
                <a:solidFill>
                  <a:srgbClr val="FF0000"/>
                </a:solidFill>
              </a:rPr>
              <a:t>维度上划分</a:t>
            </a:r>
            <a:r>
              <a:rPr lang="en-US" altLang="zh-CN" dirty="0">
                <a:solidFill>
                  <a:srgbClr val="FF0000"/>
                </a:solidFill>
              </a:rPr>
              <a:t>GEMM</a:t>
            </a:r>
            <a:r>
              <a:rPr lang="zh-CN" altLang="en-US" dirty="0">
                <a:solidFill>
                  <a:srgbClr val="FF0000"/>
                </a:solidFill>
              </a:rPr>
              <a:t>计算</a:t>
            </a:r>
          </a:p>
        </p:txBody>
      </p:sp>
    </p:spTree>
    <p:extLst>
      <p:ext uri="{BB962C8B-B14F-4D97-AF65-F5344CB8AC3E}">
        <p14:creationId xmlns:p14="http://schemas.microsoft.com/office/powerpoint/2010/main" val="177949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964F64A9-D64A-47C7-934C-A356E7CCC8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621CA52-98E2-42F4-8AE0-1D20583E8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Forward pass using BRGEMM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5D3CE7-973C-41A0-AB9E-9F9346E98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375" y="1164149"/>
            <a:ext cx="7103126" cy="464759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4E9D550-D9D4-4BB3-BB00-04C9E00A881B}"/>
              </a:ext>
            </a:extLst>
          </p:cNvPr>
          <p:cNvSpPr/>
          <p:nvPr/>
        </p:nvSpPr>
        <p:spPr>
          <a:xfrm>
            <a:off x="5561814" y="2753248"/>
            <a:ext cx="6315959" cy="36702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C447C666-E299-48F9-857A-22ADCD702A28}"/>
              </a:ext>
            </a:extLst>
          </p:cNvPr>
          <p:cNvCxnSpPr>
            <a:cxnSpLocks/>
          </p:cNvCxnSpPr>
          <p:nvPr/>
        </p:nvCxnSpPr>
        <p:spPr>
          <a:xfrm flipH="1" flipV="1">
            <a:off x="4038600" y="2356701"/>
            <a:ext cx="1457228" cy="5750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B42C78F-C4DE-41D6-A2A9-FC5FE744C02A}"/>
                  </a:ext>
                </a:extLst>
              </p:cNvPr>
              <p:cNvSpPr txBox="1"/>
              <p:nvPr/>
            </p:nvSpPr>
            <p:spPr>
              <a:xfrm>
                <a:off x="395340" y="1608035"/>
                <a:ext cx="3728101" cy="748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b="0" dirty="0">
                    <a:solidFill>
                      <a:srgbClr val="FF0000"/>
                    </a:solidFill>
                  </a:rPr>
                  <a:t>矩阵大小为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𝑚𝑛𝑘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&lt;64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</a:rPr>
                  <a:t>时，能发挥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LIBXSMM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中</a:t>
                </a:r>
                <a:r>
                  <a:rPr lang="en-US" altLang="zh-CN" dirty="0" err="1">
                    <a:solidFill>
                      <a:srgbClr val="FF0000"/>
                    </a:solidFill>
                  </a:rPr>
                  <a:t>brgemm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的最优性能</a:t>
                </a: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B42C78F-C4DE-41D6-A2A9-FC5FE744C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40" y="1608035"/>
                <a:ext cx="3728101" cy="748666"/>
              </a:xfrm>
              <a:prstGeom prst="rect">
                <a:avLst/>
              </a:prstGeom>
              <a:blipFill>
                <a:blip r:embed="rId3"/>
                <a:stretch>
                  <a:fillRect l="-1473" b="-121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D2BC842F-82CF-435C-916A-D599D537FF4A}"/>
              </a:ext>
            </a:extLst>
          </p:cNvPr>
          <p:cNvSpPr/>
          <p:nvPr/>
        </p:nvSpPr>
        <p:spPr>
          <a:xfrm>
            <a:off x="6096000" y="3120273"/>
            <a:ext cx="6096000" cy="115949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E41C425-8016-444C-BB7B-6332BF5FAE13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3968686" y="3700021"/>
            <a:ext cx="2127314" cy="5797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09BFC64C-5BB3-47CE-A817-4969BD0190D0}"/>
              </a:ext>
            </a:extLst>
          </p:cNvPr>
          <p:cNvSpPr txBox="1"/>
          <p:nvPr/>
        </p:nvSpPr>
        <p:spPr>
          <a:xfrm>
            <a:off x="791852" y="4095103"/>
            <a:ext cx="314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en-US" altLang="zh-CN" dirty="0">
                <a:solidFill>
                  <a:srgbClr val="FF0000"/>
                </a:solidFill>
              </a:rPr>
              <a:t>filter width</a:t>
            </a:r>
            <a:r>
              <a:rPr lang="zh-CN" altLang="en-US" dirty="0">
                <a:solidFill>
                  <a:srgbClr val="FF0000"/>
                </a:solidFill>
              </a:rPr>
              <a:t>维度上组成</a:t>
            </a:r>
            <a:r>
              <a:rPr lang="en-US" altLang="zh-CN" dirty="0">
                <a:solidFill>
                  <a:srgbClr val="FF0000"/>
                </a:solidFill>
              </a:rPr>
              <a:t>batch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6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A791E70-5432-4879-B5F5-697ED4E20D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B546D60-7613-4CCB-8345-CA8BDC06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Forward pass using BRGEMM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033C4D-99BB-4BEB-99D5-F1376B18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131"/>
            <a:ext cx="12192000" cy="352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9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B73EC7C9-9CFC-459C-ADF2-0E27D460AB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F52DAE-F9C5-4739-BA18-02E121CDDF1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8667AED-FA6B-417A-9AE4-EEEE8EE3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Backward Data Pass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3F4A89-5096-45BA-8806-E832B63F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888" y="1664564"/>
            <a:ext cx="5832588" cy="381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49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999C00A1-C2D4-48B9-AC64-C6F08786E5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8344C-670C-40B9-97AF-82D024C1AFF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0510A35-4204-4719-9662-FED873D32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Backward Weight Pass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725C0D-B75C-4E8A-B0A4-819DC72AA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105" y="1344521"/>
            <a:ext cx="6791368" cy="41689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A2149E5-9DD7-4CC7-960C-4DCEC323DCAA}"/>
              </a:ext>
            </a:extLst>
          </p:cNvPr>
          <p:cNvSpPr/>
          <p:nvPr/>
        </p:nvSpPr>
        <p:spPr>
          <a:xfrm>
            <a:off x="6655324" y="3429000"/>
            <a:ext cx="1385740" cy="33229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B84F2BE3-5489-4196-A249-A1B9C3F82EC8}"/>
              </a:ext>
            </a:extLst>
          </p:cNvPr>
          <p:cNvCxnSpPr>
            <a:cxnSpLocks/>
          </p:cNvCxnSpPr>
          <p:nvPr/>
        </p:nvCxnSpPr>
        <p:spPr>
          <a:xfrm flipH="1" flipV="1">
            <a:off x="4694548" y="3429000"/>
            <a:ext cx="1960776" cy="1626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B13E5D0-B526-4E57-9985-2204AF117D4F}"/>
              </a:ext>
            </a:extLst>
          </p:cNvPr>
          <p:cNvSpPr txBox="1"/>
          <p:nvPr/>
        </p:nvSpPr>
        <p:spPr>
          <a:xfrm>
            <a:off x="1249696" y="3140974"/>
            <a:ext cx="3365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</a:rPr>
              <a:t>输出块与</a:t>
            </a:r>
            <a:r>
              <a:rPr lang="en-US" altLang="zh-CN" dirty="0">
                <a:solidFill>
                  <a:srgbClr val="FF0000"/>
                </a:solidFill>
              </a:rPr>
              <a:t>s</a:t>
            </a:r>
            <a:r>
              <a:rPr lang="zh-CN" altLang="en-US" dirty="0">
                <a:solidFill>
                  <a:srgbClr val="FF0000"/>
                </a:solidFill>
              </a:rPr>
              <a:t>相关，没有</a:t>
            </a:r>
            <a:r>
              <a:rPr lang="en-US" altLang="zh-CN" dirty="0">
                <a:solidFill>
                  <a:srgbClr val="FF0000"/>
                </a:solidFill>
              </a:rPr>
              <a:t>reduce</a:t>
            </a:r>
            <a:r>
              <a:rPr lang="zh-CN" altLang="en-US" dirty="0">
                <a:solidFill>
                  <a:srgbClr val="FF0000"/>
                </a:solidFill>
              </a:rPr>
              <a:t>操作，故不能使用</a:t>
            </a:r>
            <a:r>
              <a:rPr lang="en-US" altLang="zh-CN" dirty="0" err="1">
                <a:solidFill>
                  <a:srgbClr val="FF0000"/>
                </a:solidFill>
              </a:rPr>
              <a:t>brgemm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46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29F8F556-F2F9-4D82-BA73-1C9126319F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92082C-AF3A-448D-AA5A-8AAEBB7C2AF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Settings</a:t>
            </a:r>
          </a:p>
          <a:p>
            <a:pPr lvl="1"/>
            <a:r>
              <a:rPr lang="en-US" altLang="zh-CN" dirty="0"/>
              <a:t>Intel Xeon Cascade Lake &amp; Cooper Lake CPUs</a:t>
            </a:r>
          </a:p>
          <a:p>
            <a:pPr lvl="1"/>
            <a:endParaRPr lang="en-US" altLang="zh-CN" dirty="0"/>
          </a:p>
          <a:p>
            <a:pPr lvl="1">
              <a:lnSpc>
                <a:spcPct val="110000"/>
              </a:lnSpc>
            </a:pPr>
            <a:r>
              <a:rPr lang="en-US" altLang="zh-CN" dirty="0"/>
              <a:t>Cascade Lake (CLX) </a:t>
            </a:r>
            <a:r>
              <a:rPr lang="zh-CN" altLang="en-US" dirty="0"/>
              <a:t>实验中，使用 </a:t>
            </a:r>
            <a:r>
              <a:rPr lang="en-US" altLang="zh-CN" dirty="0"/>
              <a:t>Intel® Xeon® Platinum 8280 CPU @ 2.7 GHz</a:t>
            </a:r>
            <a:r>
              <a:rPr lang="zh-CN" altLang="en-US" dirty="0"/>
              <a:t>。 该 </a:t>
            </a:r>
            <a:r>
              <a:rPr lang="en-US" altLang="zh-CN" dirty="0"/>
              <a:t>CPU </a:t>
            </a:r>
            <a:r>
              <a:rPr lang="zh-CN" altLang="en-US" dirty="0"/>
              <a:t>的一个插槽具有 </a:t>
            </a:r>
            <a:r>
              <a:rPr lang="en-US" altLang="zh-CN" dirty="0"/>
              <a:t>28 </a:t>
            </a:r>
            <a:r>
              <a:rPr lang="zh-CN" altLang="en-US" dirty="0"/>
              <a:t>个内核。 它具有每核 </a:t>
            </a:r>
            <a:r>
              <a:rPr lang="en-US" altLang="zh-CN" dirty="0"/>
              <a:t>1 </a:t>
            </a:r>
            <a:r>
              <a:rPr lang="zh-CN" altLang="en-US" dirty="0"/>
              <a:t>兆字节 </a:t>
            </a:r>
            <a:r>
              <a:rPr lang="en-US" altLang="zh-CN" dirty="0"/>
              <a:t>(MB) </a:t>
            </a:r>
            <a:r>
              <a:rPr lang="zh-CN" altLang="en-US" dirty="0"/>
              <a:t>的 </a:t>
            </a:r>
            <a:r>
              <a:rPr lang="en-US" altLang="zh-CN" dirty="0"/>
              <a:t>L2 </a:t>
            </a:r>
            <a:r>
              <a:rPr lang="zh-CN" altLang="en-US" dirty="0"/>
              <a:t>缓存和 </a:t>
            </a:r>
            <a:r>
              <a:rPr lang="en-US" altLang="zh-CN" dirty="0"/>
              <a:t>38.5 MB </a:t>
            </a:r>
            <a:r>
              <a:rPr lang="zh-CN" altLang="en-US" dirty="0"/>
              <a:t>的 </a:t>
            </a:r>
            <a:r>
              <a:rPr lang="en-US" altLang="zh-CN" dirty="0"/>
              <a:t>L3 </a:t>
            </a:r>
            <a:r>
              <a:rPr lang="zh-CN" altLang="en-US" dirty="0"/>
              <a:t>缓存。 该 </a:t>
            </a:r>
            <a:r>
              <a:rPr lang="en-US" altLang="zh-CN" dirty="0"/>
              <a:t>CPU </a:t>
            </a:r>
            <a:r>
              <a:rPr lang="zh-CN" altLang="en-US" dirty="0"/>
              <a:t>的基频为 </a:t>
            </a:r>
            <a:r>
              <a:rPr lang="en-US" altLang="zh-CN" dirty="0"/>
              <a:t>2.7 GHz</a:t>
            </a:r>
            <a:r>
              <a:rPr lang="zh-CN" altLang="en-US" dirty="0"/>
              <a:t>，单核最高睿频为 </a:t>
            </a:r>
            <a:r>
              <a:rPr lang="en-US" altLang="zh-CN" dirty="0"/>
              <a:t>4 GHz</a:t>
            </a:r>
            <a:r>
              <a:rPr lang="zh-CN" altLang="en-US" dirty="0"/>
              <a:t>。 在实验期间为所有内核启用了 </a:t>
            </a:r>
            <a:r>
              <a:rPr lang="en-US" altLang="zh-CN" dirty="0"/>
              <a:t>Turbo</a:t>
            </a:r>
            <a:r>
              <a:rPr lang="zh-CN" altLang="en-US" dirty="0"/>
              <a:t>。 该 </a:t>
            </a:r>
            <a:r>
              <a:rPr lang="en-US" altLang="zh-CN" dirty="0"/>
              <a:t>CPU </a:t>
            </a:r>
            <a:r>
              <a:rPr lang="zh-CN" altLang="en-US" dirty="0"/>
              <a:t>支持 </a:t>
            </a:r>
            <a:r>
              <a:rPr lang="en-US" altLang="zh-CN" dirty="0"/>
              <a:t>AVX-512 </a:t>
            </a:r>
            <a:r>
              <a:rPr lang="zh-CN" altLang="en-US" dirty="0"/>
              <a:t>指令进行单精度计算，最高机器性能为 </a:t>
            </a:r>
            <a:r>
              <a:rPr lang="en-US" altLang="zh-CN" dirty="0"/>
              <a:t>4.3 </a:t>
            </a:r>
            <a:r>
              <a:rPr lang="en-US" altLang="zh-CN" dirty="0" err="1"/>
              <a:t>TeraFLOPS</a:t>
            </a:r>
            <a:endParaRPr lang="en-US" altLang="zh-CN" dirty="0"/>
          </a:p>
          <a:p>
            <a:pPr lvl="1">
              <a:lnSpc>
                <a:spcPct val="110000"/>
              </a:lnSpc>
            </a:pPr>
            <a:endParaRPr lang="en-US" altLang="zh-CN" dirty="0"/>
          </a:p>
          <a:p>
            <a:pPr lvl="1">
              <a:lnSpc>
                <a:spcPct val="110000"/>
              </a:lnSpc>
            </a:pPr>
            <a:r>
              <a:rPr lang="en-US" altLang="zh-CN" dirty="0"/>
              <a:t>Cooper Lake (CPX) </a:t>
            </a:r>
            <a:r>
              <a:rPr lang="zh-CN" altLang="en-US" dirty="0"/>
              <a:t>实验中，使用 </a:t>
            </a:r>
            <a:r>
              <a:rPr lang="en-US" altLang="zh-CN" dirty="0"/>
              <a:t>Intel® Xeon® Platinum 8380HL CPU @ 2.9 GHz</a:t>
            </a:r>
            <a:r>
              <a:rPr lang="zh-CN" altLang="en-US" dirty="0"/>
              <a:t>。 该 </a:t>
            </a:r>
            <a:r>
              <a:rPr lang="en-US" altLang="zh-CN" dirty="0"/>
              <a:t>CPU </a:t>
            </a:r>
            <a:r>
              <a:rPr lang="zh-CN" altLang="en-US" dirty="0"/>
              <a:t>的一个插槽具有 </a:t>
            </a:r>
            <a:r>
              <a:rPr lang="en-US" altLang="zh-CN" dirty="0"/>
              <a:t>28 </a:t>
            </a:r>
            <a:r>
              <a:rPr lang="zh-CN" altLang="en-US" dirty="0"/>
              <a:t>个内核。 它具有每核 </a:t>
            </a:r>
            <a:r>
              <a:rPr lang="en-US" altLang="zh-CN" dirty="0"/>
              <a:t>1 </a:t>
            </a:r>
            <a:r>
              <a:rPr lang="zh-CN" altLang="en-US" dirty="0"/>
              <a:t>兆字节 </a:t>
            </a:r>
            <a:r>
              <a:rPr lang="en-US" altLang="zh-CN" dirty="0"/>
              <a:t>(MB) </a:t>
            </a:r>
            <a:r>
              <a:rPr lang="zh-CN" altLang="en-US" dirty="0"/>
              <a:t>的 </a:t>
            </a:r>
            <a:r>
              <a:rPr lang="en-US" altLang="zh-CN" dirty="0"/>
              <a:t>L2 </a:t>
            </a:r>
            <a:r>
              <a:rPr lang="zh-CN" altLang="en-US" dirty="0"/>
              <a:t>缓存和 </a:t>
            </a:r>
            <a:r>
              <a:rPr lang="en-US" altLang="zh-CN" dirty="0"/>
              <a:t>38.5 MB </a:t>
            </a:r>
            <a:r>
              <a:rPr lang="zh-CN" altLang="en-US" dirty="0"/>
              <a:t>的 </a:t>
            </a:r>
            <a:r>
              <a:rPr lang="en-US" altLang="zh-CN" dirty="0"/>
              <a:t>L3 </a:t>
            </a:r>
            <a:r>
              <a:rPr lang="zh-CN" altLang="en-US" dirty="0"/>
              <a:t>缓存。 该</a:t>
            </a:r>
            <a:r>
              <a:rPr lang="en-US" altLang="zh-CN" dirty="0"/>
              <a:t>CPU</a:t>
            </a:r>
            <a:r>
              <a:rPr lang="zh-CN" altLang="en-US" dirty="0"/>
              <a:t>的基频为</a:t>
            </a:r>
            <a:r>
              <a:rPr lang="en-US" altLang="zh-CN" dirty="0"/>
              <a:t>2.9 GHz</a:t>
            </a:r>
            <a:r>
              <a:rPr lang="zh-CN" altLang="en-US" dirty="0"/>
              <a:t>，单核最高睿频为</a:t>
            </a:r>
            <a:r>
              <a:rPr lang="en-US" altLang="zh-CN" dirty="0"/>
              <a:t>4.3 GHz</a:t>
            </a:r>
            <a:r>
              <a:rPr lang="zh-CN" altLang="en-US" dirty="0"/>
              <a:t>。 在实验期间为所有内核启用了 </a:t>
            </a:r>
            <a:r>
              <a:rPr lang="en-US" altLang="zh-CN" dirty="0"/>
              <a:t>Turbo</a:t>
            </a:r>
            <a:r>
              <a:rPr lang="zh-CN" altLang="en-US" dirty="0"/>
              <a:t>。 该 </a:t>
            </a:r>
            <a:r>
              <a:rPr lang="en-US" altLang="zh-CN" dirty="0"/>
              <a:t>CPU </a:t>
            </a:r>
            <a:r>
              <a:rPr lang="zh-CN" altLang="en-US" dirty="0"/>
              <a:t>支持用于单精度的 </a:t>
            </a:r>
            <a:r>
              <a:rPr lang="en-US" altLang="zh-CN" dirty="0"/>
              <a:t>AVX-512 </a:t>
            </a:r>
            <a:r>
              <a:rPr lang="zh-CN" altLang="en-US" dirty="0"/>
              <a:t>和用于 </a:t>
            </a:r>
            <a:r>
              <a:rPr lang="en-US" altLang="zh-CN" dirty="0"/>
              <a:t>Bfloat16 </a:t>
            </a:r>
            <a:r>
              <a:rPr lang="zh-CN" altLang="en-US" dirty="0"/>
              <a:t>计算的 </a:t>
            </a:r>
            <a:r>
              <a:rPr lang="en-US" altLang="zh-CN" dirty="0"/>
              <a:t>AVX-512 BFloat16</a:t>
            </a:r>
            <a:r>
              <a:rPr lang="zh-CN" altLang="en-US" dirty="0"/>
              <a:t>。该 </a:t>
            </a:r>
            <a:r>
              <a:rPr lang="en-US" altLang="zh-CN" dirty="0"/>
              <a:t>CPU </a:t>
            </a:r>
            <a:r>
              <a:rPr lang="zh-CN" altLang="en-US" dirty="0"/>
              <a:t>的 </a:t>
            </a:r>
            <a:r>
              <a:rPr lang="en-US" altLang="zh-CN" dirty="0"/>
              <a:t>FP32 </a:t>
            </a:r>
            <a:r>
              <a:rPr lang="zh-CN" altLang="en-US" dirty="0"/>
              <a:t>峰值机器性能为 </a:t>
            </a:r>
            <a:r>
              <a:rPr lang="en-US" altLang="zh-CN" dirty="0"/>
              <a:t>4.66 </a:t>
            </a:r>
            <a:r>
              <a:rPr lang="en-US" altLang="zh-CN" dirty="0" err="1"/>
              <a:t>TeraFLOPS</a:t>
            </a:r>
            <a:r>
              <a:rPr lang="zh-CN" altLang="en-US" dirty="0"/>
              <a:t>，</a:t>
            </a:r>
            <a:r>
              <a:rPr lang="en-US" altLang="zh-CN" dirty="0"/>
              <a:t>BFloat16 </a:t>
            </a:r>
            <a:r>
              <a:rPr lang="zh-CN" altLang="en-US" dirty="0"/>
              <a:t>计算为 </a:t>
            </a:r>
            <a:r>
              <a:rPr lang="en-US" altLang="zh-CN" dirty="0"/>
              <a:t>9.32 </a:t>
            </a:r>
            <a:r>
              <a:rPr lang="en-US" altLang="zh-CN" dirty="0" err="1"/>
              <a:t>TeraFLOPS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6724E4C-8785-4518-B92B-A9F4A77A7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 AND RESULTS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132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B5AE968B-44DB-4206-A158-D96CBAB9D5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88E19F-1F53-4094-822F-919D1036032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C++</a:t>
            </a:r>
            <a:r>
              <a:rPr lang="zh-CN" altLang="en-US" dirty="0"/>
              <a:t>调用</a:t>
            </a:r>
            <a:r>
              <a:rPr lang="en-US" altLang="zh-CN" dirty="0"/>
              <a:t>LIBXSMM</a:t>
            </a:r>
            <a:r>
              <a:rPr lang="zh-CN" altLang="en-US" dirty="0"/>
              <a:t>中的函数实现</a:t>
            </a:r>
            <a:r>
              <a:rPr lang="en-US" altLang="zh-CN" dirty="0"/>
              <a:t>forward / backward pass</a:t>
            </a:r>
          </a:p>
          <a:p>
            <a:r>
              <a:rPr lang="zh-CN" altLang="en-US" dirty="0"/>
              <a:t>通过编写</a:t>
            </a:r>
            <a:r>
              <a:rPr lang="en-US" altLang="zh-CN" dirty="0"/>
              <a:t>C++</a:t>
            </a:r>
            <a:r>
              <a:rPr lang="zh-CN" altLang="en-US" dirty="0"/>
              <a:t>扩展将内核集成到</a:t>
            </a:r>
            <a:r>
              <a:rPr lang="en-US" altLang="zh-CN" dirty="0" err="1"/>
              <a:t>Pytorch</a:t>
            </a:r>
            <a:r>
              <a:rPr lang="zh-CN" altLang="en-US" dirty="0"/>
              <a:t>框架中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Batch size </a:t>
            </a:r>
            <a:r>
              <a:rPr lang="zh-CN" altLang="en-US" dirty="0"/>
              <a:t>的设定</a:t>
            </a:r>
            <a:endParaRPr lang="en-US" altLang="zh-CN" dirty="0"/>
          </a:p>
          <a:p>
            <a:pPr lvl="1"/>
            <a:r>
              <a:rPr lang="zh-CN" altLang="en-US" dirty="0"/>
              <a:t>优化的</a:t>
            </a:r>
            <a:r>
              <a:rPr lang="en-US" altLang="zh-CN" dirty="0"/>
              <a:t>C++</a:t>
            </a:r>
            <a:r>
              <a:rPr lang="zh-CN" altLang="en-US" dirty="0"/>
              <a:t>后端按</a:t>
            </a:r>
            <a:r>
              <a:rPr lang="en-US" altLang="zh-CN" dirty="0"/>
              <a:t>batch size</a:t>
            </a:r>
            <a:r>
              <a:rPr lang="zh-CN" altLang="en-US" dirty="0"/>
              <a:t>大小执行多线程</a:t>
            </a:r>
            <a:r>
              <a:rPr lang="en-US" altLang="zh-CN" dirty="0"/>
              <a:t>	-&gt;	batch size </a:t>
            </a:r>
            <a:r>
              <a:rPr lang="zh-CN" altLang="en-US" dirty="0"/>
              <a:t>大小为</a:t>
            </a:r>
            <a:r>
              <a:rPr lang="en-US" altLang="zh-CN" dirty="0"/>
              <a:t>core</a:t>
            </a:r>
            <a:r>
              <a:rPr lang="zh-CN" altLang="en-US" dirty="0"/>
              <a:t>的整数倍时性能最优</a:t>
            </a:r>
            <a:r>
              <a:rPr lang="en-US" altLang="zh-CN" dirty="0"/>
              <a:t>	-&gt;	</a:t>
            </a:r>
            <a:r>
              <a:rPr lang="zh-CN" altLang="en-US" dirty="0"/>
              <a:t>取</a:t>
            </a:r>
            <a:r>
              <a:rPr lang="en-US" altLang="zh-CN" dirty="0"/>
              <a:t>56</a:t>
            </a:r>
          </a:p>
          <a:p>
            <a:pPr lvl="1"/>
            <a:r>
              <a:rPr lang="en-US" altLang="zh-CN" dirty="0" err="1"/>
              <a:t>oneDNN</a:t>
            </a:r>
            <a:r>
              <a:rPr lang="zh-CN" altLang="en-US" dirty="0"/>
              <a:t>后端当</a:t>
            </a:r>
            <a:r>
              <a:rPr lang="en-US" altLang="zh-CN" dirty="0"/>
              <a:t>batch size </a:t>
            </a:r>
            <a:r>
              <a:rPr lang="zh-CN" altLang="en-US" dirty="0"/>
              <a:t>大小为</a:t>
            </a:r>
            <a:r>
              <a:rPr lang="en-US" altLang="zh-CN" dirty="0"/>
              <a:t>2</a:t>
            </a:r>
            <a:r>
              <a:rPr lang="zh-CN" altLang="en-US" dirty="0"/>
              <a:t>的幂时最佳</a:t>
            </a:r>
            <a:r>
              <a:rPr lang="en-US" altLang="zh-CN" dirty="0"/>
              <a:t>	-&gt;	</a:t>
            </a:r>
            <a:r>
              <a:rPr lang="zh-CN" altLang="en-US" dirty="0"/>
              <a:t>取</a:t>
            </a:r>
            <a:r>
              <a:rPr lang="en-US" altLang="zh-CN" dirty="0"/>
              <a:t>64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8AC03DC-65C7-4F01-BE92-5AE8F57D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Efficiency Experiments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07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1312257-51C5-4A9F-8BDD-70D551F050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2E68368-52DB-465D-84FA-8FC6788E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83211E-8B33-4CAD-ABC8-79A2912BE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025682"/>
            <a:ext cx="5548132" cy="49245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BDCCF57-F6AC-4C3C-8A16-D3EF6ADAA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25682"/>
            <a:ext cx="5498950" cy="492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81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49B2DC26-1876-4336-B9DE-44F3F72EBF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1126C55-3A8D-4E8E-B5F1-187629875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49" y="1"/>
            <a:ext cx="9724208" cy="709424"/>
          </a:xfrm>
        </p:spPr>
        <p:txBody>
          <a:bodyPr lIns="0" tIns="0" rIns="0" bIns="0">
            <a:noAutofit/>
          </a:bodyPr>
          <a:lstStyle/>
          <a:p>
            <a:r>
              <a:rPr lang="en-US" altLang="zh-CN" sz="2400" dirty="0"/>
              <a:t>End-to-End Training Experiment on a Single Socket CPU</a:t>
            </a:r>
            <a:endParaRPr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E07BD8-D9E0-497F-90E2-8B0246C01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9" y="1587269"/>
            <a:ext cx="5308154" cy="368346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9C4959-1652-4E15-8870-7069318BB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899" y="1623061"/>
            <a:ext cx="4713615" cy="361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60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29465238-7443-4C11-AF6F-642B9BF4A8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EEBF11-12E2-4D0F-B79E-4CE576391D1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0F63F99-BB11-435B-99F3-72F64150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Scaling Experiments for End-to-End </a:t>
            </a:r>
            <a:r>
              <a:rPr lang="en-US" altLang="zh-CN" dirty="0" err="1"/>
              <a:t>Traning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1942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27C1DE5-9441-4CF6-8EB1-335F0C3D81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Efficient and Generic 1D Dilated Convolution Layer for Deep Learning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DB44E1-448A-460E-8896-AC99E658FC1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8539EA3-39CB-4807-B06D-F504D7F70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05047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4250</TotalTime>
  <Words>717</Words>
  <Application>Microsoft Office PowerPoint</Application>
  <PresentationFormat>宽屏</PresentationFormat>
  <Paragraphs>70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微软雅黑</vt:lpstr>
      <vt:lpstr>Arial</vt:lpstr>
      <vt:lpstr>Cambria Math</vt:lpstr>
      <vt:lpstr>Times New Roman</vt:lpstr>
      <vt:lpstr>Wingdings</vt:lpstr>
      <vt:lpstr>1_Office 主题​​</vt:lpstr>
      <vt:lpstr>Efficient and Generic 1D Dilated Convolution Layer for Deep Learning</vt:lpstr>
      <vt:lpstr>Intro</vt:lpstr>
      <vt:lpstr>1D standard convolution layer</vt:lpstr>
      <vt:lpstr>1D dilated convolution layer</vt:lpstr>
      <vt:lpstr>BRGEMM</vt:lpstr>
      <vt:lpstr>Forward Pass</vt:lpstr>
      <vt:lpstr>Forward pass using BRGEMM</vt:lpstr>
      <vt:lpstr>Forward pass using BRGEMM</vt:lpstr>
      <vt:lpstr>Backward Data Pass</vt:lpstr>
      <vt:lpstr>Backward Weight Pass</vt:lpstr>
      <vt:lpstr>EXPERIMENTS AND RESULTS</vt:lpstr>
      <vt:lpstr>Efficiency Experiments</vt:lpstr>
      <vt:lpstr>PowerPoint 演示文稿</vt:lpstr>
      <vt:lpstr>End-to-End Training Experiment on a Single Socket CPU</vt:lpstr>
      <vt:lpstr>Scaling Experiments for End-to-End Traning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Batch-reduce GEMM Kernel</dc:title>
  <dc:creator>王顺洪</dc:creator>
  <cp:lastModifiedBy>王顺洪</cp:lastModifiedBy>
  <cp:revision>91</cp:revision>
  <dcterms:created xsi:type="dcterms:W3CDTF">2021-09-03T09:24:22Z</dcterms:created>
  <dcterms:modified xsi:type="dcterms:W3CDTF">2021-09-22T07:37:18Z</dcterms:modified>
</cp:coreProperties>
</file>