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48" r:id="rId2"/>
    <p:sldId id="498" r:id="rId3"/>
    <p:sldId id="516" r:id="rId4"/>
    <p:sldId id="517" r:id="rId5"/>
    <p:sldId id="518" r:id="rId6"/>
    <p:sldId id="519" r:id="rId7"/>
    <p:sldId id="520" r:id="rId8"/>
    <p:sldId id="521" r:id="rId9"/>
    <p:sldId id="522" r:id="rId10"/>
    <p:sldId id="523" r:id="rId11"/>
    <p:sldId id="524" r:id="rId12"/>
    <p:sldId id="525" r:id="rId13"/>
    <p:sldId id="526" r:id="rId14"/>
    <p:sldId id="527" r:id="rId15"/>
    <p:sldId id="528" r:id="rId16"/>
    <p:sldId id="529"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 yt" initials="hy" lastIdx="2" clrIdx="0">
    <p:extLst>
      <p:ext uri="{19B8F6BF-5375-455C-9EA6-DF929625EA0E}">
        <p15:presenceInfo xmlns:p15="http://schemas.microsoft.com/office/powerpoint/2012/main" userId="4aac0e6a4956b7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4B649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0" autoAdjust="0"/>
    <p:restoredTop sz="95244" autoAdjust="0"/>
  </p:normalViewPr>
  <p:slideViewPr>
    <p:cSldViewPr snapToGrid="0">
      <p:cViewPr>
        <p:scale>
          <a:sx n="150" d="100"/>
          <a:sy n="150" d="100"/>
        </p:scale>
        <p:origin x="396" y="4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2021/4/18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3521752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fld id="{382A3CAD-76BE-422E-B8F6-EDB512BFEC95}" type="datetime1">
              <a:rPr lang="zh-CN" altLang="en-US" smtClean="0"/>
              <a:t>2021/4/18</a:t>
            </a:fld>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315134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2021/4/18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01841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2021/4/18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2021/4/18</a:t>
            </a:fld>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1" r:id="rId3"/>
    <p:sldLayoutId id="2147483660"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a:extLst>
              <a:ext uri="{FF2B5EF4-FFF2-40B4-BE49-F238E27FC236}">
                <a16:creationId xmlns:a16="http://schemas.microsoft.com/office/drawing/2014/main" id="{51B558E7-6A52-4601-8F7C-E681BBE7A442}"/>
              </a:ext>
            </a:extLst>
          </p:cNvPr>
          <p:cNvSpPr txBox="1">
            <a:spLocks noChangeArrowheads="1"/>
          </p:cNvSpPr>
          <p:nvPr/>
        </p:nvSpPr>
        <p:spPr bwMode="auto">
          <a:xfrm>
            <a:off x="1396712" y="1880231"/>
            <a:ext cx="9053290" cy="130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lnSpc>
                <a:spcPct val="150000"/>
              </a:lnSpc>
              <a:spcBef>
                <a:spcPts val="0"/>
              </a:spcBef>
              <a:spcAft>
                <a:spcPts val="0"/>
              </a:spcAft>
            </a:pPr>
            <a:r>
              <a:rPr lang="en-US" altLang="zh-CN" sz="2800" b="1" dirty="0">
                <a:solidFill>
                  <a:schemeClr val="tx2"/>
                </a:solidFill>
              </a:rPr>
              <a:t>LIBXSMM: Accelerating Small Matrix Multiplications by Runtime Code Generation</a:t>
            </a:r>
            <a:endParaRPr lang="zh-CN" altLang="en-US" sz="2800" b="1" dirty="0">
              <a:solidFill>
                <a:schemeClr val="tx2"/>
              </a:solidFill>
            </a:endParaRPr>
          </a:p>
        </p:txBody>
      </p:sp>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2" name="文本框 1">
            <a:extLst>
              <a:ext uri="{FF2B5EF4-FFF2-40B4-BE49-F238E27FC236}">
                <a16:creationId xmlns:a16="http://schemas.microsoft.com/office/drawing/2014/main" id="{ABA51B56-C799-46A5-A891-EE9034946AE9}"/>
              </a:ext>
            </a:extLst>
          </p:cNvPr>
          <p:cNvSpPr txBox="1"/>
          <p:nvPr/>
        </p:nvSpPr>
        <p:spPr>
          <a:xfrm flipH="1">
            <a:off x="5012728" y="4740280"/>
            <a:ext cx="1821258" cy="369332"/>
          </a:xfrm>
          <a:prstGeom prst="rect">
            <a:avLst/>
          </a:prstGeom>
          <a:noFill/>
        </p:spPr>
        <p:txBody>
          <a:bodyPr wrap="square" rtlCol="0">
            <a:spAutoFit/>
          </a:bodyPr>
          <a:lstStyle/>
          <a:p>
            <a:pPr algn="l"/>
            <a:r>
              <a:rPr lang="zh-CN" altLang="en-US" b="1" dirty="0">
                <a:latin typeface="微软雅黑" panose="020B0503020204020204" pitchFamily="34" charset="-122"/>
                <a:ea typeface="微软雅黑" panose="020B0503020204020204" pitchFamily="34" charset="-122"/>
              </a:rPr>
              <a:t>分享人：王顺洪</a:t>
            </a:r>
          </a:p>
        </p:txBody>
      </p:sp>
      <p:pic>
        <p:nvPicPr>
          <p:cNvPr id="6" name="图片 5">
            <a:extLst>
              <a:ext uri="{FF2B5EF4-FFF2-40B4-BE49-F238E27FC236}">
                <a16:creationId xmlns:a16="http://schemas.microsoft.com/office/drawing/2014/main" id="{C9554205-150C-45C7-8F4E-6040D183B794}"/>
              </a:ext>
            </a:extLst>
          </p:cNvPr>
          <p:cNvPicPr>
            <a:picLocks noChangeAspect="1"/>
          </p:cNvPicPr>
          <p:nvPr/>
        </p:nvPicPr>
        <p:blipFill>
          <a:blip r:embed="rId4"/>
          <a:stretch>
            <a:fillRect/>
          </a:stretch>
        </p:blipFill>
        <p:spPr>
          <a:xfrm>
            <a:off x="2394785" y="3385853"/>
            <a:ext cx="7057143" cy="1171429"/>
          </a:xfrm>
          <a:prstGeom prst="rect">
            <a:avLst/>
          </a:prstGeom>
        </p:spPr>
      </p:pic>
    </p:spTree>
    <p:extLst>
      <p:ext uri="{BB962C8B-B14F-4D97-AF65-F5344CB8AC3E}">
        <p14:creationId xmlns:p14="http://schemas.microsoft.com/office/powerpoint/2010/main" val="17648958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7E4A357-F61C-4456-8EE6-C02B0290BD0B}"/>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7196F8E-0BA1-4140-B65A-10204457ACD7}"/>
              </a:ext>
            </a:extLst>
          </p:cNvPr>
          <p:cNvSpPr>
            <a:spLocks noGrp="1"/>
          </p:cNvSpPr>
          <p:nvPr>
            <p:ph idx="1"/>
          </p:nvPr>
        </p:nvSpPr>
        <p:spPr>
          <a:xfrm>
            <a:off x="285007" y="878774"/>
            <a:ext cx="11720945" cy="5875594"/>
          </a:xfrm>
        </p:spPr>
        <p:txBody>
          <a:bodyPr>
            <a:normAutofit/>
          </a:bodyPr>
          <a:lstStyle/>
          <a:p>
            <a:r>
              <a:rPr lang="zh-CN" altLang="en-US" dirty="0"/>
              <a:t>随着芯片技术的发展，计算能力和存储性能之间的差距在扩大</a:t>
            </a:r>
            <a:endParaRPr lang="en-US" altLang="zh-CN" dirty="0"/>
          </a:p>
          <a:p>
            <a:pPr lvl="1"/>
            <a:r>
              <a:rPr lang="zh-CN" altLang="en-US" dirty="0"/>
              <a:t>我们</a:t>
            </a:r>
            <a:r>
              <a:rPr lang="zh-CN" altLang="en-US" dirty="0">
                <a:solidFill>
                  <a:srgbClr val="3399FF"/>
                </a:solidFill>
              </a:rPr>
              <a:t>需要提出新策略来利用单芯片不断增长的计算能力</a:t>
            </a:r>
            <a:endParaRPr lang="en-US" altLang="zh-CN" dirty="0">
              <a:solidFill>
                <a:srgbClr val="3399FF"/>
              </a:solidFill>
            </a:endParaRPr>
          </a:p>
          <a:p>
            <a:r>
              <a:rPr lang="zh-CN" altLang="en-US" dirty="0"/>
              <a:t>许多线性代数问题的求解器使用</a:t>
            </a:r>
            <a:r>
              <a:rPr lang="en-US" altLang="zh-CN" dirty="0"/>
              <a:t>BLAS</a:t>
            </a:r>
            <a:r>
              <a:rPr lang="zh-CN" altLang="en-US" dirty="0"/>
              <a:t>（</a:t>
            </a:r>
            <a:r>
              <a:rPr lang="en-US" altLang="zh-CN" dirty="0"/>
              <a:t> Basic Linear Algebra Subroutines </a:t>
            </a:r>
            <a:r>
              <a:rPr lang="zh-CN" altLang="en-US" dirty="0"/>
              <a:t>）或手工编码的矩阵例程作为其主要计算引擎</a:t>
            </a:r>
            <a:endParaRPr lang="en-US" altLang="zh-CN" dirty="0"/>
          </a:p>
          <a:p>
            <a:pPr lvl="1"/>
            <a:r>
              <a:rPr lang="zh-CN" altLang="en-US" dirty="0"/>
              <a:t>准确说，它们依赖于计算强度最高的</a:t>
            </a:r>
            <a:r>
              <a:rPr lang="en-US" altLang="zh-CN" dirty="0"/>
              <a:t>BLAS</a:t>
            </a:r>
            <a:r>
              <a:rPr lang="zh-CN" altLang="en-US" dirty="0"/>
              <a:t>功能之一：</a:t>
            </a:r>
            <a:r>
              <a:rPr lang="zh-CN" altLang="en-US" dirty="0">
                <a:solidFill>
                  <a:srgbClr val="3399FF"/>
                </a:solidFill>
              </a:rPr>
              <a:t>通用矩阵乘法（</a:t>
            </a:r>
            <a:r>
              <a:rPr lang="en-US" altLang="zh-CN" dirty="0">
                <a:solidFill>
                  <a:srgbClr val="3399FF"/>
                </a:solidFill>
              </a:rPr>
              <a:t>GEMM</a:t>
            </a:r>
            <a:r>
              <a:rPr lang="zh-CN" altLang="en-US" dirty="0">
                <a:solidFill>
                  <a:srgbClr val="3399FF"/>
                </a:solidFill>
              </a:rPr>
              <a:t>）</a:t>
            </a:r>
            <a:endParaRPr lang="en-US" altLang="zh-CN" dirty="0">
              <a:solidFill>
                <a:srgbClr val="3399FF"/>
              </a:solidFill>
            </a:endParaRPr>
          </a:p>
          <a:p>
            <a:pPr lvl="1"/>
            <a:r>
              <a:rPr lang="zh-CN" altLang="en-US" dirty="0"/>
              <a:t>这些</a:t>
            </a:r>
            <a:r>
              <a:rPr lang="en-US" altLang="zh-CN" dirty="0"/>
              <a:t>GEMM</a:t>
            </a:r>
            <a:r>
              <a:rPr lang="zh-CN" altLang="en-US" dirty="0"/>
              <a:t>调用的</a:t>
            </a:r>
            <a:r>
              <a:rPr lang="zh-CN" altLang="en-US" dirty="0">
                <a:solidFill>
                  <a:srgbClr val="3399FF"/>
                </a:solidFill>
              </a:rPr>
              <a:t>尺寸非常小</a:t>
            </a:r>
            <a:endParaRPr lang="en-US" altLang="zh-CN" dirty="0">
              <a:solidFill>
                <a:srgbClr val="3399FF"/>
              </a:solidFill>
            </a:endParaRPr>
          </a:p>
          <a:p>
            <a:pPr lvl="1"/>
            <a:r>
              <a:rPr lang="zh-CN" altLang="en-US" dirty="0"/>
              <a:t>常见的</a:t>
            </a:r>
            <a:r>
              <a:rPr lang="en-US" altLang="zh-CN" dirty="0"/>
              <a:t>BLAS</a:t>
            </a:r>
            <a:r>
              <a:rPr lang="zh-CN" altLang="en-US" dirty="0"/>
              <a:t>库，如</a:t>
            </a:r>
            <a:r>
              <a:rPr lang="en-US" altLang="zh-CN" dirty="0"/>
              <a:t> Intel MKL, </a:t>
            </a:r>
            <a:r>
              <a:rPr lang="en-US" altLang="zh-CN" dirty="0" err="1"/>
              <a:t>OpenBLAS</a:t>
            </a:r>
            <a:r>
              <a:rPr lang="en-US" altLang="zh-CN" dirty="0"/>
              <a:t>, ATLAS, BLIS </a:t>
            </a:r>
            <a:r>
              <a:rPr lang="zh-CN" altLang="en-US" dirty="0"/>
              <a:t>等，</a:t>
            </a:r>
            <a:r>
              <a:rPr lang="zh-CN" altLang="en-US" dirty="0">
                <a:solidFill>
                  <a:srgbClr val="3399FF"/>
                </a:solidFill>
              </a:rPr>
              <a:t>主要针对较大规模的</a:t>
            </a:r>
            <a:r>
              <a:rPr lang="en-US" altLang="zh-CN" dirty="0">
                <a:solidFill>
                  <a:srgbClr val="3399FF"/>
                </a:solidFill>
              </a:rPr>
              <a:t>GEMM</a:t>
            </a:r>
            <a:r>
              <a:rPr lang="zh-CN" altLang="en-US" dirty="0">
                <a:solidFill>
                  <a:srgbClr val="3399FF"/>
                </a:solidFill>
              </a:rPr>
              <a:t>调用</a:t>
            </a:r>
            <a:r>
              <a:rPr lang="zh-CN" altLang="en-US" dirty="0"/>
              <a:t>调整 </a:t>
            </a:r>
            <a:r>
              <a:rPr lang="en-US" altLang="zh-CN" dirty="0"/>
              <a:t>tiling </a:t>
            </a:r>
            <a:r>
              <a:rPr lang="zh-CN" altLang="en-US" dirty="0"/>
              <a:t>以及缓存分块策略来进行优化设计。而对于此类问题无法提供最佳性能。</a:t>
            </a:r>
            <a:endParaRPr lang="en-US" altLang="zh-CN" dirty="0"/>
          </a:p>
          <a:p>
            <a:pPr lvl="1"/>
            <a:r>
              <a:rPr lang="zh-CN" altLang="en-US" dirty="0"/>
              <a:t>最近提出的</a:t>
            </a:r>
            <a:r>
              <a:rPr lang="en-US" altLang="zh-CN" dirty="0"/>
              <a:t>batched GEMM </a:t>
            </a:r>
            <a:r>
              <a:rPr lang="zh-CN" altLang="en-US" dirty="0"/>
              <a:t>例程不方便使用</a:t>
            </a:r>
            <a:endParaRPr lang="en-US" altLang="zh-CN" dirty="0"/>
          </a:p>
          <a:p>
            <a:pPr lvl="2"/>
            <a:r>
              <a:rPr lang="zh-CN" altLang="en-US" dirty="0"/>
              <a:t>必须重写相应的应用程序才能得到性能提升</a:t>
            </a:r>
            <a:endParaRPr lang="en-US" altLang="zh-CN" dirty="0"/>
          </a:p>
          <a:p>
            <a:pPr lvl="2"/>
            <a:r>
              <a:rPr lang="zh-CN" altLang="en-US" dirty="0"/>
              <a:t>批处理接口通常仅在库级别提供并行性（以利用多核系统优势），通常不会提高批处理中的实际乘法效率</a:t>
            </a:r>
            <a:endParaRPr lang="en-US" altLang="zh-CN" dirty="0"/>
          </a:p>
          <a:p>
            <a:r>
              <a:rPr lang="zh-CN" altLang="en-US" dirty="0"/>
              <a:t>许多问题都可以依靠小型</a:t>
            </a:r>
            <a:r>
              <a:rPr lang="en-US" altLang="zh-CN" dirty="0"/>
              <a:t>GEMM</a:t>
            </a:r>
            <a:r>
              <a:rPr lang="zh-CN" altLang="en-US" dirty="0"/>
              <a:t>得到性能提升</a:t>
            </a:r>
            <a:endParaRPr lang="en-US" altLang="zh-CN" dirty="0"/>
          </a:p>
          <a:p>
            <a:pPr lvl="1"/>
            <a:r>
              <a:rPr lang="en-US" altLang="zh-CN" dirty="0"/>
              <a:t>DG-FEM</a:t>
            </a:r>
            <a:r>
              <a:rPr lang="zh-CN" altLang="en-US" dirty="0"/>
              <a:t>、</a:t>
            </a:r>
            <a:r>
              <a:rPr lang="en-US" altLang="zh-CN" dirty="0"/>
              <a:t>SEM</a:t>
            </a:r>
            <a:r>
              <a:rPr lang="zh-CN" altLang="en-US" dirty="0"/>
              <a:t>、</a:t>
            </a:r>
            <a:r>
              <a:rPr lang="en-US" altLang="zh-CN" dirty="0"/>
              <a:t>BSR</a:t>
            </a:r>
            <a:r>
              <a:rPr lang="zh-CN" altLang="en-US" dirty="0"/>
              <a:t>等，</a:t>
            </a:r>
            <a:r>
              <a:rPr lang="en-US" altLang="zh-CN" dirty="0"/>
              <a:t>Deep Learning </a:t>
            </a:r>
            <a:r>
              <a:rPr lang="zh-CN" altLang="en-US" dirty="0"/>
              <a:t>、</a:t>
            </a:r>
            <a:r>
              <a:rPr lang="en-US" altLang="zh-CN" dirty="0"/>
              <a:t>Machine Learning</a:t>
            </a:r>
          </a:p>
        </p:txBody>
      </p:sp>
      <p:sp>
        <p:nvSpPr>
          <p:cNvPr id="4" name="标题 3">
            <a:extLst>
              <a:ext uri="{FF2B5EF4-FFF2-40B4-BE49-F238E27FC236}">
                <a16:creationId xmlns:a16="http://schemas.microsoft.com/office/drawing/2014/main" id="{41D0BCFD-FB1F-41E5-A772-2D43B2EDD87F}"/>
              </a:ext>
            </a:extLst>
          </p:cNvPr>
          <p:cNvSpPr>
            <a:spLocks noGrp="1"/>
          </p:cNvSpPr>
          <p:nvPr>
            <p:ph type="title"/>
          </p:nvPr>
        </p:nvSpPr>
        <p:spPr/>
        <p:txBody>
          <a:bodyPr/>
          <a:lstStyle/>
          <a:p>
            <a:r>
              <a:rPr lang="en-US" altLang="zh-CN" dirty="0"/>
              <a:t>Intro</a:t>
            </a:r>
            <a:endParaRPr lang="zh-CN" altLang="en-US" dirty="0"/>
          </a:p>
        </p:txBody>
      </p:sp>
    </p:spTree>
    <p:extLst>
      <p:ext uri="{BB962C8B-B14F-4D97-AF65-F5344CB8AC3E}">
        <p14:creationId xmlns:p14="http://schemas.microsoft.com/office/powerpoint/2010/main" val="9996534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71902C7-B91E-411A-96FE-664A9E0748B5}"/>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F82EAC9B-8216-4500-A5D5-BA33B1897091}"/>
              </a:ext>
            </a:extLst>
          </p:cNvPr>
          <p:cNvSpPr>
            <a:spLocks noGrp="1"/>
          </p:cNvSpPr>
          <p:nvPr>
            <p:ph idx="1"/>
          </p:nvPr>
        </p:nvSpPr>
        <p:spPr/>
        <p:txBody>
          <a:bodyPr/>
          <a:lstStyle/>
          <a:p>
            <a:r>
              <a:rPr lang="zh-CN" altLang="en-US" dirty="0"/>
              <a:t>主要贡献</a:t>
            </a:r>
            <a:endParaRPr lang="en-US" altLang="zh-CN" dirty="0"/>
          </a:p>
          <a:p>
            <a:pPr lvl="1"/>
            <a:r>
              <a:rPr lang="zh-CN" altLang="en-US" dirty="0"/>
              <a:t>引入</a:t>
            </a:r>
            <a:r>
              <a:rPr lang="en-US" altLang="zh-CN" dirty="0"/>
              <a:t>LIBXSMM</a:t>
            </a:r>
            <a:r>
              <a:rPr lang="zh-CN" altLang="en-US" dirty="0"/>
              <a:t>库，无缝的集成到现有的</a:t>
            </a:r>
            <a:r>
              <a:rPr lang="en-US" altLang="zh-CN" dirty="0"/>
              <a:t>BLAS</a:t>
            </a:r>
            <a:r>
              <a:rPr lang="zh-CN" altLang="en-US" dirty="0"/>
              <a:t>库中，并针对</a:t>
            </a:r>
            <a:r>
              <a:rPr lang="en-US" altLang="zh-CN" dirty="0"/>
              <a:t>AVX2</a:t>
            </a:r>
            <a:r>
              <a:rPr lang="zh-CN" altLang="en-US" dirty="0"/>
              <a:t>和</a:t>
            </a:r>
            <a:r>
              <a:rPr lang="en-US" altLang="zh-CN" dirty="0"/>
              <a:t>AVX-512</a:t>
            </a:r>
            <a:r>
              <a:rPr lang="zh-CN" altLang="en-US" dirty="0"/>
              <a:t>指令集上有小型</a:t>
            </a:r>
            <a:r>
              <a:rPr lang="en-US" altLang="zh-CN" dirty="0"/>
              <a:t>GEMM</a:t>
            </a:r>
            <a:r>
              <a:rPr lang="zh-CN" altLang="en-US" dirty="0"/>
              <a:t>的高性能执行。</a:t>
            </a:r>
            <a:endParaRPr lang="en-US" altLang="zh-CN" dirty="0"/>
          </a:p>
          <a:p>
            <a:pPr lvl="1"/>
            <a:r>
              <a:rPr lang="zh-CN" altLang="en-US" dirty="0"/>
              <a:t>描述了一种硬件感知的代码生成器，利用了</a:t>
            </a:r>
            <a:r>
              <a:rPr lang="en-US" altLang="zh-CN" dirty="0"/>
              <a:t>JIT</a:t>
            </a:r>
            <a:r>
              <a:rPr lang="zh-CN" altLang="en-US" dirty="0"/>
              <a:t>编译功能，无需自动调优阶段就可以创建最佳代码。</a:t>
            </a:r>
            <a:endParaRPr lang="en-US" altLang="zh-CN" dirty="0"/>
          </a:p>
          <a:p>
            <a:pPr lvl="1"/>
            <a:r>
              <a:rPr lang="zh-CN" altLang="en-US" dirty="0"/>
              <a:t>提供了</a:t>
            </a:r>
            <a:r>
              <a:rPr lang="en-US" altLang="zh-CN" dirty="0"/>
              <a:t>LIBXSMM</a:t>
            </a:r>
            <a:r>
              <a:rPr lang="zh-CN" altLang="en-US" dirty="0"/>
              <a:t>的丰富性能评估结果。包括综合基准测试（单核以及</a:t>
            </a:r>
            <a:r>
              <a:rPr lang="en-US" altLang="zh-CN" dirty="0"/>
              <a:t>GEMM BATCHED)</a:t>
            </a:r>
            <a:r>
              <a:rPr lang="zh-CN" altLang="en-US" dirty="0"/>
              <a:t>、三个</a:t>
            </a:r>
            <a:r>
              <a:rPr lang="en-US" altLang="zh-CN" dirty="0"/>
              <a:t>Gordon Bell</a:t>
            </a:r>
            <a:r>
              <a:rPr lang="zh-CN" altLang="en-US" dirty="0"/>
              <a:t>决赛入围代码（材料科学、</a:t>
            </a:r>
            <a:r>
              <a:rPr lang="en-US" altLang="zh-CN" dirty="0"/>
              <a:t>DG-FEM</a:t>
            </a:r>
            <a:r>
              <a:rPr lang="zh-CN" altLang="en-US" dirty="0"/>
              <a:t>、</a:t>
            </a:r>
            <a:r>
              <a:rPr lang="en-US" altLang="zh-CN" dirty="0"/>
              <a:t>SEM)</a:t>
            </a:r>
            <a:r>
              <a:rPr lang="zh-CN" altLang="en-US" dirty="0"/>
              <a:t>的性能结果。</a:t>
            </a:r>
            <a:endParaRPr lang="en-US" altLang="zh-CN" dirty="0"/>
          </a:p>
        </p:txBody>
      </p:sp>
      <p:sp>
        <p:nvSpPr>
          <p:cNvPr id="4" name="标题 3">
            <a:extLst>
              <a:ext uri="{FF2B5EF4-FFF2-40B4-BE49-F238E27FC236}">
                <a16:creationId xmlns:a16="http://schemas.microsoft.com/office/drawing/2014/main" id="{9C0433D5-8BCD-4666-A40D-3DE1BDA0C593}"/>
              </a:ext>
            </a:extLst>
          </p:cNvPr>
          <p:cNvSpPr>
            <a:spLocks noGrp="1"/>
          </p:cNvSpPr>
          <p:nvPr>
            <p:ph type="title"/>
          </p:nvPr>
        </p:nvSpPr>
        <p:spPr/>
        <p:txBody>
          <a:bodyPr/>
          <a:lstStyle/>
          <a:p>
            <a:r>
              <a:rPr lang="en-US" altLang="zh-CN" dirty="0"/>
              <a:t>Intro</a:t>
            </a:r>
            <a:endParaRPr lang="zh-CN" altLang="en-US" dirty="0"/>
          </a:p>
        </p:txBody>
      </p:sp>
    </p:spTree>
    <p:extLst>
      <p:ext uri="{BB962C8B-B14F-4D97-AF65-F5344CB8AC3E}">
        <p14:creationId xmlns:p14="http://schemas.microsoft.com/office/powerpoint/2010/main" val="5499600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6A23F9D-2648-4823-ACFC-72B821490AB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09E7565-B5FD-40FA-AE9F-5E4E869D0422}"/>
              </a:ext>
            </a:extLst>
          </p:cNvPr>
          <p:cNvSpPr>
            <a:spLocks noGrp="1"/>
          </p:cNvSpPr>
          <p:nvPr>
            <p:ph idx="1"/>
          </p:nvPr>
        </p:nvSpPr>
        <p:spPr/>
        <p:txBody>
          <a:bodyPr/>
          <a:lstStyle/>
          <a:p>
            <a:r>
              <a:rPr lang="zh-CN" altLang="en-US" dirty="0"/>
              <a:t>这里的库前端不是文本解析器也不是通用编程语言而是</a:t>
            </a:r>
            <a:r>
              <a:rPr lang="en-US" altLang="zh-CN" dirty="0"/>
              <a:t>API</a:t>
            </a:r>
          </a:p>
          <a:p>
            <a:pPr lvl="1"/>
            <a:r>
              <a:rPr lang="zh-CN" altLang="en-US" dirty="0"/>
              <a:t>与</a:t>
            </a:r>
            <a:r>
              <a:rPr lang="en-US" altLang="zh-CN" dirty="0"/>
              <a:t>LAPACK</a:t>
            </a:r>
            <a:r>
              <a:rPr lang="zh-CN" altLang="en-US" dirty="0"/>
              <a:t>的</a:t>
            </a:r>
            <a:r>
              <a:rPr lang="en-US" altLang="zh-CN" dirty="0"/>
              <a:t>BLAS Level-3 GEMM</a:t>
            </a:r>
            <a:r>
              <a:rPr lang="zh-CN" altLang="en-US" dirty="0"/>
              <a:t>例程中已知的行业标准接口是二进制兼容的</a:t>
            </a:r>
            <a:endParaRPr lang="en-US" altLang="zh-CN" dirty="0"/>
          </a:p>
          <a:p>
            <a:r>
              <a:rPr lang="zh-CN" altLang="en-US" dirty="0"/>
              <a:t>库后端不采用中间表示，而是由内部</a:t>
            </a:r>
            <a:r>
              <a:rPr lang="en-US" altLang="zh-CN" dirty="0"/>
              <a:t>API</a:t>
            </a:r>
            <a:r>
              <a:rPr lang="zh-CN" altLang="en-US" dirty="0"/>
              <a:t>驱动直接得到汇编机器代码</a:t>
            </a:r>
            <a:endParaRPr lang="en-US" altLang="zh-CN" dirty="0"/>
          </a:p>
        </p:txBody>
      </p:sp>
      <p:sp>
        <p:nvSpPr>
          <p:cNvPr id="4" name="标题 3">
            <a:extLst>
              <a:ext uri="{FF2B5EF4-FFF2-40B4-BE49-F238E27FC236}">
                <a16:creationId xmlns:a16="http://schemas.microsoft.com/office/drawing/2014/main" id="{0119D7C6-35BA-43DC-8946-B77B36D7D860}"/>
              </a:ext>
            </a:extLst>
          </p:cNvPr>
          <p:cNvSpPr>
            <a:spLocks noGrp="1"/>
          </p:cNvSpPr>
          <p:nvPr>
            <p:ph type="title"/>
          </p:nvPr>
        </p:nvSpPr>
        <p:spPr/>
        <p:txBody>
          <a:bodyPr/>
          <a:lstStyle/>
          <a:p>
            <a:r>
              <a:rPr lang="en-US" altLang="zh-CN" dirty="0"/>
              <a:t>Frontend and User Interface</a:t>
            </a:r>
            <a:endParaRPr lang="zh-CN" altLang="en-US" dirty="0"/>
          </a:p>
        </p:txBody>
      </p:sp>
      <p:pic>
        <p:nvPicPr>
          <p:cNvPr id="6" name="图片 5">
            <a:extLst>
              <a:ext uri="{FF2B5EF4-FFF2-40B4-BE49-F238E27FC236}">
                <a16:creationId xmlns:a16="http://schemas.microsoft.com/office/drawing/2014/main" id="{2ABB2363-33D8-4A93-B56B-1FDEF22C14EF}"/>
              </a:ext>
            </a:extLst>
          </p:cNvPr>
          <p:cNvPicPr>
            <a:picLocks noChangeAspect="1"/>
          </p:cNvPicPr>
          <p:nvPr/>
        </p:nvPicPr>
        <p:blipFill>
          <a:blip r:embed="rId2"/>
          <a:stretch>
            <a:fillRect/>
          </a:stretch>
        </p:blipFill>
        <p:spPr>
          <a:xfrm>
            <a:off x="735386" y="2804033"/>
            <a:ext cx="4592518" cy="3253555"/>
          </a:xfrm>
          <a:prstGeom prst="rect">
            <a:avLst/>
          </a:prstGeom>
        </p:spPr>
      </p:pic>
      <p:pic>
        <p:nvPicPr>
          <p:cNvPr id="8" name="图片 7">
            <a:extLst>
              <a:ext uri="{FF2B5EF4-FFF2-40B4-BE49-F238E27FC236}">
                <a16:creationId xmlns:a16="http://schemas.microsoft.com/office/drawing/2014/main" id="{4C595AC2-3EDD-4405-994A-EED2B469360D}"/>
              </a:ext>
            </a:extLst>
          </p:cNvPr>
          <p:cNvPicPr>
            <a:picLocks noChangeAspect="1"/>
          </p:cNvPicPr>
          <p:nvPr/>
        </p:nvPicPr>
        <p:blipFill>
          <a:blip r:embed="rId3"/>
          <a:stretch>
            <a:fillRect/>
          </a:stretch>
        </p:blipFill>
        <p:spPr>
          <a:xfrm>
            <a:off x="6319232" y="3235160"/>
            <a:ext cx="4835599" cy="2391303"/>
          </a:xfrm>
          <a:prstGeom prst="rect">
            <a:avLst/>
          </a:prstGeom>
        </p:spPr>
      </p:pic>
    </p:spTree>
    <p:extLst>
      <p:ext uri="{BB962C8B-B14F-4D97-AF65-F5344CB8AC3E}">
        <p14:creationId xmlns:p14="http://schemas.microsoft.com/office/powerpoint/2010/main" val="9840464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01AA122-76BB-4545-A3D3-64DE84211CE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87C8DC36-8B13-40A6-80FA-E7119E174BF8}"/>
              </a:ext>
            </a:extLst>
          </p:cNvPr>
          <p:cNvSpPr>
            <a:spLocks noGrp="1"/>
          </p:cNvSpPr>
          <p:nvPr>
            <p:ph idx="1"/>
          </p:nvPr>
        </p:nvSpPr>
        <p:spPr/>
        <p:txBody>
          <a:bodyPr/>
          <a:lstStyle/>
          <a:p>
            <a:r>
              <a:rPr lang="zh-CN" altLang="en-US" dirty="0"/>
              <a:t>库前端通过提供一致的</a:t>
            </a:r>
            <a:r>
              <a:rPr lang="en-US" altLang="zh-CN" dirty="0"/>
              <a:t>API</a:t>
            </a:r>
            <a:r>
              <a:rPr lang="zh-CN" altLang="en-US" dirty="0"/>
              <a:t>来支持</a:t>
            </a:r>
            <a:r>
              <a:rPr lang="en-US" altLang="zh-CN" dirty="0"/>
              <a:t>C/C++</a:t>
            </a:r>
            <a:r>
              <a:rPr lang="zh-CN" altLang="en-US" dirty="0"/>
              <a:t>和</a:t>
            </a:r>
            <a:r>
              <a:rPr lang="en-US" altLang="zh-CN" dirty="0"/>
              <a:t>FORTRAN</a:t>
            </a:r>
          </a:p>
          <a:p>
            <a:pPr lvl="1"/>
            <a:r>
              <a:rPr lang="en-US" altLang="zh-CN" dirty="0"/>
              <a:t>API</a:t>
            </a:r>
            <a:r>
              <a:rPr lang="zh-CN" altLang="en-US" dirty="0"/>
              <a:t>对每种编程语言定制实现</a:t>
            </a:r>
            <a:endParaRPr lang="en-US" altLang="zh-CN" dirty="0"/>
          </a:p>
          <a:p>
            <a:r>
              <a:rPr lang="zh-CN" altLang="en-US" dirty="0"/>
              <a:t>实际的接口文件根据构建指令生成，并且在实际构建库之前可用作代码生成模板文件</a:t>
            </a:r>
            <a:endParaRPr lang="en-US" altLang="zh-CN" dirty="0"/>
          </a:p>
          <a:p>
            <a:pPr lvl="1"/>
            <a:r>
              <a:rPr lang="zh-CN" altLang="en-US" dirty="0"/>
              <a:t>这些文件几乎是</a:t>
            </a:r>
            <a:r>
              <a:rPr lang="en-US" altLang="zh-CN" dirty="0"/>
              <a:t>C/C++</a:t>
            </a:r>
            <a:r>
              <a:rPr lang="zh-CN" altLang="en-US" dirty="0"/>
              <a:t>或</a:t>
            </a:r>
            <a:r>
              <a:rPr lang="en-US" altLang="zh-CN" dirty="0"/>
              <a:t>FORTRAN</a:t>
            </a:r>
            <a:r>
              <a:rPr lang="zh-CN" altLang="en-US" dirty="0"/>
              <a:t>源代码，但也包含一些在构建时需要替换的标签。</a:t>
            </a:r>
            <a:endParaRPr lang="en-US" altLang="zh-CN" dirty="0"/>
          </a:p>
          <a:p>
            <a:pPr lvl="1"/>
            <a:r>
              <a:rPr lang="zh-CN" altLang="en-US" dirty="0"/>
              <a:t>此外，为每个静态专用内核添加了附加的子例程声明。</a:t>
            </a:r>
            <a:endParaRPr lang="en-US" altLang="zh-CN" dirty="0"/>
          </a:p>
          <a:p>
            <a:r>
              <a:rPr lang="zh-CN" altLang="en-US" dirty="0"/>
              <a:t>前端的另一方面作用是构建系统</a:t>
            </a:r>
            <a:endParaRPr lang="en-US" altLang="zh-CN" dirty="0"/>
          </a:p>
          <a:p>
            <a:pPr lvl="1"/>
            <a:r>
              <a:rPr lang="zh-CN" altLang="en-US" dirty="0"/>
              <a:t>构建了库</a:t>
            </a:r>
            <a:endParaRPr lang="en-US" altLang="zh-CN" dirty="0"/>
          </a:p>
          <a:p>
            <a:pPr lvl="1"/>
            <a:r>
              <a:rPr lang="zh-CN" altLang="en-US" dirty="0"/>
              <a:t>允许有选择地定义要在构建时包括的小矩阵乘法的集合（与</a:t>
            </a:r>
            <a:r>
              <a:rPr lang="en-US" altLang="zh-CN" dirty="0"/>
              <a:t>JIT</a:t>
            </a:r>
            <a:r>
              <a:rPr lang="zh-CN" altLang="en-US" dirty="0"/>
              <a:t>运行时代码生成无关）</a:t>
            </a:r>
            <a:endParaRPr lang="en-US" altLang="zh-CN" dirty="0"/>
          </a:p>
        </p:txBody>
      </p:sp>
      <p:sp>
        <p:nvSpPr>
          <p:cNvPr id="4" name="标题 3">
            <a:extLst>
              <a:ext uri="{FF2B5EF4-FFF2-40B4-BE49-F238E27FC236}">
                <a16:creationId xmlns:a16="http://schemas.microsoft.com/office/drawing/2014/main" id="{04F6326A-F16B-4729-BEC7-57FAB00B5259}"/>
              </a:ext>
            </a:extLst>
          </p:cNvPr>
          <p:cNvSpPr>
            <a:spLocks noGrp="1"/>
          </p:cNvSpPr>
          <p:nvPr>
            <p:ph type="title"/>
          </p:nvPr>
        </p:nvSpPr>
        <p:spPr/>
        <p:txBody>
          <a:bodyPr/>
          <a:lstStyle/>
          <a:p>
            <a:r>
              <a:rPr lang="en-US" altLang="zh-CN" dirty="0"/>
              <a:t>Frontend and User Interface</a:t>
            </a:r>
            <a:endParaRPr lang="zh-CN" altLang="en-US" dirty="0"/>
          </a:p>
        </p:txBody>
      </p:sp>
      <p:pic>
        <p:nvPicPr>
          <p:cNvPr id="6" name="图片 5">
            <a:extLst>
              <a:ext uri="{FF2B5EF4-FFF2-40B4-BE49-F238E27FC236}">
                <a16:creationId xmlns:a16="http://schemas.microsoft.com/office/drawing/2014/main" id="{4C2AD3E0-2C40-4496-9AB9-C456119D1359}"/>
              </a:ext>
            </a:extLst>
          </p:cNvPr>
          <p:cNvPicPr>
            <a:picLocks noChangeAspect="1"/>
          </p:cNvPicPr>
          <p:nvPr/>
        </p:nvPicPr>
        <p:blipFill>
          <a:blip r:embed="rId2"/>
          <a:stretch>
            <a:fillRect/>
          </a:stretch>
        </p:blipFill>
        <p:spPr>
          <a:xfrm>
            <a:off x="6211030" y="5100007"/>
            <a:ext cx="3368001" cy="1455015"/>
          </a:xfrm>
          <a:prstGeom prst="rect">
            <a:avLst/>
          </a:prstGeom>
        </p:spPr>
      </p:pic>
      <p:pic>
        <p:nvPicPr>
          <p:cNvPr id="8" name="图片 7">
            <a:extLst>
              <a:ext uri="{FF2B5EF4-FFF2-40B4-BE49-F238E27FC236}">
                <a16:creationId xmlns:a16="http://schemas.microsoft.com/office/drawing/2014/main" id="{8035894C-DDD3-46C2-B285-D5A8C14EFDBF}"/>
              </a:ext>
            </a:extLst>
          </p:cNvPr>
          <p:cNvPicPr>
            <a:picLocks noChangeAspect="1"/>
          </p:cNvPicPr>
          <p:nvPr/>
        </p:nvPicPr>
        <p:blipFill>
          <a:blip r:embed="rId3"/>
          <a:stretch>
            <a:fillRect/>
          </a:stretch>
        </p:blipFill>
        <p:spPr>
          <a:xfrm>
            <a:off x="2063818" y="5065253"/>
            <a:ext cx="3123878" cy="1699688"/>
          </a:xfrm>
          <a:prstGeom prst="rect">
            <a:avLst/>
          </a:prstGeom>
        </p:spPr>
      </p:pic>
    </p:spTree>
    <p:extLst>
      <p:ext uri="{BB962C8B-B14F-4D97-AF65-F5344CB8AC3E}">
        <p14:creationId xmlns:p14="http://schemas.microsoft.com/office/powerpoint/2010/main" val="19885247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B9885C2-2532-4364-95DD-915B95A0968F}"/>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6</a:t>
            </a:fld>
            <a:endParaRPr lang="zh-CN" altLang="en-US" dirty="0">
              <a:solidFill>
                <a:prstClr val="black">
                  <a:lumMod val="75000"/>
                  <a:lumOff val="25000"/>
                </a:prstClr>
              </a:solidFill>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13F06326-CD29-4A38-995B-C923399951B1}"/>
                  </a:ext>
                </a:extLst>
              </p:cNvPr>
              <p:cNvSpPr>
                <a:spLocks noGrp="1"/>
              </p:cNvSpPr>
              <p:nvPr>
                <p:ph idx="1"/>
              </p:nvPr>
            </p:nvSpPr>
            <p:spPr/>
            <p:txBody>
              <a:bodyPr/>
              <a:lstStyle/>
              <a:p>
                <a:r>
                  <a:rPr lang="zh-CN" altLang="en-US" dirty="0"/>
                  <a:t>兼容的使用模型要求自动为每个调用分派所请求的矩阵乘法</a:t>
                </a:r>
                <a:endParaRPr lang="en-US" altLang="zh-CN" dirty="0"/>
              </a:p>
              <a:p>
                <a:pPr lvl="1"/>
                <a:r>
                  <a:rPr lang="zh-CN" altLang="en-US" dirty="0"/>
                  <a:t>同样包含调用者查询或生成特定的内核的功能，以此来分摊代码分派的成本</a:t>
                </a:r>
                <a:endParaRPr lang="en-US" altLang="zh-CN" dirty="0"/>
              </a:p>
              <a:p>
                <a:pPr lvl="1"/>
                <a:r>
                  <a:rPr lang="zh-CN" altLang="en-US" dirty="0"/>
                  <a:t>显示分发机制还允许构建自定义代码分派模式</a:t>
                </a:r>
                <a:endParaRPr lang="en-US" altLang="zh-CN" dirty="0"/>
              </a:p>
              <a:p>
                <a:pPr lvl="2"/>
                <a:r>
                  <a:rPr lang="zh-CN" altLang="en-US" dirty="0"/>
                  <a:t>用以决定何时以及在何处调用备用的功能，使得较大的</a:t>
                </a:r>
                <a:r>
                  <a:rPr lang="en-US" altLang="zh-CN" dirty="0"/>
                  <a:t>GEMM</a:t>
                </a:r>
                <a:r>
                  <a:rPr lang="zh-CN" altLang="en-US" dirty="0"/>
                  <a:t>可以使用原有的供应商优化的</a:t>
                </a:r>
                <a:r>
                  <a:rPr lang="en-US" altLang="zh-CN" dirty="0"/>
                  <a:t>BLAS</a:t>
                </a:r>
                <a:r>
                  <a:rPr lang="zh-CN" altLang="en-US" dirty="0"/>
                  <a:t>库中的实现</a:t>
                </a:r>
                <a:endParaRPr lang="en-US" altLang="zh-CN" dirty="0"/>
              </a:p>
              <a:p>
                <a:pPr lvl="2"/>
                <a:r>
                  <a:rPr lang="en-US" altLang="zh-CN" dirty="0"/>
                  <a:t>LIBXSMM</a:t>
                </a:r>
                <a:r>
                  <a:rPr lang="zh-CN" altLang="en-US" dirty="0"/>
                  <a:t>已经对</a:t>
                </a:r>
                <a14:m>
                  <m:oMath xmlns:m="http://schemas.openxmlformats.org/officeDocument/2006/math">
                    <m:rad>
                      <m:radPr>
                        <m:ctrlPr>
                          <a:rPr lang="zh-CN" altLang="en-US" i="1" smtClean="0">
                            <a:solidFill>
                              <a:srgbClr val="3399FF"/>
                            </a:solidFill>
                            <a:latin typeface="Cambria Math" panose="02040503050406030204" pitchFamily="18" charset="0"/>
                          </a:rPr>
                        </m:ctrlPr>
                      </m:radPr>
                      <m:deg>
                        <m:r>
                          <m:rPr>
                            <m:brk m:alnAt="7"/>
                          </m:rPr>
                          <a:rPr lang="en-US" altLang="zh-CN" b="0" i="1" smtClean="0">
                            <a:solidFill>
                              <a:srgbClr val="3399FF"/>
                            </a:solidFill>
                            <a:latin typeface="Cambria Math" panose="02040503050406030204" pitchFamily="18" charset="0"/>
                          </a:rPr>
                          <m:t>3</m:t>
                        </m:r>
                      </m:deg>
                      <m:e>
                        <m:r>
                          <a:rPr lang="en-US" altLang="zh-CN" b="0" i="1" smtClean="0">
                            <a:solidFill>
                              <a:srgbClr val="3399FF"/>
                            </a:solidFill>
                            <a:latin typeface="Cambria Math" panose="02040503050406030204" pitchFamily="18" charset="0"/>
                          </a:rPr>
                          <m:t>𝑀𝑁𝐾</m:t>
                        </m:r>
                      </m:e>
                    </m:rad>
                    <m:r>
                      <a:rPr lang="en-US" altLang="zh-CN" b="0" i="1" smtClean="0">
                        <a:solidFill>
                          <a:srgbClr val="3399FF"/>
                        </a:solidFill>
                        <a:latin typeface="Cambria Math" panose="02040503050406030204" pitchFamily="18" charset="0"/>
                      </a:rPr>
                      <m:t>&gt;80</m:t>
                    </m:r>
                  </m:oMath>
                </a14:m>
                <a:r>
                  <a:rPr lang="zh-CN" altLang="en-US" dirty="0"/>
                  <a:t>的</a:t>
                </a:r>
                <a:r>
                  <a:rPr lang="en-US" altLang="zh-CN" dirty="0"/>
                  <a:t>GEMM</a:t>
                </a:r>
                <a:r>
                  <a:rPr lang="zh-CN" altLang="en-US" dirty="0"/>
                  <a:t>进行了此操作</a:t>
                </a:r>
                <a:endParaRPr lang="en-US" altLang="zh-CN" dirty="0"/>
              </a:p>
              <a:p>
                <a:endParaRPr lang="en-US" altLang="zh-CN" dirty="0"/>
              </a:p>
              <a:p>
                <a:r>
                  <a:rPr lang="zh-CN" altLang="en-US" dirty="0"/>
                  <a:t>代码分派机制是一种前端服务</a:t>
                </a:r>
                <a:endParaRPr lang="en-US" altLang="zh-CN" dirty="0"/>
              </a:p>
              <a:p>
                <a:pPr lvl="1"/>
                <a:r>
                  <a:rPr lang="zh-CN" altLang="en-US" dirty="0"/>
                  <a:t>以线程安全的方式快速确定是否已生成代码版本</a:t>
                </a:r>
                <a:endParaRPr lang="en-US" altLang="zh-CN" dirty="0"/>
              </a:p>
              <a:p>
                <a:pPr lvl="1"/>
                <a:r>
                  <a:rPr lang="zh-CN" altLang="en-US" dirty="0"/>
                  <a:t>如果尚未汇编代码版本，则进入锁定区域</a:t>
                </a:r>
                <a:endParaRPr lang="en-US" altLang="zh-CN" dirty="0"/>
              </a:p>
              <a:p>
                <a:pPr lvl="1"/>
                <a:r>
                  <a:rPr lang="zh-CN" altLang="en-US" dirty="0"/>
                  <a:t>分配可执行缓冲区来保存机器指令</a:t>
                </a:r>
                <a:r>
                  <a:rPr lang="en-US" altLang="zh-CN" dirty="0"/>
                  <a:t>,</a:t>
                </a:r>
                <a:r>
                  <a:rPr lang="zh-CN" altLang="en-US" dirty="0"/>
                  <a:t>调用后端以实际生成代码版本</a:t>
                </a:r>
                <a:endParaRPr lang="en-US" altLang="zh-CN" dirty="0"/>
              </a:p>
              <a:p>
                <a:pPr lvl="1"/>
                <a:r>
                  <a:rPr lang="zh-CN" altLang="en-US" dirty="0"/>
                  <a:t>将已生成的代码版本记录下来为之后的代码分派做准备</a:t>
                </a:r>
                <a:endParaRPr lang="en-US" altLang="zh-CN" dirty="0"/>
              </a:p>
            </p:txBody>
          </p:sp>
        </mc:Choice>
        <mc:Fallback>
          <p:sp>
            <p:nvSpPr>
              <p:cNvPr id="3" name="内容占位符 2">
                <a:extLst>
                  <a:ext uri="{FF2B5EF4-FFF2-40B4-BE49-F238E27FC236}">
                    <a16:creationId xmlns:a16="http://schemas.microsoft.com/office/drawing/2014/main" id="{13F06326-CD29-4A38-995B-C923399951B1}"/>
                  </a:ext>
                </a:extLst>
              </p:cNvPr>
              <p:cNvSpPr>
                <a:spLocks noGrp="1" noRot="1" noChangeAspect="1" noMove="1" noResize="1" noEditPoints="1" noAdjustHandles="1" noChangeArrowheads="1" noChangeShapeType="1" noTextEdit="1"/>
              </p:cNvSpPr>
              <p:nvPr>
                <p:ph idx="1"/>
              </p:nvPr>
            </p:nvSpPr>
            <p:spPr>
              <a:blipFill>
                <a:blip r:embed="rId2"/>
                <a:stretch>
                  <a:fillRect l="-780" t="-1925"/>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299C1524-4A60-4EDD-AA64-A7429131F7A7}"/>
              </a:ext>
            </a:extLst>
          </p:cNvPr>
          <p:cNvSpPr>
            <a:spLocks noGrp="1"/>
          </p:cNvSpPr>
          <p:nvPr>
            <p:ph type="title"/>
          </p:nvPr>
        </p:nvSpPr>
        <p:spPr/>
        <p:txBody>
          <a:bodyPr/>
          <a:lstStyle/>
          <a:p>
            <a:r>
              <a:rPr lang="en-US" altLang="zh-CN" dirty="0"/>
              <a:t>Frontend and User Interface</a:t>
            </a:r>
            <a:endParaRPr lang="zh-CN" altLang="en-US" dirty="0"/>
          </a:p>
        </p:txBody>
      </p:sp>
      <p:pic>
        <p:nvPicPr>
          <p:cNvPr id="6" name="图片 5">
            <a:extLst>
              <a:ext uri="{FF2B5EF4-FFF2-40B4-BE49-F238E27FC236}">
                <a16:creationId xmlns:a16="http://schemas.microsoft.com/office/drawing/2014/main" id="{F9C7C6D0-311B-4C44-B6D9-F9AC05B9E428}"/>
              </a:ext>
            </a:extLst>
          </p:cNvPr>
          <p:cNvPicPr>
            <a:picLocks noChangeAspect="1"/>
          </p:cNvPicPr>
          <p:nvPr/>
        </p:nvPicPr>
        <p:blipFill>
          <a:blip r:embed="rId3"/>
          <a:stretch>
            <a:fillRect/>
          </a:stretch>
        </p:blipFill>
        <p:spPr>
          <a:xfrm>
            <a:off x="7487826" y="2645664"/>
            <a:ext cx="4518126" cy="1914144"/>
          </a:xfrm>
          <a:prstGeom prst="rect">
            <a:avLst/>
          </a:prstGeom>
        </p:spPr>
      </p:pic>
    </p:spTree>
    <p:extLst>
      <p:ext uri="{BB962C8B-B14F-4D97-AF65-F5344CB8AC3E}">
        <p14:creationId xmlns:p14="http://schemas.microsoft.com/office/powerpoint/2010/main" val="28649530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4757713-3247-4CB5-B102-BDD885FC236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7510EADC-1A31-4791-AEB3-3828B1B33816}"/>
              </a:ext>
            </a:extLst>
          </p:cNvPr>
          <p:cNvSpPr>
            <a:spLocks noGrp="1"/>
          </p:cNvSpPr>
          <p:nvPr>
            <p:ph idx="1"/>
          </p:nvPr>
        </p:nvSpPr>
        <p:spPr/>
        <p:txBody>
          <a:bodyPr/>
          <a:lstStyle/>
          <a:p>
            <a:r>
              <a:rPr lang="zh-CN" altLang="en-US" dirty="0"/>
              <a:t>为了进一步优化分派代码版本，该库维护了一个最近使用的内核的小缓存</a:t>
            </a:r>
            <a:endParaRPr lang="en-US" altLang="zh-CN" dirty="0"/>
          </a:p>
          <a:p>
            <a:pPr lvl="1"/>
            <a:r>
              <a:rPr lang="zh-CN" altLang="en-US" dirty="0"/>
              <a:t>此高速缓存仅记录几个代码版本，因为充当代码版本键（函数指针）的 </a:t>
            </a:r>
            <a:r>
              <a:rPr lang="en-US" altLang="zh-CN" dirty="0"/>
              <a:t>GEMM </a:t>
            </a:r>
            <a:r>
              <a:rPr lang="zh-CN" altLang="en-US" dirty="0"/>
              <a:t>描述符需要与传入的描述符进行比较。如果没有命中，则必须检查整个缓存描述符集</a:t>
            </a:r>
            <a:endParaRPr lang="en-US" altLang="zh-CN" dirty="0"/>
          </a:p>
          <a:p>
            <a:pPr lvl="1"/>
            <a:r>
              <a:rPr lang="zh-CN" altLang="en-US" dirty="0"/>
              <a:t>记录最后一次命中的索引，对于连续调用完全相同的内核的情况查找仅需比较一次</a:t>
            </a:r>
            <a:endParaRPr lang="en-US" altLang="zh-CN" dirty="0"/>
          </a:p>
          <a:p>
            <a:pPr lvl="1"/>
            <a:r>
              <a:rPr lang="zh-CN" altLang="en-US" dirty="0"/>
              <a:t>为了避免任何同步原语，每个线程都使用独立的局部缓存</a:t>
            </a:r>
          </a:p>
        </p:txBody>
      </p:sp>
      <p:sp>
        <p:nvSpPr>
          <p:cNvPr id="4" name="标题 3">
            <a:extLst>
              <a:ext uri="{FF2B5EF4-FFF2-40B4-BE49-F238E27FC236}">
                <a16:creationId xmlns:a16="http://schemas.microsoft.com/office/drawing/2014/main" id="{2B2EFE30-60CD-4D21-B65A-FB0E52B8904C}"/>
              </a:ext>
            </a:extLst>
          </p:cNvPr>
          <p:cNvSpPr>
            <a:spLocks noGrp="1"/>
          </p:cNvSpPr>
          <p:nvPr>
            <p:ph type="title"/>
          </p:nvPr>
        </p:nvSpPr>
        <p:spPr/>
        <p:txBody>
          <a:bodyPr/>
          <a:lstStyle/>
          <a:p>
            <a:r>
              <a:rPr lang="en-US" altLang="zh-CN" dirty="0"/>
              <a:t>Frontend and User Interface</a:t>
            </a:r>
            <a:endParaRPr lang="zh-CN" altLang="en-US" dirty="0"/>
          </a:p>
        </p:txBody>
      </p:sp>
    </p:spTree>
    <p:extLst>
      <p:ext uri="{BB962C8B-B14F-4D97-AF65-F5344CB8AC3E}">
        <p14:creationId xmlns:p14="http://schemas.microsoft.com/office/powerpoint/2010/main" val="31566758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77A98CB-CA33-4C17-B439-E3271DF1B40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F59701D-1DB1-4A63-8FB6-C46A6BA0F086}"/>
              </a:ext>
            </a:extLst>
          </p:cNvPr>
          <p:cNvSpPr>
            <a:spLocks noGrp="1"/>
          </p:cNvSpPr>
          <p:nvPr>
            <p:ph idx="1"/>
          </p:nvPr>
        </p:nvSpPr>
        <p:spPr/>
        <p:txBody>
          <a:bodyPr/>
          <a:lstStyle/>
          <a:p>
            <a:r>
              <a:rPr lang="zh-CN" altLang="en-US" dirty="0"/>
              <a:t>支持三种不同的输出格式：</a:t>
            </a:r>
            <a:endParaRPr lang="en-US" altLang="zh-CN" dirty="0"/>
          </a:p>
          <a:p>
            <a:pPr lvl="1"/>
            <a:r>
              <a:rPr lang="zh-CN" altLang="en-US" dirty="0"/>
              <a:t>内联汇编（</a:t>
            </a:r>
            <a:r>
              <a:rPr lang="en-US" altLang="zh-CN" dirty="0"/>
              <a:t>*.h,</a:t>
            </a:r>
            <a:r>
              <a:rPr lang="zh-CN" altLang="en-US" dirty="0"/>
              <a:t> </a:t>
            </a:r>
            <a:r>
              <a:rPr lang="en-US" altLang="zh-CN" dirty="0"/>
              <a:t>*.c,</a:t>
            </a:r>
            <a:r>
              <a:rPr lang="zh-CN" altLang="en-US" dirty="0"/>
              <a:t> </a:t>
            </a:r>
            <a:r>
              <a:rPr lang="en-US" altLang="zh-CN" dirty="0"/>
              <a:t>*.</a:t>
            </a:r>
            <a:r>
              <a:rPr lang="en-US" altLang="zh-CN" dirty="0" err="1"/>
              <a:t>cpp</a:t>
            </a:r>
            <a:r>
              <a:rPr lang="zh-CN" altLang="en-US" dirty="0"/>
              <a:t>）</a:t>
            </a:r>
            <a:endParaRPr lang="en-US" altLang="zh-CN" dirty="0"/>
          </a:p>
          <a:p>
            <a:pPr lvl="1"/>
            <a:r>
              <a:rPr lang="zh-CN" altLang="en-US" dirty="0"/>
              <a:t>纯汇编（</a:t>
            </a:r>
            <a:r>
              <a:rPr lang="en-US" altLang="zh-CN" dirty="0"/>
              <a:t>*.s-file</a:t>
            </a:r>
            <a:r>
              <a:rPr lang="zh-CN" altLang="en-US" dirty="0"/>
              <a:t>）</a:t>
            </a:r>
            <a:endParaRPr lang="en-US" altLang="zh-CN" dirty="0"/>
          </a:p>
          <a:p>
            <a:pPr lvl="1"/>
            <a:r>
              <a:rPr lang="zh-CN" altLang="en-US" dirty="0"/>
              <a:t>运行时编码</a:t>
            </a:r>
            <a:endParaRPr lang="en-US" altLang="zh-CN" dirty="0"/>
          </a:p>
          <a:p>
            <a:r>
              <a:rPr lang="zh-CN" altLang="en-US" dirty="0"/>
              <a:t>支持任意的</a:t>
            </a:r>
            <a:r>
              <a:rPr lang="en-US" altLang="zh-CN" dirty="0"/>
              <a:t>M</a:t>
            </a:r>
            <a:r>
              <a:rPr lang="zh-CN" altLang="en-US" dirty="0"/>
              <a:t>，</a:t>
            </a:r>
            <a:r>
              <a:rPr lang="en-US" altLang="zh-CN" dirty="0"/>
              <a:t>K</a:t>
            </a:r>
            <a:r>
              <a:rPr lang="zh-CN" altLang="en-US" dirty="0"/>
              <a:t>，</a:t>
            </a:r>
            <a:r>
              <a:rPr lang="en-US" altLang="zh-CN" dirty="0"/>
              <a:t>N</a:t>
            </a:r>
            <a:r>
              <a:rPr lang="zh-CN" altLang="en-US" dirty="0"/>
              <a:t>，</a:t>
            </a:r>
            <a:r>
              <a:rPr lang="en-US" altLang="zh-CN" dirty="0" err="1"/>
              <a:t>lda</a:t>
            </a:r>
            <a:r>
              <a:rPr lang="zh-CN" altLang="en-US" dirty="0"/>
              <a:t>，</a:t>
            </a:r>
            <a:r>
              <a:rPr lang="en-US" altLang="zh-CN" dirty="0" err="1"/>
              <a:t>ldb</a:t>
            </a:r>
            <a:r>
              <a:rPr lang="zh-CN" altLang="en-US" dirty="0"/>
              <a:t>，</a:t>
            </a:r>
            <a:r>
              <a:rPr lang="en-US" altLang="zh-CN" dirty="0" err="1"/>
              <a:t>ldc</a:t>
            </a:r>
            <a:endParaRPr lang="en-US" altLang="zh-CN" dirty="0"/>
          </a:p>
          <a:p>
            <a:r>
              <a:rPr lang="zh-CN" altLang="en-US" dirty="0"/>
              <a:t>为了解决异形（无法全部使用规整的向量指令）尺寸，支持</a:t>
            </a:r>
            <a:r>
              <a:rPr lang="en-US" altLang="zh-CN" dirty="0" err="1"/>
              <a:t>msking</a:t>
            </a:r>
            <a:r>
              <a:rPr lang="zh-CN" altLang="en-US" dirty="0"/>
              <a:t>指令</a:t>
            </a:r>
            <a:endParaRPr lang="en-US" altLang="zh-CN" dirty="0"/>
          </a:p>
          <a:p>
            <a:pPr lvl="1"/>
            <a:r>
              <a:rPr lang="zh-CN" altLang="en-US" dirty="0"/>
              <a:t>可以避免不必要的应用端填充（即为了计算时全部使用规整的向量指令，扩大矩阵的大小）</a:t>
            </a:r>
            <a:endParaRPr lang="en-US" altLang="zh-CN" dirty="0"/>
          </a:p>
        </p:txBody>
      </p:sp>
      <p:sp>
        <p:nvSpPr>
          <p:cNvPr id="4" name="标题 3">
            <a:extLst>
              <a:ext uri="{FF2B5EF4-FFF2-40B4-BE49-F238E27FC236}">
                <a16:creationId xmlns:a16="http://schemas.microsoft.com/office/drawing/2014/main" id="{C46EC1B2-8565-45E0-8671-C2A6DEB633F0}"/>
              </a:ext>
            </a:extLst>
          </p:cNvPr>
          <p:cNvSpPr>
            <a:spLocks noGrp="1"/>
          </p:cNvSpPr>
          <p:nvPr>
            <p:ph type="title"/>
          </p:nvPr>
        </p:nvSpPr>
        <p:spPr/>
        <p:txBody>
          <a:bodyPr/>
          <a:lstStyle/>
          <a:p>
            <a:r>
              <a:rPr lang="en-US" altLang="zh-CN" dirty="0"/>
              <a:t>Code Generation</a:t>
            </a:r>
            <a:endParaRPr lang="zh-CN" altLang="en-US" dirty="0"/>
          </a:p>
        </p:txBody>
      </p:sp>
    </p:spTree>
    <p:extLst>
      <p:ext uri="{BB962C8B-B14F-4D97-AF65-F5344CB8AC3E}">
        <p14:creationId xmlns:p14="http://schemas.microsoft.com/office/powerpoint/2010/main" val="947899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1524CA8-823E-4973-8C37-919C623D34E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9</a:t>
            </a:fld>
            <a:endParaRPr lang="zh-CN" altLang="en-US" dirty="0">
              <a:solidFill>
                <a:prstClr val="black">
                  <a:lumMod val="75000"/>
                  <a:lumOff val="25000"/>
                </a:prstClr>
              </a:solidFill>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3177A077-45FC-417A-9163-08C64C2A7F0A}"/>
                  </a:ext>
                </a:extLst>
              </p:cNvPr>
              <p:cNvSpPr>
                <a:spLocks noGrp="1"/>
              </p:cNvSpPr>
              <p:nvPr>
                <p:ph idx="1"/>
              </p:nvPr>
            </p:nvSpPr>
            <p:spPr/>
            <p:txBody>
              <a:bodyPr/>
              <a:lstStyle/>
              <a:p>
                <a:r>
                  <a:rPr lang="zh-CN" altLang="en-US" dirty="0"/>
                  <a:t>针对</a:t>
                </a:r>
                <a:r>
                  <a:rPr lang="en-US" altLang="zh-CN" dirty="0"/>
                  <a:t>Intel Xeon</a:t>
                </a:r>
                <a:r>
                  <a:rPr lang="zh-CN" altLang="en-US" dirty="0"/>
                  <a:t>处理器的</a:t>
                </a:r>
                <a:r>
                  <a:rPr lang="en-US" altLang="zh-CN" dirty="0"/>
                  <a:t>AVX2</a:t>
                </a:r>
                <a:r>
                  <a:rPr lang="zh-CN" altLang="en-US" dirty="0"/>
                  <a:t>指令集扩展</a:t>
                </a:r>
                <a:r>
                  <a:rPr lang="en-US" altLang="zh-CN" dirty="0"/>
                  <a:t>:</a:t>
                </a:r>
              </a:p>
              <a:p>
                <a:pPr lvl="1"/>
                <a:r>
                  <a:rPr lang="zh-CN" altLang="en-US" dirty="0"/>
                  <a:t>完全支持</a:t>
                </a:r>
                <a:r>
                  <a:rPr lang="en-US" altLang="zh-CN" dirty="0"/>
                  <a:t>256</a:t>
                </a:r>
                <a:r>
                  <a:rPr lang="zh-CN" altLang="en-US" dirty="0"/>
                  <a:t>位向量类型的整数运算以及对浮点数的乘加（</a:t>
                </a:r>
                <a:r>
                  <a:rPr lang="en-US" altLang="zh-CN" dirty="0"/>
                  <a:t>FMA</a:t>
                </a:r>
                <a:r>
                  <a:rPr lang="zh-CN" altLang="en-US" dirty="0"/>
                  <a:t>）指令</a:t>
                </a:r>
                <a:endParaRPr lang="en-US" altLang="zh-CN" dirty="0"/>
              </a:p>
              <a:p>
                <a:pPr lvl="1"/>
                <a:r>
                  <a:rPr lang="zh-CN" altLang="en-US" dirty="0"/>
                  <a:t>结果块大小可使用：</a:t>
                </a:r>
                <a:endParaRPr lang="en-US" altLang="zh-CN" dirty="0"/>
              </a:p>
              <a:p>
                <a:pPr lvl="2"/>
                <a14:m>
                  <m:oMath xmlns:m="http://schemas.openxmlformats.org/officeDocument/2006/math">
                    <m:sSub>
                      <m:sSubPr>
                        <m:ctrlPr>
                          <a:rPr lang="en-US" altLang="zh-CN" b="0" i="1" dirty="0" smtClean="0">
                            <a:latin typeface="Cambria Math" panose="02040503050406030204" pitchFamily="18" charset="0"/>
                          </a:rPr>
                        </m:ctrlPr>
                      </m:sSubPr>
                      <m:e>
                        <m:r>
                          <m:rPr>
                            <m:sty m:val="p"/>
                          </m:rPr>
                          <a:rPr lang="en-US" altLang="zh-CN" i="1" dirty="0" smtClean="0">
                            <a:latin typeface="Cambria Math" panose="02040503050406030204" pitchFamily="18" charset="0"/>
                          </a:rPr>
                          <m:t>M</m:t>
                        </m:r>
                      </m:e>
                      <m:sub>
                        <m:r>
                          <a:rPr lang="en-US" altLang="zh-CN" b="0" i="1" dirty="0" smtClean="0">
                            <a:latin typeface="Cambria Math" panose="02040503050406030204" pitchFamily="18" charset="0"/>
                          </a:rPr>
                          <m:t>𝑔</m:t>
                        </m:r>
                      </m:sub>
                    </m:sSub>
                    <m:r>
                      <a:rPr lang="en-US" altLang="zh-CN" b="0" i="1" dirty="0" smtClean="0">
                        <a:latin typeface="Cambria Math" panose="02040503050406030204" pitchFamily="18" charset="0"/>
                      </a:rPr>
                      <m:t>×</m:t>
                    </m:r>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𝑁</m:t>
                        </m:r>
                      </m:e>
                      <m:sub>
                        <m:r>
                          <a:rPr lang="en-US" altLang="zh-CN" b="0" i="1" dirty="0" smtClean="0">
                            <a:latin typeface="Cambria Math" panose="02040503050406030204" pitchFamily="18" charset="0"/>
                          </a:rPr>
                          <m:t>𝑔</m:t>
                        </m:r>
                      </m:sub>
                    </m:sSub>
                  </m:oMath>
                </a14:m>
                <a:r>
                  <a:rPr lang="en-US" altLang="zh-CN" dirty="0"/>
                  <a:t> = {16</a:t>
                </a:r>
                <a:r>
                  <a:rPr lang="zh-CN" altLang="en-US" dirty="0"/>
                  <a:t>、</a:t>
                </a:r>
                <a:r>
                  <a:rPr lang="en-US" altLang="zh-CN" dirty="0"/>
                  <a:t>12</a:t>
                </a:r>
                <a:r>
                  <a:rPr lang="zh-CN" altLang="en-US" dirty="0"/>
                  <a:t>、</a:t>
                </a:r>
                <a:r>
                  <a:rPr lang="en-US" altLang="zh-CN" dirty="0"/>
                  <a:t>8</a:t>
                </a:r>
                <a:r>
                  <a:rPr lang="zh-CN" altLang="en-US" dirty="0"/>
                  <a:t>、</a:t>
                </a:r>
                <a:r>
                  <a:rPr lang="en-US" altLang="zh-CN" dirty="0"/>
                  <a:t>4</a:t>
                </a:r>
                <a:r>
                  <a:rPr lang="zh-CN" altLang="en-US" dirty="0"/>
                  <a:t>、</a:t>
                </a:r>
                <a:r>
                  <a:rPr lang="en-US" altLang="zh-CN" dirty="0"/>
                  <a:t>2</a:t>
                </a:r>
                <a:r>
                  <a:rPr lang="zh-CN" altLang="en-US" dirty="0"/>
                  <a:t>、</a:t>
                </a:r>
                <a:r>
                  <a:rPr lang="en-US" altLang="zh-CN" dirty="0"/>
                  <a:t>1} </a:t>
                </a:r>
                <a14:m>
                  <m:oMath xmlns:m="http://schemas.openxmlformats.org/officeDocument/2006/math">
                    <m:r>
                      <a:rPr lang="en-US" altLang="zh-CN" b="0" i="1" smtClean="0">
                        <a:latin typeface="Cambria Math" panose="02040503050406030204" pitchFamily="18" charset="0"/>
                      </a:rPr>
                      <m:t>×</m:t>
                    </m:r>
                  </m:oMath>
                </a14:m>
                <a:r>
                  <a:rPr lang="en-US" altLang="zh-CN" dirty="0"/>
                  <a:t> {1</a:t>
                </a:r>
                <a:r>
                  <a:rPr lang="zh-CN" altLang="en-US" dirty="0"/>
                  <a:t>、</a:t>
                </a:r>
                <a:r>
                  <a:rPr lang="en-US" altLang="zh-CN" dirty="0"/>
                  <a:t>2</a:t>
                </a:r>
                <a:r>
                  <a:rPr lang="zh-CN" altLang="en-US" dirty="0"/>
                  <a:t>、</a:t>
                </a:r>
                <a:r>
                  <a:rPr lang="en-US" altLang="zh-CN" dirty="0"/>
                  <a:t>3}</a:t>
                </a:r>
              </a:p>
              <a:p>
                <a:pPr lvl="2"/>
                <a:r>
                  <a:rPr lang="zh-CN" altLang="en-US" dirty="0"/>
                  <a:t>由于</a:t>
                </a:r>
                <a:r>
                  <a:rPr lang="en-US" altLang="zh-CN" dirty="0"/>
                  <a:t>AVX2</a:t>
                </a:r>
                <a:r>
                  <a:rPr lang="zh-CN" altLang="en-US" dirty="0"/>
                  <a:t>指令集扩展提供了</a:t>
                </a:r>
                <a:r>
                  <a:rPr lang="en-US" altLang="zh-CN" dirty="0"/>
                  <a:t>16</a:t>
                </a:r>
                <a:r>
                  <a:rPr lang="zh-CN" altLang="en-US" dirty="0"/>
                  <a:t>个</a:t>
                </a:r>
                <a:r>
                  <a:rPr lang="en-US" altLang="zh-CN" dirty="0"/>
                  <a:t>4</a:t>
                </a:r>
                <a:r>
                  <a:rPr lang="zh-CN" altLang="en-US" dirty="0"/>
                  <a:t>元素宽矢量寄存器，结果块最大的大小为</a:t>
                </a:r>
                <a:r>
                  <a:rPr lang="en-US" altLang="zh-CN" dirty="0"/>
                  <a:t>16×3</a:t>
                </a:r>
                <a:r>
                  <a:rPr lang="zh-CN" altLang="en-US" dirty="0"/>
                  <a:t>。</a:t>
                </a:r>
                <a:endParaRPr lang="en-US" altLang="zh-CN" dirty="0"/>
              </a:p>
              <a:p>
                <a:pPr lvl="1"/>
                <a:r>
                  <a:rPr lang="zh-CN" altLang="en-US" dirty="0"/>
                  <a:t>为了避免由于未对齐的负载而导致性能下降，可以使用零填充来强制执行对齐的内核</a:t>
                </a:r>
                <a:endParaRPr lang="en-US" altLang="zh-CN" dirty="0"/>
              </a:p>
            </p:txBody>
          </p:sp>
        </mc:Choice>
        <mc:Fallback>
          <p:sp>
            <p:nvSpPr>
              <p:cNvPr id="3" name="内容占位符 2">
                <a:extLst>
                  <a:ext uri="{FF2B5EF4-FFF2-40B4-BE49-F238E27FC236}">
                    <a16:creationId xmlns:a16="http://schemas.microsoft.com/office/drawing/2014/main" id="{3177A077-45FC-417A-9163-08C64C2A7F0A}"/>
                  </a:ext>
                </a:extLst>
              </p:cNvPr>
              <p:cNvSpPr>
                <a:spLocks noGrp="1" noRot="1" noChangeAspect="1" noMove="1" noResize="1" noEditPoints="1" noAdjustHandles="1" noChangeArrowheads="1" noChangeShapeType="1" noTextEdit="1"/>
              </p:cNvSpPr>
              <p:nvPr>
                <p:ph idx="1"/>
              </p:nvPr>
            </p:nvSpPr>
            <p:spPr>
              <a:blipFill>
                <a:blip r:embed="rId2"/>
                <a:stretch>
                  <a:fillRect l="-780" t="-1925"/>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D61552CC-0F7F-4344-B198-5FCC78D54EF7}"/>
              </a:ext>
            </a:extLst>
          </p:cNvPr>
          <p:cNvSpPr>
            <a:spLocks noGrp="1"/>
          </p:cNvSpPr>
          <p:nvPr>
            <p:ph type="title"/>
          </p:nvPr>
        </p:nvSpPr>
        <p:spPr/>
        <p:txBody>
          <a:bodyPr/>
          <a:lstStyle/>
          <a:p>
            <a:r>
              <a:rPr lang="en-US" altLang="zh-CN" dirty="0"/>
              <a:t>Code Generation</a:t>
            </a:r>
            <a:endParaRPr lang="zh-CN" altLang="en-US" dirty="0"/>
          </a:p>
        </p:txBody>
      </p:sp>
      <p:pic>
        <p:nvPicPr>
          <p:cNvPr id="6" name="图片 5">
            <a:extLst>
              <a:ext uri="{FF2B5EF4-FFF2-40B4-BE49-F238E27FC236}">
                <a16:creationId xmlns:a16="http://schemas.microsoft.com/office/drawing/2014/main" id="{409AF75C-C985-4078-BA0E-EFE438C201FF}"/>
              </a:ext>
            </a:extLst>
          </p:cNvPr>
          <p:cNvPicPr>
            <a:picLocks noChangeAspect="1"/>
          </p:cNvPicPr>
          <p:nvPr/>
        </p:nvPicPr>
        <p:blipFill>
          <a:blip r:embed="rId3"/>
          <a:stretch>
            <a:fillRect/>
          </a:stretch>
        </p:blipFill>
        <p:spPr>
          <a:xfrm>
            <a:off x="6937499" y="4005068"/>
            <a:ext cx="4486154" cy="2253227"/>
          </a:xfrm>
          <a:prstGeom prst="rect">
            <a:avLst/>
          </a:prstGeom>
        </p:spPr>
      </p:pic>
      <p:grpSp>
        <p:nvGrpSpPr>
          <p:cNvPr id="122" name="组合 121">
            <a:extLst>
              <a:ext uri="{FF2B5EF4-FFF2-40B4-BE49-F238E27FC236}">
                <a16:creationId xmlns:a16="http://schemas.microsoft.com/office/drawing/2014/main" id="{E85A5A74-B491-4392-8CBE-46FFB622993D}"/>
              </a:ext>
            </a:extLst>
          </p:cNvPr>
          <p:cNvGrpSpPr/>
          <p:nvPr/>
        </p:nvGrpSpPr>
        <p:grpSpPr>
          <a:xfrm>
            <a:off x="2144021" y="3841141"/>
            <a:ext cx="1912183" cy="2432885"/>
            <a:chOff x="1313441" y="3494708"/>
            <a:chExt cx="1912183" cy="2432885"/>
          </a:xfrm>
        </p:grpSpPr>
        <p:sp>
          <p:nvSpPr>
            <p:cNvPr id="61" name="矩形 60">
              <a:extLst>
                <a:ext uri="{FF2B5EF4-FFF2-40B4-BE49-F238E27FC236}">
                  <a16:creationId xmlns:a16="http://schemas.microsoft.com/office/drawing/2014/main" id="{C4E5D87D-D169-4CFF-A23D-DE341B83FAC1}"/>
                </a:ext>
              </a:extLst>
            </p:cNvPr>
            <p:cNvSpPr/>
            <p:nvPr/>
          </p:nvSpPr>
          <p:spPr>
            <a:xfrm>
              <a:off x="2024024" y="3941009"/>
              <a:ext cx="1109913" cy="334999"/>
            </a:xfrm>
            <a:prstGeom prst="rect">
              <a:avLst/>
            </a:prstGeom>
            <a:solidFill>
              <a:schemeClr val="accent2">
                <a:lumMod val="40000"/>
                <a:lumOff val="60000"/>
              </a:schemeClr>
            </a:solidFill>
            <a:ln w="22225">
              <a:solidFill>
                <a:schemeClr val="tx1"/>
              </a:solidFill>
            </a:ln>
          </p:spPr>
          <p:txBody>
            <a:bodyPr wrap="square" rtlCol="0" anchor="b" anchorCtr="0">
              <a:noAutofit/>
            </a:bodyPr>
            <a:lstStyle/>
            <a:p>
              <a:pPr algn="r"/>
              <a:endParaRPr lang="zh-CN" altLang="en-US" sz="1200" dirty="0">
                <a:latin typeface="微软雅黑" pitchFamily="34" charset="-122"/>
                <a:ea typeface="微软雅黑" pitchFamily="34" charset="-122"/>
              </a:endParaRPr>
            </a:p>
          </p:txBody>
        </p:sp>
        <p:sp>
          <p:nvSpPr>
            <p:cNvPr id="46" name="矩形 45">
              <a:extLst>
                <a:ext uri="{FF2B5EF4-FFF2-40B4-BE49-F238E27FC236}">
                  <a16:creationId xmlns:a16="http://schemas.microsoft.com/office/drawing/2014/main" id="{0F766CD8-4479-4BCE-AF3B-510F1A0CDF7A}"/>
                </a:ext>
              </a:extLst>
            </p:cNvPr>
            <p:cNvSpPr/>
            <p:nvPr/>
          </p:nvSpPr>
          <p:spPr>
            <a:xfrm>
              <a:off x="2024024" y="4532164"/>
              <a:ext cx="1109913" cy="1395429"/>
            </a:xfrm>
            <a:prstGeom prst="rect">
              <a:avLst/>
            </a:prstGeom>
            <a:solidFill>
              <a:schemeClr val="accent1">
                <a:lumMod val="20000"/>
                <a:lumOff val="80000"/>
              </a:schemeClr>
            </a:solidFill>
            <a:ln w="22225">
              <a:solidFill>
                <a:schemeClr val="tx1"/>
              </a:solidFill>
            </a:ln>
          </p:spPr>
          <p:txBody>
            <a:bodyPr wrap="square" rtlCol="0" anchor="b" anchorCtr="0">
              <a:noAutofit/>
            </a:bodyPr>
            <a:lstStyle/>
            <a:p>
              <a:pPr algn="r"/>
              <a:endParaRPr lang="zh-CN" altLang="en-US" sz="1200" dirty="0">
                <a:latin typeface="微软雅黑" pitchFamily="34" charset="-122"/>
                <a:ea typeface="微软雅黑" pitchFamily="34" charset="-122"/>
              </a:endParaRPr>
            </a:p>
          </p:txBody>
        </p:sp>
        <p:cxnSp>
          <p:nvCxnSpPr>
            <p:cNvPr id="30" name="直接连接符 29">
              <a:extLst>
                <a:ext uri="{FF2B5EF4-FFF2-40B4-BE49-F238E27FC236}">
                  <a16:creationId xmlns:a16="http://schemas.microsoft.com/office/drawing/2014/main" id="{62675811-808B-4ABD-AE2A-7C4DF2DE2E9B}"/>
                </a:ext>
              </a:extLst>
            </p:cNvPr>
            <p:cNvCxnSpPr>
              <a:cxnSpLocks/>
            </p:cNvCxnSpPr>
            <p:nvPr/>
          </p:nvCxnSpPr>
          <p:spPr>
            <a:xfrm>
              <a:off x="2402835" y="4555708"/>
              <a:ext cx="8720" cy="1356163"/>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269B64D6-5119-4E48-916F-423E5BAA632C}"/>
                </a:ext>
              </a:extLst>
            </p:cNvPr>
            <p:cNvCxnSpPr>
              <a:cxnSpLocks/>
            </p:cNvCxnSpPr>
            <p:nvPr/>
          </p:nvCxnSpPr>
          <p:spPr>
            <a:xfrm>
              <a:off x="2782212" y="4564431"/>
              <a:ext cx="8720" cy="1347441"/>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7E490DBA-9FCA-43D4-9AFF-B37B49E694A5}"/>
                </a:ext>
              </a:extLst>
            </p:cNvPr>
            <p:cNvCxnSpPr>
              <a:cxnSpLocks/>
            </p:cNvCxnSpPr>
            <p:nvPr/>
          </p:nvCxnSpPr>
          <p:spPr>
            <a:xfrm flipH="1">
              <a:off x="2042509" y="4895840"/>
              <a:ext cx="1058030" cy="521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A7290372-8C52-4684-8F04-5AE84F503174}"/>
                </a:ext>
              </a:extLst>
            </p:cNvPr>
            <p:cNvCxnSpPr>
              <a:cxnSpLocks/>
            </p:cNvCxnSpPr>
            <p:nvPr/>
          </p:nvCxnSpPr>
          <p:spPr>
            <a:xfrm flipH="1">
              <a:off x="2042509" y="5269942"/>
              <a:ext cx="1091429"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AD737C75-4A54-4B4D-AF2C-04FAB3E4BB3A}"/>
                </a:ext>
              </a:extLst>
            </p:cNvPr>
            <p:cNvSpPr/>
            <p:nvPr/>
          </p:nvSpPr>
          <p:spPr>
            <a:xfrm>
              <a:off x="2042507" y="4969649"/>
              <a:ext cx="1091430" cy="277000"/>
            </a:xfrm>
            <a:prstGeom prst="rect">
              <a:avLst/>
            </a:prstGeom>
          </p:spPr>
          <p:txBody>
            <a:bodyPr wrap="square" rtlCol="0" anchor="ctr">
              <a:spAutoFit/>
            </a:bodyPr>
            <a:lstStyle/>
            <a:p>
              <a:pPr algn="ctr"/>
              <a:endParaRPr lang="zh-CN" altLang="en-US" sz="1200" dirty="0">
                <a:latin typeface="微软雅黑" pitchFamily="34" charset="-122"/>
                <a:ea typeface="微软雅黑" pitchFamily="34" charset="-122"/>
              </a:endParaRPr>
            </a:p>
          </p:txBody>
        </p:sp>
        <p:cxnSp>
          <p:nvCxnSpPr>
            <p:cNvPr id="56" name="直接连接符 55">
              <a:extLst>
                <a:ext uri="{FF2B5EF4-FFF2-40B4-BE49-F238E27FC236}">
                  <a16:creationId xmlns:a16="http://schemas.microsoft.com/office/drawing/2014/main" id="{C72BDBE5-29C2-4BE4-A512-FF11646E4494}"/>
                </a:ext>
              </a:extLst>
            </p:cNvPr>
            <p:cNvCxnSpPr>
              <a:cxnSpLocks/>
            </p:cNvCxnSpPr>
            <p:nvPr/>
          </p:nvCxnSpPr>
          <p:spPr>
            <a:xfrm>
              <a:off x="2398475" y="3958300"/>
              <a:ext cx="0" cy="29652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00DE5DBD-31D8-4DFA-88A3-AF35C32D4F8C}"/>
                </a:ext>
              </a:extLst>
            </p:cNvPr>
            <p:cNvCxnSpPr>
              <a:cxnSpLocks/>
            </p:cNvCxnSpPr>
            <p:nvPr/>
          </p:nvCxnSpPr>
          <p:spPr>
            <a:xfrm>
              <a:off x="2769130" y="3958300"/>
              <a:ext cx="8720" cy="29652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2" name="矩形 61">
              <a:extLst>
                <a:ext uri="{FF2B5EF4-FFF2-40B4-BE49-F238E27FC236}">
                  <a16:creationId xmlns:a16="http://schemas.microsoft.com/office/drawing/2014/main" id="{F2C15E60-BEAD-4BBF-B611-1698CBB5DA38}"/>
                </a:ext>
              </a:extLst>
            </p:cNvPr>
            <p:cNvSpPr/>
            <p:nvPr/>
          </p:nvSpPr>
          <p:spPr>
            <a:xfrm>
              <a:off x="1313441" y="4532164"/>
              <a:ext cx="284502" cy="1379706"/>
            </a:xfrm>
            <a:prstGeom prst="rect">
              <a:avLst/>
            </a:prstGeom>
            <a:solidFill>
              <a:schemeClr val="accent6">
                <a:lumMod val="20000"/>
                <a:lumOff val="80000"/>
              </a:schemeClr>
            </a:solidFill>
            <a:ln w="22225">
              <a:solidFill>
                <a:schemeClr val="tx1"/>
              </a:solidFill>
            </a:ln>
          </p:spPr>
          <p:txBody>
            <a:bodyPr wrap="square" rtlCol="0" anchor="b" anchorCtr="0">
              <a:noAutofit/>
            </a:bodyPr>
            <a:lstStyle/>
            <a:p>
              <a:pPr algn="r"/>
              <a:endParaRPr lang="zh-CN" altLang="en-US" sz="1200" dirty="0">
                <a:latin typeface="微软雅黑" pitchFamily="34" charset="-122"/>
                <a:ea typeface="微软雅黑" pitchFamily="34" charset="-122"/>
              </a:endParaRPr>
            </a:p>
          </p:txBody>
        </p:sp>
        <p:sp>
          <p:nvSpPr>
            <p:cNvPr id="63" name="文本框 62">
              <a:extLst>
                <a:ext uri="{FF2B5EF4-FFF2-40B4-BE49-F238E27FC236}">
                  <a16:creationId xmlns:a16="http://schemas.microsoft.com/office/drawing/2014/main" id="{E8B2626B-B479-43B5-BBC8-19F919D5544B}"/>
                </a:ext>
              </a:extLst>
            </p:cNvPr>
            <p:cNvSpPr txBox="1"/>
            <p:nvPr/>
          </p:nvSpPr>
          <p:spPr>
            <a:xfrm>
              <a:off x="2086894" y="3950815"/>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a:t>
              </a:r>
              <a:endParaRPr lang="zh-CN" altLang="en-US" sz="1200" b="1" dirty="0">
                <a:latin typeface="Calibri" panose="020F0502020204030204" pitchFamily="34" charset="0"/>
                <a:cs typeface="Calibri" panose="020F0502020204030204" pitchFamily="34" charset="0"/>
              </a:endParaRPr>
            </a:p>
          </p:txBody>
        </p:sp>
        <p:sp>
          <p:nvSpPr>
            <p:cNvPr id="64" name="文本框 63">
              <a:extLst>
                <a:ext uri="{FF2B5EF4-FFF2-40B4-BE49-F238E27FC236}">
                  <a16:creationId xmlns:a16="http://schemas.microsoft.com/office/drawing/2014/main" id="{C066A919-F048-472B-828C-C38DB74E2520}"/>
                </a:ext>
              </a:extLst>
            </p:cNvPr>
            <p:cNvSpPr txBox="1"/>
            <p:nvPr/>
          </p:nvSpPr>
          <p:spPr>
            <a:xfrm>
              <a:off x="2460882" y="3964224"/>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2</a:t>
              </a:r>
            </a:p>
          </p:txBody>
        </p:sp>
        <p:sp>
          <p:nvSpPr>
            <p:cNvPr id="65" name="文本框 64">
              <a:extLst>
                <a:ext uri="{FF2B5EF4-FFF2-40B4-BE49-F238E27FC236}">
                  <a16:creationId xmlns:a16="http://schemas.microsoft.com/office/drawing/2014/main" id="{B767C186-BC78-4A28-BB65-9B4FD138CD79}"/>
                </a:ext>
              </a:extLst>
            </p:cNvPr>
            <p:cNvSpPr txBox="1"/>
            <p:nvPr/>
          </p:nvSpPr>
          <p:spPr>
            <a:xfrm>
              <a:off x="2826290" y="3970314"/>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3</a:t>
              </a:r>
            </a:p>
          </p:txBody>
        </p:sp>
        <p:sp>
          <p:nvSpPr>
            <p:cNvPr id="66" name="文本框 65">
              <a:extLst>
                <a:ext uri="{FF2B5EF4-FFF2-40B4-BE49-F238E27FC236}">
                  <a16:creationId xmlns:a16="http://schemas.microsoft.com/office/drawing/2014/main" id="{E301FD9F-26D7-4DF9-BB18-1DFC6DF51C5D}"/>
                </a:ext>
              </a:extLst>
            </p:cNvPr>
            <p:cNvSpPr txBox="1"/>
            <p:nvPr/>
          </p:nvSpPr>
          <p:spPr>
            <a:xfrm>
              <a:off x="2064831" y="4586061"/>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4</a:t>
              </a:r>
              <a:endParaRPr lang="zh-CN" altLang="en-US" sz="1200" b="1" dirty="0">
                <a:latin typeface="Calibri" panose="020F0502020204030204" pitchFamily="34" charset="0"/>
                <a:cs typeface="Calibri" panose="020F0502020204030204" pitchFamily="34" charset="0"/>
              </a:endParaRPr>
            </a:p>
          </p:txBody>
        </p:sp>
        <p:sp>
          <p:nvSpPr>
            <p:cNvPr id="67" name="文本框 66">
              <a:extLst>
                <a:ext uri="{FF2B5EF4-FFF2-40B4-BE49-F238E27FC236}">
                  <a16:creationId xmlns:a16="http://schemas.microsoft.com/office/drawing/2014/main" id="{2C0C722C-7433-426E-BBF3-22BEE09D57C3}"/>
                </a:ext>
              </a:extLst>
            </p:cNvPr>
            <p:cNvSpPr txBox="1"/>
            <p:nvPr/>
          </p:nvSpPr>
          <p:spPr>
            <a:xfrm>
              <a:off x="2438819" y="4588308"/>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5</a:t>
              </a:r>
            </a:p>
          </p:txBody>
        </p:sp>
        <p:sp>
          <p:nvSpPr>
            <p:cNvPr id="68" name="文本框 67">
              <a:extLst>
                <a:ext uri="{FF2B5EF4-FFF2-40B4-BE49-F238E27FC236}">
                  <a16:creationId xmlns:a16="http://schemas.microsoft.com/office/drawing/2014/main" id="{4FA4DAD7-A11F-432C-8F40-E0620F9C6C01}"/>
                </a:ext>
              </a:extLst>
            </p:cNvPr>
            <p:cNvSpPr txBox="1"/>
            <p:nvPr/>
          </p:nvSpPr>
          <p:spPr>
            <a:xfrm>
              <a:off x="2804227" y="4583238"/>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6</a:t>
              </a:r>
            </a:p>
          </p:txBody>
        </p:sp>
        <p:sp>
          <p:nvSpPr>
            <p:cNvPr id="69" name="文本框 68">
              <a:extLst>
                <a:ext uri="{FF2B5EF4-FFF2-40B4-BE49-F238E27FC236}">
                  <a16:creationId xmlns:a16="http://schemas.microsoft.com/office/drawing/2014/main" id="{E0D8A61A-37F8-450C-B0C8-852EC291B61D}"/>
                </a:ext>
              </a:extLst>
            </p:cNvPr>
            <p:cNvSpPr txBox="1"/>
            <p:nvPr/>
          </p:nvSpPr>
          <p:spPr>
            <a:xfrm>
              <a:off x="2064831" y="4921904"/>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7</a:t>
              </a:r>
              <a:endParaRPr lang="zh-CN" altLang="en-US" sz="1200" b="1" dirty="0">
                <a:latin typeface="Calibri" panose="020F0502020204030204" pitchFamily="34" charset="0"/>
                <a:cs typeface="Calibri" panose="020F0502020204030204" pitchFamily="34" charset="0"/>
              </a:endParaRPr>
            </a:p>
          </p:txBody>
        </p:sp>
        <p:sp>
          <p:nvSpPr>
            <p:cNvPr id="70" name="文本框 69">
              <a:extLst>
                <a:ext uri="{FF2B5EF4-FFF2-40B4-BE49-F238E27FC236}">
                  <a16:creationId xmlns:a16="http://schemas.microsoft.com/office/drawing/2014/main" id="{9D896E35-2E56-4BA1-AB4C-BFDABB505977}"/>
                </a:ext>
              </a:extLst>
            </p:cNvPr>
            <p:cNvSpPr txBox="1"/>
            <p:nvPr/>
          </p:nvSpPr>
          <p:spPr>
            <a:xfrm>
              <a:off x="2438819" y="4924149"/>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8</a:t>
              </a:r>
            </a:p>
          </p:txBody>
        </p:sp>
        <p:sp>
          <p:nvSpPr>
            <p:cNvPr id="71" name="文本框 70">
              <a:extLst>
                <a:ext uri="{FF2B5EF4-FFF2-40B4-BE49-F238E27FC236}">
                  <a16:creationId xmlns:a16="http://schemas.microsoft.com/office/drawing/2014/main" id="{03C77448-74CA-434D-B62D-2EB4642FD28E}"/>
                </a:ext>
              </a:extLst>
            </p:cNvPr>
            <p:cNvSpPr txBox="1"/>
            <p:nvPr/>
          </p:nvSpPr>
          <p:spPr>
            <a:xfrm>
              <a:off x="2804227" y="4919073"/>
              <a:ext cx="27813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9</a:t>
              </a:r>
            </a:p>
          </p:txBody>
        </p:sp>
        <p:sp>
          <p:nvSpPr>
            <p:cNvPr id="72" name="文本框 71">
              <a:extLst>
                <a:ext uri="{FF2B5EF4-FFF2-40B4-BE49-F238E27FC236}">
                  <a16:creationId xmlns:a16="http://schemas.microsoft.com/office/drawing/2014/main" id="{38ED57F6-B5F5-4D95-82AF-B01D33FDA9DF}"/>
                </a:ext>
              </a:extLst>
            </p:cNvPr>
            <p:cNvSpPr txBox="1"/>
            <p:nvPr/>
          </p:nvSpPr>
          <p:spPr>
            <a:xfrm>
              <a:off x="1899901" y="5305675"/>
              <a:ext cx="652119"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10</a:t>
              </a:r>
              <a:endParaRPr lang="zh-CN" altLang="en-US" sz="1200" b="1" dirty="0">
                <a:latin typeface="Calibri" panose="020F0502020204030204" pitchFamily="34" charset="0"/>
                <a:cs typeface="Calibri" panose="020F0502020204030204" pitchFamily="34" charset="0"/>
              </a:endParaRPr>
            </a:p>
          </p:txBody>
        </p:sp>
        <p:sp>
          <p:nvSpPr>
            <p:cNvPr id="73" name="文本框 72">
              <a:extLst>
                <a:ext uri="{FF2B5EF4-FFF2-40B4-BE49-F238E27FC236}">
                  <a16:creationId xmlns:a16="http://schemas.microsoft.com/office/drawing/2014/main" id="{4729ADDB-FE84-49B7-A9D9-EF740D31A3A4}"/>
                </a:ext>
              </a:extLst>
            </p:cNvPr>
            <p:cNvSpPr txBox="1"/>
            <p:nvPr/>
          </p:nvSpPr>
          <p:spPr>
            <a:xfrm>
              <a:off x="2264159" y="5312659"/>
              <a:ext cx="662024"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11</a:t>
              </a:r>
            </a:p>
          </p:txBody>
        </p:sp>
        <p:sp>
          <p:nvSpPr>
            <p:cNvPr id="74" name="文本框 73">
              <a:extLst>
                <a:ext uri="{FF2B5EF4-FFF2-40B4-BE49-F238E27FC236}">
                  <a16:creationId xmlns:a16="http://schemas.microsoft.com/office/drawing/2014/main" id="{1EA8EFF5-4EF3-43B0-8033-E560EC343BEC}"/>
                </a:ext>
              </a:extLst>
            </p:cNvPr>
            <p:cNvSpPr txBox="1"/>
            <p:nvPr/>
          </p:nvSpPr>
          <p:spPr>
            <a:xfrm>
              <a:off x="2669373" y="5309572"/>
              <a:ext cx="55135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12</a:t>
              </a:r>
            </a:p>
          </p:txBody>
        </p:sp>
        <p:sp>
          <p:nvSpPr>
            <p:cNvPr id="91" name="文本框 90">
              <a:extLst>
                <a:ext uri="{FF2B5EF4-FFF2-40B4-BE49-F238E27FC236}">
                  <a16:creationId xmlns:a16="http://schemas.microsoft.com/office/drawing/2014/main" id="{57CE872A-68F2-4920-AE7E-295716C1FF17}"/>
                </a:ext>
              </a:extLst>
            </p:cNvPr>
            <p:cNvSpPr txBox="1"/>
            <p:nvPr/>
          </p:nvSpPr>
          <p:spPr>
            <a:xfrm>
              <a:off x="1342406" y="4565832"/>
              <a:ext cx="238838"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0</a:t>
              </a:r>
              <a:endParaRPr lang="zh-CN" altLang="en-US" sz="1200" b="1" dirty="0">
                <a:latin typeface="Calibri" panose="020F0502020204030204" pitchFamily="34" charset="0"/>
                <a:cs typeface="Calibri" panose="020F0502020204030204" pitchFamily="34" charset="0"/>
              </a:endParaRPr>
            </a:p>
          </p:txBody>
        </p:sp>
        <p:cxnSp>
          <p:nvCxnSpPr>
            <p:cNvPr id="95" name="直接连接符 94">
              <a:extLst>
                <a:ext uri="{FF2B5EF4-FFF2-40B4-BE49-F238E27FC236}">
                  <a16:creationId xmlns:a16="http://schemas.microsoft.com/office/drawing/2014/main" id="{356FC47A-528C-4FD7-9D03-C5850AE05609}"/>
                </a:ext>
              </a:extLst>
            </p:cNvPr>
            <p:cNvCxnSpPr>
              <a:cxnSpLocks/>
            </p:cNvCxnSpPr>
            <p:nvPr/>
          </p:nvCxnSpPr>
          <p:spPr>
            <a:xfrm flipH="1">
              <a:off x="2059206" y="5606794"/>
              <a:ext cx="1058030" cy="521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1" name="文本框 100">
              <a:extLst>
                <a:ext uri="{FF2B5EF4-FFF2-40B4-BE49-F238E27FC236}">
                  <a16:creationId xmlns:a16="http://schemas.microsoft.com/office/drawing/2014/main" id="{B5B483F3-ADF8-4BBA-B348-1C4D09CD6859}"/>
                </a:ext>
              </a:extLst>
            </p:cNvPr>
            <p:cNvSpPr txBox="1"/>
            <p:nvPr/>
          </p:nvSpPr>
          <p:spPr>
            <a:xfrm>
              <a:off x="1904799" y="5622390"/>
              <a:ext cx="652119"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13</a:t>
              </a:r>
              <a:endParaRPr lang="zh-CN" altLang="en-US" sz="1200" b="1" dirty="0">
                <a:latin typeface="Calibri" panose="020F0502020204030204" pitchFamily="34" charset="0"/>
                <a:cs typeface="Calibri" panose="020F0502020204030204" pitchFamily="34" charset="0"/>
              </a:endParaRPr>
            </a:p>
          </p:txBody>
        </p:sp>
        <p:sp>
          <p:nvSpPr>
            <p:cNvPr id="102" name="文本框 101">
              <a:extLst>
                <a:ext uri="{FF2B5EF4-FFF2-40B4-BE49-F238E27FC236}">
                  <a16:creationId xmlns:a16="http://schemas.microsoft.com/office/drawing/2014/main" id="{EE3B95E2-BC55-47B5-A6C7-210B8D3C8F97}"/>
                </a:ext>
              </a:extLst>
            </p:cNvPr>
            <p:cNvSpPr txBox="1"/>
            <p:nvPr/>
          </p:nvSpPr>
          <p:spPr>
            <a:xfrm>
              <a:off x="2269057" y="5629378"/>
              <a:ext cx="662024"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14</a:t>
              </a:r>
            </a:p>
          </p:txBody>
        </p:sp>
        <p:sp>
          <p:nvSpPr>
            <p:cNvPr id="103" name="文本框 102">
              <a:extLst>
                <a:ext uri="{FF2B5EF4-FFF2-40B4-BE49-F238E27FC236}">
                  <a16:creationId xmlns:a16="http://schemas.microsoft.com/office/drawing/2014/main" id="{43DFAD58-1F99-4182-8760-6A9EE8DB60F5}"/>
                </a:ext>
              </a:extLst>
            </p:cNvPr>
            <p:cNvSpPr txBox="1"/>
            <p:nvPr/>
          </p:nvSpPr>
          <p:spPr>
            <a:xfrm>
              <a:off x="2674271" y="5626285"/>
              <a:ext cx="551353" cy="277000"/>
            </a:xfrm>
            <a:prstGeom prst="rect">
              <a:avLst/>
            </a:prstGeom>
            <a:noFill/>
          </p:spPr>
          <p:txBody>
            <a:bodyPr wrap="square" rtlCol="0" anchor="ctr">
              <a:spAutoFit/>
            </a:bodyPr>
            <a:lstStyle/>
            <a:p>
              <a:pPr algn="ctr"/>
              <a:r>
                <a:rPr lang="en-US" altLang="zh-CN" sz="1200" b="1" dirty="0">
                  <a:latin typeface="Calibri" panose="020F0502020204030204" pitchFamily="34" charset="0"/>
                  <a:cs typeface="Calibri" panose="020F0502020204030204" pitchFamily="34" charset="0"/>
                </a:rPr>
                <a:t>15</a:t>
              </a:r>
            </a:p>
          </p:txBody>
        </p:sp>
        <p:grpSp>
          <p:nvGrpSpPr>
            <p:cNvPr id="112" name="组合 111">
              <a:extLst>
                <a:ext uri="{FF2B5EF4-FFF2-40B4-BE49-F238E27FC236}">
                  <a16:creationId xmlns:a16="http://schemas.microsoft.com/office/drawing/2014/main" id="{507B2CF0-604E-4C88-BA0B-F47E6F32BABB}"/>
                </a:ext>
              </a:extLst>
            </p:cNvPr>
            <p:cNvGrpSpPr/>
            <p:nvPr/>
          </p:nvGrpSpPr>
          <p:grpSpPr>
            <a:xfrm>
              <a:off x="2200984" y="3494708"/>
              <a:ext cx="741079" cy="223676"/>
              <a:chOff x="2028051" y="3506932"/>
              <a:chExt cx="1109913" cy="334999"/>
            </a:xfrm>
          </p:grpSpPr>
          <p:sp>
            <p:nvSpPr>
              <p:cNvPr id="106" name="矩形 105">
                <a:extLst>
                  <a:ext uri="{FF2B5EF4-FFF2-40B4-BE49-F238E27FC236}">
                    <a16:creationId xmlns:a16="http://schemas.microsoft.com/office/drawing/2014/main" id="{6D7244E7-09D0-435A-9814-8E1F9F009949}"/>
                  </a:ext>
                </a:extLst>
              </p:cNvPr>
              <p:cNvSpPr/>
              <p:nvPr/>
            </p:nvSpPr>
            <p:spPr>
              <a:xfrm>
                <a:off x="2028051" y="3506932"/>
                <a:ext cx="1109913" cy="334999"/>
              </a:xfrm>
              <a:prstGeom prst="rect">
                <a:avLst/>
              </a:prstGeom>
              <a:solidFill>
                <a:schemeClr val="accent2">
                  <a:lumMod val="40000"/>
                  <a:lumOff val="60000"/>
                </a:schemeClr>
              </a:solidFill>
              <a:ln w="22225">
                <a:solidFill>
                  <a:schemeClr val="tx1"/>
                </a:solidFill>
              </a:ln>
            </p:spPr>
            <p:txBody>
              <a:bodyPr wrap="square" rtlCol="0" anchor="b" anchorCtr="0">
                <a:noAutofit/>
              </a:bodyPr>
              <a:lstStyle/>
              <a:p>
                <a:pPr algn="r"/>
                <a:endParaRPr lang="zh-CN" altLang="en-US" sz="1200" dirty="0">
                  <a:latin typeface="微软雅黑" pitchFamily="34" charset="-122"/>
                  <a:ea typeface="微软雅黑" pitchFamily="34" charset="-122"/>
                </a:endParaRPr>
              </a:p>
            </p:txBody>
          </p:sp>
          <p:cxnSp>
            <p:nvCxnSpPr>
              <p:cNvPr id="107" name="直接连接符 106">
                <a:extLst>
                  <a:ext uri="{FF2B5EF4-FFF2-40B4-BE49-F238E27FC236}">
                    <a16:creationId xmlns:a16="http://schemas.microsoft.com/office/drawing/2014/main" id="{B12D6262-5F00-40CC-81D4-940718C3DF91}"/>
                  </a:ext>
                </a:extLst>
              </p:cNvPr>
              <p:cNvCxnSpPr>
                <a:cxnSpLocks/>
              </p:cNvCxnSpPr>
              <p:nvPr/>
            </p:nvCxnSpPr>
            <p:spPr>
              <a:xfrm>
                <a:off x="2402502" y="3524223"/>
                <a:ext cx="0" cy="29652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a16="http://schemas.microsoft.com/office/drawing/2014/main" id="{614FB852-DC60-42BF-8D7B-69691FB5A3AB}"/>
                  </a:ext>
                </a:extLst>
              </p:cNvPr>
              <p:cNvCxnSpPr>
                <a:cxnSpLocks/>
              </p:cNvCxnSpPr>
              <p:nvPr/>
            </p:nvCxnSpPr>
            <p:spPr>
              <a:xfrm>
                <a:off x="2773157" y="3524223"/>
                <a:ext cx="8720" cy="296524"/>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114" name="直接箭头连接符 113">
              <a:extLst>
                <a:ext uri="{FF2B5EF4-FFF2-40B4-BE49-F238E27FC236}">
                  <a16:creationId xmlns:a16="http://schemas.microsoft.com/office/drawing/2014/main" id="{5E0634B9-B38C-4C01-B2E6-AFE503737510}"/>
                </a:ext>
              </a:extLst>
            </p:cNvPr>
            <p:cNvCxnSpPr>
              <a:endCxn id="63" idx="0"/>
            </p:cNvCxnSpPr>
            <p:nvPr/>
          </p:nvCxnSpPr>
          <p:spPr>
            <a:xfrm flipH="1">
              <a:off x="2225961" y="3718384"/>
              <a:ext cx="117003" cy="2324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FE145623-3146-4F3E-8DD6-149E0ABB265B}"/>
                </a:ext>
              </a:extLst>
            </p:cNvPr>
            <p:cNvCxnSpPr>
              <a:cxnSpLocks/>
              <a:stCxn id="106" idx="2"/>
              <a:endCxn id="64" idx="0"/>
            </p:cNvCxnSpPr>
            <p:nvPr/>
          </p:nvCxnSpPr>
          <p:spPr>
            <a:xfrm>
              <a:off x="2571524" y="3718384"/>
              <a:ext cx="28425" cy="245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8" name="直接箭头连接符 117">
              <a:extLst>
                <a:ext uri="{FF2B5EF4-FFF2-40B4-BE49-F238E27FC236}">
                  <a16:creationId xmlns:a16="http://schemas.microsoft.com/office/drawing/2014/main" id="{EE517283-D6D7-49A8-898B-9EA6584B01C4}"/>
                </a:ext>
              </a:extLst>
            </p:cNvPr>
            <p:cNvCxnSpPr>
              <a:cxnSpLocks/>
              <a:endCxn id="65" idx="0"/>
            </p:cNvCxnSpPr>
            <p:nvPr/>
          </p:nvCxnSpPr>
          <p:spPr>
            <a:xfrm>
              <a:off x="2847431" y="3725368"/>
              <a:ext cx="117926" cy="244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123" name="文本框 122">
                <a:extLst>
                  <a:ext uri="{FF2B5EF4-FFF2-40B4-BE49-F238E27FC236}">
                    <a16:creationId xmlns:a16="http://schemas.microsoft.com/office/drawing/2014/main" id="{4B05593A-4F95-4E7F-AE13-21E4AD8117C0}"/>
                  </a:ext>
                </a:extLst>
              </p:cNvPr>
              <p:cNvSpPr txBox="1"/>
              <p:nvPr/>
            </p:nvSpPr>
            <p:spPr>
              <a:xfrm>
                <a:off x="1685576" y="4830659"/>
                <a:ext cx="461665" cy="1507849"/>
              </a:xfrm>
              <a:prstGeom prst="rect">
                <a:avLst/>
              </a:prstGeom>
              <a:noFill/>
            </p:spPr>
            <p:txBody>
              <a:bodyPr vert="vert270" wrap="none" rtlCol="0">
                <a:spAutoFit/>
              </a:bodyPr>
              <a:lstStyle/>
              <a:p>
                <a:pPr algn="l"/>
                <a14:m>
                  <m:oMath xmlns:m="http://schemas.openxmlformats.org/officeDocument/2006/math">
                    <m:sSub>
                      <m:sSubPr>
                        <m:ctrlPr>
                          <a:rPr lang="en-US" altLang="zh-CN" b="0" i="1" dirty="0" smtClean="0">
                            <a:latin typeface="Cambria Math" panose="02040503050406030204" pitchFamily="18" charset="0"/>
                          </a:rPr>
                        </m:ctrlPr>
                      </m:sSubPr>
                      <m:e>
                        <m:r>
                          <a:rPr lang="en-US" altLang="zh-CN" i="1" dirty="0" smtClean="0">
                            <a:latin typeface="Cambria Math" panose="02040503050406030204" pitchFamily="18" charset="0"/>
                          </a:rPr>
                          <m:t>𝐴</m:t>
                        </m:r>
                      </m:e>
                      <m:sub>
                        <m:r>
                          <a:rPr lang="en-US" altLang="zh-CN" b="0" i="1" dirty="0" smtClean="0">
                            <a:latin typeface="Cambria Math" panose="02040503050406030204" pitchFamily="18" charset="0"/>
                          </a:rPr>
                          <m:t>𝑘</m:t>
                        </m:r>
                      </m:sub>
                    </m:sSub>
                  </m:oMath>
                </a14:m>
                <a:r>
                  <a:rPr lang="en-US" altLang="zh-CN" dirty="0"/>
                  <a:t> </a:t>
                </a:r>
                <a:r>
                  <a:rPr lang="en-US" altLang="zh-CN" dirty="0" err="1"/>
                  <a:t>subcolumn</a:t>
                </a:r>
                <a:endParaRPr lang="zh-CN" altLang="en-US" dirty="0"/>
              </a:p>
            </p:txBody>
          </p:sp>
        </mc:Choice>
        <mc:Fallback>
          <p:sp>
            <p:nvSpPr>
              <p:cNvPr id="123" name="文本框 122">
                <a:extLst>
                  <a:ext uri="{FF2B5EF4-FFF2-40B4-BE49-F238E27FC236}">
                    <a16:creationId xmlns:a16="http://schemas.microsoft.com/office/drawing/2014/main" id="{4B05593A-4F95-4E7F-AE13-21E4AD8117C0}"/>
                  </a:ext>
                </a:extLst>
              </p:cNvPr>
              <p:cNvSpPr txBox="1">
                <a:spLocks noRot="1" noChangeAspect="1" noMove="1" noResize="1" noEditPoints="1" noAdjustHandles="1" noChangeArrowheads="1" noChangeShapeType="1" noTextEdit="1"/>
              </p:cNvSpPr>
              <p:nvPr/>
            </p:nvSpPr>
            <p:spPr>
              <a:xfrm>
                <a:off x="1685576" y="4830659"/>
                <a:ext cx="461665" cy="1507849"/>
              </a:xfrm>
              <a:prstGeom prst="rect">
                <a:avLst/>
              </a:prstGeom>
              <a:blipFill>
                <a:blip r:embed="rId4"/>
                <a:stretch>
                  <a:fillRect t="-6452" r="-106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4" name="文本框 123">
                <a:extLst>
                  <a:ext uri="{FF2B5EF4-FFF2-40B4-BE49-F238E27FC236}">
                    <a16:creationId xmlns:a16="http://schemas.microsoft.com/office/drawing/2014/main" id="{9EF102E3-C8AD-40C0-BDB3-4ECB5622F7D4}"/>
                  </a:ext>
                </a:extLst>
              </p:cNvPr>
              <p:cNvSpPr txBox="1"/>
              <p:nvPr/>
            </p:nvSpPr>
            <p:spPr>
              <a:xfrm>
                <a:off x="2791373" y="3426492"/>
                <a:ext cx="1234184" cy="369332"/>
              </a:xfrm>
              <a:prstGeom prst="rect">
                <a:avLst/>
              </a:prstGeom>
              <a:noFill/>
            </p:spPr>
            <p:txBody>
              <a:bodyPr vert="horz" wrap="none" rtlCol="0">
                <a:spAutoFit/>
              </a:bodyPr>
              <a:lstStyle/>
              <a:p>
                <a:pPr algn="l"/>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𝐵</m:t>
                        </m:r>
                      </m:e>
                      <m:sub>
                        <m:r>
                          <a:rPr lang="en-US" altLang="zh-CN" i="1" dirty="0" smtClean="0">
                            <a:latin typeface="Cambria Math" panose="02040503050406030204" pitchFamily="18" charset="0"/>
                          </a:rPr>
                          <m:t>𝑘</m:t>
                        </m:r>
                      </m:sub>
                    </m:sSub>
                  </m:oMath>
                </a14:m>
                <a:r>
                  <a:rPr lang="en-US" altLang="zh-CN" dirty="0"/>
                  <a:t> subrow</a:t>
                </a:r>
                <a:endParaRPr lang="zh-CN" altLang="en-US" dirty="0"/>
              </a:p>
            </p:txBody>
          </p:sp>
        </mc:Choice>
        <mc:Fallback>
          <p:sp>
            <p:nvSpPr>
              <p:cNvPr id="124" name="文本框 123">
                <a:extLst>
                  <a:ext uri="{FF2B5EF4-FFF2-40B4-BE49-F238E27FC236}">
                    <a16:creationId xmlns:a16="http://schemas.microsoft.com/office/drawing/2014/main" id="{9EF102E3-C8AD-40C0-BDB3-4ECB5622F7D4}"/>
                  </a:ext>
                </a:extLst>
              </p:cNvPr>
              <p:cNvSpPr txBox="1">
                <a:spLocks noRot="1" noChangeAspect="1" noMove="1" noResize="1" noEditPoints="1" noAdjustHandles="1" noChangeArrowheads="1" noChangeShapeType="1" noTextEdit="1"/>
              </p:cNvSpPr>
              <p:nvPr/>
            </p:nvSpPr>
            <p:spPr>
              <a:xfrm>
                <a:off x="2791373" y="3426492"/>
                <a:ext cx="1234184" cy="369332"/>
              </a:xfrm>
              <a:prstGeom prst="rect">
                <a:avLst/>
              </a:prstGeom>
              <a:blipFill>
                <a:blip r:embed="rId5"/>
                <a:stretch>
                  <a:fillRect t="-8197" r="-3960" b="-24590"/>
                </a:stretch>
              </a:blipFill>
            </p:spPr>
            <p:txBody>
              <a:bodyPr/>
              <a:lstStyle/>
              <a:p>
                <a:r>
                  <a:rPr lang="zh-CN" altLang="en-US">
                    <a:noFill/>
                  </a:rPr>
                  <a:t> </a:t>
                </a:r>
              </a:p>
            </p:txBody>
          </p:sp>
        </mc:Fallback>
      </mc:AlternateContent>
      <p:sp>
        <p:nvSpPr>
          <p:cNvPr id="125" name="右大括号 124">
            <a:extLst>
              <a:ext uri="{FF2B5EF4-FFF2-40B4-BE49-F238E27FC236}">
                <a16:creationId xmlns:a16="http://schemas.microsoft.com/office/drawing/2014/main" id="{FDB31F68-0979-4A84-AB16-C2A2B843F2F1}"/>
              </a:ext>
            </a:extLst>
          </p:cNvPr>
          <p:cNvSpPr/>
          <p:nvPr/>
        </p:nvSpPr>
        <p:spPr>
          <a:xfrm>
            <a:off x="4076701" y="4878597"/>
            <a:ext cx="193217" cy="136721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126" name="文本框 125">
                <a:extLst>
                  <a:ext uri="{FF2B5EF4-FFF2-40B4-BE49-F238E27FC236}">
                    <a16:creationId xmlns:a16="http://schemas.microsoft.com/office/drawing/2014/main" id="{4BC18135-4BEE-4B8F-AB97-056D638D380A}"/>
                  </a:ext>
                </a:extLst>
              </p:cNvPr>
              <p:cNvSpPr txBox="1"/>
              <p:nvPr/>
            </p:nvSpPr>
            <p:spPr>
              <a:xfrm>
                <a:off x="4355717" y="5382572"/>
                <a:ext cx="1276311" cy="369332"/>
              </a:xfrm>
              <a:prstGeom prst="rect">
                <a:avLst/>
              </a:prstGeom>
              <a:noFill/>
            </p:spPr>
            <p:txBody>
              <a:bodyPr vert="horz" wrap="none" rtlCol="0">
                <a:spAutoFit/>
              </a:bodyPr>
              <a:lstStyle/>
              <a:p>
                <a:pPr algn="l"/>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4∗4=16</m:t>
                      </m:r>
                    </m:oMath>
                  </m:oMathPara>
                </a14:m>
                <a:endParaRPr lang="zh-CN" altLang="en-US" dirty="0"/>
              </a:p>
            </p:txBody>
          </p:sp>
        </mc:Choice>
        <mc:Fallback>
          <p:sp>
            <p:nvSpPr>
              <p:cNvPr id="126" name="文本框 125">
                <a:extLst>
                  <a:ext uri="{FF2B5EF4-FFF2-40B4-BE49-F238E27FC236}">
                    <a16:creationId xmlns:a16="http://schemas.microsoft.com/office/drawing/2014/main" id="{4BC18135-4BEE-4B8F-AB97-056D638D380A}"/>
                  </a:ext>
                </a:extLst>
              </p:cNvPr>
              <p:cNvSpPr txBox="1">
                <a:spLocks noRot="1" noChangeAspect="1" noMove="1" noResize="1" noEditPoints="1" noAdjustHandles="1" noChangeArrowheads="1" noChangeShapeType="1" noTextEdit="1"/>
              </p:cNvSpPr>
              <p:nvPr/>
            </p:nvSpPr>
            <p:spPr>
              <a:xfrm>
                <a:off x="4355717" y="5382572"/>
                <a:ext cx="1276311" cy="369332"/>
              </a:xfrm>
              <a:prstGeom prst="rect">
                <a:avLst/>
              </a:prstGeom>
              <a:blipFill>
                <a:blip r:embed="rId6"/>
                <a:stretch>
                  <a:fillRect/>
                </a:stretch>
              </a:blipFill>
            </p:spPr>
            <p:txBody>
              <a:bodyPr/>
              <a:lstStyle/>
              <a:p>
                <a:r>
                  <a:rPr lang="zh-CN" altLang="en-US">
                    <a:noFill/>
                  </a:rPr>
                  <a:t> </a:t>
                </a:r>
              </a:p>
            </p:txBody>
          </p:sp>
        </mc:Fallback>
      </mc:AlternateContent>
      <p:cxnSp>
        <p:nvCxnSpPr>
          <p:cNvPr id="127" name="直接连接符 126">
            <a:extLst>
              <a:ext uri="{FF2B5EF4-FFF2-40B4-BE49-F238E27FC236}">
                <a16:creationId xmlns:a16="http://schemas.microsoft.com/office/drawing/2014/main" id="{41C9F52E-B9EB-4212-BD99-780715C09F72}"/>
              </a:ext>
            </a:extLst>
          </p:cNvPr>
          <p:cNvCxnSpPr>
            <a:cxnSpLocks/>
          </p:cNvCxnSpPr>
          <p:nvPr/>
        </p:nvCxnSpPr>
        <p:spPr>
          <a:xfrm flipH="1">
            <a:off x="2148121" y="5250093"/>
            <a:ext cx="263703"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a16="http://schemas.microsoft.com/office/drawing/2014/main" id="{C5996608-70D5-4399-824E-413C25596699}"/>
              </a:ext>
            </a:extLst>
          </p:cNvPr>
          <p:cNvCxnSpPr>
            <a:cxnSpLocks/>
          </p:cNvCxnSpPr>
          <p:nvPr/>
        </p:nvCxnSpPr>
        <p:spPr>
          <a:xfrm flipH="1">
            <a:off x="2160553" y="5594900"/>
            <a:ext cx="263703"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a16="http://schemas.microsoft.com/office/drawing/2014/main" id="{05225579-A041-4D1B-BC5D-A1CE7A444910}"/>
              </a:ext>
            </a:extLst>
          </p:cNvPr>
          <p:cNvCxnSpPr>
            <a:cxnSpLocks/>
          </p:cNvCxnSpPr>
          <p:nvPr/>
        </p:nvCxnSpPr>
        <p:spPr>
          <a:xfrm flipH="1">
            <a:off x="2148121" y="5947901"/>
            <a:ext cx="263703"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1" name="文本框 130">
            <a:extLst>
              <a:ext uri="{FF2B5EF4-FFF2-40B4-BE49-F238E27FC236}">
                <a16:creationId xmlns:a16="http://schemas.microsoft.com/office/drawing/2014/main" id="{4FE272D2-98E7-49AF-A023-9C74DE48D091}"/>
              </a:ext>
            </a:extLst>
          </p:cNvPr>
          <p:cNvSpPr txBox="1"/>
          <p:nvPr/>
        </p:nvSpPr>
        <p:spPr>
          <a:xfrm>
            <a:off x="2165724" y="5288094"/>
            <a:ext cx="238838" cy="277000"/>
          </a:xfrm>
          <a:prstGeom prst="rect">
            <a:avLst/>
          </a:prstGeom>
          <a:noFill/>
        </p:spPr>
        <p:txBody>
          <a:bodyPr wrap="square" rtlCol="0" anchor="ctr">
            <a:spAutoFit/>
          </a:bodyPr>
          <a:lstStyle/>
          <a:p>
            <a:pPr algn="ctr"/>
            <a:r>
              <a:rPr lang="en-US" altLang="zh-CN" sz="1200" b="1" dirty="0">
                <a:solidFill>
                  <a:schemeClr val="tx1">
                    <a:lumMod val="50000"/>
                    <a:lumOff val="50000"/>
                  </a:schemeClr>
                </a:solidFill>
                <a:latin typeface="Calibri" panose="020F0502020204030204" pitchFamily="34" charset="0"/>
                <a:cs typeface="Calibri" panose="020F0502020204030204" pitchFamily="34" charset="0"/>
              </a:rPr>
              <a:t>0</a:t>
            </a:r>
            <a:endParaRPr lang="zh-CN" altLang="en-US" sz="1200" b="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32" name="文本框 131">
            <a:extLst>
              <a:ext uri="{FF2B5EF4-FFF2-40B4-BE49-F238E27FC236}">
                <a16:creationId xmlns:a16="http://schemas.microsoft.com/office/drawing/2014/main" id="{78BA2504-E819-4918-906E-36E20DF65201}"/>
              </a:ext>
            </a:extLst>
          </p:cNvPr>
          <p:cNvSpPr txBox="1"/>
          <p:nvPr/>
        </p:nvSpPr>
        <p:spPr>
          <a:xfrm>
            <a:off x="2167841" y="5632901"/>
            <a:ext cx="238838" cy="277000"/>
          </a:xfrm>
          <a:prstGeom prst="rect">
            <a:avLst/>
          </a:prstGeom>
          <a:noFill/>
        </p:spPr>
        <p:txBody>
          <a:bodyPr wrap="square" rtlCol="0" anchor="ctr">
            <a:spAutoFit/>
          </a:bodyPr>
          <a:lstStyle/>
          <a:p>
            <a:pPr algn="ctr"/>
            <a:r>
              <a:rPr lang="en-US" altLang="zh-CN" sz="1200" b="1" dirty="0">
                <a:solidFill>
                  <a:schemeClr val="tx1">
                    <a:lumMod val="50000"/>
                    <a:lumOff val="50000"/>
                  </a:schemeClr>
                </a:solidFill>
                <a:latin typeface="Calibri" panose="020F0502020204030204" pitchFamily="34" charset="0"/>
                <a:cs typeface="Calibri" panose="020F0502020204030204" pitchFamily="34" charset="0"/>
              </a:rPr>
              <a:t>0</a:t>
            </a:r>
            <a:endParaRPr lang="zh-CN" altLang="en-US" sz="1200" b="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33" name="文本框 132">
            <a:extLst>
              <a:ext uri="{FF2B5EF4-FFF2-40B4-BE49-F238E27FC236}">
                <a16:creationId xmlns:a16="http://schemas.microsoft.com/office/drawing/2014/main" id="{9F68E5E9-55F0-4A01-A3F6-36572505B724}"/>
              </a:ext>
            </a:extLst>
          </p:cNvPr>
          <p:cNvSpPr txBox="1"/>
          <p:nvPr/>
        </p:nvSpPr>
        <p:spPr>
          <a:xfrm>
            <a:off x="2161354" y="5970770"/>
            <a:ext cx="238838" cy="277000"/>
          </a:xfrm>
          <a:prstGeom prst="rect">
            <a:avLst/>
          </a:prstGeom>
          <a:noFill/>
        </p:spPr>
        <p:txBody>
          <a:bodyPr wrap="square" rtlCol="0" anchor="ctr">
            <a:spAutoFit/>
          </a:bodyPr>
          <a:lstStyle/>
          <a:p>
            <a:pPr algn="ctr"/>
            <a:r>
              <a:rPr lang="en-US" altLang="zh-CN" sz="1200" b="1" dirty="0">
                <a:solidFill>
                  <a:schemeClr val="tx1">
                    <a:lumMod val="50000"/>
                    <a:lumOff val="50000"/>
                  </a:schemeClr>
                </a:solidFill>
                <a:latin typeface="Calibri" panose="020F0502020204030204" pitchFamily="34" charset="0"/>
                <a:cs typeface="Calibri" panose="020F0502020204030204" pitchFamily="34" charset="0"/>
              </a:rPr>
              <a:t>0</a:t>
            </a:r>
            <a:endParaRPr lang="zh-CN" altLang="en-US" sz="1200" b="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34" name="右大括号 133">
            <a:extLst>
              <a:ext uri="{FF2B5EF4-FFF2-40B4-BE49-F238E27FC236}">
                <a16:creationId xmlns:a16="http://schemas.microsoft.com/office/drawing/2014/main" id="{58450B6F-6CE5-4ED3-B563-74D044988BE7}"/>
              </a:ext>
            </a:extLst>
          </p:cNvPr>
          <p:cNvSpPr/>
          <p:nvPr/>
        </p:nvSpPr>
        <p:spPr>
          <a:xfrm>
            <a:off x="4109422" y="4274595"/>
            <a:ext cx="101482" cy="34784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135" name="文本框 134">
                <a:extLst>
                  <a:ext uri="{FF2B5EF4-FFF2-40B4-BE49-F238E27FC236}">
                    <a16:creationId xmlns:a16="http://schemas.microsoft.com/office/drawing/2014/main" id="{77FF212B-FF28-4E42-B20E-3D45173301FE}"/>
                  </a:ext>
                </a:extLst>
              </p:cNvPr>
              <p:cNvSpPr txBox="1"/>
              <p:nvPr/>
            </p:nvSpPr>
            <p:spPr>
              <a:xfrm>
                <a:off x="4393417" y="4253109"/>
                <a:ext cx="375424" cy="369332"/>
              </a:xfrm>
              <a:prstGeom prst="rect">
                <a:avLst/>
              </a:prstGeom>
              <a:noFill/>
            </p:spPr>
            <p:txBody>
              <a:bodyPr vert="horz" wrap="none" rtlCol="0">
                <a:spAutoFit/>
              </a:bodyPr>
              <a:lstStyle/>
              <a:p>
                <a:pPr algn="l"/>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4</m:t>
                      </m:r>
                    </m:oMath>
                  </m:oMathPara>
                </a14:m>
                <a:endParaRPr lang="zh-CN" altLang="en-US" dirty="0"/>
              </a:p>
            </p:txBody>
          </p:sp>
        </mc:Choice>
        <mc:Fallback>
          <p:sp>
            <p:nvSpPr>
              <p:cNvPr id="135" name="文本框 134">
                <a:extLst>
                  <a:ext uri="{FF2B5EF4-FFF2-40B4-BE49-F238E27FC236}">
                    <a16:creationId xmlns:a16="http://schemas.microsoft.com/office/drawing/2014/main" id="{77FF212B-FF28-4E42-B20E-3D45173301FE}"/>
                  </a:ext>
                </a:extLst>
              </p:cNvPr>
              <p:cNvSpPr txBox="1">
                <a:spLocks noRot="1" noChangeAspect="1" noMove="1" noResize="1" noEditPoints="1" noAdjustHandles="1" noChangeArrowheads="1" noChangeShapeType="1" noTextEdit="1"/>
              </p:cNvSpPr>
              <p:nvPr/>
            </p:nvSpPr>
            <p:spPr>
              <a:xfrm>
                <a:off x="4393417" y="4253109"/>
                <a:ext cx="375424" cy="369332"/>
              </a:xfrm>
              <a:prstGeom prst="rect">
                <a:avLst/>
              </a:prstGeom>
              <a:blipFill>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4677822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A2FCB59-D936-480E-BA32-41C1A9EB504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10</a:t>
            </a:fld>
            <a:endParaRPr lang="zh-CN" altLang="en-US" dirty="0">
              <a:solidFill>
                <a:prstClr val="black">
                  <a:lumMod val="75000"/>
                  <a:lumOff val="25000"/>
                </a:prstClr>
              </a:solidFill>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09F2A677-F1A1-4E13-A61E-2216DF17A41E}"/>
                  </a:ext>
                </a:extLst>
              </p:cNvPr>
              <p:cNvSpPr>
                <a:spLocks noGrp="1"/>
              </p:cNvSpPr>
              <p:nvPr>
                <p:ph idx="1"/>
              </p:nvPr>
            </p:nvSpPr>
            <p:spPr/>
            <p:txBody>
              <a:bodyPr/>
              <a:lstStyle/>
              <a:p>
                <a:r>
                  <a:rPr lang="zh-CN" altLang="en-US" dirty="0"/>
                  <a:t>针对</a:t>
                </a:r>
                <a:r>
                  <a:rPr lang="en-US" altLang="zh-CN" dirty="0"/>
                  <a:t>Intel Xeon Phi </a:t>
                </a:r>
                <a:r>
                  <a:rPr lang="zh-CN" altLang="en-US" dirty="0"/>
                  <a:t>处理器的</a:t>
                </a:r>
                <a:r>
                  <a:rPr lang="en-US" altLang="zh-CN" dirty="0"/>
                  <a:t>AVX512</a:t>
                </a:r>
                <a:r>
                  <a:rPr lang="zh-CN" altLang="en-US" dirty="0"/>
                  <a:t>指令集扩展：</a:t>
                </a:r>
                <a:endParaRPr lang="en-US" altLang="zh-CN" dirty="0"/>
              </a:p>
              <a:p>
                <a:pPr lvl="1"/>
                <a:r>
                  <a:rPr lang="en-US" altLang="zh-CN" dirty="0"/>
                  <a:t>AVX512</a:t>
                </a:r>
                <a:r>
                  <a:rPr lang="zh-CN" altLang="en-US" dirty="0"/>
                  <a:t>中的寄存器数量是</a:t>
                </a:r>
                <a:r>
                  <a:rPr lang="en-US" altLang="zh-CN" dirty="0"/>
                  <a:t>AVX2</a:t>
                </a:r>
                <a:r>
                  <a:rPr lang="zh-CN" altLang="en-US" dirty="0"/>
                  <a:t>的两倍（即</a:t>
                </a:r>
                <a:r>
                  <a:rPr lang="en-US" altLang="zh-CN" dirty="0"/>
                  <a:t>32</a:t>
                </a:r>
                <a:r>
                  <a:rPr lang="zh-CN" altLang="en-US" dirty="0"/>
                  <a:t>个），每个寄存器也是两倍宽（即有</a:t>
                </a:r>
                <a:r>
                  <a:rPr lang="en-US" altLang="zh-CN" dirty="0"/>
                  <a:t>8</a:t>
                </a:r>
                <a:r>
                  <a:rPr lang="zh-CN" altLang="en-US" dirty="0"/>
                  <a:t>个元素），故之前的</a:t>
                </a:r>
                <a:r>
                  <a:rPr lang="en-US" altLang="zh-CN" dirty="0"/>
                  <a:t>AVX2</a:t>
                </a:r>
                <a:r>
                  <a:rPr lang="zh-CN" altLang="en-US" dirty="0"/>
                  <a:t>内核可以最大可以增加到</a:t>
                </a:r>
                <a14:m>
                  <m:oMath xmlns:m="http://schemas.openxmlformats.org/officeDocument/2006/math">
                    <m:r>
                      <a:rPr lang="en-US" altLang="zh-CN" b="0" i="1" smtClean="0">
                        <a:latin typeface="Cambria Math" panose="02040503050406030204" pitchFamily="18" charset="0"/>
                      </a:rPr>
                      <m:t>48×3</m:t>
                    </m:r>
                    <m:r>
                      <a:rPr lang="zh-CN" altLang="en-US" i="1">
                        <a:latin typeface="Cambria Math" panose="02040503050406030204" pitchFamily="18" charset="0"/>
                      </a:rPr>
                      <m:t>，</m:t>
                    </m:r>
                  </m:oMath>
                </a14:m>
                <a:r>
                  <a:rPr lang="zh-CN" altLang="en-US" dirty="0"/>
                  <a:t>由于</a:t>
                </a:r>
                <a:r>
                  <a:rPr lang="en-US" altLang="zh-CN" dirty="0"/>
                  <a:t>tile</a:t>
                </a:r>
                <a:r>
                  <a:rPr lang="zh-CN" altLang="en-US" dirty="0"/>
                  <a:t>大小的限制，并不能有效的进行分块</a:t>
                </a:r>
                <a:endParaRPr lang="en-US" altLang="zh-CN" dirty="0"/>
              </a:p>
              <a:p>
                <a:pPr lvl="1"/>
                <a:endParaRPr lang="en-US" altLang="zh-CN" dirty="0"/>
              </a:p>
              <a:p>
                <a:pPr lvl="1"/>
                <a:r>
                  <a:rPr lang="zh-CN" altLang="en-US" dirty="0"/>
                  <a:t>在</a:t>
                </a:r>
                <a:r>
                  <a:rPr lang="en-US" altLang="zh-CN" dirty="0"/>
                  <a:t>Xeon Phi x200</a:t>
                </a:r>
                <a:r>
                  <a:rPr lang="zh-CN" altLang="en-US" dirty="0"/>
                  <a:t>系列上采用</a:t>
                </a:r>
                <a:r>
                  <a:rPr lang="en-US" altLang="zh-CN" dirty="0"/>
                  <a:t>2D-blocking</a:t>
                </a:r>
                <a:r>
                  <a:rPr lang="zh-CN" altLang="en-US" dirty="0"/>
                  <a:t>的策略并不是最佳的</a:t>
                </a:r>
                <a:endParaRPr lang="en-US" altLang="zh-CN" dirty="0"/>
              </a:p>
              <a:p>
                <a:pPr lvl="2"/>
                <a:r>
                  <a:rPr lang="zh-CN" altLang="en-US" dirty="0"/>
                  <a:t>乱序执行的流水线只有双发射的两个</a:t>
                </a:r>
                <a:r>
                  <a:rPr lang="en-US" altLang="zh-CN" dirty="0"/>
                  <a:t>FPU</a:t>
                </a:r>
                <a:r>
                  <a:rPr lang="zh-CN" altLang="en-US" dirty="0"/>
                  <a:t>，因此任何非计算的指令都会降低内核的计算效率。最好在</a:t>
                </a:r>
                <a:r>
                  <a:rPr lang="en-US" altLang="zh-CN" dirty="0"/>
                  <a:t>DGEMM</a:t>
                </a:r>
                <a:r>
                  <a:rPr lang="zh-CN" altLang="en-US" dirty="0"/>
                  <a:t>内核中使用“短而宽”的内核。</a:t>
                </a:r>
                <a:endParaRPr lang="en-US" altLang="zh-CN" dirty="0"/>
              </a:p>
              <a:p>
                <a:pPr lvl="2"/>
                <a:r>
                  <a:rPr lang="zh-CN" altLang="en-US" dirty="0"/>
                  <a:t>当</a:t>
                </a:r>
                <a:r>
                  <a:rPr lang="en-US" altLang="zh-CN" dirty="0"/>
                  <a:t>M</a:t>
                </a:r>
                <a:r>
                  <a:rPr lang="zh-CN" altLang="en-US" dirty="0"/>
                  <a:t>参数不是</a:t>
                </a:r>
                <a:r>
                  <a:rPr lang="en-US" altLang="zh-CN" dirty="0"/>
                  <a:t>8</a:t>
                </a:r>
                <a:r>
                  <a:rPr lang="zh-CN" altLang="en-US" dirty="0"/>
                  <a:t>的倍数时，利用</a:t>
                </a:r>
                <a:r>
                  <a:rPr lang="en-US" altLang="zh-CN" dirty="0"/>
                  <a:t>AVX512</a:t>
                </a:r>
                <a:r>
                  <a:rPr lang="zh-CN" altLang="en-US" dirty="0"/>
                  <a:t>的屏蔽选项仅计算所需的</a:t>
                </a:r>
                <a:r>
                  <a:rPr lang="en-US" altLang="zh-CN" dirty="0"/>
                  <a:t>C</a:t>
                </a:r>
                <a:r>
                  <a:rPr lang="zh-CN" altLang="en-US" dirty="0"/>
                  <a:t>行</a:t>
                </a:r>
                <a:endParaRPr lang="en-US" altLang="zh-CN" dirty="0"/>
              </a:p>
              <a:p>
                <a:pPr lvl="1"/>
                <a:endParaRPr lang="en-US" altLang="zh-CN" dirty="0"/>
              </a:p>
            </p:txBody>
          </p:sp>
        </mc:Choice>
        <mc:Fallback>
          <p:sp>
            <p:nvSpPr>
              <p:cNvPr id="3" name="内容占位符 2">
                <a:extLst>
                  <a:ext uri="{FF2B5EF4-FFF2-40B4-BE49-F238E27FC236}">
                    <a16:creationId xmlns:a16="http://schemas.microsoft.com/office/drawing/2014/main" id="{09F2A677-F1A1-4E13-A61E-2216DF17A41E}"/>
                  </a:ext>
                </a:extLst>
              </p:cNvPr>
              <p:cNvSpPr>
                <a:spLocks noGrp="1" noRot="1" noChangeAspect="1" noMove="1" noResize="1" noEditPoints="1" noAdjustHandles="1" noChangeArrowheads="1" noChangeShapeType="1" noTextEdit="1"/>
              </p:cNvSpPr>
              <p:nvPr>
                <p:ph idx="1"/>
              </p:nvPr>
            </p:nvSpPr>
            <p:spPr>
              <a:blipFill>
                <a:blip r:embed="rId2"/>
                <a:stretch>
                  <a:fillRect l="-780" t="-1925" r="-312"/>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19831CF5-CA08-4468-87C5-68BA5CC324C0}"/>
              </a:ext>
            </a:extLst>
          </p:cNvPr>
          <p:cNvSpPr>
            <a:spLocks noGrp="1"/>
          </p:cNvSpPr>
          <p:nvPr>
            <p:ph type="title"/>
          </p:nvPr>
        </p:nvSpPr>
        <p:spPr/>
        <p:txBody>
          <a:bodyPr/>
          <a:lstStyle/>
          <a:p>
            <a:r>
              <a:rPr lang="en-US" altLang="zh-CN" dirty="0"/>
              <a:t>Code Generation</a:t>
            </a:r>
            <a:endParaRPr lang="zh-CN" altLang="en-US" dirty="0"/>
          </a:p>
        </p:txBody>
      </p:sp>
    </p:spTree>
    <p:extLst>
      <p:ext uri="{BB962C8B-B14F-4D97-AF65-F5344CB8AC3E}">
        <p14:creationId xmlns:p14="http://schemas.microsoft.com/office/powerpoint/2010/main" val="33113204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B42997F-F6CF-4BBC-8B89-88E537F986E5}"/>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11</a:t>
            </a:fld>
            <a:endParaRPr lang="zh-CN" altLang="en-US" dirty="0">
              <a:solidFill>
                <a:prstClr val="black">
                  <a:lumMod val="75000"/>
                  <a:lumOff val="25000"/>
                </a:prstClr>
              </a:solidFill>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6C524011-64D2-4AFB-965F-1C6FFA3FBB89}"/>
                  </a:ext>
                </a:extLst>
              </p:cNvPr>
              <p:cNvSpPr>
                <a:spLocks noGrp="1"/>
              </p:cNvSpPr>
              <p:nvPr>
                <p:ph idx="1"/>
              </p:nvPr>
            </p:nvSpPr>
            <p:spPr/>
            <p:txBody>
              <a:bodyPr/>
              <a:lstStyle/>
              <a:p>
                <a:r>
                  <a:rPr lang="zh-CN" altLang="en-US" dirty="0"/>
                  <a:t>为了在</a:t>
                </a:r>
                <a:r>
                  <a:rPr lang="en-US" altLang="zh-CN" dirty="0"/>
                  <a:t>Xeon Phi</a:t>
                </a:r>
                <a:r>
                  <a:rPr lang="zh-CN" altLang="en-US" dirty="0"/>
                  <a:t>处理器以及</a:t>
                </a:r>
                <a:r>
                  <a:rPr lang="en-US" altLang="zh-CN" dirty="0"/>
                  <a:t>AVX512</a:t>
                </a:r>
                <a:r>
                  <a:rPr lang="zh-CN" altLang="en-US" dirty="0"/>
                  <a:t>实现上获得良好的性能，考虑两个问题：</a:t>
                </a:r>
                <a:endParaRPr lang="en-US" altLang="zh-CN" dirty="0"/>
              </a:p>
              <a:p>
                <a:pPr lvl="1"/>
                <a:r>
                  <a:rPr lang="zh-CN" altLang="en-US" dirty="0"/>
                  <a:t>每个周期只能从指令缓存中获取最多</a:t>
                </a:r>
                <a:r>
                  <a:rPr lang="en-US" altLang="zh-CN" dirty="0"/>
                  <a:t>16</a:t>
                </a:r>
                <a:r>
                  <a:rPr lang="zh-CN" altLang="en-US" dirty="0"/>
                  <a:t>个字节</a:t>
                </a:r>
                <a:endParaRPr lang="en-US" altLang="zh-CN" dirty="0"/>
              </a:p>
              <a:p>
                <a:pPr lvl="2"/>
                <a:r>
                  <a:rPr lang="zh-CN" altLang="en-US" dirty="0"/>
                  <a:t>当以广播形式读取</a:t>
                </a:r>
                <a:r>
                  <a:rPr lang="en-US" altLang="zh-CN" dirty="0"/>
                  <a:t>B</a:t>
                </a:r>
                <a:r>
                  <a:rPr lang="zh-CN" altLang="en-US" dirty="0"/>
                  <a:t>时，需要大步访问，偏移量大于</a:t>
                </a:r>
                <a:r>
                  <a:rPr lang="en-US" altLang="zh-CN" dirty="0"/>
                  <a:t>128*8</a:t>
                </a:r>
                <a:r>
                  <a:rPr lang="zh-CN" altLang="en-US" dirty="0"/>
                  <a:t>字节，</a:t>
                </a:r>
                <a:r>
                  <a:rPr lang="en-US" altLang="zh-CN" dirty="0"/>
                  <a:t>FMA</a:t>
                </a:r>
                <a:r>
                  <a:rPr lang="zh-CN" altLang="en-US" dirty="0"/>
                  <a:t>指令的长度从</a:t>
                </a:r>
                <a:r>
                  <a:rPr lang="en-US" altLang="zh-CN" dirty="0"/>
                  <a:t>7</a:t>
                </a:r>
                <a:r>
                  <a:rPr lang="zh-CN" altLang="en-US" dirty="0"/>
                  <a:t>字节增加到</a:t>
                </a:r>
                <a:r>
                  <a:rPr lang="en-US" altLang="zh-CN" dirty="0"/>
                  <a:t>10</a:t>
                </a:r>
                <a:r>
                  <a:rPr lang="zh-CN" altLang="en-US" dirty="0"/>
                  <a:t>字节，则一次只能取出一条指令。</a:t>
                </a:r>
                <a:endParaRPr lang="en-US" altLang="zh-CN" dirty="0"/>
              </a:p>
              <a:p>
                <a:pPr lvl="2"/>
                <a:r>
                  <a:rPr lang="zh-CN" altLang="en-US" dirty="0"/>
                  <a:t>如果使用</a:t>
                </a:r>
                <a:r>
                  <a:rPr lang="en-US" altLang="zh-CN" dirty="0"/>
                  <a:t>x86 SIB</a:t>
                </a:r>
                <a:r>
                  <a:rPr lang="zh-CN" altLang="en-US" dirty="0"/>
                  <a:t>（</a:t>
                </a:r>
                <a:r>
                  <a:rPr lang="en-US" altLang="zh-CN" dirty="0"/>
                  <a:t>scale index base </a:t>
                </a:r>
                <a:r>
                  <a:rPr lang="zh-CN" altLang="en-US" dirty="0"/>
                  <a:t>基址比例变址）的寻址模式，则每个</a:t>
                </a:r>
                <a:r>
                  <a:rPr lang="en-US" altLang="zh-CN" dirty="0"/>
                  <a:t>FMA</a:t>
                </a:r>
                <a:r>
                  <a:rPr lang="zh-CN" altLang="en-US" dirty="0"/>
                  <a:t>的指令大小可以减少到</a:t>
                </a:r>
                <a:r>
                  <a:rPr lang="en-US" altLang="zh-CN" dirty="0"/>
                  <a:t>8</a:t>
                </a:r>
                <a:r>
                  <a:rPr lang="zh-CN" altLang="en-US" dirty="0"/>
                  <a:t>个。</a:t>
                </a:r>
                <a:endParaRPr lang="en-US" altLang="zh-CN" dirty="0"/>
              </a:p>
              <a:p>
                <a:pPr lvl="1"/>
                <a:r>
                  <a:rPr lang="en-US" altLang="zh-CN" dirty="0"/>
                  <a:t>KNL</a:t>
                </a:r>
                <a:r>
                  <a:rPr lang="zh-CN" altLang="en-US" dirty="0"/>
                  <a:t>的内存流水线是有序的</a:t>
                </a:r>
                <a:endParaRPr lang="en-US" altLang="zh-CN" dirty="0"/>
              </a:p>
              <a:p>
                <a:pPr lvl="2"/>
                <a:r>
                  <a:rPr lang="zh-CN" altLang="en-US" dirty="0"/>
                  <a:t>通过对</a:t>
                </a:r>
                <a:r>
                  <a:rPr lang="en-US" altLang="zh-CN" dirty="0"/>
                  <a:t>A</a:t>
                </a:r>
                <a:r>
                  <a:rPr lang="zh-CN" altLang="en-US" dirty="0"/>
                  <a:t>的每个第</a:t>
                </a:r>
                <a:r>
                  <a:rPr lang="en-US" altLang="zh-CN" dirty="0"/>
                  <a:t>k</a:t>
                </a:r>
                <a:r>
                  <a:rPr lang="zh-CN" altLang="en-US" dirty="0"/>
                  <a:t>列的行负载进行流水线化处理</a:t>
                </a:r>
                <a:endParaRPr lang="en-US" altLang="zh-CN" dirty="0"/>
              </a:p>
              <a:p>
                <a:pPr lvl="2"/>
                <a:r>
                  <a:rPr lang="zh-CN" altLang="en-US" dirty="0"/>
                  <a:t>为了隐藏</a:t>
                </a:r>
                <a:r>
                  <a:rPr lang="en-US" altLang="zh-CN" dirty="0"/>
                  <a:t>17</a:t>
                </a:r>
                <a:r>
                  <a:rPr lang="zh-CN" altLang="en-US" dirty="0"/>
                  <a:t>个周期的</a:t>
                </a:r>
                <a:r>
                  <a:rPr lang="en-US" altLang="zh-CN" dirty="0"/>
                  <a:t>L2</a:t>
                </a:r>
                <a:r>
                  <a:rPr lang="zh-CN" altLang="en-US" dirty="0"/>
                  <a:t>延迟，对</a:t>
                </a:r>
                <a:r>
                  <a:rPr lang="en-US" altLang="zh-CN" dirty="0"/>
                  <a:t>A</a:t>
                </a:r>
                <a:r>
                  <a:rPr lang="zh-CN" altLang="en-US" dirty="0"/>
                  <a:t>的列向量使用</a:t>
                </a:r>
                <a:r>
                  <a:rPr lang="en-US" altLang="zh-CN" dirty="0"/>
                  <a:t>2</a:t>
                </a:r>
                <a:r>
                  <a:rPr lang="zh-CN" altLang="en-US" dirty="0"/>
                  <a:t>个寄存器的环形缓冲区</a:t>
                </a:r>
                <a:endParaRPr lang="en-US" altLang="zh-CN" dirty="0"/>
              </a:p>
              <a:p>
                <a:pPr lvl="2"/>
                <a:r>
                  <a:rPr lang="zh-CN" altLang="en-US" dirty="0"/>
                  <a:t>根据</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𝑁</m:t>
                        </m:r>
                      </m:e>
                      <m:sub>
                        <m:r>
                          <a:rPr lang="en-US" altLang="zh-CN" b="0" i="1" smtClean="0">
                            <a:latin typeface="Cambria Math" panose="02040503050406030204" pitchFamily="18" charset="0"/>
                          </a:rPr>
                          <m:t>𝑔</m:t>
                        </m:r>
                      </m:sub>
                    </m:sSub>
                  </m:oMath>
                </a14:m>
                <a:r>
                  <a:rPr lang="zh-CN" altLang="en-US" dirty="0"/>
                  <a:t>的大小，此环形缓冲区最多可增加到</a:t>
                </a:r>
                <a:r>
                  <a:rPr lang="en-US" altLang="zh-CN" dirty="0"/>
                  <a:t>6</a:t>
                </a:r>
                <a:r>
                  <a:rPr lang="zh-CN" altLang="en-US" dirty="0"/>
                  <a:t>个条目。</a:t>
                </a:r>
                <a:endParaRPr lang="en-US" altLang="zh-CN" dirty="0"/>
              </a:p>
              <a:p>
                <a:endParaRPr lang="zh-CN" altLang="en-US" dirty="0"/>
              </a:p>
            </p:txBody>
          </p:sp>
        </mc:Choice>
        <mc:Fallback>
          <p:sp>
            <p:nvSpPr>
              <p:cNvPr id="3" name="内容占位符 2">
                <a:extLst>
                  <a:ext uri="{FF2B5EF4-FFF2-40B4-BE49-F238E27FC236}">
                    <a16:creationId xmlns:a16="http://schemas.microsoft.com/office/drawing/2014/main" id="{6C524011-64D2-4AFB-965F-1C6FFA3FBB89}"/>
                  </a:ext>
                </a:extLst>
              </p:cNvPr>
              <p:cNvSpPr>
                <a:spLocks noGrp="1" noRot="1" noChangeAspect="1" noMove="1" noResize="1" noEditPoints="1" noAdjustHandles="1" noChangeArrowheads="1" noChangeShapeType="1" noTextEdit="1"/>
              </p:cNvSpPr>
              <p:nvPr>
                <p:ph idx="1"/>
              </p:nvPr>
            </p:nvSpPr>
            <p:spPr>
              <a:blipFill>
                <a:blip r:embed="rId2"/>
                <a:stretch>
                  <a:fillRect l="-780" t="-1925" r="-780"/>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772B8B87-D4F7-412F-87FA-E5793DF1D359}"/>
              </a:ext>
            </a:extLst>
          </p:cNvPr>
          <p:cNvSpPr>
            <a:spLocks noGrp="1"/>
          </p:cNvSpPr>
          <p:nvPr>
            <p:ph type="title"/>
          </p:nvPr>
        </p:nvSpPr>
        <p:spPr/>
        <p:txBody>
          <a:bodyPr/>
          <a:lstStyle/>
          <a:p>
            <a:r>
              <a:rPr lang="en-US" altLang="zh-CN" dirty="0"/>
              <a:t>Code Generation</a:t>
            </a:r>
            <a:endParaRPr lang="zh-CN" altLang="en-US" dirty="0"/>
          </a:p>
        </p:txBody>
      </p:sp>
    </p:spTree>
    <p:extLst>
      <p:ext uri="{BB962C8B-B14F-4D97-AF65-F5344CB8AC3E}">
        <p14:creationId xmlns:p14="http://schemas.microsoft.com/office/powerpoint/2010/main" val="10931458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392B307-1192-4F8A-B323-A6815016FB1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6F5B23B8-E4C0-42DB-B123-0A7A913FDF1A}"/>
              </a:ext>
            </a:extLst>
          </p:cNvPr>
          <p:cNvSpPr>
            <a:spLocks noGrp="1"/>
          </p:cNvSpPr>
          <p:nvPr>
            <p:ph idx="1"/>
          </p:nvPr>
        </p:nvSpPr>
        <p:spPr/>
        <p:txBody>
          <a:bodyPr>
            <a:normAutofit/>
          </a:bodyPr>
          <a:lstStyle/>
          <a:p>
            <a:r>
              <a:rPr lang="en-US" altLang="zh-CN" dirty="0"/>
              <a:t>X86</a:t>
            </a:r>
            <a:r>
              <a:rPr lang="zh-CN" altLang="en-US" dirty="0"/>
              <a:t>汇编指令都用一系列十六进制机器操作码进行编码（通常为</a:t>
            </a:r>
            <a:r>
              <a:rPr lang="en-US" altLang="zh-CN" dirty="0"/>
              <a:t>2~8</a:t>
            </a:r>
            <a:r>
              <a:rPr lang="zh-CN" altLang="en-US" dirty="0"/>
              <a:t>个字节，不计内存偏移）</a:t>
            </a:r>
            <a:endParaRPr lang="en-US" altLang="zh-CN" dirty="0"/>
          </a:p>
          <a:p>
            <a:r>
              <a:rPr lang="zh-CN" altLang="en-US" dirty="0"/>
              <a:t>如果一条指令使用两个通用寄存器和一个向量寄存器，则查询相应的机器操作码所花费的时间应与查询这些不同寄存器的值所需的时间成比例。</a:t>
            </a:r>
            <a:endParaRPr lang="en-US" altLang="zh-CN" dirty="0"/>
          </a:p>
          <a:p>
            <a:pPr lvl="1"/>
            <a:r>
              <a:rPr lang="zh-CN" altLang="en-US" dirty="0"/>
              <a:t>“ </a:t>
            </a:r>
            <a:r>
              <a:rPr lang="en-US" altLang="zh-CN" dirty="0" err="1"/>
              <a:t>vmovaps</a:t>
            </a:r>
            <a:r>
              <a:rPr lang="en-US" altLang="zh-CN" dirty="0"/>
              <a:t> 256</a:t>
            </a:r>
            <a:r>
              <a:rPr lang="zh-CN" altLang="en-US" dirty="0"/>
              <a:t>（％</a:t>
            </a:r>
            <a:r>
              <a:rPr lang="en-US" altLang="zh-CN" dirty="0" err="1"/>
              <a:t>rax</a:t>
            </a:r>
            <a:r>
              <a:rPr lang="zh-CN" altLang="en-US" dirty="0"/>
              <a:t>，％</a:t>
            </a:r>
            <a:r>
              <a:rPr lang="en-US" altLang="zh-CN" dirty="0" err="1"/>
              <a:t>rcx</a:t>
            </a:r>
            <a:r>
              <a:rPr lang="zh-CN" altLang="en-US" dirty="0"/>
              <a:t>，</a:t>
            </a:r>
            <a:r>
              <a:rPr lang="en-US" altLang="zh-CN" dirty="0"/>
              <a:t>2</a:t>
            </a:r>
            <a:r>
              <a:rPr lang="zh-CN" altLang="en-US" dirty="0"/>
              <a:t>），％</a:t>
            </a:r>
            <a:r>
              <a:rPr lang="en-US" altLang="zh-CN" dirty="0"/>
              <a:t>ymm16”</a:t>
            </a:r>
            <a:r>
              <a:rPr lang="zh-CN" altLang="en-US" dirty="0"/>
              <a:t>（</a:t>
            </a:r>
            <a:r>
              <a:rPr lang="en-US" altLang="zh-CN" dirty="0"/>
              <a:t>AVX2</a:t>
            </a:r>
            <a:r>
              <a:rPr lang="zh-CN" altLang="en-US" dirty="0"/>
              <a:t>）</a:t>
            </a:r>
            <a:endParaRPr lang="en-US" altLang="zh-CN" dirty="0"/>
          </a:p>
          <a:p>
            <a:pPr lvl="1"/>
            <a:r>
              <a:rPr lang="en-US" altLang="zh-CN" dirty="0"/>
              <a:t> 0x62,0xE1,0x7C</a:t>
            </a:r>
            <a:r>
              <a:rPr lang="zh-CN" altLang="en-US" dirty="0"/>
              <a:t>，</a:t>
            </a:r>
            <a:r>
              <a:rPr lang="en-US" altLang="zh-CN" dirty="0"/>
              <a:t>0x28,0x28,0x44,0x48,0x08</a:t>
            </a:r>
            <a:r>
              <a:rPr lang="zh-CN" altLang="en-US" dirty="0"/>
              <a:t>。</a:t>
            </a:r>
          </a:p>
        </p:txBody>
      </p:sp>
      <p:sp>
        <p:nvSpPr>
          <p:cNvPr id="4" name="标题 3">
            <a:extLst>
              <a:ext uri="{FF2B5EF4-FFF2-40B4-BE49-F238E27FC236}">
                <a16:creationId xmlns:a16="http://schemas.microsoft.com/office/drawing/2014/main" id="{981FF0C6-4130-4345-8223-6DA54B7F536F}"/>
              </a:ext>
            </a:extLst>
          </p:cNvPr>
          <p:cNvSpPr>
            <a:spLocks noGrp="1"/>
          </p:cNvSpPr>
          <p:nvPr>
            <p:ph type="title"/>
          </p:nvPr>
        </p:nvSpPr>
        <p:spPr/>
        <p:txBody>
          <a:bodyPr/>
          <a:lstStyle/>
          <a:p>
            <a:r>
              <a:rPr lang="en-US" altLang="zh-CN" dirty="0"/>
              <a:t>Just-In-Time Compilation</a:t>
            </a:r>
            <a:endParaRPr lang="zh-CN" altLang="en-US" dirty="0"/>
          </a:p>
        </p:txBody>
      </p:sp>
      <p:pic>
        <p:nvPicPr>
          <p:cNvPr id="6" name="图片 5">
            <a:extLst>
              <a:ext uri="{FF2B5EF4-FFF2-40B4-BE49-F238E27FC236}">
                <a16:creationId xmlns:a16="http://schemas.microsoft.com/office/drawing/2014/main" id="{ED3B390A-BAC7-463A-B61B-AFDF9D66D406}"/>
              </a:ext>
            </a:extLst>
          </p:cNvPr>
          <p:cNvPicPr>
            <a:picLocks noChangeAspect="1"/>
          </p:cNvPicPr>
          <p:nvPr/>
        </p:nvPicPr>
        <p:blipFill>
          <a:blip r:embed="rId2"/>
          <a:stretch>
            <a:fillRect/>
          </a:stretch>
        </p:blipFill>
        <p:spPr>
          <a:xfrm>
            <a:off x="3670551" y="3579862"/>
            <a:ext cx="5627015" cy="2481746"/>
          </a:xfrm>
          <a:prstGeom prst="rect">
            <a:avLst/>
          </a:prstGeom>
        </p:spPr>
      </p:pic>
    </p:spTree>
    <p:extLst>
      <p:ext uri="{BB962C8B-B14F-4D97-AF65-F5344CB8AC3E}">
        <p14:creationId xmlns:p14="http://schemas.microsoft.com/office/powerpoint/2010/main" val="1142141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1B3B27-28F6-46C8-9960-22E007FB345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3604CE2-6CAC-49C5-9492-9A633FB2F363}"/>
              </a:ext>
            </a:extLst>
          </p:cNvPr>
          <p:cNvSpPr>
            <a:spLocks noGrp="1"/>
          </p:cNvSpPr>
          <p:nvPr>
            <p:ph idx="1"/>
          </p:nvPr>
        </p:nvSpPr>
        <p:spPr/>
        <p:txBody>
          <a:bodyPr/>
          <a:lstStyle/>
          <a:p>
            <a:r>
              <a:rPr lang="zh-CN" altLang="en-US" dirty="0"/>
              <a:t>大多数寄存器以</a:t>
            </a:r>
            <a:r>
              <a:rPr lang="en-US" altLang="zh-CN" dirty="0"/>
              <a:t>8</a:t>
            </a:r>
            <a:r>
              <a:rPr lang="zh-CN" altLang="en-US" dirty="0"/>
              <a:t>个为一组。</a:t>
            </a:r>
            <a:r>
              <a:rPr lang="en-US" altLang="zh-CN" dirty="0"/>
              <a:t>16</a:t>
            </a:r>
            <a:r>
              <a:rPr lang="zh-CN" altLang="en-US" dirty="0"/>
              <a:t>个寄存器则分为</a:t>
            </a:r>
            <a:r>
              <a:rPr lang="en-US" altLang="zh-CN" dirty="0"/>
              <a:t>2</a:t>
            </a:r>
            <a:r>
              <a:rPr lang="zh-CN" altLang="en-US" dirty="0"/>
              <a:t>组。</a:t>
            </a:r>
            <a:endParaRPr lang="en-US" altLang="zh-CN" dirty="0"/>
          </a:p>
          <a:p>
            <a:r>
              <a:rPr lang="zh-CN" altLang="en-US" dirty="0"/>
              <a:t>必须注意使用了哪个组的寄存器。 例如，在示例中使用％</a:t>
            </a:r>
            <a:r>
              <a:rPr lang="en-US" altLang="zh-CN" dirty="0"/>
              <a:t>ymm16</a:t>
            </a:r>
            <a:r>
              <a:rPr lang="zh-CN" altLang="en-US" dirty="0"/>
              <a:t>时，位移</a:t>
            </a:r>
            <a:r>
              <a:rPr lang="en-US" altLang="zh-CN" dirty="0"/>
              <a:t>256</a:t>
            </a:r>
            <a:r>
              <a:rPr lang="zh-CN" altLang="en-US" dirty="0"/>
              <a:t>实际上被认为是</a:t>
            </a:r>
            <a:r>
              <a:rPr lang="en-US" altLang="zh-CN" dirty="0"/>
              <a:t>64</a:t>
            </a:r>
            <a:r>
              <a:rPr lang="zh-CN" altLang="en-US" dirty="0"/>
              <a:t>个字节的</a:t>
            </a:r>
            <a:r>
              <a:rPr lang="en-US" altLang="zh-CN" dirty="0"/>
              <a:t>8</a:t>
            </a:r>
            <a:r>
              <a:rPr lang="zh-CN" altLang="en-US" dirty="0"/>
              <a:t>个单位，并且唯一存储的数字是</a:t>
            </a:r>
            <a:r>
              <a:rPr lang="en-US" altLang="zh-CN" dirty="0"/>
              <a:t>0x08</a:t>
            </a:r>
            <a:r>
              <a:rPr lang="zh-CN" altLang="en-US" dirty="0"/>
              <a:t>（序列中的最后一个字节。）而使用％</a:t>
            </a:r>
            <a:r>
              <a:rPr lang="en-US" altLang="zh-CN" dirty="0"/>
              <a:t>ymm15</a:t>
            </a:r>
            <a:r>
              <a:rPr lang="zh-CN" altLang="en-US" dirty="0"/>
              <a:t>代替时，则为字面意义上的</a:t>
            </a:r>
            <a:r>
              <a:rPr lang="en-US" altLang="zh-CN" dirty="0"/>
              <a:t>256</a:t>
            </a:r>
            <a:r>
              <a:rPr lang="zh-CN" altLang="en-US" dirty="0"/>
              <a:t>，并使用四个字节存储</a:t>
            </a:r>
          </a:p>
        </p:txBody>
      </p:sp>
      <p:sp>
        <p:nvSpPr>
          <p:cNvPr id="4" name="标题 3">
            <a:extLst>
              <a:ext uri="{FF2B5EF4-FFF2-40B4-BE49-F238E27FC236}">
                <a16:creationId xmlns:a16="http://schemas.microsoft.com/office/drawing/2014/main" id="{5472E659-5A4C-441E-B760-9131686A06DE}"/>
              </a:ext>
            </a:extLst>
          </p:cNvPr>
          <p:cNvSpPr>
            <a:spLocks noGrp="1"/>
          </p:cNvSpPr>
          <p:nvPr>
            <p:ph type="title"/>
          </p:nvPr>
        </p:nvSpPr>
        <p:spPr/>
        <p:txBody>
          <a:bodyPr/>
          <a:lstStyle/>
          <a:p>
            <a:r>
              <a:rPr lang="en-US" altLang="zh-CN" dirty="0"/>
              <a:t>Just-In-Time Compilation</a:t>
            </a:r>
            <a:endParaRPr lang="zh-CN" altLang="en-US" dirty="0"/>
          </a:p>
        </p:txBody>
      </p:sp>
      <p:pic>
        <p:nvPicPr>
          <p:cNvPr id="6" name="图片 5">
            <a:extLst>
              <a:ext uri="{FF2B5EF4-FFF2-40B4-BE49-F238E27FC236}">
                <a16:creationId xmlns:a16="http://schemas.microsoft.com/office/drawing/2014/main" id="{A3D70213-5C43-4732-82D6-A1B273EEC623}"/>
              </a:ext>
            </a:extLst>
          </p:cNvPr>
          <p:cNvPicPr>
            <a:picLocks noChangeAspect="1"/>
          </p:cNvPicPr>
          <p:nvPr/>
        </p:nvPicPr>
        <p:blipFill>
          <a:blip r:embed="rId2"/>
          <a:stretch>
            <a:fillRect/>
          </a:stretch>
        </p:blipFill>
        <p:spPr>
          <a:xfrm>
            <a:off x="3796739" y="3292013"/>
            <a:ext cx="4598522" cy="3164575"/>
          </a:xfrm>
          <a:prstGeom prst="rect">
            <a:avLst/>
          </a:prstGeom>
        </p:spPr>
      </p:pic>
    </p:spTree>
    <p:extLst>
      <p:ext uri="{BB962C8B-B14F-4D97-AF65-F5344CB8AC3E}">
        <p14:creationId xmlns:p14="http://schemas.microsoft.com/office/powerpoint/2010/main" val="25546085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8824665-ECE4-4E11-9A64-03DA9635E4D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14</a:t>
            </a:fld>
            <a:endParaRPr lang="zh-CN" altLang="en-US" dirty="0">
              <a:solidFill>
                <a:prstClr val="black">
                  <a:lumMod val="75000"/>
                  <a:lumOff val="25000"/>
                </a:prstClr>
              </a:solidFill>
            </a:endParaRPr>
          </a:p>
        </p:txBody>
      </p:sp>
      <p:pic>
        <p:nvPicPr>
          <p:cNvPr id="6" name="内容占位符 5">
            <a:extLst>
              <a:ext uri="{FF2B5EF4-FFF2-40B4-BE49-F238E27FC236}">
                <a16:creationId xmlns:a16="http://schemas.microsoft.com/office/drawing/2014/main" id="{3023A869-8BCD-4CC6-B299-08061969BEA9}"/>
              </a:ext>
            </a:extLst>
          </p:cNvPr>
          <p:cNvPicPr>
            <a:picLocks noGrp="1" noChangeAspect="1"/>
          </p:cNvPicPr>
          <p:nvPr>
            <p:ph idx="1"/>
          </p:nvPr>
        </p:nvPicPr>
        <p:blipFill>
          <a:blip r:embed="rId2"/>
          <a:stretch>
            <a:fillRect/>
          </a:stretch>
        </p:blipFill>
        <p:spPr>
          <a:xfrm>
            <a:off x="698624" y="1138555"/>
            <a:ext cx="10330884" cy="5378450"/>
          </a:xfrm>
        </p:spPr>
      </p:pic>
      <p:sp>
        <p:nvSpPr>
          <p:cNvPr id="4" name="标题 3">
            <a:extLst>
              <a:ext uri="{FF2B5EF4-FFF2-40B4-BE49-F238E27FC236}">
                <a16:creationId xmlns:a16="http://schemas.microsoft.com/office/drawing/2014/main" id="{E68164F1-00BA-4D17-9785-3C78D97C6C98}"/>
              </a:ext>
            </a:extLst>
          </p:cNvPr>
          <p:cNvSpPr>
            <a:spLocks noGrp="1"/>
          </p:cNvSpPr>
          <p:nvPr>
            <p:ph type="title"/>
          </p:nvPr>
        </p:nvSpPr>
        <p:spPr/>
        <p:txBody>
          <a:bodyPr>
            <a:normAutofit/>
          </a:bodyPr>
          <a:lstStyle/>
          <a:p>
            <a:r>
              <a:rPr lang="en-US" altLang="zh-CN" sz="3200" dirty="0"/>
              <a:t>Single-Core Efficiency Benchmarks</a:t>
            </a:r>
            <a:endParaRPr lang="zh-CN" altLang="en-US" sz="3200" dirty="0"/>
          </a:p>
        </p:txBody>
      </p:sp>
    </p:spTree>
    <p:extLst>
      <p:ext uri="{BB962C8B-B14F-4D97-AF65-F5344CB8AC3E}">
        <p14:creationId xmlns:p14="http://schemas.microsoft.com/office/powerpoint/2010/main" val="14814501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7164A0C-3E46-4BFC-B5A5-63A51D2F684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0E4BA995-44B9-4506-B907-5A7402D761FE}"/>
              </a:ext>
            </a:extLst>
          </p:cNvPr>
          <p:cNvSpPr>
            <a:spLocks noGrp="1"/>
          </p:cNvSpPr>
          <p:nvPr>
            <p:ph idx="1"/>
          </p:nvPr>
        </p:nvSpPr>
        <p:spPr/>
        <p:txBody>
          <a:bodyPr/>
          <a:lstStyle/>
          <a:p>
            <a:r>
              <a:rPr lang="en-US" altLang="zh-CN" dirty="0"/>
              <a:t>CP2K</a:t>
            </a:r>
            <a:r>
              <a:rPr lang="zh-CN" altLang="en-US" dirty="0"/>
              <a:t>的稀疏矩阵库</a:t>
            </a:r>
            <a:r>
              <a:rPr lang="en-US" altLang="zh-CN" dirty="0"/>
              <a:t>DBCSR</a:t>
            </a:r>
            <a:r>
              <a:rPr lang="zh-CN" altLang="en-US" dirty="0"/>
              <a:t>旨在充分利用矩阵的块稀疏特性并与基于</a:t>
            </a:r>
            <a:r>
              <a:rPr lang="en-US" altLang="zh-CN" dirty="0"/>
              <a:t>Cannon</a:t>
            </a:r>
            <a:r>
              <a:rPr lang="zh-CN" altLang="en-US" dirty="0"/>
              <a:t>算法的进程间通信很好的并行化。</a:t>
            </a:r>
            <a:endParaRPr lang="en-US" altLang="zh-CN" dirty="0"/>
          </a:p>
          <a:p>
            <a:r>
              <a:rPr lang="zh-CN" altLang="en-US" dirty="0"/>
              <a:t>在节点级别，计算包括两个主要步骤</a:t>
            </a:r>
            <a:endParaRPr lang="en-US" altLang="zh-CN" dirty="0"/>
          </a:p>
          <a:p>
            <a:pPr lvl="1"/>
            <a:r>
              <a:rPr lang="en-US" altLang="zh-CN" dirty="0"/>
              <a:t>Book-keeping</a:t>
            </a:r>
            <a:r>
              <a:rPr lang="zh-CN" altLang="en-US" dirty="0"/>
              <a:t>，确定需要计算哪些矩阵块</a:t>
            </a:r>
            <a:endParaRPr lang="en-US" altLang="zh-CN" dirty="0"/>
          </a:p>
          <a:p>
            <a:pPr lvl="1"/>
            <a:r>
              <a:rPr lang="zh-CN" altLang="en-US" dirty="0"/>
              <a:t>处理批处理的逐块小矩阵乘法，大小通常在</a:t>
            </a:r>
            <a:r>
              <a:rPr lang="en-US" altLang="zh-CN" dirty="0"/>
              <a:t>4~32</a:t>
            </a:r>
            <a:r>
              <a:rPr lang="zh-CN" altLang="en-US" dirty="0"/>
              <a:t>内</a:t>
            </a:r>
            <a:endParaRPr lang="en-US" altLang="zh-CN" dirty="0"/>
          </a:p>
          <a:p>
            <a:pPr lvl="1"/>
            <a:endParaRPr lang="en-US" altLang="zh-CN" dirty="0"/>
          </a:p>
        </p:txBody>
      </p:sp>
      <p:sp>
        <p:nvSpPr>
          <p:cNvPr id="4" name="标题 3">
            <a:extLst>
              <a:ext uri="{FF2B5EF4-FFF2-40B4-BE49-F238E27FC236}">
                <a16:creationId xmlns:a16="http://schemas.microsoft.com/office/drawing/2014/main" id="{63AF78F4-356E-444B-B518-9AA556987BCA}"/>
              </a:ext>
            </a:extLst>
          </p:cNvPr>
          <p:cNvSpPr>
            <a:spLocks noGrp="1"/>
          </p:cNvSpPr>
          <p:nvPr>
            <p:ph type="title"/>
          </p:nvPr>
        </p:nvSpPr>
        <p:spPr/>
        <p:txBody>
          <a:bodyPr/>
          <a:lstStyle/>
          <a:p>
            <a:r>
              <a:rPr lang="en-US" altLang="zh-CN" dirty="0"/>
              <a:t>CP2K</a:t>
            </a:r>
            <a:endParaRPr lang="zh-CN" altLang="en-US" dirty="0"/>
          </a:p>
        </p:txBody>
      </p:sp>
      <p:pic>
        <p:nvPicPr>
          <p:cNvPr id="6" name="图片 5">
            <a:extLst>
              <a:ext uri="{FF2B5EF4-FFF2-40B4-BE49-F238E27FC236}">
                <a16:creationId xmlns:a16="http://schemas.microsoft.com/office/drawing/2014/main" id="{E10993C4-F868-4D8F-9A2D-10BA0FACE002}"/>
              </a:ext>
            </a:extLst>
          </p:cNvPr>
          <p:cNvPicPr>
            <a:picLocks noChangeAspect="1"/>
          </p:cNvPicPr>
          <p:nvPr/>
        </p:nvPicPr>
        <p:blipFill>
          <a:blip r:embed="rId2"/>
          <a:stretch>
            <a:fillRect/>
          </a:stretch>
        </p:blipFill>
        <p:spPr>
          <a:xfrm>
            <a:off x="7978140" y="1437966"/>
            <a:ext cx="3545770" cy="4798786"/>
          </a:xfrm>
          <a:prstGeom prst="rect">
            <a:avLst/>
          </a:prstGeom>
        </p:spPr>
      </p:pic>
    </p:spTree>
    <p:extLst>
      <p:ext uri="{BB962C8B-B14F-4D97-AF65-F5344CB8AC3E}">
        <p14:creationId xmlns:p14="http://schemas.microsoft.com/office/powerpoint/2010/main" val="32457817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16FC03-4C00-46DA-A69C-B8F8D2759409}"/>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60B6EE32-114E-4C29-9E69-2B9B0D34162A}"/>
              </a:ext>
            </a:extLst>
          </p:cNvPr>
          <p:cNvSpPr>
            <a:spLocks noGrp="1"/>
          </p:cNvSpPr>
          <p:nvPr>
            <p:ph idx="1"/>
          </p:nvPr>
        </p:nvSpPr>
        <p:spPr/>
        <p:txBody>
          <a:bodyPr/>
          <a:lstStyle/>
          <a:p>
            <a:r>
              <a:rPr lang="zh-CN" altLang="en-US" dirty="0"/>
              <a:t>在函数签名中增加参数表示要预取的下一个操作数的位置</a:t>
            </a:r>
            <a:endParaRPr lang="en-US" altLang="zh-CN" dirty="0"/>
          </a:p>
          <a:p>
            <a:endParaRPr lang="en-US" altLang="zh-CN" dirty="0"/>
          </a:p>
          <a:p>
            <a:r>
              <a:rPr lang="en-US" altLang="zh-CN" dirty="0"/>
              <a:t>LIBXSMM</a:t>
            </a:r>
            <a:r>
              <a:rPr lang="zh-CN" altLang="en-US" dirty="0"/>
              <a:t>的批处理接口与</a:t>
            </a:r>
            <a:r>
              <a:rPr lang="en-US" altLang="zh-CN" dirty="0"/>
              <a:t>CUDA</a:t>
            </a:r>
            <a:r>
              <a:rPr lang="zh-CN" altLang="en-US" dirty="0"/>
              <a:t>和</a:t>
            </a:r>
            <a:r>
              <a:rPr lang="en-US" altLang="zh-CN" dirty="0"/>
              <a:t>MKL</a:t>
            </a:r>
            <a:r>
              <a:rPr lang="zh-CN" altLang="en-US" dirty="0"/>
              <a:t>不同</a:t>
            </a:r>
            <a:endParaRPr lang="en-US" altLang="zh-CN" dirty="0"/>
          </a:p>
          <a:p>
            <a:pPr lvl="1"/>
            <a:r>
              <a:rPr lang="en-US" altLang="zh-CN" dirty="0"/>
              <a:t>CUDA</a:t>
            </a:r>
            <a:r>
              <a:rPr lang="zh-CN" altLang="en-US" dirty="0"/>
              <a:t>和</a:t>
            </a:r>
            <a:r>
              <a:rPr lang="en-US" altLang="zh-CN" dirty="0"/>
              <a:t>MKL</a:t>
            </a:r>
            <a:r>
              <a:rPr lang="zh-CN" altLang="en-US" dirty="0"/>
              <a:t>中，多个内核调用被放入几个执行队列中，而仍然引用同一个内核</a:t>
            </a:r>
            <a:endParaRPr lang="en-US" altLang="zh-CN" dirty="0"/>
          </a:p>
          <a:p>
            <a:pPr lvl="1"/>
            <a:r>
              <a:rPr lang="en-US" altLang="zh-CN" dirty="0"/>
              <a:t>LIBXSMM</a:t>
            </a:r>
            <a:r>
              <a:rPr lang="zh-CN" altLang="en-US" dirty="0"/>
              <a:t>仍然将代码分派与链接调用成批处理分开，而并行化技术也未内部化 ，而是由用户控制</a:t>
            </a:r>
          </a:p>
        </p:txBody>
      </p:sp>
      <p:sp>
        <p:nvSpPr>
          <p:cNvPr id="4" name="标题 3">
            <a:extLst>
              <a:ext uri="{FF2B5EF4-FFF2-40B4-BE49-F238E27FC236}">
                <a16:creationId xmlns:a16="http://schemas.microsoft.com/office/drawing/2014/main" id="{ABDF1028-D9B9-440C-BD3A-6525D3900EA3}"/>
              </a:ext>
            </a:extLst>
          </p:cNvPr>
          <p:cNvSpPr>
            <a:spLocks noGrp="1"/>
          </p:cNvSpPr>
          <p:nvPr>
            <p:ph type="title"/>
          </p:nvPr>
        </p:nvSpPr>
        <p:spPr/>
        <p:txBody>
          <a:bodyPr/>
          <a:lstStyle/>
          <a:p>
            <a:r>
              <a:rPr lang="en-US" altLang="zh-CN" dirty="0"/>
              <a:t>Batched Matrix Multiplication</a:t>
            </a:r>
            <a:endParaRPr lang="zh-CN" altLang="en-US" dirty="0"/>
          </a:p>
        </p:txBody>
      </p:sp>
      <p:pic>
        <p:nvPicPr>
          <p:cNvPr id="6" name="图片 5">
            <a:extLst>
              <a:ext uri="{FF2B5EF4-FFF2-40B4-BE49-F238E27FC236}">
                <a16:creationId xmlns:a16="http://schemas.microsoft.com/office/drawing/2014/main" id="{74A36150-E711-4BC0-A35F-574D4DC04B00}"/>
              </a:ext>
            </a:extLst>
          </p:cNvPr>
          <p:cNvPicPr>
            <a:picLocks noChangeAspect="1"/>
          </p:cNvPicPr>
          <p:nvPr/>
        </p:nvPicPr>
        <p:blipFill>
          <a:blip r:embed="rId2"/>
          <a:stretch>
            <a:fillRect/>
          </a:stretch>
        </p:blipFill>
        <p:spPr>
          <a:xfrm>
            <a:off x="1817319" y="4036700"/>
            <a:ext cx="8656320" cy="2237326"/>
          </a:xfrm>
          <a:prstGeom prst="rect">
            <a:avLst/>
          </a:prstGeom>
        </p:spPr>
      </p:pic>
    </p:spTree>
    <p:extLst>
      <p:ext uri="{BB962C8B-B14F-4D97-AF65-F5344CB8AC3E}">
        <p14:creationId xmlns:p14="http://schemas.microsoft.com/office/powerpoint/2010/main" val="41710687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26840</TotalTime>
  <Words>1558</Words>
  <Application>Microsoft Office PowerPoint</Application>
  <PresentationFormat>宽屏</PresentationFormat>
  <Paragraphs>139</Paragraphs>
  <Slides>16</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16</vt:i4>
      </vt:variant>
    </vt:vector>
  </HeadingPairs>
  <TitlesOfParts>
    <vt:vector size="23" baseType="lpstr">
      <vt:lpstr>微软雅黑</vt:lpstr>
      <vt:lpstr>等线</vt:lpstr>
      <vt:lpstr>Arial</vt:lpstr>
      <vt:lpstr>Calibri</vt:lpstr>
      <vt:lpstr>Cambria Math</vt:lpstr>
      <vt:lpstr>Wingdings</vt:lpstr>
      <vt:lpstr>Office 主题​​</vt:lpstr>
      <vt:lpstr>PowerPoint 演示文稿</vt:lpstr>
      <vt:lpstr>Intro</vt:lpstr>
      <vt:lpstr>Intro</vt:lpstr>
      <vt:lpstr>Frontend and User Interface</vt:lpstr>
      <vt:lpstr>Frontend and User Interface</vt:lpstr>
      <vt:lpstr>Frontend and User Interface</vt:lpstr>
      <vt:lpstr>Frontend and User Interface</vt:lpstr>
      <vt:lpstr>Code Generation</vt:lpstr>
      <vt:lpstr>Code Generation</vt:lpstr>
      <vt:lpstr>Code Generation</vt:lpstr>
      <vt:lpstr>Code Generation</vt:lpstr>
      <vt:lpstr>Just-In-Time Compilation</vt:lpstr>
      <vt:lpstr>Just-In-Time Compilation</vt:lpstr>
      <vt:lpstr>Single-Core Efficiency Benchmarks</vt:lpstr>
      <vt:lpstr>CP2K</vt:lpstr>
      <vt:lpstr>Batched Matrix Multiplication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 shunhong</dc:creator>
  <cp:lastModifiedBy>wang shunhong</cp:lastModifiedBy>
  <cp:revision>1132</cp:revision>
  <dcterms:created xsi:type="dcterms:W3CDTF">2018-06-04T22:40:57Z</dcterms:created>
  <dcterms:modified xsi:type="dcterms:W3CDTF">2021-04-20T01:12:13Z</dcterms:modified>
</cp:coreProperties>
</file>