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3" r:id="rId8"/>
    <p:sldId id="273" r:id="rId9"/>
    <p:sldId id="272" r:id="rId10"/>
    <p:sldId id="262" r:id="rId11"/>
    <p:sldId id="268" r:id="rId12"/>
    <p:sldId id="267" r:id="rId13"/>
    <p:sldId id="264" r:id="rId14"/>
    <p:sldId id="265" r:id="rId15"/>
    <p:sldId id="269" r:id="rId16"/>
    <p:sldId id="270" r:id="rId17"/>
    <p:sldId id="271" r:id="rId1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6327"/>
  </p:normalViewPr>
  <p:slideViewPr>
    <p:cSldViewPr snapToGrid="0" snapToObjects="1">
      <p:cViewPr>
        <p:scale>
          <a:sx n="97" d="100"/>
          <a:sy n="97" d="100"/>
        </p:scale>
        <p:origin x="400" y="7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CF5667-D266-7048-8E2B-E20431F619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587FC4BB-6DF6-5E44-A77B-3E0263680D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B8EDDE9-4F9F-0743-A7B5-77787FA3A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1097C-34ED-4247-AB56-F1FA94086BAB}" type="datetimeFigureOut">
              <a:rPr kumimoji="1" lang="zh-CN" altLang="en-US" smtClean="0"/>
              <a:t>2021/1/4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E42B8C3-4F80-654C-9952-B141F1560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1220CDE-ACFC-8445-856A-A1DFF5302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EADB3-842D-4B46-AFCC-940CA660D18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33851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FDB80D2-58E7-6340-9CF2-824755702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BAA0911-88F6-D94C-8D44-A1756A2E8D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DFDD36B-6D37-044A-AFA7-E84935CD1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1097C-34ED-4247-AB56-F1FA94086BAB}" type="datetimeFigureOut">
              <a:rPr kumimoji="1" lang="zh-CN" altLang="en-US" smtClean="0"/>
              <a:t>2021/1/4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1300E8A-8601-0849-B8E0-403C5C2E9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E762EC1-4586-7C49-8244-F4CA95E05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EADB3-842D-4B46-AFCC-940CA660D18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24085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75B09E4-5E49-874C-BA8A-D6AA587BC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2F81FD9-8720-3F4D-B4D1-A5C9EB112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74366B1-5F1E-A54A-B7F0-8843BEEE5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1097C-34ED-4247-AB56-F1FA94086BAB}" type="datetimeFigureOut">
              <a:rPr kumimoji="1" lang="zh-CN" altLang="en-US" smtClean="0"/>
              <a:t>2021/1/4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E0D5C06-8AC4-4343-969E-3783C3A87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AA8FCF8-C953-8B4F-8BAE-0697191C7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EADB3-842D-4B46-AFCC-940CA660D18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98413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B4DAEDF-B4FA-994E-B87A-244911548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7464E98-FDC6-3344-9782-2FDEEAEC11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6320E54-2C79-E74C-B1B3-8CC4A0BF7D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C2E9DB2-FBC6-234A-BE23-4A11D8881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1097C-34ED-4247-AB56-F1FA94086BAB}" type="datetimeFigureOut">
              <a:rPr kumimoji="1" lang="zh-CN" altLang="en-US" smtClean="0"/>
              <a:t>2021/1/4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91BC7B3-264F-EB4A-87D7-E3A206808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1478D1D-9851-3A4E-A4CB-17C9FF502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EADB3-842D-4B46-AFCC-940CA660D18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30754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433F8D4-30B8-9048-B574-F27F90007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2F5D243-F922-204E-9E7D-A8F0EF397D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ED06FB0-268C-AE4D-84D3-B378E5FE31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7CAB2F24-C929-9E48-81C5-33BFE7192C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F6C1362D-A231-3948-8E63-8CB893C561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B674C9BF-B5B5-C24B-90F0-68B2A4EBC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1097C-34ED-4247-AB56-F1FA94086BAB}" type="datetimeFigureOut">
              <a:rPr kumimoji="1" lang="zh-CN" altLang="en-US" smtClean="0"/>
              <a:t>2021/1/4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29D6362B-A496-D54B-9233-27E1821AB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19BF26C3-8DB2-F74B-839D-C1C681FF7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EADB3-842D-4B46-AFCC-940CA660D18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326001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70C1F14-5A88-6A4B-AC72-0E51AD78A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BC48DC1D-8772-2E4F-9D34-17EA960BB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1097C-34ED-4247-AB56-F1FA94086BAB}" type="datetimeFigureOut">
              <a:rPr kumimoji="1" lang="zh-CN" altLang="en-US" smtClean="0"/>
              <a:t>2021/1/4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08BB19B-1485-024E-8EA0-4DB3CCA2F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9613AF7-CE0E-E948-A061-65AD5312D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EADB3-842D-4B46-AFCC-940CA660D18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0296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2166BE5F-5D36-484E-80E0-08E9490B99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1097C-34ED-4247-AB56-F1FA94086BAB}" type="datetimeFigureOut">
              <a:rPr kumimoji="1" lang="zh-CN" altLang="en-US" smtClean="0"/>
              <a:t>2021/1/4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4FA86220-91C7-314D-8D55-539D03111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6F9BE62-860F-2046-9EE1-23BDEFDDE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EADB3-842D-4B46-AFCC-940CA660D18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05630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DD13564-CAAE-8A43-9219-2BE9F4C44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8C3C15E-D559-3246-8E91-6248CAA913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EC5BFAB-E90E-984E-8057-56229ED0F3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790954B-B342-F243-8647-6CE5E4D83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1097C-34ED-4247-AB56-F1FA94086BAB}" type="datetimeFigureOut">
              <a:rPr kumimoji="1" lang="zh-CN" altLang="en-US" smtClean="0"/>
              <a:t>2021/1/4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96DE4EF-0F1A-1C4F-8BFE-C774DF8E3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BEBC94C-C6F7-5D46-9C63-51C396B0F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EADB3-842D-4B46-AFCC-940CA660D18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87130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AF492EA-FC4D-AC4A-8EEA-15376D108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ADD2C488-DD93-894D-8513-F5BED9ECEB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5096C3A-C5B2-984D-8FAF-80E9A4E20F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2E8A61F-1D47-D143-BC1D-B6C0B1359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1097C-34ED-4247-AB56-F1FA94086BAB}" type="datetimeFigureOut">
              <a:rPr kumimoji="1" lang="zh-CN" altLang="en-US" smtClean="0"/>
              <a:t>2021/1/4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6558EF1-5655-2141-80A7-E5DA3D1C7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A664D12-CEDD-C743-A7D2-89BAE67D8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EADB3-842D-4B46-AFCC-940CA660D18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92234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7A06EC1-92FB-7649-9CCD-C85BE339A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49C1B05-CB5C-E043-855D-604B1A43C7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A412362-C6E5-D446-8EED-DFD549814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1097C-34ED-4247-AB56-F1FA94086BAB}" type="datetimeFigureOut">
              <a:rPr kumimoji="1" lang="zh-CN" altLang="en-US" smtClean="0"/>
              <a:t>2021/1/4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6B734CD-5952-F44B-B765-4BE700C2E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3467920-78D6-EA47-8352-BDF13ABEB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EADB3-842D-4B46-AFCC-940CA660D18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76720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6CB8DEC0-BE8F-D24E-B54C-D62F7308A6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DD726B9-3C35-5E4D-A5F6-67CB2BF4C5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8E7591F-22FC-3049-9A9E-C175B1818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1097C-34ED-4247-AB56-F1FA94086BAB}" type="datetimeFigureOut">
              <a:rPr kumimoji="1" lang="zh-CN" altLang="en-US" smtClean="0"/>
              <a:t>2021/1/4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8F4C616-65F5-334D-9335-AA6A1E8D9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B6E6069-C8B7-4340-A910-012838F7D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EADB3-842D-4B46-AFCC-940CA660D18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6957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6D059427-D70B-F14F-A356-6DCBBA2D4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E53780F-2830-4E4D-9CAF-1CC62F9DD1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7F6A72D-ACB1-964D-BAE6-A6E2E5DE3A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C1097C-34ED-4247-AB56-F1FA94086BAB}" type="datetimeFigureOut">
              <a:rPr kumimoji="1" lang="zh-CN" altLang="en-US" smtClean="0"/>
              <a:t>2021/1/4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9877DCA-8B06-4346-8C0C-8C1D84DB02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DE433C7-9B0F-E44B-801B-C40FD10431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CEADB3-842D-4B46-AFCC-940CA660D18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22355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1804.10694" TargetMode="External"/><Relationship Id="rId2" Type="http://schemas.openxmlformats.org/officeDocument/2006/relationships/hyperlink" Target="http://tiramisu-compiler.org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github.com/Tiramisu-Compiler/tiramisu" TargetMode="External"/><Relationship Id="rId4" Type="http://schemas.openxmlformats.org/officeDocument/2006/relationships/hyperlink" Target="https://ieeexplore.ieee.org/document/8445108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7BD0294-2508-0A49-B0FA-2085EA4E69C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" altLang="zh-CN" dirty="0"/>
              <a:t>TIRAMISU: A Polyhedral Compiler for Dense and Sparse Deep Learning </a:t>
            </a:r>
            <a:endParaRPr kumimoji="1" lang="zh-CN" altLang="en-US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AC48803-5D8B-3F43-BF18-FDCD1CE019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en-US" altLang="zh-CN" dirty="0"/>
              <a:t>NIPS2019</a:t>
            </a:r>
            <a:endParaRPr kumimoji="1"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B7C9D70-D666-FA40-AA09-E25A33A2CF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081" y="4261363"/>
            <a:ext cx="5649238" cy="2177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3767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F4A77C9-5AB8-E541-8475-1A20AD920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8CBAEFD-736A-D945-8C39-20164F5C93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homepage:</a:t>
            </a:r>
            <a:r>
              <a:rPr kumimoji="1" lang="zh-CN" altLang="en-US" dirty="0"/>
              <a:t> </a:t>
            </a:r>
            <a:r>
              <a:rPr kumimoji="1" lang="en" altLang="zh-CN" dirty="0">
                <a:hlinkClick r:id="rId2"/>
              </a:rPr>
              <a:t>http://tiramisu-compiler.org</a:t>
            </a:r>
            <a:r>
              <a:rPr kumimoji="1" lang="zh-CN" altLang="en-US" dirty="0"/>
              <a:t> </a:t>
            </a:r>
            <a:r>
              <a:rPr lang="en" altLang="zh-CN" dirty="0"/>
              <a:t>A polyhedral compiler for dense and sparse deep learning and data parallel algorithms</a:t>
            </a:r>
          </a:p>
          <a:p>
            <a:r>
              <a:rPr kumimoji="1" lang="zh-CN" altLang="en-US" dirty="0"/>
              <a:t>相关论文</a:t>
            </a:r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r>
              <a:rPr lang="en" altLang="zh-CN" dirty="0">
                <a:hlinkClick r:id="rId3"/>
              </a:rPr>
              <a:t>Tiramisu: A Polyhedral Compiler for Expressing Fast and Portable Code</a:t>
            </a:r>
            <a:r>
              <a:rPr lang="en" altLang="zh-CN" dirty="0"/>
              <a:t>.</a:t>
            </a:r>
            <a:r>
              <a:rPr lang="zh-CN" altLang="en-US" dirty="0"/>
              <a:t> </a:t>
            </a:r>
            <a:r>
              <a:rPr lang="en-US" altLang="zh-CN" dirty="0"/>
              <a:t>CGO2019</a:t>
            </a:r>
          </a:p>
          <a:p>
            <a:pPr lvl="1"/>
            <a:r>
              <a:rPr lang="en" altLang="zh-CN" dirty="0">
                <a:hlinkClick r:id="rId4"/>
              </a:rPr>
              <a:t>A Unified Backend for Targeting FPGAs from DSLs</a:t>
            </a:r>
            <a:r>
              <a:rPr lang="en" altLang="zh-CN" dirty="0"/>
              <a:t>.</a:t>
            </a:r>
            <a:r>
              <a:rPr lang="zh-CN" altLang="en-US" dirty="0"/>
              <a:t> </a:t>
            </a:r>
            <a:r>
              <a:rPr lang="en-US" altLang="zh-CN" dirty="0"/>
              <a:t>ASAP</a:t>
            </a:r>
            <a:r>
              <a:rPr lang="zh-CN" altLang="en-US" dirty="0"/>
              <a:t> </a:t>
            </a:r>
            <a:r>
              <a:rPr lang="en-US" altLang="zh-CN" dirty="0"/>
              <a:t>2018</a:t>
            </a:r>
          </a:p>
          <a:p>
            <a:endParaRPr lang="en" altLang="zh-CN" dirty="0"/>
          </a:p>
          <a:p>
            <a:r>
              <a:rPr kumimoji="1" lang="en-US" altLang="zh-CN" dirty="0"/>
              <a:t>code</a:t>
            </a:r>
            <a:r>
              <a:rPr kumimoji="1" lang="zh-CN" altLang="en-US" dirty="0"/>
              <a:t> </a:t>
            </a:r>
            <a:r>
              <a:rPr kumimoji="1" lang="en" altLang="zh-CN" dirty="0">
                <a:hlinkClick r:id="rId5"/>
              </a:rPr>
              <a:t>https://github.com/Tiramisu-Compiler/tiramisu</a:t>
            </a:r>
            <a:r>
              <a:rPr kumimoji="1" lang="zh-CN" alt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795016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E96B05F-4743-BC46-9AE3-0C7D75912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特点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29FF45B-8E6C-7F47-A7F6-3133A1A3C0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first</a:t>
            </a:r>
            <a:r>
              <a:rPr kumimoji="1" lang="zh-CN" altLang="en-US" dirty="0"/>
              <a:t> </a:t>
            </a:r>
            <a:r>
              <a:rPr kumimoji="1" lang="en-US" altLang="zh-CN" dirty="0"/>
              <a:t>DNN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compiler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generates</a:t>
            </a:r>
            <a:r>
              <a:rPr kumimoji="1" lang="zh-CN" altLang="en-US" dirty="0"/>
              <a:t> </a:t>
            </a:r>
            <a:r>
              <a:rPr kumimoji="1" lang="en-US" altLang="zh-CN" dirty="0"/>
              <a:t>efficient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code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neural</a:t>
            </a:r>
            <a:r>
              <a:rPr kumimoji="1" lang="zh-CN" altLang="en-US" dirty="0"/>
              <a:t> </a:t>
            </a:r>
            <a:r>
              <a:rPr kumimoji="1" lang="en-US" altLang="zh-CN" dirty="0"/>
              <a:t>networks</a:t>
            </a:r>
            <a:r>
              <a:rPr kumimoji="1" lang="zh-CN" altLang="en-US" dirty="0"/>
              <a:t> </a:t>
            </a:r>
            <a:r>
              <a:rPr kumimoji="1" lang="en-US" altLang="zh-CN" dirty="0"/>
              <a:t>with</a:t>
            </a:r>
            <a:r>
              <a:rPr kumimoji="1" lang="zh-CN" altLang="en-US" dirty="0"/>
              <a:t> </a:t>
            </a:r>
            <a:r>
              <a:rPr kumimoji="1" lang="en-US" altLang="zh-CN" dirty="0"/>
              <a:t>sparse</a:t>
            </a:r>
            <a:r>
              <a:rPr kumimoji="1" lang="zh-CN" altLang="en-US" dirty="0"/>
              <a:t> </a:t>
            </a:r>
            <a:r>
              <a:rPr kumimoji="1" lang="en-US" altLang="zh-CN" dirty="0"/>
              <a:t>weights.</a:t>
            </a:r>
          </a:p>
          <a:p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express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optimize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general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form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RNNs</a:t>
            </a:r>
            <a:r>
              <a:rPr kumimoji="1" lang="zh-CN" altLang="en-US" dirty="0"/>
              <a:t> </a:t>
            </a:r>
            <a:r>
              <a:rPr kumimoji="1" lang="en-US" altLang="zh-CN" dirty="0"/>
              <a:t>(unrolling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factor</a:t>
            </a:r>
            <a:r>
              <a:rPr kumimoji="1" lang="zh-CN" altLang="en-US" dirty="0"/>
              <a:t> </a:t>
            </a:r>
            <a:r>
              <a:rPr kumimoji="1" lang="en-US" altLang="zh-CN" dirty="0"/>
              <a:t>unknown</a:t>
            </a:r>
            <a:r>
              <a:rPr kumimoji="1" lang="zh-CN" altLang="en-US" dirty="0"/>
              <a:t> </a:t>
            </a:r>
            <a:r>
              <a:rPr kumimoji="1" lang="en-US" altLang="zh-CN" dirty="0"/>
              <a:t>at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compile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time)</a:t>
            </a:r>
          </a:p>
          <a:p>
            <a:r>
              <a:rPr kumimoji="1" lang="zh-CN" altLang="en-US" dirty="0"/>
              <a:t>支持多种后端，相比 </a:t>
            </a:r>
            <a:r>
              <a:rPr kumimoji="1" lang="en-US" altLang="zh-CN" dirty="0"/>
              <a:t>Intel</a:t>
            </a:r>
            <a:r>
              <a:rPr kumimoji="1" lang="zh-CN" altLang="en-US" dirty="0"/>
              <a:t> </a:t>
            </a:r>
            <a:r>
              <a:rPr kumimoji="1" lang="en-US" altLang="zh-CN" dirty="0"/>
              <a:t>MKL-DNN</a:t>
            </a:r>
            <a:r>
              <a:rPr kumimoji="1" lang="zh-CN" altLang="en-US" dirty="0"/>
              <a:t> 最多快 </a:t>
            </a:r>
            <a:r>
              <a:rPr kumimoji="1" lang="en-US" altLang="zh-CN" dirty="0"/>
              <a:t>5x</a:t>
            </a: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866723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822515-1E7B-314D-BDD5-F35B941CA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DSL</a:t>
            </a:r>
            <a:r>
              <a:rPr kumimoji="1" lang="zh-CN" altLang="en-US" dirty="0"/>
              <a:t> </a:t>
            </a:r>
            <a:r>
              <a:rPr kumimoji="1" lang="en-US" altLang="zh-CN" dirty="0"/>
              <a:t>embedded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c++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7B70A93-9E38-D347-AA22-BE4BFF0583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two</a:t>
            </a:r>
            <a:r>
              <a:rPr kumimoji="1" lang="zh-CN" altLang="en-US" dirty="0"/>
              <a:t> </a:t>
            </a:r>
            <a:r>
              <a:rPr kumimoji="1" lang="en-US" altLang="zh-CN" dirty="0"/>
              <a:t>parts:</a:t>
            </a:r>
          </a:p>
          <a:p>
            <a:pPr lvl="1"/>
            <a:r>
              <a:rPr kumimoji="1" lang="en-US" altLang="zh-CN" dirty="0"/>
              <a:t>algorithm:</a:t>
            </a:r>
            <a:r>
              <a:rPr kumimoji="1" lang="zh-CN" altLang="en-US" dirty="0"/>
              <a:t> </a:t>
            </a:r>
            <a:r>
              <a:rPr kumimoji="1" lang="en-US" altLang="zh-CN" dirty="0"/>
              <a:t>algorithm</a:t>
            </a:r>
            <a:r>
              <a:rPr kumimoji="1" lang="zh-CN" altLang="en-US" dirty="0"/>
              <a:t> </a:t>
            </a:r>
            <a:r>
              <a:rPr kumimoji="1" lang="en-US" altLang="zh-CN" dirty="0"/>
              <a:t>without</a:t>
            </a:r>
            <a:r>
              <a:rPr kumimoji="1" lang="zh-CN" altLang="en-US" dirty="0"/>
              <a:t> </a:t>
            </a:r>
            <a:r>
              <a:rPr kumimoji="1" lang="en-US" altLang="zh-CN" dirty="0"/>
              <a:t>specifying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loop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otimizations</a:t>
            </a:r>
            <a:r>
              <a:rPr kumimoji="1" lang="zh-CN" altLang="en-US" dirty="0"/>
              <a:t> </a:t>
            </a:r>
            <a:r>
              <a:rPr kumimoji="1" lang="en-US" altLang="zh-CN" dirty="0"/>
              <a:t>or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data-layout.</a:t>
            </a:r>
          </a:p>
          <a:p>
            <a:pPr lvl="1"/>
            <a:r>
              <a:rPr kumimoji="1" lang="en-US" altLang="zh-CN" dirty="0"/>
              <a:t>schedule:</a:t>
            </a:r>
            <a:r>
              <a:rPr kumimoji="1" lang="zh-CN" altLang="en-US" dirty="0"/>
              <a:t> </a:t>
            </a:r>
            <a:r>
              <a:rPr kumimoji="1" lang="en-US" altLang="zh-CN" dirty="0"/>
              <a:t>how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program</a:t>
            </a:r>
            <a:r>
              <a:rPr kumimoji="1" lang="zh-CN" altLang="en-US" dirty="0"/>
              <a:t> </a:t>
            </a:r>
            <a:r>
              <a:rPr kumimoji="1" lang="en-US" altLang="zh-CN" dirty="0"/>
              <a:t>should</a:t>
            </a:r>
            <a:r>
              <a:rPr kumimoji="1" lang="zh-CN" altLang="en-US" dirty="0"/>
              <a:t> </a:t>
            </a:r>
            <a:r>
              <a:rPr kumimoji="1" lang="en-US" altLang="zh-CN" dirty="0"/>
              <a:t>be</a:t>
            </a:r>
            <a:r>
              <a:rPr kumimoji="1" lang="zh-CN" altLang="en-US" dirty="0"/>
              <a:t> </a:t>
            </a:r>
            <a:r>
              <a:rPr kumimoji="1" lang="en-US" altLang="zh-CN" dirty="0"/>
              <a:t>optimized,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results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formats</a:t>
            </a:r>
          </a:p>
          <a:p>
            <a:r>
              <a:rPr kumimoji="1" lang="en-US" altLang="zh-CN" dirty="0"/>
              <a:t>algorithm</a:t>
            </a:r>
          </a:p>
          <a:p>
            <a:endParaRPr kumimoji="1" lang="en-US" altLang="zh-CN" dirty="0"/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520156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822515-1E7B-314D-BDD5-F35B941CA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DSL</a:t>
            </a:r>
            <a:r>
              <a:rPr kumimoji="1" lang="zh-CN" altLang="en-US" dirty="0"/>
              <a:t> </a:t>
            </a:r>
            <a:r>
              <a:rPr kumimoji="1" lang="en-US" altLang="zh-CN" dirty="0"/>
              <a:t>:</a:t>
            </a:r>
            <a:r>
              <a:rPr kumimoji="1" lang="zh-CN" altLang="en-US" dirty="0"/>
              <a:t> </a:t>
            </a:r>
            <a:r>
              <a:rPr kumimoji="1" lang="en-US" altLang="zh-CN" dirty="0"/>
              <a:t>algorithm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7B70A93-9E38-D347-AA22-BE4BFF0583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algorithm:</a:t>
            </a:r>
            <a:r>
              <a:rPr kumimoji="1" lang="zh-CN" altLang="en-US" dirty="0"/>
              <a:t> </a:t>
            </a:r>
            <a:r>
              <a:rPr kumimoji="1" lang="en-US" altLang="zh-CN" dirty="0"/>
              <a:t>algorithm</a:t>
            </a:r>
            <a:r>
              <a:rPr kumimoji="1" lang="zh-CN" altLang="en-US" dirty="0"/>
              <a:t> </a:t>
            </a:r>
            <a:r>
              <a:rPr kumimoji="1" lang="en-US" altLang="zh-CN" dirty="0"/>
              <a:t>without</a:t>
            </a:r>
            <a:r>
              <a:rPr kumimoji="1" lang="zh-CN" altLang="en-US" dirty="0"/>
              <a:t> </a:t>
            </a:r>
            <a:r>
              <a:rPr kumimoji="1" lang="en-US" altLang="zh-CN" dirty="0"/>
              <a:t>specifying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loop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otimizations</a:t>
            </a:r>
            <a:r>
              <a:rPr kumimoji="1" lang="zh-CN" altLang="en-US" dirty="0"/>
              <a:t> </a:t>
            </a:r>
            <a:r>
              <a:rPr kumimoji="1" lang="en-US" altLang="zh-CN" dirty="0"/>
              <a:t>or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data-layout.</a:t>
            </a:r>
          </a:p>
          <a:p>
            <a:pPr marL="0" indent="0">
              <a:buNone/>
            </a:pPr>
            <a:endParaRPr kumimoji="1" lang="en-US" altLang="zh-CN" dirty="0"/>
          </a:p>
          <a:p>
            <a:endParaRPr kumimoji="1"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1E7EB3F-081E-A648-B12A-0AE8F2CF9E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0539" y="2652213"/>
            <a:ext cx="6133931" cy="147179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36138A3B-D09A-074D-815D-B88ECEE966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0539" y="4604963"/>
            <a:ext cx="9368890" cy="1887912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EB6200E0-90A9-EB46-B9AC-FFDEFF82B919}"/>
              </a:ext>
            </a:extLst>
          </p:cNvPr>
          <p:cNvSpPr txBox="1"/>
          <p:nvPr/>
        </p:nvSpPr>
        <p:spPr>
          <a:xfrm>
            <a:off x="1438382" y="4284324"/>
            <a:ext cx="14318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err="1"/>
              <a:t>equialent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135031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822515-1E7B-314D-BDD5-F35B941CA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DSL:</a:t>
            </a:r>
            <a:r>
              <a:rPr kumimoji="1" lang="zh-CN" altLang="en-US" dirty="0"/>
              <a:t> </a:t>
            </a:r>
            <a:r>
              <a:rPr kumimoji="1" lang="en-US" altLang="zh-CN" dirty="0"/>
              <a:t>schedule</a:t>
            </a:r>
            <a:r>
              <a:rPr kumimoji="1" lang="zh-CN" altLang="en-US" dirty="0"/>
              <a:t> 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7B70A93-9E38-D347-AA22-BE4BFF0583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schedule:</a:t>
            </a:r>
            <a:r>
              <a:rPr kumimoji="1" lang="zh-CN" altLang="en-US" dirty="0"/>
              <a:t> </a:t>
            </a:r>
            <a:r>
              <a:rPr kumimoji="1" lang="en-US" altLang="zh-CN" dirty="0"/>
              <a:t>how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program</a:t>
            </a:r>
            <a:r>
              <a:rPr kumimoji="1" lang="zh-CN" altLang="en-US" dirty="0"/>
              <a:t> </a:t>
            </a:r>
            <a:r>
              <a:rPr kumimoji="1" lang="en-US" altLang="zh-CN" dirty="0"/>
              <a:t>should</a:t>
            </a:r>
            <a:r>
              <a:rPr kumimoji="1" lang="zh-CN" altLang="en-US" dirty="0"/>
              <a:t> </a:t>
            </a:r>
            <a:r>
              <a:rPr kumimoji="1" lang="en-US" altLang="zh-CN" dirty="0"/>
              <a:t>be</a:t>
            </a:r>
            <a:r>
              <a:rPr kumimoji="1" lang="zh-CN" altLang="en-US" dirty="0"/>
              <a:t> </a:t>
            </a:r>
            <a:r>
              <a:rPr kumimoji="1" lang="en-US" altLang="zh-CN" dirty="0"/>
              <a:t>optimized,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results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formats</a:t>
            </a:r>
          </a:p>
          <a:p>
            <a:pPr marL="0" indent="0">
              <a:buNone/>
            </a:pPr>
            <a:endParaRPr kumimoji="1" lang="en-US" altLang="zh-CN" dirty="0"/>
          </a:p>
          <a:p>
            <a:endParaRPr kumimoji="1"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ED9D7D7-DB25-A94F-AFA6-588784E318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1796" y="2755115"/>
            <a:ext cx="4521200" cy="97790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31F442D9-2806-0747-A510-328E46098C89}"/>
              </a:ext>
            </a:extLst>
          </p:cNvPr>
          <p:cNvSpPr txBox="1"/>
          <p:nvPr/>
        </p:nvSpPr>
        <p:spPr>
          <a:xfrm>
            <a:off x="6852863" y="2755115"/>
            <a:ext cx="499688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kumimoji="1" lang="en-US" altLang="zh-CN" dirty="0" err="1"/>
              <a:t>paralleize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loop</a:t>
            </a:r>
            <a:r>
              <a:rPr kumimoji="1" lang="zh-CN" altLang="en-US" dirty="0"/>
              <a:t> </a:t>
            </a:r>
            <a:r>
              <a:rPr kumimoji="1" lang="en-US" altLang="zh-CN" dirty="0"/>
              <a:t>n</a:t>
            </a:r>
          </a:p>
          <a:p>
            <a:pPr marL="342900" indent="-342900">
              <a:buFont typeface="+mj-lt"/>
              <a:buAutoNum type="arabicPeriod"/>
            </a:pPr>
            <a:r>
              <a:rPr kumimoji="1" lang="en-US" altLang="zh-CN" dirty="0"/>
              <a:t>interchange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loops</a:t>
            </a:r>
            <a:r>
              <a:rPr kumimoji="1" lang="zh-CN" altLang="en-US" dirty="0"/>
              <a:t> </a:t>
            </a:r>
            <a:r>
              <a:rPr kumimoji="1" lang="en-US" altLang="zh-CN" dirty="0"/>
              <a:t>fin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fout</a:t>
            </a:r>
            <a:endParaRPr kumimoji="1" lang="en-US" altLang="zh-CN" dirty="0"/>
          </a:p>
          <a:p>
            <a:pPr marL="342900" indent="-342900">
              <a:buFont typeface="+mj-lt"/>
              <a:buAutoNum type="arabicPeriod"/>
            </a:pPr>
            <a:r>
              <a:rPr kumimoji="1" lang="en-US" altLang="zh-CN" dirty="0"/>
              <a:t>vectorize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llop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fout</a:t>
            </a:r>
            <a:r>
              <a:rPr kumimoji="1" lang="zh-CN" altLang="en-US" dirty="0"/>
              <a:t> </a:t>
            </a:r>
            <a:r>
              <a:rPr kumimoji="1" lang="en-US" altLang="zh-CN" dirty="0"/>
              <a:t>by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vector</a:t>
            </a:r>
            <a:r>
              <a:rPr kumimoji="1" lang="zh-CN" altLang="en-US" dirty="0"/>
              <a:t> </a:t>
            </a:r>
            <a:r>
              <a:rPr kumimoji="1" lang="en-US" altLang="zh-CN" dirty="0"/>
              <a:t>length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8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300536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822515-1E7B-314D-BDD5-F35B941CA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DSL:</a:t>
            </a:r>
            <a:r>
              <a:rPr kumimoji="1" lang="zh-CN" altLang="en-US" dirty="0"/>
              <a:t> </a:t>
            </a:r>
            <a:r>
              <a:rPr kumimoji="1" lang="en-US" altLang="zh-CN" dirty="0"/>
              <a:t>schedule</a:t>
            </a:r>
            <a:r>
              <a:rPr kumimoji="1" lang="zh-CN" altLang="en-US" dirty="0"/>
              <a:t> 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7B70A93-9E38-D347-AA22-BE4BFF0583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four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types:</a:t>
            </a:r>
          </a:p>
          <a:p>
            <a:pPr lvl="1"/>
            <a:r>
              <a:rPr lang="en" altLang="zh-CN" dirty="0"/>
              <a:t>Commands for loop nest transformations: these commands include common affine transformations such as loop tiling, splitting, shifting, etc. </a:t>
            </a:r>
          </a:p>
          <a:p>
            <a:pPr lvl="1"/>
            <a:r>
              <a:rPr lang="en" altLang="zh-CN" dirty="0"/>
              <a:t>Commands for mapping loop levels to hardware: examples of these include loop parallelization, vectorization, and mapping loop levels to GPU block or thread dimensions. </a:t>
            </a:r>
            <a:r>
              <a:rPr lang="zh-CN" altLang="en-US" dirty="0"/>
              <a:t> </a:t>
            </a:r>
            <a:r>
              <a:rPr lang="en" altLang="zh-CN" dirty="0" err="1"/>
              <a:t>C.vectorize</a:t>
            </a:r>
            <a:r>
              <a:rPr lang="en" altLang="zh-CN" dirty="0"/>
              <a:t>(j, 4) </a:t>
            </a:r>
          </a:p>
          <a:p>
            <a:pPr lvl="1"/>
            <a:r>
              <a:rPr lang="en" altLang="zh-CN" b="1" dirty="0"/>
              <a:t>Commands for manipulating data</a:t>
            </a:r>
            <a:r>
              <a:rPr lang="en-US" altLang="zh-CN" dirty="0"/>
              <a:t>:</a:t>
            </a:r>
            <a:r>
              <a:rPr lang="zh-CN" altLang="en-US" dirty="0"/>
              <a:t> </a:t>
            </a:r>
            <a:r>
              <a:rPr lang="en-US" altLang="zh-CN" dirty="0"/>
              <a:t>allocate</a:t>
            </a:r>
            <a:r>
              <a:rPr lang="zh-CN" altLang="en-US" dirty="0"/>
              <a:t> </a:t>
            </a:r>
            <a:r>
              <a:rPr lang="en-US" altLang="zh-CN" dirty="0"/>
              <a:t>arrays;</a:t>
            </a:r>
            <a:r>
              <a:rPr lang="zh-CN" altLang="en-US" dirty="0"/>
              <a:t> </a:t>
            </a:r>
            <a:r>
              <a:rPr lang="en-US" altLang="zh-CN" dirty="0"/>
              <a:t>setting</a:t>
            </a:r>
            <a:r>
              <a:rPr lang="zh-CN" altLang="en-US" dirty="0"/>
              <a:t> </a:t>
            </a:r>
            <a:r>
              <a:rPr lang="en-US" altLang="zh-CN" dirty="0"/>
              <a:t>array</a:t>
            </a:r>
            <a:r>
              <a:rPr lang="zh-CN" altLang="en-US" dirty="0"/>
              <a:t> </a:t>
            </a:r>
            <a:r>
              <a:rPr lang="en-US" altLang="zh-CN" dirty="0"/>
              <a:t>properties(stored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host,</a:t>
            </a:r>
            <a:r>
              <a:rPr lang="zh-CN" altLang="en-US" dirty="0"/>
              <a:t> </a:t>
            </a:r>
            <a:r>
              <a:rPr lang="en-US" altLang="zh-CN" dirty="0"/>
              <a:t>device</a:t>
            </a:r>
            <a:r>
              <a:rPr lang="zh-CN" altLang="en-US" dirty="0"/>
              <a:t> </a:t>
            </a:r>
            <a:r>
              <a:rPr lang="en-US" altLang="zh-CN" dirty="0"/>
              <a:t>,shared</a:t>
            </a:r>
            <a:r>
              <a:rPr lang="zh-CN" altLang="en-US" dirty="0"/>
              <a:t> </a:t>
            </a:r>
            <a:r>
              <a:rPr lang="en-US" altLang="zh-CN" dirty="0"/>
              <a:t>or</a:t>
            </a:r>
            <a:r>
              <a:rPr lang="zh-CN" altLang="en-US" dirty="0"/>
              <a:t> </a:t>
            </a:r>
            <a:r>
              <a:rPr lang="en-US" altLang="zh-CN" dirty="0"/>
              <a:t>local</a:t>
            </a:r>
            <a:r>
              <a:rPr lang="zh-CN" altLang="en-US" dirty="0"/>
              <a:t> </a:t>
            </a:r>
            <a:r>
              <a:rPr lang="en-US" altLang="zh-CN" dirty="0"/>
              <a:t>memory);</a:t>
            </a:r>
            <a:r>
              <a:rPr lang="zh-CN" altLang="en-US" dirty="0"/>
              <a:t> </a:t>
            </a:r>
            <a:r>
              <a:rPr lang="en-US" altLang="zh-CN" dirty="0"/>
              <a:t>copy</a:t>
            </a:r>
            <a:r>
              <a:rPr lang="zh-CN" altLang="en-US" dirty="0"/>
              <a:t> </a:t>
            </a:r>
            <a:r>
              <a:rPr lang="en-US" altLang="zh-CN" dirty="0"/>
              <a:t>data</a:t>
            </a:r>
            <a:r>
              <a:rPr lang="zh-CN" altLang="en-US" dirty="0"/>
              <a:t> </a:t>
            </a:r>
            <a:r>
              <a:rPr lang="en-US" altLang="zh-CN" dirty="0"/>
              <a:t>(between</a:t>
            </a:r>
            <a:r>
              <a:rPr lang="zh-CN" altLang="en-US" dirty="0"/>
              <a:t> </a:t>
            </a:r>
            <a:r>
              <a:rPr lang="en-US" altLang="zh-CN" dirty="0"/>
              <a:t>levels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memory);</a:t>
            </a:r>
            <a:r>
              <a:rPr lang="zh-CN" altLang="en-US" dirty="0"/>
              <a:t> </a:t>
            </a:r>
            <a:r>
              <a:rPr lang="en-US" altLang="zh-CN" dirty="0"/>
              <a:t>setting</a:t>
            </a:r>
            <a:r>
              <a:rPr lang="zh-CN" altLang="en-US" dirty="0"/>
              <a:t> </a:t>
            </a:r>
            <a:r>
              <a:rPr lang="en-US" altLang="zh-CN" dirty="0"/>
              <a:t>array</a:t>
            </a:r>
            <a:r>
              <a:rPr lang="zh-CN" altLang="en-US" dirty="0"/>
              <a:t> </a:t>
            </a:r>
            <a:r>
              <a:rPr lang="en-US" altLang="zh-CN" dirty="0"/>
              <a:t>accesses</a:t>
            </a:r>
          </a:p>
          <a:p>
            <a:pPr lvl="1"/>
            <a:r>
              <a:rPr lang="en" altLang="zh-CN" b="1" dirty="0"/>
              <a:t>Commands for adding synchronization operations </a:t>
            </a:r>
            <a:r>
              <a:rPr lang="en-US" altLang="zh-CN" dirty="0"/>
              <a:t>:</a:t>
            </a:r>
            <a:r>
              <a:rPr lang="zh-CN" altLang="en-US" dirty="0"/>
              <a:t> </a:t>
            </a:r>
            <a:r>
              <a:rPr lang="en-US" altLang="zh-CN" dirty="0"/>
              <a:t>barrier,</a:t>
            </a:r>
            <a:r>
              <a:rPr lang="zh-CN" altLang="en-US" dirty="0"/>
              <a:t> </a:t>
            </a:r>
            <a:r>
              <a:rPr lang="en-US" altLang="zh-CN" dirty="0"/>
              <a:t>send,</a:t>
            </a:r>
            <a:r>
              <a:rPr lang="zh-CN" altLang="en-US" dirty="0"/>
              <a:t> </a:t>
            </a:r>
            <a:r>
              <a:rPr lang="en-US" altLang="zh-CN" dirty="0"/>
              <a:t>receive</a:t>
            </a:r>
            <a:endParaRPr lang="en" altLang="zh-CN" dirty="0"/>
          </a:p>
          <a:p>
            <a:pPr lvl="1"/>
            <a:endParaRPr lang="en" altLang="zh-CN" dirty="0"/>
          </a:p>
          <a:p>
            <a:pPr lvl="1"/>
            <a:endParaRPr lang="en" altLang="zh-CN" dirty="0"/>
          </a:p>
          <a:p>
            <a:pPr lvl="1"/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051032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822515-1E7B-314D-BDD5-F35B941CA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DSL:</a:t>
            </a:r>
            <a:r>
              <a:rPr kumimoji="1" lang="zh-CN" altLang="en-US" dirty="0"/>
              <a:t> </a:t>
            </a:r>
            <a:r>
              <a:rPr kumimoji="1" lang="en-US" altLang="zh-CN" dirty="0"/>
              <a:t>schedule</a:t>
            </a:r>
            <a:r>
              <a:rPr kumimoji="1" lang="zh-CN" altLang="en-US" dirty="0"/>
              <a:t> 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642CD0BB-F4D8-954E-9948-CA456BEEE1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2693" y="1690688"/>
            <a:ext cx="5879307" cy="4606373"/>
          </a:xfrm>
          <a:prstGeom prst="rect">
            <a:avLst/>
          </a:prstGeom>
        </p:spPr>
      </p:pic>
      <p:pic>
        <p:nvPicPr>
          <p:cNvPr id="10" name="内容占位符 6">
            <a:extLst>
              <a:ext uri="{FF2B5EF4-FFF2-40B4-BE49-F238E27FC236}">
                <a16:creationId xmlns:a16="http://schemas.microsoft.com/office/drawing/2014/main" id="{16A702FD-8748-F041-A7E5-C7E981E941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197" y="1730445"/>
            <a:ext cx="5879307" cy="3113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6591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5633FC3-7F00-E847-ADDD-BE42859DD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2832652" cy="3756301"/>
          </a:xfrm>
        </p:spPr>
        <p:txBody>
          <a:bodyPr/>
          <a:lstStyle/>
          <a:p>
            <a:r>
              <a:rPr kumimoji="1" lang="en-US" altLang="zh-CN" dirty="0"/>
              <a:t>Tiramisu</a:t>
            </a:r>
            <a:r>
              <a:rPr kumimoji="1" lang="zh-CN" altLang="en-US" dirty="0"/>
              <a:t> </a:t>
            </a:r>
            <a:r>
              <a:rPr kumimoji="1" lang="en-US" altLang="zh-CN" dirty="0"/>
              <a:t>overview</a:t>
            </a:r>
            <a:endParaRPr kumimoji="1" lang="zh-CN" altLang="en-US" dirty="0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CBF83E23-83D2-9B4F-B895-EDC29FC1C0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02505" y="0"/>
            <a:ext cx="6690782" cy="6702730"/>
          </a:xfrm>
        </p:spPr>
      </p:pic>
    </p:spTree>
    <p:extLst>
      <p:ext uri="{BB962C8B-B14F-4D97-AF65-F5344CB8AC3E}">
        <p14:creationId xmlns:p14="http://schemas.microsoft.com/office/powerpoint/2010/main" val="19495291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68BAAA-53B7-CA44-B322-D88C84A74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Optimizations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BB5E64A-4FFA-4F40-BCB7-400EA78D04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" altLang="zh-CN" dirty="0"/>
              <a:t>operator fusion, </a:t>
            </a:r>
            <a:r>
              <a:rPr lang="en" altLang="zh-CN" b="1" dirty="0"/>
              <a:t>loop skewing</a:t>
            </a:r>
            <a:r>
              <a:rPr lang="en" altLang="zh-CN" dirty="0"/>
              <a:t>, parallelization, multi-level tiling, loop reordering, loop unrolling, vectorization, array packing</a:t>
            </a:r>
            <a:r>
              <a:rPr lang="zh-CN" altLang="en-US" dirty="0"/>
              <a:t>， </a:t>
            </a:r>
            <a:r>
              <a:rPr lang="en" altLang="zh-CN" dirty="0"/>
              <a:t>register blocking, data prefetching, full/partial tile separation and tuning optimization parameters to the target architecture </a:t>
            </a:r>
          </a:p>
          <a:p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2DEFCF8-4C58-ED4B-A0BB-7BAAB035C2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8399" y="3667733"/>
            <a:ext cx="3766856" cy="2825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8070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68BAAA-53B7-CA44-B322-D88C84A74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Optimizations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BB5E64A-4FFA-4F40-BCB7-400EA78D04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" altLang="zh-CN" dirty="0"/>
              <a:t>operator fusion, loop skewing, parallelization, multi-level tiling, loop reordering, loop unrolling, vectorization, array packing</a:t>
            </a:r>
            <a:r>
              <a:rPr lang="zh-CN" altLang="en-US" dirty="0"/>
              <a:t>， </a:t>
            </a:r>
            <a:r>
              <a:rPr lang="en" altLang="zh-CN" b="1" dirty="0"/>
              <a:t>register blocking</a:t>
            </a:r>
            <a:r>
              <a:rPr lang="en" altLang="zh-CN" dirty="0"/>
              <a:t>, data prefetching, full/partial tile separation and tuning optimization parameters to the target architecture </a:t>
            </a:r>
          </a:p>
          <a:p>
            <a:endParaRPr kumimoji="1" lang="zh-CN" altLang="en-US" dirty="0"/>
          </a:p>
        </p:txBody>
      </p:sp>
      <p:pic>
        <p:nvPicPr>
          <p:cNvPr id="1026" name="Picture 2" descr="Makoto Kudoh*1, Hisayasu Kuroda*1, - ppt download">
            <a:extLst>
              <a:ext uri="{FF2B5EF4-FFF2-40B4-BE49-F238E27FC236}">
                <a16:creationId xmlns:a16="http://schemas.microsoft.com/office/drawing/2014/main" id="{8B2D3592-6BB8-1F4B-8285-9D38F6E770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74" b="18356"/>
          <a:stretch/>
        </p:blipFill>
        <p:spPr bwMode="auto">
          <a:xfrm>
            <a:off x="2430049" y="3429000"/>
            <a:ext cx="7331902" cy="3374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96759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68BAAA-53B7-CA44-B322-D88C84A74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Optimizations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BB5E64A-4FFA-4F40-BCB7-400EA78D04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" altLang="zh-CN" dirty="0"/>
              <a:t>operator fusion, loop skewing, parallelization, multi-level tiling, loop reordering, loop unrolling, vectorization, array packing</a:t>
            </a:r>
            <a:r>
              <a:rPr lang="zh-CN" altLang="en-US" dirty="0"/>
              <a:t>， </a:t>
            </a:r>
            <a:r>
              <a:rPr lang="en" altLang="zh-CN" dirty="0"/>
              <a:t>register blocking, data prefetching, full/partial tile separation and </a:t>
            </a:r>
            <a:r>
              <a:rPr lang="en" altLang="zh-CN" b="1" dirty="0"/>
              <a:t>tuning</a:t>
            </a:r>
            <a:r>
              <a:rPr lang="en" altLang="zh-CN" dirty="0"/>
              <a:t> optimization parameters to the target architecture </a:t>
            </a:r>
          </a:p>
          <a:p>
            <a:endParaRPr kumimoji="1"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B066843-7659-3549-B72D-328E08657A11}"/>
              </a:ext>
            </a:extLst>
          </p:cNvPr>
          <p:cNvSpPr txBox="1"/>
          <p:nvPr/>
        </p:nvSpPr>
        <p:spPr>
          <a:xfrm>
            <a:off x="1052186" y="3631962"/>
            <a:ext cx="56044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自动调优选择最佳的 </a:t>
            </a:r>
            <a:r>
              <a:rPr kumimoji="1" lang="en-US" altLang="zh-CN" dirty="0"/>
              <a:t>tile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sizes</a:t>
            </a:r>
            <a:r>
              <a:rPr kumimoji="1" lang="zh-CN" altLang="en-US" dirty="0"/>
              <a:t> </a:t>
            </a:r>
            <a:r>
              <a:rPr kumimoji="1" lang="en-US" altLang="zh-CN" dirty="0"/>
              <a:t>or</a:t>
            </a:r>
            <a:r>
              <a:rPr kumimoji="1" lang="zh-CN" altLang="en-US" dirty="0"/>
              <a:t> </a:t>
            </a:r>
            <a:r>
              <a:rPr kumimoji="1" lang="en-US" altLang="zh-CN" dirty="0"/>
              <a:t>loop</a:t>
            </a:r>
            <a:r>
              <a:rPr kumimoji="1" lang="zh-CN" altLang="en-US" dirty="0"/>
              <a:t> </a:t>
            </a:r>
            <a:r>
              <a:rPr kumimoji="1" lang="en-US" altLang="zh-CN" dirty="0"/>
              <a:t>unrolling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factors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917081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6962A6-A156-B640-BFFC-046D59DC0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Optimizing Sparse Neural Networks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FAE4500-C140-8743-8479-3B67268019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weight</a:t>
            </a:r>
            <a:r>
              <a:rPr kumimoji="1" lang="zh-CN" altLang="en-US" dirty="0"/>
              <a:t> </a:t>
            </a:r>
            <a:r>
              <a:rPr kumimoji="1" lang="en-US" altLang="zh-CN" dirty="0"/>
              <a:t>pruning</a:t>
            </a:r>
          </a:p>
          <a:p>
            <a:pPr lvl="1"/>
            <a:r>
              <a:rPr lang="en" altLang="zh-CN" dirty="0"/>
              <a:t>iteratively trains a network</a:t>
            </a:r>
          </a:p>
          <a:p>
            <a:pPr lvl="1"/>
            <a:r>
              <a:rPr lang="en" altLang="zh-CN" dirty="0"/>
              <a:t>prunes it by simply removing the 20% of weights with the lowest magnitude</a:t>
            </a:r>
            <a:endParaRPr kumimoji="1" lang="en-US" altLang="zh-CN" dirty="0"/>
          </a:p>
          <a:p>
            <a:r>
              <a:rPr lang="en" altLang="zh-CN" dirty="0"/>
              <a:t>prune a ResNet-20 to 21% density and a VGG-16 to only 1% density without any loss in accuracy. </a:t>
            </a:r>
          </a:p>
          <a:p>
            <a:endParaRPr lang="en" altLang="zh-CN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7D4C69F-6678-A34C-AE12-C53552288B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2294" y="4321781"/>
            <a:ext cx="9194800" cy="232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8924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4804E1-1B26-1744-8E07-2F7F6AD3B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Optimizing Sparse Neural Networks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AD85C8F-E401-C748-BB26-7287E87532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store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weight</a:t>
            </a:r>
            <a:r>
              <a:rPr kumimoji="1" lang="zh-CN" altLang="en-US" dirty="0"/>
              <a:t> </a:t>
            </a:r>
            <a:r>
              <a:rPr kumimoji="1" lang="en-US" altLang="zh-CN" dirty="0"/>
              <a:t>tensors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CSR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form</a:t>
            </a:r>
            <a:endParaRPr kumimoji="1"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14DC440-B3CA-2044-9AAE-58D257E83A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6615" y="3603862"/>
            <a:ext cx="7288766" cy="2147153"/>
          </a:xfrm>
          <a:prstGeom prst="rect">
            <a:avLst/>
          </a:prstGeom>
        </p:spPr>
      </p:pic>
      <p:pic>
        <p:nvPicPr>
          <p:cNvPr id="3073" name="Picture 1" descr="page4image56293392">
            <a:extLst>
              <a:ext uri="{FF2B5EF4-FFF2-40B4-BE49-F238E27FC236}">
                <a16:creationId xmlns:a16="http://schemas.microsoft.com/office/drawing/2014/main" id="{9186B669-1990-DB4D-89D4-86D0103200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102" y="2786855"/>
            <a:ext cx="5141782" cy="3194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84661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AEE7D8E-8527-334B-BA0C-EF3A632CB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Optimizing</a:t>
            </a:r>
            <a:r>
              <a:rPr lang="zh-CN" altLang="en-US" dirty="0"/>
              <a:t> </a:t>
            </a:r>
            <a:r>
              <a:rPr lang="en-US" altLang="zh-CN" dirty="0"/>
              <a:t>RNN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8E1294B-3808-9747-839A-90F994A4E5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" altLang="zh-CN" dirty="0"/>
              <a:t>applies a transformation known as iteration space skewing which exposes wavefront parallelism hidden in multilayer-LSTMs </a:t>
            </a:r>
          </a:p>
          <a:p>
            <a:endParaRPr kumimoji="1" lang="zh-CN" altLang="en-US" dirty="0"/>
          </a:p>
        </p:txBody>
      </p:sp>
      <p:pic>
        <p:nvPicPr>
          <p:cNvPr id="4098" name="Picture 2" descr="A new multilayer LSTM method of reconstruction for compressed sensing in  acquiring human pressure data | Semantic Scholar">
            <a:extLst>
              <a:ext uri="{FF2B5EF4-FFF2-40B4-BE49-F238E27FC236}">
                <a16:creationId xmlns:a16="http://schemas.microsoft.com/office/drawing/2014/main" id="{CB0D9E8F-3F36-5A4A-99AB-012AAC704F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4191" y="2883169"/>
            <a:ext cx="7827618" cy="3549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圆角矩形 5">
            <a:extLst>
              <a:ext uri="{FF2B5EF4-FFF2-40B4-BE49-F238E27FC236}">
                <a16:creationId xmlns:a16="http://schemas.microsoft.com/office/drawing/2014/main" id="{A7CE33B5-1C6D-C246-8F21-FEDFCB044FC0}"/>
              </a:ext>
            </a:extLst>
          </p:cNvPr>
          <p:cNvSpPr/>
          <p:nvPr/>
        </p:nvSpPr>
        <p:spPr>
          <a:xfrm rot="2539984">
            <a:off x="3810032" y="4944258"/>
            <a:ext cx="3332786" cy="49033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圆角矩形 6">
            <a:extLst>
              <a:ext uri="{FF2B5EF4-FFF2-40B4-BE49-F238E27FC236}">
                <a16:creationId xmlns:a16="http://schemas.microsoft.com/office/drawing/2014/main" id="{5F75F760-913E-3A45-8DF0-177813753529}"/>
              </a:ext>
            </a:extLst>
          </p:cNvPr>
          <p:cNvSpPr/>
          <p:nvPr/>
        </p:nvSpPr>
        <p:spPr>
          <a:xfrm rot="2539984">
            <a:off x="4837076" y="4914272"/>
            <a:ext cx="3332786" cy="49033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圆角矩形 7">
            <a:extLst>
              <a:ext uri="{FF2B5EF4-FFF2-40B4-BE49-F238E27FC236}">
                <a16:creationId xmlns:a16="http://schemas.microsoft.com/office/drawing/2014/main" id="{599229FF-2EA1-9B4A-B23C-4747F15E808F}"/>
              </a:ext>
            </a:extLst>
          </p:cNvPr>
          <p:cNvSpPr/>
          <p:nvPr/>
        </p:nvSpPr>
        <p:spPr>
          <a:xfrm rot="2539984">
            <a:off x="3838831" y="5316803"/>
            <a:ext cx="2146289" cy="49033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695574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C0909F8-F6D6-3B4A-B4EF-F628BDF09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Evalutation</a:t>
            </a:r>
            <a:endParaRPr kumimoji="1" lang="zh-CN" altLang="en-US" dirty="0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C2ECDCDA-C77F-3145-B1A6-38AEAD6077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541567"/>
            <a:ext cx="10515600" cy="5774866"/>
          </a:xfrm>
        </p:spPr>
      </p:pic>
    </p:spTree>
    <p:extLst>
      <p:ext uri="{BB962C8B-B14F-4D97-AF65-F5344CB8AC3E}">
        <p14:creationId xmlns:p14="http://schemas.microsoft.com/office/powerpoint/2010/main" val="14198880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FB8DDB-6C68-8945-AA16-6BE5FBB12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982AAEB-E4A6-334B-B4E3-4941F71172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698634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1050</TotalTime>
  <Words>519</Words>
  <Application>Microsoft Macintosh PowerPoint</Application>
  <PresentationFormat>宽屏</PresentationFormat>
  <Paragraphs>52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1" baseType="lpstr">
      <vt:lpstr>等线</vt:lpstr>
      <vt:lpstr>等线 Light</vt:lpstr>
      <vt:lpstr>Arial</vt:lpstr>
      <vt:lpstr>Office 主题​​</vt:lpstr>
      <vt:lpstr>TIRAMISU: A Polyhedral Compiler for Dense and Sparse Deep Learning </vt:lpstr>
      <vt:lpstr>PowerPoint 演示文稿</vt:lpstr>
      <vt:lpstr>特点</vt:lpstr>
      <vt:lpstr>DSL embedded in c++</vt:lpstr>
      <vt:lpstr>DSL : algorithm</vt:lpstr>
      <vt:lpstr>DSL: schedule </vt:lpstr>
      <vt:lpstr>DSL: schedule </vt:lpstr>
      <vt:lpstr>DSL: schedule </vt:lpstr>
      <vt:lpstr>Tiramisu overview</vt:lpstr>
      <vt:lpstr>Optimizations</vt:lpstr>
      <vt:lpstr>Optimizations</vt:lpstr>
      <vt:lpstr>Optimizations</vt:lpstr>
      <vt:lpstr>Optimizing Sparse Neural Networks</vt:lpstr>
      <vt:lpstr>Optimizing Sparse Neural Networks</vt:lpstr>
      <vt:lpstr>Optimizing RNN</vt:lpstr>
      <vt:lpstr>Evalutation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郭 兴</dc:creator>
  <cp:lastModifiedBy>郭 兴</cp:lastModifiedBy>
  <cp:revision>8</cp:revision>
  <dcterms:created xsi:type="dcterms:W3CDTF">2021-01-04T08:55:43Z</dcterms:created>
  <dcterms:modified xsi:type="dcterms:W3CDTF">2021-01-05T02:25:57Z</dcterms:modified>
</cp:coreProperties>
</file>