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48" r:id="rId2"/>
    <p:sldId id="498" r:id="rId3"/>
    <p:sldId id="514" r:id="rId4"/>
    <p:sldId id="515" r:id="rId5"/>
    <p:sldId id="516" r:id="rId6"/>
    <p:sldId id="517" r:id="rId7"/>
    <p:sldId id="518" r:id="rId8"/>
    <p:sldId id="519" r:id="rId9"/>
    <p:sldId id="520" r:id="rId10"/>
    <p:sldId id="526" r:id="rId11"/>
    <p:sldId id="522" r:id="rId12"/>
    <p:sldId id="523" r:id="rId13"/>
    <p:sldId id="524" r:id="rId14"/>
    <p:sldId id="525" r:id="rId15"/>
    <p:sldId id="527" r:id="rId16"/>
    <p:sldId id="528" r:id="rId17"/>
    <p:sldId id="529" r:id="rId18"/>
    <p:sldId id="530" r:id="rId19"/>
    <p:sldId id="531" r:id="rId20"/>
    <p:sldId id="532" r:id="rId21"/>
    <p:sldId id="513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2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4B649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5244" autoAdjust="0"/>
  </p:normalViewPr>
  <p:slideViewPr>
    <p:cSldViewPr snapToGrid="0">
      <p:cViewPr varScale="1">
        <p:scale>
          <a:sx n="139" d="100"/>
          <a:sy n="139" d="100"/>
        </p:scale>
        <p:origin x="150" y="6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75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84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1" r:id="rId3"/>
    <p:sldLayoutId id="2147483660" r:id="rId4"/>
    <p:sldLayoutId id="214748366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arxiv.org/abs/1906.06440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>
            <a:extLst>
              <a:ext uri="{FF2B5EF4-FFF2-40B4-BE49-F238E27FC236}">
                <a16:creationId xmlns:a16="http://schemas.microsoft.com/office/drawing/2014/main" id="{51B558E7-6A52-4601-8F7C-E681BBE7A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6712" y="1880231"/>
            <a:ext cx="9053290" cy="130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chemeClr val="tx2"/>
                </a:solidFill>
                <a:hlinkClick r:id="rId4"/>
              </a:rPr>
              <a:t>High-Performance Deep Learning</a:t>
            </a:r>
          </a:p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chemeClr val="tx2"/>
                </a:solidFill>
                <a:hlinkClick r:id="rId4"/>
              </a:rPr>
              <a:t>via a Single Building Block</a:t>
            </a:r>
            <a:endParaRPr lang="zh-CN" altLang="en-US" sz="2800" b="1" dirty="0">
              <a:solidFill>
                <a:schemeClr val="tx2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21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BA51B56-C799-46A5-A891-EE9034946AE9}"/>
              </a:ext>
            </a:extLst>
          </p:cNvPr>
          <p:cNvSpPr txBox="1"/>
          <p:nvPr/>
        </p:nvSpPr>
        <p:spPr>
          <a:xfrm flipH="1">
            <a:off x="5012728" y="4740280"/>
            <a:ext cx="1821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/>
              <a:t>分享人：王顺洪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9ACD751-9086-4884-92D9-92114EBA9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4619" y="3492510"/>
            <a:ext cx="8427981" cy="8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9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7E4A357-F61C-4456-8EE6-C02B0290B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196F8E-0BA1-4140-B65A-10204457A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875594"/>
          </a:xfrm>
        </p:spPr>
        <p:txBody>
          <a:bodyPr>
            <a:normAutofit/>
          </a:bodyPr>
          <a:lstStyle/>
          <a:p>
            <a:r>
              <a:rPr lang="zh-CN" altLang="en-US" dirty="0"/>
              <a:t>三种具有代表性的神经网络</a:t>
            </a:r>
            <a:endParaRPr lang="en-US" altLang="zh-CN" dirty="0"/>
          </a:p>
          <a:p>
            <a:pPr lvl="1"/>
            <a:r>
              <a:rPr lang="zh-CN" altLang="en-US" dirty="0"/>
              <a:t>带有</a:t>
            </a:r>
            <a:r>
              <a:rPr lang="en-US" altLang="zh-CN" dirty="0"/>
              <a:t>LSTM</a:t>
            </a:r>
            <a:r>
              <a:rPr lang="zh-CN" altLang="en-US" dirty="0"/>
              <a:t>的</a:t>
            </a:r>
            <a:r>
              <a:rPr lang="en-US" altLang="zh-CN" dirty="0"/>
              <a:t>RNN</a:t>
            </a:r>
            <a:r>
              <a:rPr lang="zh-CN" altLang="en-US" dirty="0"/>
              <a:t>（</a:t>
            </a:r>
            <a:r>
              <a:rPr lang="en-US" altLang="zh-CN" dirty="0"/>
              <a:t>Recurrent Neural Networks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en-US" altLang="zh-CN" dirty="0"/>
              <a:t>CNN</a:t>
            </a:r>
            <a:r>
              <a:rPr lang="zh-CN" altLang="en-US" dirty="0"/>
              <a:t>（</a:t>
            </a:r>
            <a:r>
              <a:rPr lang="en-US" altLang="zh-CN" dirty="0"/>
              <a:t>Convolution Neural Networks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en-US" altLang="zh-CN" dirty="0"/>
              <a:t>MLP</a:t>
            </a:r>
            <a:r>
              <a:rPr lang="zh-CN" altLang="en-US" dirty="0"/>
              <a:t>（</a:t>
            </a:r>
            <a:r>
              <a:rPr lang="en-US" altLang="zh-CN" dirty="0"/>
              <a:t>Multi-Layer </a:t>
            </a:r>
            <a:r>
              <a:rPr lang="en-US" altLang="zh-CN" dirty="0" err="1"/>
              <a:t>Perceptrons</a:t>
            </a:r>
            <a:r>
              <a:rPr lang="en-US" altLang="zh-CN" dirty="0"/>
              <a:t> 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开发</a:t>
            </a:r>
            <a:r>
              <a:rPr lang="en-US" altLang="zh-CN" dirty="0"/>
              <a:t>DL</a:t>
            </a:r>
            <a:r>
              <a:rPr lang="zh-CN" altLang="en-US" dirty="0"/>
              <a:t>库通常使用以下策略：</a:t>
            </a:r>
            <a:endParaRPr lang="en-US" altLang="zh-CN" dirty="0"/>
          </a:p>
          <a:p>
            <a:pPr lvl="1"/>
            <a:r>
              <a:rPr lang="zh-CN" altLang="en-US" dirty="0"/>
              <a:t>针对特定工作负载内核使用粗粒度的线性代数库调用</a:t>
            </a:r>
            <a:endParaRPr lang="en-US" altLang="zh-CN" dirty="0"/>
          </a:p>
          <a:p>
            <a:pPr lvl="2"/>
            <a:r>
              <a:rPr lang="zh-CN" altLang="en-US" dirty="0"/>
              <a:t>可以简化</a:t>
            </a:r>
            <a:r>
              <a:rPr lang="en-US" altLang="zh-CN" dirty="0"/>
              <a:t>DL</a:t>
            </a:r>
            <a:r>
              <a:rPr lang="zh-CN" altLang="en-US" dirty="0"/>
              <a:t>库的开发过程</a:t>
            </a:r>
            <a:endParaRPr lang="en-US" altLang="zh-CN" dirty="0"/>
          </a:p>
          <a:p>
            <a:pPr lvl="2"/>
            <a:r>
              <a:rPr lang="zh-CN" altLang="en-US" dirty="0"/>
              <a:t>数据重用不理想</a:t>
            </a:r>
            <a:endParaRPr lang="en-US" altLang="zh-CN" dirty="0"/>
          </a:p>
          <a:p>
            <a:pPr lvl="2"/>
            <a:r>
              <a:rPr lang="zh-CN" altLang="en-US" dirty="0"/>
              <a:t>灵活性不足以允许高效、细粒度地融合其它运算</a:t>
            </a:r>
            <a:endParaRPr lang="en-US" altLang="zh-CN" dirty="0"/>
          </a:p>
          <a:p>
            <a:pPr lvl="1"/>
            <a:r>
              <a:rPr lang="zh-CN" altLang="en-US" dirty="0"/>
              <a:t>对于每个工作负载和用例，内核针对特定的算法或工作负载以及体系结构采用专门的实现方式</a:t>
            </a:r>
            <a:endParaRPr lang="en-US" altLang="zh-CN" dirty="0"/>
          </a:p>
          <a:p>
            <a:pPr lvl="2"/>
            <a:r>
              <a:rPr lang="zh-CN" altLang="en-US" dirty="0"/>
              <a:t>追求性能，但是代码复杂难以维护，且无法泛化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1D0BCFD-FB1F-41E5-A772-2D43B2EDD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965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2CB196-DD88-4293-A40F-9D73EBC1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3BFE23-4108-435C-AE23-8623866DE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提出</a:t>
            </a:r>
            <a:r>
              <a:rPr lang="en-US" altLang="zh-CN" dirty="0"/>
              <a:t>batch-reduce GEMM</a:t>
            </a:r>
            <a:r>
              <a:rPr lang="zh-CN" altLang="en-US" dirty="0"/>
              <a:t>，并展示以此作为基本构建块来描述三种神经网络结构</a:t>
            </a:r>
            <a:endParaRPr lang="en-US" altLang="zh-CN" dirty="0"/>
          </a:p>
          <a:p>
            <a:r>
              <a:rPr lang="en-US" altLang="zh-CN" dirty="0"/>
              <a:t>batch-reduce GEMM</a:t>
            </a:r>
          </a:p>
          <a:p>
            <a:pPr lvl="1"/>
            <a:r>
              <a:rPr lang="zh-CN" altLang="en-US" dirty="0"/>
              <a:t>本质：将一系列输入子张量块（形成一个</a:t>
            </a:r>
            <a:r>
              <a:rPr lang="en-US" altLang="zh-CN" dirty="0"/>
              <a:t>batch</a:t>
            </a:r>
            <a:r>
              <a:rPr lang="zh-CN" altLang="en-US" dirty="0"/>
              <a:t>）相乘，部分相乘结果被</a:t>
            </a:r>
            <a:r>
              <a:rPr lang="en-US" altLang="zh-CN" dirty="0"/>
              <a:t>reduce</a:t>
            </a:r>
            <a:r>
              <a:rPr lang="zh-CN" altLang="en-US" dirty="0"/>
              <a:t>为一个累加器</a:t>
            </a:r>
            <a:r>
              <a:rPr lang="en-US" altLang="zh-CN" dirty="0"/>
              <a:t>/</a:t>
            </a:r>
            <a:r>
              <a:rPr lang="zh-CN" altLang="en-US" dirty="0"/>
              <a:t>输出子张量块</a:t>
            </a:r>
            <a:endParaRPr lang="en-US" altLang="zh-CN" dirty="0"/>
          </a:p>
          <a:p>
            <a:pPr lvl="1"/>
            <a:r>
              <a:rPr lang="zh-CN" altLang="en-US" dirty="0"/>
              <a:t>优点：</a:t>
            </a:r>
            <a:endParaRPr lang="en-US" altLang="zh-CN" dirty="0"/>
          </a:p>
          <a:p>
            <a:pPr lvl="2"/>
            <a:r>
              <a:rPr lang="zh-CN" altLang="en-US" dirty="0"/>
              <a:t>足够灵活，可以容纳可能出现的粗粒度和细粒度操作</a:t>
            </a:r>
            <a:endParaRPr lang="en-US" altLang="zh-CN" dirty="0"/>
          </a:p>
          <a:p>
            <a:pPr lvl="2"/>
            <a:r>
              <a:rPr lang="zh-CN" altLang="en-US" dirty="0"/>
              <a:t>语义适合各种优化（如输出子张量的</a:t>
            </a:r>
            <a:r>
              <a:rPr lang="en-US" altLang="zh-CN" dirty="0"/>
              <a:t>load/store</a:t>
            </a:r>
            <a:r>
              <a:rPr lang="zh-CN" altLang="en-US" dirty="0"/>
              <a:t>优化，子向量的预取等）</a:t>
            </a:r>
            <a:endParaRPr lang="en-US" altLang="zh-CN" dirty="0"/>
          </a:p>
          <a:p>
            <a:pPr lvl="2"/>
            <a:r>
              <a:rPr lang="zh-CN" altLang="en-US" dirty="0"/>
              <a:t>由于支持细粒度操作，可以在输出子块上融合后续操作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71894A1-5F7F-41B4-B8A5-57F813CF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B61B64-F2B6-4F7F-9451-2BA2DD9CF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826" y="4376079"/>
            <a:ext cx="5105636" cy="216585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022B65D-F21F-4573-8025-E1BA1FD32B41}"/>
              </a:ext>
            </a:extLst>
          </p:cNvPr>
          <p:cNvSpPr txBox="1"/>
          <p:nvPr/>
        </p:nvSpPr>
        <p:spPr>
          <a:xfrm>
            <a:off x="8178404" y="4006747"/>
            <a:ext cx="2861452" cy="738664"/>
          </a:xfrm>
          <a:prstGeom prst="wedgeRectCallout">
            <a:avLst>
              <a:gd name="adj1" fmla="val -98454"/>
              <a:gd name="adj2" fmla="val 69733"/>
            </a:avLst>
          </a:prstGeom>
          <a:noFill/>
          <a:ln>
            <a:solidFill>
              <a:srgbClr val="FF0000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大部分情况下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batch-reduce GEMM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甚至优于针对特定应用优化的内核</a:t>
            </a:r>
          </a:p>
        </p:txBody>
      </p:sp>
    </p:spTree>
    <p:extLst>
      <p:ext uri="{BB962C8B-B14F-4D97-AF65-F5344CB8AC3E}">
        <p14:creationId xmlns:p14="http://schemas.microsoft.com/office/powerpoint/2010/main" val="19854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E276F18-2B72-4C0E-AA17-4EEB2951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0A0145-28D4-46BD-BED5-60681F838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使用单个内核作为基本构建块是一种变革</a:t>
            </a:r>
            <a:endParaRPr lang="en-US" altLang="zh-CN" dirty="0"/>
          </a:p>
          <a:p>
            <a:pPr lvl="1"/>
            <a:r>
              <a:rPr lang="zh-CN" altLang="en-US" dirty="0"/>
              <a:t>通过实现和优化给定体系结构的单个内核，</a:t>
            </a:r>
            <a:r>
              <a:rPr lang="en-US" altLang="zh-CN" dirty="0"/>
              <a:t>DL</a:t>
            </a:r>
            <a:r>
              <a:rPr lang="zh-CN" altLang="en-US" dirty="0"/>
              <a:t>原语的开发退化为围绕该内核的循环调优。</a:t>
            </a:r>
            <a:endParaRPr lang="en-US" altLang="zh-CN" dirty="0"/>
          </a:p>
          <a:p>
            <a:pPr lvl="1"/>
            <a:r>
              <a:rPr lang="zh-CN" altLang="en-US" dirty="0"/>
              <a:t>本质上来讲，单个内核的方法解决了</a:t>
            </a:r>
            <a:r>
              <a:rPr lang="en-US" altLang="zh-CN" dirty="0"/>
              <a:t>&lt;</a:t>
            </a:r>
            <a:r>
              <a:rPr lang="zh-CN" altLang="en-US" dirty="0"/>
              <a:t>体系结构，</a:t>
            </a:r>
            <a:r>
              <a:rPr lang="en-US" altLang="zh-CN" dirty="0"/>
              <a:t>DL</a:t>
            </a:r>
            <a:r>
              <a:rPr lang="zh-CN" altLang="en-US" dirty="0"/>
              <a:t>原语</a:t>
            </a:r>
            <a:r>
              <a:rPr lang="en-US" altLang="zh-CN" dirty="0"/>
              <a:t>&gt;</a:t>
            </a:r>
            <a:r>
              <a:rPr lang="zh-CN" altLang="en-US" dirty="0"/>
              <a:t>之间底层优化的组合爆炸问题。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24D8D1-654E-4A83-8BEC-31CD77A4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  <p:grpSp>
        <p:nvGrpSpPr>
          <p:cNvPr id="247" name="组合 246">
            <a:extLst>
              <a:ext uri="{FF2B5EF4-FFF2-40B4-BE49-F238E27FC236}">
                <a16:creationId xmlns:a16="http://schemas.microsoft.com/office/drawing/2014/main" id="{16577837-9AE4-4B64-9940-4BDBFDB5BB2C}"/>
              </a:ext>
            </a:extLst>
          </p:cNvPr>
          <p:cNvGrpSpPr/>
          <p:nvPr/>
        </p:nvGrpSpPr>
        <p:grpSpPr>
          <a:xfrm>
            <a:off x="3473826" y="2951833"/>
            <a:ext cx="5244347" cy="3306462"/>
            <a:chOff x="6515453" y="2737851"/>
            <a:chExt cx="5244347" cy="3306462"/>
          </a:xfrm>
        </p:grpSpPr>
        <p:grpSp>
          <p:nvGrpSpPr>
            <p:cNvPr id="176" name="组合 175">
              <a:extLst>
                <a:ext uri="{FF2B5EF4-FFF2-40B4-BE49-F238E27FC236}">
                  <a16:creationId xmlns:a16="http://schemas.microsoft.com/office/drawing/2014/main" id="{C25025B9-A8D0-48F5-8BAB-AC0589EED870}"/>
                </a:ext>
              </a:extLst>
            </p:cNvPr>
            <p:cNvGrpSpPr/>
            <p:nvPr/>
          </p:nvGrpSpPr>
          <p:grpSpPr>
            <a:xfrm>
              <a:off x="9931000" y="4886309"/>
              <a:ext cx="1828800" cy="1143000"/>
              <a:chOff x="9476405" y="4447720"/>
              <a:chExt cx="1949902" cy="1103162"/>
            </a:xfrm>
          </p:grpSpPr>
          <p:sp>
            <p:nvSpPr>
              <p:cNvPr id="152" name="矩形: 圆角 151">
                <a:extLst>
                  <a:ext uri="{FF2B5EF4-FFF2-40B4-BE49-F238E27FC236}">
                    <a16:creationId xmlns:a16="http://schemas.microsoft.com/office/drawing/2014/main" id="{9138B5E7-81D1-4A94-A8D1-EDFF4EEFC4C8}"/>
                  </a:ext>
                </a:extLst>
              </p:cNvPr>
              <p:cNvSpPr/>
              <p:nvPr/>
            </p:nvSpPr>
            <p:spPr>
              <a:xfrm>
                <a:off x="9476405" y="4447720"/>
                <a:ext cx="1349565" cy="500902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3" name="矩形: 圆角 152">
                <a:extLst>
                  <a:ext uri="{FF2B5EF4-FFF2-40B4-BE49-F238E27FC236}">
                    <a16:creationId xmlns:a16="http://schemas.microsoft.com/office/drawing/2014/main" id="{2A57A1C4-B480-4D40-AA81-83A8114F1CA3}"/>
                  </a:ext>
                </a:extLst>
              </p:cNvPr>
              <p:cNvSpPr/>
              <p:nvPr/>
            </p:nvSpPr>
            <p:spPr>
              <a:xfrm>
                <a:off x="9589715" y="4570661"/>
                <a:ext cx="1349565" cy="500902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4" name="矩形: 圆角 153">
                <a:extLst>
                  <a:ext uri="{FF2B5EF4-FFF2-40B4-BE49-F238E27FC236}">
                    <a16:creationId xmlns:a16="http://schemas.microsoft.com/office/drawing/2014/main" id="{7129D857-23FF-49B1-B55D-A2D0614BC81D}"/>
                  </a:ext>
                </a:extLst>
              </p:cNvPr>
              <p:cNvSpPr/>
              <p:nvPr/>
            </p:nvSpPr>
            <p:spPr>
              <a:xfrm>
                <a:off x="9708874" y="4690305"/>
                <a:ext cx="1349565" cy="500902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b="1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5" name="矩形: 圆角 154">
                <a:extLst>
                  <a:ext uri="{FF2B5EF4-FFF2-40B4-BE49-F238E27FC236}">
                    <a16:creationId xmlns:a16="http://schemas.microsoft.com/office/drawing/2014/main" id="{E4A7FD58-3802-467C-9414-CB54C795FC72}"/>
                  </a:ext>
                </a:extLst>
              </p:cNvPr>
              <p:cNvSpPr/>
              <p:nvPr/>
            </p:nvSpPr>
            <p:spPr>
              <a:xfrm>
                <a:off x="9828033" y="4821112"/>
                <a:ext cx="1349565" cy="500902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6" name="矩形: 圆角 155">
                <a:extLst>
                  <a:ext uri="{FF2B5EF4-FFF2-40B4-BE49-F238E27FC236}">
                    <a16:creationId xmlns:a16="http://schemas.microsoft.com/office/drawing/2014/main" id="{29294D67-B115-4756-BD9F-4985FCC6851C}"/>
                  </a:ext>
                </a:extLst>
              </p:cNvPr>
              <p:cNvSpPr/>
              <p:nvPr/>
            </p:nvSpPr>
            <p:spPr>
              <a:xfrm>
                <a:off x="9952727" y="4922253"/>
                <a:ext cx="1349565" cy="500902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7" name="矩形: 圆角 156">
                <a:extLst>
                  <a:ext uri="{FF2B5EF4-FFF2-40B4-BE49-F238E27FC236}">
                    <a16:creationId xmlns:a16="http://schemas.microsoft.com/office/drawing/2014/main" id="{764A8369-BA51-4F80-9411-30AFA42DCC12}"/>
                  </a:ext>
                </a:extLst>
              </p:cNvPr>
              <p:cNvSpPr/>
              <p:nvPr/>
            </p:nvSpPr>
            <p:spPr>
              <a:xfrm>
                <a:off x="10076742" y="5049980"/>
                <a:ext cx="1349565" cy="500902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zh-CN" altLang="en-US" b="1" dirty="0">
                    <a:latin typeface="微软雅黑" pitchFamily="34" charset="-122"/>
                    <a:ea typeface="微软雅黑" pitchFamily="34" charset="-122"/>
                  </a:rPr>
                  <a:t>体系结构</a:t>
                </a: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ED61B51-32B1-47D1-9394-A04757C44134}"/>
                </a:ext>
              </a:extLst>
            </p:cNvPr>
            <p:cNvGrpSpPr/>
            <p:nvPr/>
          </p:nvGrpSpPr>
          <p:grpSpPr>
            <a:xfrm>
              <a:off x="6861502" y="2737851"/>
              <a:ext cx="1828800" cy="1142500"/>
              <a:chOff x="1200912" y="4454707"/>
              <a:chExt cx="1487424" cy="901794"/>
            </a:xfrm>
          </p:grpSpPr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7CF7629F-096D-4045-BAF0-2A3FBA972D34}"/>
                  </a:ext>
                </a:extLst>
              </p:cNvPr>
              <p:cNvSpPr/>
              <p:nvPr/>
            </p:nvSpPr>
            <p:spPr>
              <a:xfrm>
                <a:off x="1652016" y="4454707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ADD8BFD-65FC-427E-867F-974B01D322C4}"/>
                  </a:ext>
                </a:extLst>
              </p:cNvPr>
              <p:cNvSpPr/>
              <p:nvPr/>
            </p:nvSpPr>
            <p:spPr>
              <a:xfrm>
                <a:off x="1560576" y="4540051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5A1652E1-5B37-469A-AD42-9D4C5292350A}"/>
                  </a:ext>
                </a:extLst>
              </p:cNvPr>
              <p:cNvSpPr/>
              <p:nvPr/>
            </p:nvSpPr>
            <p:spPr>
              <a:xfrm>
                <a:off x="1469136" y="4648174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b="1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A7F19EEA-1F6B-4173-A24D-435D46121561}"/>
                  </a:ext>
                </a:extLst>
              </p:cNvPr>
              <p:cNvSpPr/>
              <p:nvPr/>
            </p:nvSpPr>
            <p:spPr>
              <a:xfrm>
                <a:off x="1383792" y="4754411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5609C6D0-1188-49B0-82BD-D2ED5FAA15E4}"/>
                  </a:ext>
                </a:extLst>
              </p:cNvPr>
              <p:cNvSpPr/>
              <p:nvPr/>
            </p:nvSpPr>
            <p:spPr>
              <a:xfrm>
                <a:off x="1292352" y="4839755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275CCA48-8B1D-4B76-8BE0-770145C2FF3C}"/>
                  </a:ext>
                </a:extLst>
              </p:cNvPr>
              <p:cNvSpPr/>
              <p:nvPr/>
            </p:nvSpPr>
            <p:spPr>
              <a:xfrm>
                <a:off x="1200912" y="4947878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b="1" dirty="0">
                    <a:latin typeface="微软雅黑" pitchFamily="34" charset="-122"/>
                    <a:ea typeface="微软雅黑" pitchFamily="34" charset="-122"/>
                  </a:rPr>
                  <a:t>DL</a:t>
                </a:r>
                <a:r>
                  <a:rPr lang="zh-CN" altLang="en-US" b="1" dirty="0">
                    <a:latin typeface="微软雅黑" pitchFamily="34" charset="-122"/>
                    <a:ea typeface="微软雅黑" pitchFamily="34" charset="-122"/>
                  </a:rPr>
                  <a:t>原语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85E7677-F2DF-4140-B5CB-C370A554C64C}"/>
                </a:ext>
              </a:extLst>
            </p:cNvPr>
            <p:cNvGrpSpPr/>
            <p:nvPr/>
          </p:nvGrpSpPr>
          <p:grpSpPr>
            <a:xfrm>
              <a:off x="9389165" y="2737851"/>
              <a:ext cx="1828800" cy="1143000"/>
              <a:chOff x="3365077" y="4273107"/>
              <a:chExt cx="1949902" cy="110316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B87CE1A4-E9F6-4709-8878-04A270003C4A}"/>
                  </a:ext>
                </a:extLst>
              </p:cNvPr>
              <p:cNvSpPr/>
              <p:nvPr/>
            </p:nvSpPr>
            <p:spPr>
              <a:xfrm>
                <a:off x="3365077" y="4273107"/>
                <a:ext cx="1349565" cy="500902"/>
              </a:xfrm>
              <a:prstGeom prst="roundRect">
                <a:avLst/>
              </a:prstGeom>
              <a:grpFill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A9F657D5-8E57-4D8E-8810-E0BE462DE70C}"/>
                  </a:ext>
                </a:extLst>
              </p:cNvPr>
              <p:cNvSpPr/>
              <p:nvPr/>
            </p:nvSpPr>
            <p:spPr>
              <a:xfrm>
                <a:off x="3478387" y="4396048"/>
                <a:ext cx="1349565" cy="500902"/>
              </a:xfrm>
              <a:prstGeom prst="roundRect">
                <a:avLst/>
              </a:prstGeom>
              <a:grpFill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A52DC016-ED56-4614-BBA1-B9AF39037A4C}"/>
                  </a:ext>
                </a:extLst>
              </p:cNvPr>
              <p:cNvSpPr/>
              <p:nvPr/>
            </p:nvSpPr>
            <p:spPr>
              <a:xfrm>
                <a:off x="3597546" y="4515692"/>
                <a:ext cx="1349565" cy="500902"/>
              </a:xfrm>
              <a:prstGeom prst="roundRect">
                <a:avLst/>
              </a:prstGeom>
              <a:grpFill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b="1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C60F133F-31F4-4473-A166-F03A3CB18359}"/>
                  </a:ext>
                </a:extLst>
              </p:cNvPr>
              <p:cNvSpPr/>
              <p:nvPr/>
            </p:nvSpPr>
            <p:spPr>
              <a:xfrm>
                <a:off x="3716705" y="4646499"/>
                <a:ext cx="1349565" cy="500902"/>
              </a:xfrm>
              <a:prstGeom prst="roundRect">
                <a:avLst/>
              </a:prstGeom>
              <a:grpFill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390F332A-DB12-45F9-BB62-8CBFEC92DCCA}"/>
                  </a:ext>
                </a:extLst>
              </p:cNvPr>
              <p:cNvSpPr/>
              <p:nvPr/>
            </p:nvSpPr>
            <p:spPr>
              <a:xfrm>
                <a:off x="3841399" y="4747640"/>
                <a:ext cx="1349565" cy="500902"/>
              </a:xfrm>
              <a:prstGeom prst="roundRect">
                <a:avLst/>
              </a:prstGeom>
              <a:grpFill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2AAE16CC-98AA-47DF-8112-24B867E99F1D}"/>
                  </a:ext>
                </a:extLst>
              </p:cNvPr>
              <p:cNvSpPr/>
              <p:nvPr/>
            </p:nvSpPr>
            <p:spPr>
              <a:xfrm>
                <a:off x="3965414" y="4875367"/>
                <a:ext cx="1349565" cy="500902"/>
              </a:xfrm>
              <a:prstGeom prst="roundRect">
                <a:avLst/>
              </a:prstGeom>
              <a:grpFill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zh-CN" altLang="en-US" b="1" dirty="0">
                    <a:latin typeface="微软雅黑" pitchFamily="34" charset="-122"/>
                    <a:ea typeface="微软雅黑" pitchFamily="34" charset="-122"/>
                  </a:rPr>
                  <a:t>体系结构</a:t>
                </a:r>
              </a:p>
            </p:txBody>
          </p:sp>
        </p:grp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2F0C5EA7-4304-4564-A44F-586E51CB087C}"/>
                </a:ext>
              </a:extLst>
            </p:cNvPr>
            <p:cNvCxnSpPr>
              <a:cxnSpLocks/>
              <a:stCxn id="13" idx="3"/>
              <a:endCxn id="16" idx="1"/>
            </p:cNvCxnSpPr>
            <p:nvPr/>
          </p:nvCxnSpPr>
          <p:spPr>
            <a:xfrm flipV="1">
              <a:off x="8360518" y="2997347"/>
              <a:ext cx="1028647" cy="37905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2D12F552-3A8B-4281-85E6-D271212CA5F4}"/>
                </a:ext>
              </a:extLst>
            </p:cNvPr>
            <p:cNvCxnSpPr>
              <a:cxnSpLocks/>
              <a:stCxn id="13" idx="3"/>
              <a:endCxn id="17" idx="1"/>
            </p:cNvCxnSpPr>
            <p:nvPr/>
          </p:nvCxnSpPr>
          <p:spPr>
            <a:xfrm flipV="1">
              <a:off x="8360518" y="3124728"/>
              <a:ext cx="1134920" cy="25167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6AB9A1EB-0125-4305-86B7-DADF263D401B}"/>
                </a:ext>
              </a:extLst>
            </p:cNvPr>
            <p:cNvCxnSpPr>
              <a:cxnSpLocks/>
              <a:stCxn id="13" idx="3"/>
              <a:endCxn id="18" idx="1"/>
            </p:cNvCxnSpPr>
            <p:nvPr/>
          </p:nvCxnSpPr>
          <p:spPr>
            <a:xfrm flipV="1">
              <a:off x="8360518" y="3248692"/>
              <a:ext cx="1246678" cy="12770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85E8BE77-4E75-4699-884A-ECC2D02890BC}"/>
                </a:ext>
              </a:extLst>
            </p:cNvPr>
            <p:cNvCxnSpPr>
              <a:cxnSpLocks/>
              <a:stCxn id="13" idx="3"/>
              <a:endCxn id="19" idx="1"/>
            </p:cNvCxnSpPr>
            <p:nvPr/>
          </p:nvCxnSpPr>
          <p:spPr>
            <a:xfrm>
              <a:off x="8360518" y="3376398"/>
              <a:ext cx="1358437" cy="782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0745B514-D13A-490B-9D57-3BB9A47FCC56}"/>
                </a:ext>
              </a:extLst>
            </p:cNvPr>
            <p:cNvCxnSpPr>
              <a:cxnSpLocks/>
              <a:stCxn id="13" idx="3"/>
              <a:endCxn id="20" idx="1"/>
            </p:cNvCxnSpPr>
            <p:nvPr/>
          </p:nvCxnSpPr>
          <p:spPr>
            <a:xfrm>
              <a:off x="8360518" y="3376398"/>
              <a:ext cx="1475386" cy="11261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F6E99D26-1370-4886-9F85-16F5DE787C2C}"/>
                </a:ext>
              </a:extLst>
            </p:cNvPr>
            <p:cNvCxnSpPr>
              <a:cxnSpLocks/>
              <a:stCxn id="13" idx="3"/>
              <a:endCxn id="21" idx="1"/>
            </p:cNvCxnSpPr>
            <p:nvPr/>
          </p:nvCxnSpPr>
          <p:spPr>
            <a:xfrm>
              <a:off x="8360518" y="3376398"/>
              <a:ext cx="1591699" cy="24495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D82EC1BD-9492-48A8-B325-9512F38C4CF0}"/>
                </a:ext>
              </a:extLst>
            </p:cNvPr>
            <p:cNvGrpSpPr/>
            <p:nvPr/>
          </p:nvGrpSpPr>
          <p:grpSpPr>
            <a:xfrm>
              <a:off x="6515453" y="4901313"/>
              <a:ext cx="1828800" cy="1143000"/>
              <a:chOff x="1200912" y="4454707"/>
              <a:chExt cx="1487424" cy="901794"/>
            </a:xfrm>
          </p:grpSpPr>
          <p:sp>
            <p:nvSpPr>
              <p:cNvPr id="48" name="矩形: 圆角 47">
                <a:extLst>
                  <a:ext uri="{FF2B5EF4-FFF2-40B4-BE49-F238E27FC236}">
                    <a16:creationId xmlns:a16="http://schemas.microsoft.com/office/drawing/2014/main" id="{DB942D22-700A-4B27-80FA-A9C15D4E1B1C}"/>
                  </a:ext>
                </a:extLst>
              </p:cNvPr>
              <p:cNvSpPr/>
              <p:nvPr/>
            </p:nvSpPr>
            <p:spPr>
              <a:xfrm>
                <a:off x="1652016" y="4454707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9" name="矩形: 圆角 48">
                <a:extLst>
                  <a:ext uri="{FF2B5EF4-FFF2-40B4-BE49-F238E27FC236}">
                    <a16:creationId xmlns:a16="http://schemas.microsoft.com/office/drawing/2014/main" id="{E9128496-BD27-4C33-9C09-991DFBB38C31}"/>
                  </a:ext>
                </a:extLst>
              </p:cNvPr>
              <p:cNvSpPr/>
              <p:nvPr/>
            </p:nvSpPr>
            <p:spPr>
              <a:xfrm>
                <a:off x="1560576" y="4540051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0" name="矩形: 圆角 49">
                <a:extLst>
                  <a:ext uri="{FF2B5EF4-FFF2-40B4-BE49-F238E27FC236}">
                    <a16:creationId xmlns:a16="http://schemas.microsoft.com/office/drawing/2014/main" id="{20972F99-18AA-433F-930E-8DE893246890}"/>
                  </a:ext>
                </a:extLst>
              </p:cNvPr>
              <p:cNvSpPr/>
              <p:nvPr/>
            </p:nvSpPr>
            <p:spPr>
              <a:xfrm>
                <a:off x="1469136" y="4648174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b="1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矩形: 圆角 50">
                <a:extLst>
                  <a:ext uri="{FF2B5EF4-FFF2-40B4-BE49-F238E27FC236}">
                    <a16:creationId xmlns:a16="http://schemas.microsoft.com/office/drawing/2014/main" id="{30C2CD46-C06B-4952-AB90-49A7A159986D}"/>
                  </a:ext>
                </a:extLst>
              </p:cNvPr>
              <p:cNvSpPr/>
              <p:nvPr/>
            </p:nvSpPr>
            <p:spPr>
              <a:xfrm>
                <a:off x="1383792" y="4754411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2" name="矩形: 圆角 51">
                <a:extLst>
                  <a:ext uri="{FF2B5EF4-FFF2-40B4-BE49-F238E27FC236}">
                    <a16:creationId xmlns:a16="http://schemas.microsoft.com/office/drawing/2014/main" id="{58F33304-AA4B-499A-8992-796019B2151F}"/>
                  </a:ext>
                </a:extLst>
              </p:cNvPr>
              <p:cNvSpPr/>
              <p:nvPr/>
            </p:nvSpPr>
            <p:spPr>
              <a:xfrm>
                <a:off x="1292352" y="4839755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3" name="矩形: 圆角 52">
                <a:extLst>
                  <a:ext uri="{FF2B5EF4-FFF2-40B4-BE49-F238E27FC236}">
                    <a16:creationId xmlns:a16="http://schemas.microsoft.com/office/drawing/2014/main" id="{C55BF728-0915-42EB-9156-0EE7577CBDA9}"/>
                  </a:ext>
                </a:extLst>
              </p:cNvPr>
              <p:cNvSpPr/>
              <p:nvPr/>
            </p:nvSpPr>
            <p:spPr>
              <a:xfrm>
                <a:off x="1200912" y="4947878"/>
                <a:ext cx="1036320" cy="408623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b="1" dirty="0">
                    <a:latin typeface="微软雅黑" pitchFamily="34" charset="-122"/>
                    <a:ea typeface="微软雅黑" pitchFamily="34" charset="-122"/>
                  </a:rPr>
                  <a:t>DL</a:t>
                </a:r>
                <a:r>
                  <a:rPr lang="zh-CN" altLang="en-US" b="1" dirty="0">
                    <a:latin typeface="微软雅黑" pitchFamily="34" charset="-122"/>
                    <a:ea typeface="微软雅黑" pitchFamily="34" charset="-122"/>
                  </a:rPr>
                  <a:t>原语</a:t>
                </a:r>
              </a:p>
            </p:txBody>
          </p:sp>
        </p:grp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D48143F1-A8A1-4C53-9BCC-63D75F4FC7E1}"/>
                </a:ext>
              </a:extLst>
            </p:cNvPr>
            <p:cNvCxnSpPr>
              <a:cxnSpLocks/>
              <a:stCxn id="68" idx="3"/>
              <a:endCxn id="152" idx="1"/>
            </p:cNvCxnSpPr>
            <p:nvPr/>
          </p:nvCxnSpPr>
          <p:spPr>
            <a:xfrm flipV="1">
              <a:off x="9518892" y="5145805"/>
              <a:ext cx="412108" cy="69239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A49542BB-D06C-4C6B-B710-5A4DBF471573}"/>
                </a:ext>
              </a:extLst>
            </p:cNvPr>
            <p:cNvCxnSpPr>
              <a:cxnSpLocks/>
              <a:stCxn id="68" idx="3"/>
              <a:endCxn id="153" idx="1"/>
            </p:cNvCxnSpPr>
            <p:nvPr/>
          </p:nvCxnSpPr>
          <p:spPr>
            <a:xfrm flipV="1">
              <a:off x="9518892" y="5273186"/>
              <a:ext cx="518381" cy="56501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7CBA8E6D-CDCE-4100-8F52-CE48AE921ED4}"/>
                </a:ext>
              </a:extLst>
            </p:cNvPr>
            <p:cNvCxnSpPr>
              <a:cxnSpLocks/>
              <a:stCxn id="68" idx="3"/>
              <a:endCxn id="154" idx="1"/>
            </p:cNvCxnSpPr>
            <p:nvPr/>
          </p:nvCxnSpPr>
          <p:spPr>
            <a:xfrm flipV="1">
              <a:off x="9518892" y="5397150"/>
              <a:ext cx="630139" cy="44104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4DE6FCFC-A89D-4A5C-8530-6488D1B5FD46}"/>
                </a:ext>
              </a:extLst>
            </p:cNvPr>
            <p:cNvCxnSpPr>
              <a:cxnSpLocks/>
              <a:stCxn id="68" idx="3"/>
              <a:endCxn id="155" idx="1"/>
            </p:cNvCxnSpPr>
            <p:nvPr/>
          </p:nvCxnSpPr>
          <p:spPr>
            <a:xfrm flipV="1">
              <a:off x="9518892" y="5532681"/>
              <a:ext cx="741898" cy="30551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35F0FA4D-2F89-46D7-81A5-F2EA89D9A6D0}"/>
                </a:ext>
              </a:extLst>
            </p:cNvPr>
            <p:cNvCxnSpPr>
              <a:cxnSpLocks/>
              <a:stCxn id="68" idx="3"/>
              <a:endCxn id="156" idx="1"/>
            </p:cNvCxnSpPr>
            <p:nvPr/>
          </p:nvCxnSpPr>
          <p:spPr>
            <a:xfrm flipV="1">
              <a:off x="9518892" y="5637475"/>
              <a:ext cx="858847" cy="20072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5ABAB2D9-72C9-42FC-BE88-F9EA42A57DF6}"/>
                </a:ext>
              </a:extLst>
            </p:cNvPr>
            <p:cNvCxnSpPr>
              <a:cxnSpLocks/>
              <a:stCxn id="68" idx="3"/>
              <a:endCxn id="157" idx="1"/>
            </p:cNvCxnSpPr>
            <p:nvPr/>
          </p:nvCxnSpPr>
          <p:spPr>
            <a:xfrm flipV="1">
              <a:off x="9518892" y="5769814"/>
              <a:ext cx="975160" cy="6838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C0CBD73C-9ADD-4128-927B-1F9A8237351B}"/>
                </a:ext>
              </a:extLst>
            </p:cNvPr>
            <p:cNvSpPr txBox="1"/>
            <p:nvPr/>
          </p:nvSpPr>
          <p:spPr>
            <a:xfrm>
              <a:off x="9554045" y="5415224"/>
              <a:ext cx="719504" cy="338554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优化</a:t>
              </a:r>
            </a:p>
          </p:txBody>
        </p:sp>
        <p:sp>
          <p:nvSpPr>
            <p:cNvPr id="68" name="矩形: 圆角 67">
              <a:extLst>
                <a:ext uri="{FF2B5EF4-FFF2-40B4-BE49-F238E27FC236}">
                  <a16:creationId xmlns:a16="http://schemas.microsoft.com/office/drawing/2014/main" id="{05F60848-1C54-4DAF-AF5E-A6C981B41A41}"/>
                </a:ext>
              </a:extLst>
            </p:cNvPr>
            <p:cNvSpPr/>
            <p:nvPr/>
          </p:nvSpPr>
          <p:spPr>
            <a:xfrm>
              <a:off x="8804565" y="5633884"/>
              <a:ext cx="714327" cy="408623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内核</a:t>
              </a:r>
            </a:p>
          </p:txBody>
        </p: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EE3DD0AC-67C9-42CF-AB8A-5E2DF110067D}"/>
                </a:ext>
              </a:extLst>
            </p:cNvPr>
            <p:cNvCxnSpPr>
              <a:cxnSpLocks/>
              <a:stCxn id="68" idx="1"/>
              <a:endCxn id="53" idx="3"/>
            </p:cNvCxnSpPr>
            <p:nvPr/>
          </p:nvCxnSpPr>
          <p:spPr>
            <a:xfrm flipH="1" flipV="1">
              <a:off x="7789617" y="5785354"/>
              <a:ext cx="1014948" cy="5284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31AA57E8-9964-415D-8E7C-1B1BED43C33C}"/>
                </a:ext>
              </a:extLst>
            </p:cNvPr>
            <p:cNvCxnSpPr>
              <a:cxnSpLocks/>
              <a:stCxn id="68" idx="1"/>
              <a:endCxn id="52" idx="3"/>
            </p:cNvCxnSpPr>
            <p:nvPr/>
          </p:nvCxnSpPr>
          <p:spPr>
            <a:xfrm flipH="1" flipV="1">
              <a:off x="7902043" y="5648311"/>
              <a:ext cx="902522" cy="18988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999D616A-E54B-43CB-854C-F70889B0DC5B}"/>
                </a:ext>
              </a:extLst>
            </p:cNvPr>
            <p:cNvCxnSpPr>
              <a:cxnSpLocks/>
              <a:stCxn id="68" idx="1"/>
              <a:endCxn id="51" idx="3"/>
            </p:cNvCxnSpPr>
            <p:nvPr/>
          </p:nvCxnSpPr>
          <p:spPr>
            <a:xfrm flipH="1" flipV="1">
              <a:off x="8014469" y="5540140"/>
              <a:ext cx="790096" cy="29805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ED20F2B2-F593-4174-ADBC-892EC45D69E2}"/>
                </a:ext>
              </a:extLst>
            </p:cNvPr>
            <p:cNvCxnSpPr>
              <a:cxnSpLocks/>
              <a:stCxn id="68" idx="1"/>
              <a:endCxn id="50" idx="3"/>
            </p:cNvCxnSpPr>
            <p:nvPr/>
          </p:nvCxnSpPr>
          <p:spPr>
            <a:xfrm flipH="1" flipV="1">
              <a:off x="8119401" y="5405487"/>
              <a:ext cx="685164" cy="43270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EDF57281-EC9F-48B9-8C88-6903399250FB}"/>
                </a:ext>
              </a:extLst>
            </p:cNvPr>
            <p:cNvCxnSpPr>
              <a:cxnSpLocks/>
              <a:stCxn id="68" idx="1"/>
              <a:endCxn id="49" idx="3"/>
            </p:cNvCxnSpPr>
            <p:nvPr/>
          </p:nvCxnSpPr>
          <p:spPr>
            <a:xfrm flipH="1" flipV="1">
              <a:off x="8231827" y="5268444"/>
              <a:ext cx="572738" cy="56975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1D341FE4-85BA-4A6E-A71F-89EDE2FFF889}"/>
                </a:ext>
              </a:extLst>
            </p:cNvPr>
            <p:cNvCxnSpPr>
              <a:cxnSpLocks/>
              <a:stCxn id="68" idx="1"/>
              <a:endCxn id="48" idx="3"/>
            </p:cNvCxnSpPr>
            <p:nvPr/>
          </p:nvCxnSpPr>
          <p:spPr>
            <a:xfrm flipH="1" flipV="1">
              <a:off x="8344253" y="5160273"/>
              <a:ext cx="460312" cy="67792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415BAB2-889E-489D-A427-59C50BA84BC2}"/>
                </a:ext>
              </a:extLst>
            </p:cNvPr>
            <p:cNvSpPr txBox="1"/>
            <p:nvPr/>
          </p:nvSpPr>
          <p:spPr>
            <a:xfrm>
              <a:off x="8116813" y="5444579"/>
              <a:ext cx="719504" cy="338554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构建</a:t>
              </a:r>
            </a:p>
          </p:txBody>
        </p:sp>
        <p:cxnSp>
          <p:nvCxnSpPr>
            <p:cNvPr id="225" name="直接箭头连接符 224">
              <a:extLst>
                <a:ext uri="{FF2B5EF4-FFF2-40B4-BE49-F238E27FC236}">
                  <a16:creationId xmlns:a16="http://schemas.microsoft.com/office/drawing/2014/main" id="{D92847AC-2438-404C-99C4-8D1EBE88ABF3}"/>
                </a:ext>
              </a:extLst>
            </p:cNvPr>
            <p:cNvCxnSpPr>
              <a:cxnSpLocks/>
              <a:stCxn id="15" idx="3"/>
              <a:endCxn id="16" idx="1"/>
            </p:cNvCxnSpPr>
            <p:nvPr/>
          </p:nvCxnSpPr>
          <p:spPr>
            <a:xfrm flipV="1">
              <a:off x="8135666" y="2997347"/>
              <a:ext cx="1253499" cy="62415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箭头连接符 225">
              <a:extLst>
                <a:ext uri="{FF2B5EF4-FFF2-40B4-BE49-F238E27FC236}">
                  <a16:creationId xmlns:a16="http://schemas.microsoft.com/office/drawing/2014/main" id="{8BF11A47-BA64-40E9-A83E-E92E2709F9B4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8135666" y="3110094"/>
              <a:ext cx="1365257" cy="51141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箭头连接符 226">
              <a:extLst>
                <a:ext uri="{FF2B5EF4-FFF2-40B4-BE49-F238E27FC236}">
                  <a16:creationId xmlns:a16="http://schemas.microsoft.com/office/drawing/2014/main" id="{09C58FCB-A7A6-4A7F-B0D7-5CD1A69F6021}"/>
                </a:ext>
              </a:extLst>
            </p:cNvPr>
            <p:cNvCxnSpPr>
              <a:cxnSpLocks/>
              <a:stCxn id="15" idx="3"/>
              <a:endCxn id="18" idx="1"/>
            </p:cNvCxnSpPr>
            <p:nvPr/>
          </p:nvCxnSpPr>
          <p:spPr>
            <a:xfrm flipV="1">
              <a:off x="8135666" y="3248692"/>
              <a:ext cx="1471530" cy="37281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箭头连接符 227">
              <a:extLst>
                <a:ext uri="{FF2B5EF4-FFF2-40B4-BE49-F238E27FC236}">
                  <a16:creationId xmlns:a16="http://schemas.microsoft.com/office/drawing/2014/main" id="{A15C9D64-567F-40BA-B0B5-BDE83788CED3}"/>
                </a:ext>
              </a:extLst>
            </p:cNvPr>
            <p:cNvCxnSpPr>
              <a:cxnSpLocks/>
              <a:stCxn id="15" idx="3"/>
              <a:endCxn id="19" idx="1"/>
            </p:cNvCxnSpPr>
            <p:nvPr/>
          </p:nvCxnSpPr>
          <p:spPr>
            <a:xfrm flipV="1">
              <a:off x="8135666" y="3384223"/>
              <a:ext cx="1583289" cy="23728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箭头连接符 228">
              <a:extLst>
                <a:ext uri="{FF2B5EF4-FFF2-40B4-BE49-F238E27FC236}">
                  <a16:creationId xmlns:a16="http://schemas.microsoft.com/office/drawing/2014/main" id="{17B40AB5-6F9C-4F7C-8366-95C3AE77827A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8135666" y="3491048"/>
              <a:ext cx="1684739" cy="130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箭头连接符 229">
              <a:extLst>
                <a:ext uri="{FF2B5EF4-FFF2-40B4-BE49-F238E27FC236}">
                  <a16:creationId xmlns:a16="http://schemas.microsoft.com/office/drawing/2014/main" id="{5A9725C4-FCD0-4C05-B819-9FAF3389887A}"/>
                </a:ext>
              </a:extLst>
            </p:cNvPr>
            <p:cNvCxnSpPr>
              <a:cxnSpLocks/>
              <a:stCxn id="15" idx="3"/>
              <a:endCxn id="21" idx="1"/>
            </p:cNvCxnSpPr>
            <p:nvPr/>
          </p:nvCxnSpPr>
          <p:spPr>
            <a:xfrm flipV="1">
              <a:off x="8135666" y="3621356"/>
              <a:ext cx="1816551" cy="14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D3003E2-6F35-4AB0-BE5A-42208D0E2C6F}"/>
                </a:ext>
              </a:extLst>
            </p:cNvPr>
            <p:cNvSpPr txBox="1"/>
            <p:nvPr/>
          </p:nvSpPr>
          <p:spPr>
            <a:xfrm>
              <a:off x="8675802" y="3211203"/>
              <a:ext cx="719504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优化</a:t>
              </a:r>
            </a:p>
          </p:txBody>
        </p:sp>
        <p:sp>
          <p:nvSpPr>
            <p:cNvPr id="243" name="箭头: 下 242">
              <a:extLst>
                <a:ext uri="{FF2B5EF4-FFF2-40B4-BE49-F238E27FC236}">
                  <a16:creationId xmlns:a16="http://schemas.microsoft.com/office/drawing/2014/main" id="{CF7B2BF8-60FA-4470-8822-D1C8E085F75B}"/>
                </a:ext>
              </a:extLst>
            </p:cNvPr>
            <p:cNvSpPr/>
            <p:nvPr/>
          </p:nvSpPr>
          <p:spPr>
            <a:xfrm>
              <a:off x="8422147" y="3808717"/>
              <a:ext cx="1413757" cy="1155675"/>
            </a:xfrm>
            <a:prstGeom prst="down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07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71902C7-B91E-411A-96FE-664A9E074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2EAC9B-8216-4500-A5D5-BA33B1897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主要贡献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00B0F0"/>
                </a:solidFill>
              </a:rPr>
              <a:t>batch-reduce GEMM</a:t>
            </a:r>
            <a:r>
              <a:rPr lang="zh-CN" altLang="en-US" dirty="0"/>
              <a:t>内核的引入及其高效实现</a:t>
            </a:r>
            <a:endParaRPr lang="en-US" altLang="zh-CN" dirty="0"/>
          </a:p>
          <a:p>
            <a:pPr lvl="1"/>
            <a:r>
              <a:rPr lang="zh-CN" altLang="en-US" dirty="0"/>
              <a:t>设计和实现多线程、高性能</a:t>
            </a:r>
            <a:r>
              <a:rPr lang="en-US" altLang="zh-CN" dirty="0"/>
              <a:t>DL</a:t>
            </a:r>
            <a:r>
              <a:rPr lang="zh-CN" altLang="en-US" dirty="0"/>
              <a:t>原语，包括</a:t>
            </a:r>
            <a:r>
              <a:rPr lang="en-US" altLang="zh-CN" dirty="0"/>
              <a:t>RNN/LSTM</a:t>
            </a:r>
            <a:r>
              <a:rPr lang="zh-CN" altLang="en-US" dirty="0"/>
              <a:t>、</a:t>
            </a:r>
            <a:r>
              <a:rPr lang="en-US" altLang="zh-CN" dirty="0"/>
              <a:t>CNN</a:t>
            </a:r>
            <a:r>
              <a:rPr lang="zh-CN" altLang="en-US" dirty="0"/>
              <a:t>和</a:t>
            </a:r>
            <a:r>
              <a:rPr lang="en-US" altLang="zh-CN" dirty="0"/>
              <a:t>MLP</a:t>
            </a:r>
            <a:r>
              <a:rPr lang="zh-CN" altLang="en-US" dirty="0"/>
              <a:t>推理和训练算法，以</a:t>
            </a:r>
            <a:r>
              <a:rPr lang="en-US" altLang="zh-CN" dirty="0">
                <a:solidFill>
                  <a:srgbClr val="00B0F0"/>
                </a:solidFill>
              </a:rPr>
              <a:t>batch-reduce GEMM</a:t>
            </a:r>
            <a:r>
              <a:rPr lang="zh-CN" altLang="en-US" dirty="0"/>
              <a:t>内核为基本构建块。我们只需要在底层为所有</a:t>
            </a:r>
            <a:r>
              <a:rPr lang="en-US" altLang="zh-CN" dirty="0"/>
              <a:t>DL</a:t>
            </a:r>
            <a:r>
              <a:rPr lang="zh-CN" altLang="en-US" dirty="0"/>
              <a:t>原语优化这个内核。</a:t>
            </a:r>
            <a:endParaRPr lang="en-US" altLang="zh-CN" dirty="0"/>
          </a:p>
          <a:p>
            <a:pPr lvl="1"/>
            <a:r>
              <a:rPr lang="zh-CN" altLang="en-US" dirty="0"/>
              <a:t>我们的</a:t>
            </a:r>
            <a:r>
              <a:rPr lang="en-US" altLang="zh-CN" dirty="0"/>
              <a:t>DL</a:t>
            </a:r>
            <a:r>
              <a:rPr lang="zh-CN" altLang="en-US" dirty="0"/>
              <a:t>原语与最先进的供应商优化库的详细性能比较。</a:t>
            </a:r>
            <a:endParaRPr lang="en-US" altLang="zh-CN" dirty="0"/>
          </a:p>
          <a:p>
            <a:pPr lvl="1"/>
            <a:r>
              <a:rPr lang="en-US" altLang="zh-CN" dirty="0"/>
              <a:t>LSTM</a:t>
            </a:r>
            <a:r>
              <a:rPr lang="zh-CN" altLang="en-US" dirty="0"/>
              <a:t>和</a:t>
            </a:r>
            <a:r>
              <a:rPr lang="en-US" altLang="zh-CN" dirty="0"/>
              <a:t>CNN</a:t>
            </a:r>
            <a:r>
              <a:rPr lang="zh-CN" altLang="en-US" dirty="0"/>
              <a:t>训练工作负载的分布式内存结果，利用我们优化的</a:t>
            </a:r>
            <a:r>
              <a:rPr lang="en-US" altLang="zh-CN" dirty="0"/>
              <a:t>DL</a:t>
            </a:r>
            <a:r>
              <a:rPr lang="zh-CN" altLang="en-US" dirty="0"/>
              <a:t>内核，在</a:t>
            </a:r>
            <a:r>
              <a:rPr lang="en-US" altLang="zh-CN" dirty="0"/>
              <a:t>CPU</a:t>
            </a:r>
            <a:r>
              <a:rPr lang="zh-CN" altLang="en-US" dirty="0"/>
              <a:t>集群上的性能优于同类最佳结果。</a:t>
            </a:r>
            <a:endParaRPr lang="en-US" altLang="zh-CN" dirty="0"/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TVM</a:t>
            </a:r>
            <a:r>
              <a:rPr lang="zh-CN" altLang="en-US" dirty="0"/>
              <a:t>中集成</a:t>
            </a:r>
            <a:r>
              <a:rPr lang="en-US" altLang="zh-CN" dirty="0"/>
              <a:t>GPU</a:t>
            </a:r>
            <a:r>
              <a:rPr lang="zh-CN" altLang="en-US" dirty="0"/>
              <a:t>和</a:t>
            </a:r>
            <a:r>
              <a:rPr lang="en-US" altLang="zh-CN" dirty="0"/>
              <a:t>CNN</a:t>
            </a:r>
            <a:r>
              <a:rPr lang="zh-CN" altLang="en-US" dirty="0"/>
              <a:t>内核的</a:t>
            </a:r>
            <a:r>
              <a:rPr lang="en-US" altLang="zh-CN" dirty="0"/>
              <a:t>CNN</a:t>
            </a:r>
            <a:r>
              <a:rPr lang="zh-CN" altLang="en-US" dirty="0"/>
              <a:t>概念验证结果，这些内核使用了</a:t>
            </a:r>
            <a:r>
              <a:rPr lang="en-US" altLang="zh-CN" dirty="0">
                <a:solidFill>
                  <a:srgbClr val="00B0F0"/>
                </a:solidFill>
              </a:rPr>
              <a:t>batch-reduce GEMM</a:t>
            </a:r>
            <a:r>
              <a:rPr lang="zh-CN" altLang="en-US" dirty="0"/>
              <a:t>内核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C0433D5-8BCD-4666-A40D-3DE1BDA0C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996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5F9001D-1877-4DD2-9FD2-168FFF37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D185BD0-5848-46E8-86E1-01D2CC63CF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𝜶</m:t>
                    </m:r>
                    <m:r>
                      <a:rPr lang="en-US" altLang="zh-CN" b="1" i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altLang="zh-CN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𝐢</m:t>
                        </m:r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𝐍</m:t>
                        </m:r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D185BD0-5848-46E8-86E1-01D2CC63CF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2A767F60-9135-4809-8D70-7D9556D7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altLang="zh-CN" dirty="0"/>
              <a:t>The Batch-reduce GEMM Kernel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FB1DE93-3F60-411A-AE13-A08E5DCB7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374" y="2771266"/>
            <a:ext cx="5968853" cy="342427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03D06B5-95A5-4F09-8D96-3A5449406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518" y="894505"/>
            <a:ext cx="3390563" cy="1876761"/>
          </a:xfrm>
          <a:prstGeom prst="rect">
            <a:avLst/>
          </a:prstGeom>
        </p:spPr>
      </p:pic>
      <p:sp>
        <p:nvSpPr>
          <p:cNvPr id="14" name="左大括号 13">
            <a:extLst>
              <a:ext uri="{FF2B5EF4-FFF2-40B4-BE49-F238E27FC236}">
                <a16:creationId xmlns:a16="http://schemas.microsoft.com/office/drawing/2014/main" id="{630B2AA0-449D-4A41-819A-FD694D3B2FD4}"/>
              </a:ext>
            </a:extLst>
          </p:cNvPr>
          <p:cNvSpPr/>
          <p:nvPr/>
        </p:nvSpPr>
        <p:spPr>
          <a:xfrm>
            <a:off x="6034373" y="3911104"/>
            <a:ext cx="235797" cy="461515"/>
          </a:xfrm>
          <a:prstGeom prst="leftBrace">
            <a:avLst>
              <a:gd name="adj1" fmla="val 8333"/>
              <a:gd name="adj2" fmla="val 5149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7A65FAE-4877-4829-B689-7860442BE1B7}"/>
              </a:ext>
            </a:extLst>
          </p:cNvPr>
          <p:cNvSpPr txBox="1"/>
          <p:nvPr/>
        </p:nvSpPr>
        <p:spPr>
          <a:xfrm>
            <a:off x="4180114" y="3957195"/>
            <a:ext cx="1796532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对输出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进行分块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C1BB4A-B7A7-4C4F-BDB6-405A4F975947}"/>
              </a:ext>
            </a:extLst>
          </p:cNvPr>
          <p:cNvSpPr txBox="1"/>
          <p:nvPr/>
        </p:nvSpPr>
        <p:spPr>
          <a:xfrm>
            <a:off x="7323518" y="5429631"/>
            <a:ext cx="444680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对话气泡: 矩形 16">
                <a:extLst>
                  <a:ext uri="{FF2B5EF4-FFF2-40B4-BE49-F238E27FC236}">
                    <a16:creationId xmlns:a16="http://schemas.microsoft.com/office/drawing/2014/main" id="{46D269F4-085F-4D59-AFDB-0C1311B3A213}"/>
                  </a:ext>
                </a:extLst>
              </p:cNvPr>
              <p:cNvSpPr/>
              <p:nvPr/>
            </p:nvSpPr>
            <p:spPr>
              <a:xfrm>
                <a:off x="2792414" y="5057949"/>
                <a:ext cx="3359857" cy="886900"/>
              </a:xfrm>
              <a:prstGeom prst="wedgeRectCallout">
                <a:avLst>
                  <a:gd name="adj1" fmla="val 83129"/>
                  <a:gd name="adj2" fmla="val 11321"/>
                </a:avLst>
              </a:prstGeom>
              <a:ln w="19050">
                <a:solidFill>
                  <a:srgbClr val="FF000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基于外部实现的微内核</a:t>
                </a:r>
                <a:endParaRPr lang="en-US" altLang="zh-CN" sz="1600" b="1" dirty="0">
                  <a:latin typeface="微软雅黑" pitchFamily="34" charset="-122"/>
                  <a:ea typeface="微软雅黑" pitchFamily="34" charset="-122"/>
                </a:endParaRPr>
              </a:p>
              <a:p>
                <a:pPr algn="ctr"/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每次计算形状为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𝒎</m:t>
                        </m:r>
                      </m:e>
                      <m:sub>
                        <m: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𝒃</m:t>
                        </m:r>
                      </m:sub>
                    </m:sSub>
                    <m:r>
                      <a:rPr lang="zh-CN" altLang="en-US" sz="1600" b="1" i="1" dirty="0">
                        <a:latin typeface="Cambria Math" panose="02040503050406030204" pitchFamily="18" charset="0"/>
                        <a:ea typeface="微软雅黑" pitchFamily="34" charset="-122"/>
                      </a:rPr>
                      <m:t>*</m:t>
                    </m:r>
                    <m:r>
                      <a:rPr lang="en-US" altLang="zh-CN" sz="1600" b="1" i="1" dirty="0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1</m:t>
                    </m:r>
                  </m:oMath>
                </a14:m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𝑨</m:t>
                        </m:r>
                      </m:e>
                      <m:sub>
                        <m: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中的一列与形状为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dirty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1</m:t>
                        </m:r>
                        <m: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∗</m:t>
                        </m:r>
                        <m: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𝒏</m:t>
                        </m:r>
                      </m:e>
                      <m:sub>
                        <m:r>
                          <a:rPr lang="en-US" altLang="zh-CN" sz="16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𝑩</m:t>
                        </m:r>
                      </m:e>
                      <m:sub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中的一行的积</a:t>
                </a:r>
              </a:p>
            </p:txBody>
          </p:sp>
        </mc:Choice>
        <mc:Fallback>
          <p:sp>
            <p:nvSpPr>
              <p:cNvPr id="17" name="对话气泡: 矩形 16">
                <a:extLst>
                  <a:ext uri="{FF2B5EF4-FFF2-40B4-BE49-F238E27FC236}">
                    <a16:creationId xmlns:a16="http://schemas.microsoft.com/office/drawing/2014/main" id="{46D269F4-085F-4D59-AFDB-0C1311B3A2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414" y="5057949"/>
                <a:ext cx="3359857" cy="886900"/>
              </a:xfrm>
              <a:prstGeom prst="wedgeRectCallout">
                <a:avLst>
                  <a:gd name="adj1" fmla="val 83129"/>
                  <a:gd name="adj2" fmla="val 11321"/>
                </a:avLst>
              </a:prstGeom>
              <a:blipFill>
                <a:blip r:embed="rId5"/>
                <a:stretch>
                  <a:fillRect b="-4054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7B3C5E72-F685-4A47-A533-41F10F82BA4C}"/>
              </a:ext>
            </a:extLst>
          </p:cNvPr>
          <p:cNvSpPr txBox="1"/>
          <p:nvPr/>
        </p:nvSpPr>
        <p:spPr>
          <a:xfrm>
            <a:off x="3981880" y="1651419"/>
            <a:ext cx="3051438" cy="8064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可以不考虑张量的特定形状，输入特定块的指针即可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65CDFEE2-109D-4BEC-A93D-3C5B0FF9CD11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7033318" y="1696784"/>
            <a:ext cx="1636294" cy="35783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EFCD84CD-8E54-46F1-97B4-0AFC3DF24F7B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5507599" y="2457820"/>
            <a:ext cx="1443216" cy="87036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142D8E93-B51E-47A7-818D-6FB1457FE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11" y="1515102"/>
            <a:ext cx="2813031" cy="25123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F1707C6-9883-4D68-A61F-279B1FAC74D5}"/>
                  </a:ext>
                </a:extLst>
              </p:cNvPr>
              <p:cNvSpPr txBox="1"/>
              <p:nvPr/>
            </p:nvSpPr>
            <p:spPr>
              <a:xfrm>
                <a:off x="886421" y="4141861"/>
                <a:ext cx="208366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一个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1" i="1" dirty="0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1200" b="1" i="1" dirty="0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  <m:r>
                      <a:rPr lang="en-US" altLang="zh-CN" sz="12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1" i="1" dirty="0" smtClean="0">
                        <a:latin typeface="Cambria Math" panose="02040503050406030204" pitchFamily="18" charset="0"/>
                      </a:rPr>
                      <m:t>𝟔𝟒</m:t>
                    </m:r>
                    <m:r>
                      <a:rPr lang="en-US" altLang="zh-CN" sz="1200" b="1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1" i="1" dirty="0" err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200" b="1" i="1" dirty="0" err="1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  <m:r>
                      <a:rPr lang="en-US" altLang="zh-CN" sz="12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1" i="1" dirty="0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的例子</a:t>
                </a: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F1707C6-9883-4D68-A61F-279B1FAC7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21" y="4141861"/>
                <a:ext cx="2083660" cy="276999"/>
              </a:xfrm>
              <a:prstGeom prst="rect">
                <a:avLst/>
              </a:prstGeom>
              <a:blipFill>
                <a:blip r:embed="rId7"/>
                <a:stretch>
                  <a:fillRect b="-1521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431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ACC85C1-4046-4AAC-BB15-DEBA01936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691EEC-E85A-4E3E-9DAD-6839BE7FA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描述使用</a:t>
            </a:r>
            <a:r>
              <a:rPr lang="en-US" altLang="zh-CN" dirty="0"/>
              <a:t>batch-reduce GEMM</a:t>
            </a:r>
            <a:r>
              <a:rPr lang="zh-CN" altLang="en-US" dirty="0"/>
              <a:t>内核进行</a:t>
            </a:r>
            <a:r>
              <a:rPr lang="en-US" altLang="zh-CN" dirty="0"/>
              <a:t>DL</a:t>
            </a:r>
            <a:r>
              <a:rPr lang="zh-CN" altLang="en-US" dirty="0"/>
              <a:t>原语的设计和实现。</a:t>
            </a:r>
            <a:endParaRPr lang="en-US" altLang="zh-CN" dirty="0"/>
          </a:p>
          <a:p>
            <a:r>
              <a:rPr lang="zh-CN" altLang="en-US" dirty="0"/>
              <a:t>以</a:t>
            </a:r>
            <a:r>
              <a:rPr lang="en-US" altLang="zh-CN" dirty="0"/>
              <a:t>LSTM</a:t>
            </a:r>
            <a:r>
              <a:rPr lang="zh-CN" altLang="en-US" dirty="0"/>
              <a:t>、</a:t>
            </a:r>
            <a:r>
              <a:rPr lang="en-US" altLang="zh-CN" dirty="0"/>
              <a:t>CNN</a:t>
            </a:r>
            <a:r>
              <a:rPr lang="zh-CN" altLang="en-US" dirty="0"/>
              <a:t>、</a:t>
            </a:r>
            <a:r>
              <a:rPr lang="en-US" altLang="zh-CN" dirty="0"/>
              <a:t>MLP</a:t>
            </a:r>
            <a:r>
              <a:rPr lang="zh-CN" altLang="en-US" dirty="0"/>
              <a:t>为例</a:t>
            </a:r>
            <a:endParaRPr lang="en-US" altLang="zh-CN" dirty="0"/>
          </a:p>
          <a:p>
            <a:r>
              <a:rPr lang="zh-CN" altLang="en-US"/>
              <a:t>选择了性能</a:t>
            </a:r>
            <a:r>
              <a:rPr lang="zh-CN" altLang="en-US" dirty="0"/>
              <a:t>最优的数据布局</a:t>
            </a:r>
            <a:endParaRPr lang="en-US" altLang="zh-CN" dirty="0"/>
          </a:p>
          <a:p>
            <a:pPr lvl="1"/>
            <a:r>
              <a:rPr lang="zh-CN" altLang="en-US" dirty="0"/>
              <a:t>这可能不同于当今供应商库中的经典布局规范。然而，这是完全可以接受的，因为现代</a:t>
            </a:r>
            <a:r>
              <a:rPr lang="en-US" altLang="zh-CN" dirty="0"/>
              <a:t>DL</a:t>
            </a:r>
            <a:r>
              <a:rPr lang="zh-CN" altLang="en-US" dirty="0"/>
              <a:t>框架在其用于算子融合的图优化阶段（例如</a:t>
            </a:r>
            <a:r>
              <a:rPr lang="en-US" altLang="zh-CN" dirty="0" err="1"/>
              <a:t>Tensorflow</a:t>
            </a:r>
            <a:r>
              <a:rPr lang="zh-CN" altLang="en-US" dirty="0"/>
              <a:t>的</a:t>
            </a:r>
            <a:r>
              <a:rPr lang="en-US" altLang="zh-CN" dirty="0"/>
              <a:t>Grappler</a:t>
            </a:r>
            <a:r>
              <a:rPr lang="zh-CN" altLang="en-US" dirty="0"/>
              <a:t>）无论如何都会改变张量布局。因此，自由选择数据布局是通过张量编译器实现高性能的一个基本基石。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562E20E-A377-416C-B626-5DF4E1CE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Deep Learning Kernels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247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30D6927-8E8E-4242-9F22-026B7C0F8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4AED730-788E-4B0E-9499-C2FADBFE58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只介绍前向传播过程的实现</a:t>
                </a:r>
                <a:endParaRPr lang="en-US" altLang="zh-CN" dirty="0"/>
              </a:p>
              <a:p>
                <a:r>
                  <a:rPr lang="zh-CN" altLang="en-US" dirty="0"/>
                  <a:t>基本方程与现有技术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给定批处理大小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，序列长度</a:t>
                </a:r>
                <a:r>
                  <a:rPr lang="en-US" altLang="zh-CN" dirty="0"/>
                  <a:t>T</a:t>
                </a:r>
                <a:r>
                  <a:rPr lang="zh-CN" altLang="en-US" dirty="0"/>
                  <a:t>、状态大小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和隐藏状态大小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，前向传播过程的输入为：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权重张量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循环权重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输入序列张量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偏移张量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sup>
                    </m:sSup>
                  </m:oMath>
                </a14:m>
                <a:endParaRPr lang="en-US" altLang="zh-CN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zh-CN" altLang="en-US" dirty="0"/>
                  <a:t>按右边公式计算后得到：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输出序列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张量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endParaRPr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4AED730-788E-4B0E-9499-C2FADBFE58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1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D71EC761-AAC7-4FAD-8CA2-A9EC75DE1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Long-Short Term Memory(LSTM)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05CB0D8-F5DF-43E3-BDA3-7A01830C4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571" y="2756886"/>
            <a:ext cx="4971429" cy="2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B0E1587-7BDF-47FB-8CA1-A5E7303FA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7ABB6C4-5595-4A17-9067-11DAB04A92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现有技术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典型的实现方法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将权重张量和循环权重分别堆叠成两个大张量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CN" altLang="en-US" dirty="0"/>
                  <a:t>，然后计算两个大矩阵乘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en-US" dirty="0"/>
                  <a:t>和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或者更直接的使用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]⋅</m:t>
                    </m:r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CN" altLang="en-US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zh-CN" altLang="en-US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e>
                      <m:sup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易于调用成熟的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库来实现，但底层张量的数据重用依赖于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的并行化方式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对于使用较小的</a:t>
                </a:r>
                <a:r>
                  <a:rPr lang="en-US" altLang="zh-CN" dirty="0"/>
                  <a:t>batch size N</a:t>
                </a:r>
                <a:r>
                  <a:rPr lang="zh-CN" altLang="en-US" dirty="0"/>
                  <a:t>计算出的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结果而言可能是次优的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GEMM</a:t>
                </a:r>
                <a:r>
                  <a:rPr lang="zh-CN" altLang="en-US" dirty="0"/>
                  <a:t>之后的元素级操作属于带宽受限操作，而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通常是计算受限内核，大型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的输出一般不会留在</a:t>
                </a:r>
                <a:r>
                  <a:rPr lang="en-US" altLang="zh-CN" dirty="0"/>
                  <a:t>cache</a:t>
                </a:r>
                <a:r>
                  <a:rPr lang="zh-CN" altLang="en-US" dirty="0"/>
                  <a:t>中，因此相应元素需要重新读取。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7ABB6C4-5595-4A17-9067-11DAB04A92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1925" r="-5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0D534597-9370-4C3F-83D9-73C6E7982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Long-Short Term Memory(LSTM)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618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96BBD14-8D7E-4E27-A431-C4FCDD8A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BE9FCA-9D94-4F9F-A873-40260CDE0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batch-reduce GEMM</a:t>
            </a:r>
            <a:r>
              <a:rPr lang="zh-CN" altLang="en-US" dirty="0"/>
              <a:t>内核优化</a:t>
            </a:r>
            <a:r>
              <a:rPr lang="en-US" altLang="zh-CN" dirty="0"/>
              <a:t>LSTM</a:t>
            </a:r>
            <a:r>
              <a:rPr lang="zh-CN" altLang="en-US" dirty="0"/>
              <a:t>单元</a:t>
            </a:r>
            <a:endParaRPr lang="en-US" altLang="zh-CN" dirty="0"/>
          </a:p>
          <a:p>
            <a:pPr lvl="1"/>
            <a:r>
              <a:rPr lang="zh-CN" altLang="en-US" dirty="0"/>
              <a:t>采用</a:t>
            </a:r>
            <a:r>
              <a:rPr lang="zh-CN" altLang="en-US" dirty="0">
                <a:solidFill>
                  <a:srgbClr val="3399FF"/>
                </a:solidFill>
              </a:rPr>
              <a:t>数据流</a:t>
            </a:r>
            <a:r>
              <a:rPr lang="zh-CN" altLang="en-US" dirty="0"/>
              <a:t>的方法</a:t>
            </a:r>
            <a:endParaRPr lang="en-US" altLang="zh-CN" dirty="0"/>
          </a:p>
          <a:p>
            <a:pPr lvl="1"/>
            <a:r>
              <a:rPr lang="zh-CN" altLang="en-US" dirty="0"/>
              <a:t>实现一个</a:t>
            </a:r>
            <a:r>
              <a:rPr lang="zh-CN" altLang="en-US" dirty="0">
                <a:solidFill>
                  <a:srgbClr val="3399FF"/>
                </a:solidFill>
              </a:rPr>
              <a:t>并行的分块矩阵</a:t>
            </a:r>
            <a:r>
              <a:rPr lang="en-US" altLang="zh-CN" dirty="0">
                <a:solidFill>
                  <a:srgbClr val="3399FF"/>
                </a:solidFill>
              </a:rPr>
              <a:t>GEMM</a:t>
            </a:r>
            <a:r>
              <a:rPr lang="zh-CN" altLang="en-US" dirty="0"/>
              <a:t>以实现负载均衡，最大化权重矩阵重用</a:t>
            </a:r>
            <a:endParaRPr lang="en-US" altLang="zh-CN" dirty="0"/>
          </a:p>
          <a:p>
            <a:pPr lvl="1"/>
            <a:r>
              <a:rPr lang="zh-CN" altLang="en-US" dirty="0"/>
              <a:t>在计算部分</a:t>
            </a:r>
            <a:r>
              <a:rPr lang="en-US" altLang="zh-CN" dirty="0"/>
              <a:t>GEMM</a:t>
            </a:r>
            <a:r>
              <a:rPr lang="zh-CN" altLang="en-US" dirty="0"/>
              <a:t>块后，当结果仍然在</a:t>
            </a:r>
            <a:r>
              <a:rPr lang="en-US" altLang="zh-CN" dirty="0"/>
              <a:t>cache</a:t>
            </a:r>
            <a:r>
              <a:rPr lang="zh-CN" altLang="en-US" dirty="0"/>
              <a:t>中时融合元素操作 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E98A5BA-62C5-44F9-87EA-046CCE43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Long-Short Term Memory(LSTM)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211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3BF0454-67DA-4407-A211-304A81FE2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00B6729-7A58-4FF5-B723-8C4D1E932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Long-Short Term Memory(LSTM)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72CB0FB-7875-4FF8-8A60-A07843E57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3225" y="821723"/>
            <a:ext cx="4805549" cy="59200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121F8A5-FFB1-4EDD-A34B-44E3EB5A01FF}"/>
                  </a:ext>
                </a:extLst>
              </p:cNvPr>
              <p:cNvSpPr txBox="1"/>
              <p:nvPr/>
            </p:nvSpPr>
            <p:spPr>
              <a:xfrm>
                <a:off x="166255" y="904775"/>
                <a:ext cx="3526970" cy="895149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输出和中间结果被划分成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𝒃</m:t>
                        </m:r>
                      </m:e>
                      <m:sub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𝒏</m:t>
                        </m:r>
                      </m:sub>
                    </m:sSub>
                    <m:r>
                      <a:rPr lang="en-US" altLang="zh-CN" sz="16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</m:t>
                    </m:r>
                    <m:sSub>
                      <m:sSubPr>
                        <m:ctrlP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𝒃</m:t>
                        </m:r>
                      </m:e>
                      <m:sub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块，构成工作项，将这些工作项分配到可用的线程上</a:t>
                </a: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121F8A5-FFB1-4EDD-A34B-44E3EB5A0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55" y="904775"/>
                <a:ext cx="3526970" cy="895149"/>
              </a:xfrm>
              <a:prstGeom prst="rect">
                <a:avLst/>
              </a:prstGeom>
              <a:blipFill>
                <a:blip r:embed="rId3"/>
                <a:stretch>
                  <a:fillRect l="-172" b="-3333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FEE867AE-BD83-434A-97BB-45904F87283E}"/>
              </a:ext>
            </a:extLst>
          </p:cNvPr>
          <p:cNvSpPr txBox="1"/>
          <p:nvPr/>
        </p:nvSpPr>
        <p:spPr>
          <a:xfrm>
            <a:off x="3872597" y="2040555"/>
            <a:ext cx="4626177" cy="4235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8" name="对话气泡: 矩形 7">
            <a:extLst>
              <a:ext uri="{FF2B5EF4-FFF2-40B4-BE49-F238E27FC236}">
                <a16:creationId xmlns:a16="http://schemas.microsoft.com/office/drawing/2014/main" id="{BE8A9AAA-8173-4A2E-A0BD-F3F8746419E6}"/>
              </a:ext>
            </a:extLst>
          </p:cNvPr>
          <p:cNvSpPr/>
          <p:nvPr/>
        </p:nvSpPr>
        <p:spPr>
          <a:xfrm>
            <a:off x="8699105" y="1094280"/>
            <a:ext cx="3492895" cy="738894"/>
          </a:xfrm>
          <a:prstGeom prst="wedgeRectCallout">
            <a:avLst>
              <a:gd name="adj1" fmla="val -58846"/>
              <a:gd name="adj2" fmla="val 107911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根据线程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id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确定每个线程的工作范围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FEAAFE8-C9FD-4C76-A710-11DC5236DAA2}"/>
              </a:ext>
            </a:extLst>
          </p:cNvPr>
          <p:cNvSpPr txBox="1"/>
          <p:nvPr/>
        </p:nvSpPr>
        <p:spPr>
          <a:xfrm>
            <a:off x="4543125" y="5755907"/>
            <a:ext cx="3291840" cy="2117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10" name="对话气泡: 矩形 9">
            <a:extLst>
              <a:ext uri="{FF2B5EF4-FFF2-40B4-BE49-F238E27FC236}">
                <a16:creationId xmlns:a16="http://schemas.microsoft.com/office/drawing/2014/main" id="{F8288D85-185A-478E-B97C-CB4F95A6DFE5}"/>
              </a:ext>
            </a:extLst>
          </p:cNvPr>
          <p:cNvSpPr/>
          <p:nvPr/>
        </p:nvSpPr>
        <p:spPr>
          <a:xfrm>
            <a:off x="8704487" y="5373603"/>
            <a:ext cx="2471513" cy="423511"/>
          </a:xfrm>
          <a:prstGeom prst="wedgeRectCallout">
            <a:avLst>
              <a:gd name="adj1" fmla="val -84549"/>
              <a:gd name="adj2" fmla="val 55638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省略了与上述类似的计算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471143D-7A93-48F5-B2D5-BAB7BF0C4ECB}"/>
              </a:ext>
            </a:extLst>
          </p:cNvPr>
          <p:cNvSpPr txBox="1"/>
          <p:nvPr/>
        </p:nvSpPr>
        <p:spPr>
          <a:xfrm>
            <a:off x="4543125" y="5515276"/>
            <a:ext cx="2050180" cy="28048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12" name="对话气泡: 矩形 11">
            <a:extLst>
              <a:ext uri="{FF2B5EF4-FFF2-40B4-BE49-F238E27FC236}">
                <a16:creationId xmlns:a16="http://schemas.microsoft.com/office/drawing/2014/main" id="{56409C86-3C08-4FE0-B789-BFF3577E0217}"/>
              </a:ext>
            </a:extLst>
          </p:cNvPr>
          <p:cNvSpPr/>
          <p:nvPr/>
        </p:nvSpPr>
        <p:spPr>
          <a:xfrm>
            <a:off x="1106906" y="4543124"/>
            <a:ext cx="2598820" cy="514953"/>
          </a:xfrm>
          <a:prstGeom prst="wedgeRectCallout">
            <a:avLst>
              <a:gd name="adj1" fmla="val 82524"/>
              <a:gd name="adj2" fmla="val 158463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当结果仍然在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cache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中时立即进行元素操作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4D64CE0-A9B5-4D76-A880-C145D512C855}"/>
              </a:ext>
            </a:extLst>
          </p:cNvPr>
          <p:cNvSpPr txBox="1"/>
          <p:nvPr/>
        </p:nvSpPr>
        <p:spPr>
          <a:xfrm>
            <a:off x="4543125" y="3294704"/>
            <a:ext cx="2695073" cy="10992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14" name="对话气泡: 矩形 13">
            <a:extLst>
              <a:ext uri="{FF2B5EF4-FFF2-40B4-BE49-F238E27FC236}">
                <a16:creationId xmlns:a16="http://schemas.microsoft.com/office/drawing/2014/main" id="{129E19EF-0B87-483C-9C82-DD6E07F36FC3}"/>
              </a:ext>
            </a:extLst>
          </p:cNvPr>
          <p:cNvSpPr/>
          <p:nvPr/>
        </p:nvSpPr>
        <p:spPr>
          <a:xfrm>
            <a:off x="8518685" y="2925257"/>
            <a:ext cx="3534606" cy="738894"/>
          </a:xfrm>
          <a:prstGeom prst="wedgeRectCallout">
            <a:avLst>
              <a:gd name="adj1" fmla="val -93694"/>
              <a:gd name="adj2" fmla="val 51896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计算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batch-reduce GEMM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所需参数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6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张量数据布局的不同可以在这里进行调整？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CCD54EE-8D40-402F-A19F-848252DC3013}"/>
              </a:ext>
            </a:extLst>
          </p:cNvPr>
          <p:cNvSpPr/>
          <p:nvPr/>
        </p:nvSpPr>
        <p:spPr>
          <a:xfrm>
            <a:off x="9028497" y="4235116"/>
            <a:ext cx="2733575" cy="521118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缓存中的数据能够被重用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D4FE1EA0-B0A7-4A56-BE0A-709ED0EB2A69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7132321" y="4263993"/>
            <a:ext cx="1896176" cy="2316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93958AE1-F85B-4E6F-B993-81EEB0AC329D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7238199" y="4495675"/>
            <a:ext cx="1790298" cy="68407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A3A77712-1E06-444C-A435-AECAE22D0D1B}"/>
              </a:ext>
            </a:extLst>
          </p:cNvPr>
          <p:cNvCxnSpPr>
            <a:stCxn id="10" idx="0"/>
            <a:endCxn id="15" idx="2"/>
          </p:cNvCxnSpPr>
          <p:nvPr/>
        </p:nvCxnSpPr>
        <p:spPr>
          <a:xfrm flipV="1">
            <a:off x="9940244" y="4756234"/>
            <a:ext cx="455041" cy="61736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326BE1A4-B3F4-4A9C-BC2B-82D7C279F092}"/>
              </a:ext>
            </a:extLst>
          </p:cNvPr>
          <p:cNvSpPr/>
          <p:nvPr/>
        </p:nvSpPr>
        <p:spPr>
          <a:xfrm flipH="1">
            <a:off x="644892" y="5795761"/>
            <a:ext cx="3060833" cy="897394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在下一次循环之前需要进行一次同步操作（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t-1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时刻的数据必须都已经计算完毕）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0811070F-FF01-43FE-BD69-4415CC3B38E2}"/>
              </a:ext>
            </a:extLst>
          </p:cNvPr>
          <p:cNvCxnSpPr>
            <a:cxnSpLocks/>
            <a:stCxn id="27" idx="1"/>
          </p:cNvCxnSpPr>
          <p:nvPr/>
        </p:nvCxnSpPr>
        <p:spPr>
          <a:xfrm>
            <a:off x="3705725" y="6244458"/>
            <a:ext cx="972153" cy="39469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对话气泡: 矩形 39">
            <a:extLst>
              <a:ext uri="{FF2B5EF4-FFF2-40B4-BE49-F238E27FC236}">
                <a16:creationId xmlns:a16="http://schemas.microsoft.com/office/drawing/2014/main" id="{731BA9B7-AEEC-4EE8-9BA3-C72C95E50551}"/>
              </a:ext>
            </a:extLst>
          </p:cNvPr>
          <p:cNvSpPr/>
          <p:nvPr/>
        </p:nvSpPr>
        <p:spPr>
          <a:xfrm>
            <a:off x="721895" y="2312976"/>
            <a:ext cx="2881644" cy="795983"/>
          </a:xfrm>
          <a:prstGeom prst="wedgeRectCallout">
            <a:avLst>
              <a:gd name="adj1" fmla="val 121107"/>
              <a:gd name="adj2" fmla="val -164998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原始定义的张量布局被修改了，这样有更好的局部性，可以绕过跨步访问问题</a:t>
            </a:r>
          </a:p>
        </p:txBody>
      </p:sp>
    </p:spTree>
    <p:extLst>
      <p:ext uri="{BB962C8B-B14F-4D97-AF65-F5344CB8AC3E}">
        <p14:creationId xmlns:p14="http://schemas.microsoft.com/office/powerpoint/2010/main" val="340196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0B81C4D-6190-4C17-AF0A-B8B15551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6AB97C-2723-48EB-84DB-A47022954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同样只讨论前向传播过程</a:t>
            </a:r>
            <a:endParaRPr lang="en-US" altLang="zh-CN" dirty="0"/>
          </a:p>
          <a:p>
            <a:r>
              <a:rPr lang="zh-CN" altLang="en-US" dirty="0"/>
              <a:t>直接卷积循环和现有技术</a:t>
            </a:r>
            <a:endParaRPr lang="en-US" altLang="zh-CN" dirty="0"/>
          </a:p>
          <a:p>
            <a:pPr lvl="1"/>
            <a:r>
              <a:rPr lang="zh-CN" altLang="en-US" dirty="0"/>
              <a:t>如图</a:t>
            </a:r>
            <a:r>
              <a:rPr lang="en-US" altLang="zh-CN" dirty="0"/>
              <a:t>4</a:t>
            </a:r>
            <a:r>
              <a:rPr lang="zh-CN" altLang="en-US" dirty="0"/>
              <a:t>所示，将输入激活张量与权重张量进行卷积，得到输出激活张量。</a:t>
            </a:r>
            <a:endParaRPr lang="en-US" altLang="zh-CN" dirty="0"/>
          </a:p>
          <a:p>
            <a:pPr lvl="2"/>
            <a:r>
              <a:rPr lang="zh-CN" altLang="en-US" dirty="0"/>
              <a:t>激活张量概念上由</a:t>
            </a:r>
            <a:r>
              <a:rPr lang="en-US" altLang="zh-CN" dirty="0"/>
              <a:t>4</a:t>
            </a:r>
            <a:r>
              <a:rPr lang="zh-CN" altLang="en-US" dirty="0"/>
              <a:t>个维度组成：</a:t>
            </a:r>
            <a:endParaRPr lang="en-US" altLang="zh-CN" dirty="0"/>
          </a:p>
          <a:p>
            <a:pPr lvl="3"/>
            <a:r>
              <a:rPr lang="en-US" altLang="zh-CN" dirty="0"/>
              <a:t>Batch size N</a:t>
            </a:r>
            <a:r>
              <a:rPr lang="zh-CN" altLang="en-US" dirty="0"/>
              <a:t>、</a:t>
            </a:r>
            <a:r>
              <a:rPr lang="en-US" altLang="zh-CN" dirty="0"/>
              <a:t>feature map</a:t>
            </a:r>
            <a:r>
              <a:rPr lang="zh-CN" altLang="en-US" dirty="0"/>
              <a:t>数目</a:t>
            </a:r>
            <a:r>
              <a:rPr lang="en-US" altLang="zh-CN" dirty="0"/>
              <a:t>C</a:t>
            </a:r>
            <a:r>
              <a:rPr lang="zh-CN" altLang="en-US" dirty="0"/>
              <a:t>、空间维度</a:t>
            </a:r>
            <a:r>
              <a:rPr lang="en-US" altLang="zh-CN" dirty="0"/>
              <a:t>H</a:t>
            </a:r>
            <a:r>
              <a:rPr lang="zh-CN" altLang="en-US" dirty="0"/>
              <a:t>和</a:t>
            </a:r>
            <a:r>
              <a:rPr lang="en-US" altLang="zh-CN" dirty="0"/>
              <a:t>W</a:t>
            </a:r>
          </a:p>
          <a:p>
            <a:pPr lvl="2"/>
            <a:r>
              <a:rPr lang="zh-CN" altLang="en-US" dirty="0"/>
              <a:t>权重张量概念上由</a:t>
            </a:r>
            <a:r>
              <a:rPr lang="en-US" altLang="zh-CN" dirty="0"/>
              <a:t>4</a:t>
            </a:r>
            <a:r>
              <a:rPr lang="zh-CN" altLang="en-US" dirty="0"/>
              <a:t>个维度组成：</a:t>
            </a:r>
            <a:endParaRPr lang="en-US" altLang="zh-CN" dirty="0"/>
          </a:p>
          <a:p>
            <a:pPr lvl="3"/>
            <a:r>
              <a:rPr lang="en-US" altLang="zh-CN" dirty="0"/>
              <a:t>Feature map </a:t>
            </a:r>
            <a:r>
              <a:rPr lang="zh-CN" altLang="en-US" dirty="0"/>
              <a:t>维度</a:t>
            </a:r>
            <a:r>
              <a:rPr lang="en-US" altLang="zh-CN" dirty="0"/>
              <a:t>C</a:t>
            </a:r>
            <a:r>
              <a:rPr lang="zh-CN" altLang="en-US" dirty="0"/>
              <a:t>、</a:t>
            </a:r>
            <a:r>
              <a:rPr lang="en-US" altLang="zh-CN" dirty="0"/>
              <a:t>K</a:t>
            </a:r>
            <a:r>
              <a:rPr lang="zh-CN" altLang="en-US" dirty="0"/>
              <a:t>，空间维度</a:t>
            </a:r>
            <a:r>
              <a:rPr lang="en-US" altLang="zh-CN" dirty="0"/>
              <a:t>R</a:t>
            </a:r>
            <a:r>
              <a:rPr lang="zh-CN" altLang="en-US" dirty="0"/>
              <a:t>、</a:t>
            </a:r>
            <a:r>
              <a:rPr lang="en-US" altLang="zh-CN" dirty="0"/>
              <a:t>S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65203D7-91F1-45C9-8834-28F834CFA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Convolution Neural Networks (CNN)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8221434-6195-42D2-BCDC-CBBF4645A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475" y="3577721"/>
            <a:ext cx="5653049" cy="287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4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162D96E-AA14-4DD5-8245-2A773547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6F0D63-F5DC-42A2-A73E-2EBAE077D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前向传播循环的基础实现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1E06883-9644-40B7-9D5F-840F516B0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Convolution Neural Networks (CNN)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796C4F-BC3F-4F0C-AE18-4EB9B72CA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742" y="1068970"/>
            <a:ext cx="5984168" cy="51893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46FC115-C93D-453A-AAC5-BCEB7130E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38" y="1634859"/>
            <a:ext cx="4504762" cy="1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0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E961EEC-2EDC-4954-863E-8C24E071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3B246E-0550-42F4-A71A-B98C0DB9E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batch-reduce GEMM</a:t>
            </a:r>
            <a:r>
              <a:rPr lang="zh-CN" altLang="en-US" dirty="0"/>
              <a:t>内核优化卷积计算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CB482BB-77F4-47E6-ACB6-3B7AC6D0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Convolution Neural Networks (CNN)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89BFC6B-7EDC-424E-9163-1CC1BDE72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333" y="1686770"/>
            <a:ext cx="6333333" cy="495238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089ABAD-B284-4B6F-B28A-72471C2B3C9C}"/>
              </a:ext>
            </a:extLst>
          </p:cNvPr>
          <p:cNvSpPr txBox="1"/>
          <p:nvPr/>
        </p:nvSpPr>
        <p:spPr>
          <a:xfrm>
            <a:off x="3898232" y="3041584"/>
            <a:ext cx="3609473" cy="2887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对话气泡: 矩形 7">
                <a:extLst>
                  <a:ext uri="{FF2B5EF4-FFF2-40B4-BE49-F238E27FC236}">
                    <a16:creationId xmlns:a16="http://schemas.microsoft.com/office/drawing/2014/main" id="{302597E4-D3C2-4507-B599-05690BD4A97B}"/>
                  </a:ext>
                </a:extLst>
              </p:cNvPr>
              <p:cNvSpPr/>
              <p:nvPr/>
            </p:nvSpPr>
            <p:spPr>
              <a:xfrm>
                <a:off x="8699105" y="1094280"/>
                <a:ext cx="3492895" cy="738894"/>
              </a:xfrm>
              <a:prstGeom prst="wedgeRectCallout">
                <a:avLst>
                  <a:gd name="adj1" fmla="val -83096"/>
                  <a:gd name="adj2" fmla="val 216032"/>
                </a:avLst>
              </a:prstGeom>
              <a:ln w="19050">
                <a:solidFill>
                  <a:srgbClr val="FF000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在这里进行分块，将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𝑩</m:t>
                        </m:r>
                      </m:e>
                      <m:sub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的迭代引入</a:t>
                </a:r>
                <a:r>
                  <a:rPr lang="en-US" altLang="zh-CN" sz="1600" b="1" dirty="0">
                    <a:latin typeface="微软雅黑" pitchFamily="34" charset="-122"/>
                    <a:ea typeface="微软雅黑" pitchFamily="34" charset="-122"/>
                  </a:rPr>
                  <a:t>batch-reduce GEMM </a:t>
                </a:r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</a:rPr>
                  <a:t>的调用中，进一步提高输出寄存器的重用</a:t>
                </a:r>
              </a:p>
            </p:txBody>
          </p:sp>
        </mc:Choice>
        <mc:Fallback>
          <p:sp>
            <p:nvSpPr>
              <p:cNvPr id="8" name="对话气泡: 矩形 7">
                <a:extLst>
                  <a:ext uri="{FF2B5EF4-FFF2-40B4-BE49-F238E27FC236}">
                    <a16:creationId xmlns:a16="http://schemas.microsoft.com/office/drawing/2014/main" id="{302597E4-D3C2-4507-B599-05690BD4A9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105" y="1094280"/>
                <a:ext cx="3492895" cy="738894"/>
              </a:xfrm>
              <a:prstGeom prst="wedgeRectCallout">
                <a:avLst>
                  <a:gd name="adj1" fmla="val -83096"/>
                  <a:gd name="adj2" fmla="val 216032"/>
                </a:avLst>
              </a:prstGeom>
              <a:blipFill>
                <a:blip r:embed="rId3"/>
                <a:stretch>
                  <a:fillRect t="-2769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8FF54F82-B84B-40FF-BAC3-5D3B4946C8D5}"/>
              </a:ext>
            </a:extLst>
          </p:cNvPr>
          <p:cNvSpPr/>
          <p:nvPr/>
        </p:nvSpPr>
        <p:spPr>
          <a:xfrm>
            <a:off x="186047" y="2598821"/>
            <a:ext cx="1957224" cy="738893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可以作为并行化的工作划分依据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EF5937F5-B4A0-4C52-837B-63492A31341E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2143271" y="2598821"/>
            <a:ext cx="1033066" cy="3694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DBCB46E-AE7A-417D-A486-8B3ED63135C2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2143271" y="2916455"/>
            <a:ext cx="1033066" cy="5181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C9E3E962-1F9F-48FD-BA60-C0DC5DAEA976}"/>
              </a:ext>
            </a:extLst>
          </p:cNvPr>
          <p:cNvCxnSpPr>
            <a:cxnSpLocks/>
            <a:endCxn id="9" idx="3"/>
          </p:cNvCxnSpPr>
          <p:nvPr/>
        </p:nvCxnSpPr>
        <p:spPr>
          <a:xfrm flipH="1" flipV="1">
            <a:off x="2143271" y="2968268"/>
            <a:ext cx="1033066" cy="4607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E6B90C52-A038-4128-A742-8C3BC85919DD}"/>
              </a:ext>
            </a:extLst>
          </p:cNvPr>
          <p:cNvCxnSpPr>
            <a:cxnSpLocks/>
            <a:endCxn id="9" idx="3"/>
          </p:cNvCxnSpPr>
          <p:nvPr/>
        </p:nvCxnSpPr>
        <p:spPr>
          <a:xfrm flipH="1" flipV="1">
            <a:off x="2143271" y="2968268"/>
            <a:ext cx="1033066" cy="7663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48D359AC-86D5-47E6-9720-34ECD6FE0BF6}"/>
              </a:ext>
            </a:extLst>
          </p:cNvPr>
          <p:cNvCxnSpPr/>
          <p:nvPr/>
        </p:nvCxnSpPr>
        <p:spPr>
          <a:xfrm flipH="1">
            <a:off x="7122695" y="1833174"/>
            <a:ext cx="3108870" cy="32585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09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EA11C6-1121-44E7-B1B7-FA64E3BC5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E2071B5-96BA-49B7-9F57-A7F6D72F91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全连接层和现有技术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典型实现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使用一个大型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调用，将激活函数作用于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的输出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问题：</a:t>
                </a:r>
                <a:endParaRPr lang="en-US" altLang="zh-CN" dirty="0"/>
              </a:p>
              <a:p>
                <a:pPr lvl="3"/>
                <a:r>
                  <a:rPr lang="zh-CN" altLang="en-US" dirty="0"/>
                  <a:t>典型的高性能</a:t>
                </a:r>
                <a:r>
                  <a:rPr lang="en-US" altLang="zh-CN" dirty="0"/>
                  <a:t>GEMM</a:t>
                </a:r>
                <a:r>
                  <a:rPr lang="zh-CN" altLang="en-US" dirty="0"/>
                  <a:t>库调用在内部执行子矩阵打包以改善</a:t>
                </a:r>
                <a:r>
                  <a:rPr lang="en-US" altLang="zh-CN" dirty="0"/>
                  <a:t>TLB miss</a:t>
                </a:r>
                <a:r>
                  <a:rPr lang="zh-CN" altLang="en-US" dirty="0"/>
                  <a:t>和缓存冲突</a:t>
                </a:r>
                <a:endParaRPr lang="en-US" altLang="zh-CN" dirty="0"/>
              </a:p>
              <a:p>
                <a:pPr lvl="3"/>
                <a:r>
                  <a:rPr lang="en-US" altLang="zh-CN" dirty="0"/>
                  <a:t>GEMM</a:t>
                </a:r>
                <a:r>
                  <a:rPr lang="zh-CN" altLang="en-US" dirty="0"/>
                  <a:t>的多线程实现可能由较小的</a:t>
                </a:r>
                <a:r>
                  <a:rPr lang="en-US" altLang="zh-CN" dirty="0"/>
                  <a:t>mini-batch N</a:t>
                </a:r>
                <a:r>
                  <a:rPr lang="zh-CN" altLang="en-US" dirty="0"/>
                  <a:t>产生，可能无法充分进行数据重用</a:t>
                </a:r>
                <a:endParaRPr lang="en-US" altLang="zh-CN" dirty="0"/>
              </a:p>
              <a:p>
                <a:pPr lvl="3"/>
                <a:r>
                  <a:rPr lang="zh-CN" altLang="en-US" dirty="0"/>
                  <a:t>作用于大型矩阵的激活函数无法利用缓存</a:t>
                </a:r>
                <a:endParaRPr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E2071B5-96BA-49B7-9F57-A7F6D72F91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1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E1DAEB99-2F6B-4E6F-95BA-5278AE37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Multilayer Perceptron (MLP)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12D972-FA86-4F16-A7F9-6AD9B2313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43" y="3429000"/>
            <a:ext cx="5266667" cy="2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9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95DB4F0-2E01-47A0-AB48-E466FC24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E66AB9-4A28-4A14-B55C-1D78D5D1B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batch-reduce GEMM</a:t>
            </a:r>
            <a:r>
              <a:rPr lang="zh-CN" altLang="en-US" dirty="0"/>
              <a:t>改进全连接层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38C1791-6268-48B9-8B41-0CBCE3240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Multilayer Perceptron (MLP)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F76BCDB-6652-4C3C-A211-A7DAA45CF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732" y="1492396"/>
            <a:ext cx="6342857" cy="438095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CDBF6C2-2DE7-4DBD-A93C-D45C045A1EAD}"/>
              </a:ext>
            </a:extLst>
          </p:cNvPr>
          <p:cNvSpPr txBox="1"/>
          <p:nvPr/>
        </p:nvSpPr>
        <p:spPr>
          <a:xfrm>
            <a:off x="6371924" y="1934678"/>
            <a:ext cx="5062889" cy="33688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8" name="对话气泡: 矩形 7">
            <a:extLst>
              <a:ext uri="{FF2B5EF4-FFF2-40B4-BE49-F238E27FC236}">
                <a16:creationId xmlns:a16="http://schemas.microsoft.com/office/drawing/2014/main" id="{639BAF31-A114-4973-BDC0-F540D5F57C03}"/>
              </a:ext>
            </a:extLst>
          </p:cNvPr>
          <p:cNvSpPr/>
          <p:nvPr/>
        </p:nvSpPr>
        <p:spPr>
          <a:xfrm>
            <a:off x="186048" y="1492396"/>
            <a:ext cx="4433270" cy="779167"/>
          </a:xfrm>
          <a:prstGeom prst="wedgeRectCallout">
            <a:avLst>
              <a:gd name="adj1" fmla="val 100156"/>
              <a:gd name="adj2" fmla="val 23239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使用分块张量布局，具有更好的局部性，避免大的跨步访问导致的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TLB miss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cache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 冲突（维度可能是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的大幂）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20863D-6D9E-406E-9137-BA39B138F725}"/>
              </a:ext>
            </a:extLst>
          </p:cNvPr>
          <p:cNvSpPr txBox="1"/>
          <p:nvPr/>
        </p:nvSpPr>
        <p:spPr>
          <a:xfrm>
            <a:off x="5686926" y="2548300"/>
            <a:ext cx="6184894" cy="58953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10" name="对话气泡: 矩形 9">
            <a:extLst>
              <a:ext uri="{FF2B5EF4-FFF2-40B4-BE49-F238E27FC236}">
                <a16:creationId xmlns:a16="http://schemas.microsoft.com/office/drawing/2014/main" id="{6B6B94B1-73AA-4794-8AC5-157E1112F5A3}"/>
              </a:ext>
            </a:extLst>
          </p:cNvPr>
          <p:cNvSpPr/>
          <p:nvPr/>
        </p:nvSpPr>
        <p:spPr>
          <a:xfrm>
            <a:off x="285007" y="2649833"/>
            <a:ext cx="4238867" cy="375233"/>
          </a:xfrm>
          <a:prstGeom prst="wedgeRectCallout">
            <a:avLst>
              <a:gd name="adj1" fmla="val 75188"/>
              <a:gd name="adj2" fmla="val -16292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根据线程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id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计算工作项的工作范围</a:t>
            </a:r>
          </a:p>
        </p:txBody>
      </p:sp>
      <p:sp>
        <p:nvSpPr>
          <p:cNvPr id="11" name="对话气泡: 矩形 10">
            <a:extLst>
              <a:ext uri="{FF2B5EF4-FFF2-40B4-BE49-F238E27FC236}">
                <a16:creationId xmlns:a16="http://schemas.microsoft.com/office/drawing/2014/main" id="{5DDEE0CE-5778-40B1-8AF3-4BB63026536C}"/>
              </a:ext>
            </a:extLst>
          </p:cNvPr>
          <p:cNvSpPr/>
          <p:nvPr/>
        </p:nvSpPr>
        <p:spPr>
          <a:xfrm>
            <a:off x="551495" y="5496025"/>
            <a:ext cx="4238867" cy="483201"/>
          </a:xfrm>
          <a:prstGeom prst="wedgeRectCallout">
            <a:avLst>
              <a:gd name="adj1" fmla="val 88585"/>
              <a:gd name="adj2" fmla="val -31683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直接在小块上融合激活函数，增强数据复用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977F136-3650-4012-A29E-C0A446C079E9}"/>
              </a:ext>
            </a:extLst>
          </p:cNvPr>
          <p:cNvSpPr txBox="1"/>
          <p:nvPr/>
        </p:nvSpPr>
        <p:spPr>
          <a:xfrm>
            <a:off x="6371923" y="5365604"/>
            <a:ext cx="3850105" cy="37523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F96CCE-3FB2-49EF-B9FD-B542C66395AA}"/>
              </a:ext>
            </a:extLst>
          </p:cNvPr>
          <p:cNvSpPr txBox="1"/>
          <p:nvPr/>
        </p:nvSpPr>
        <p:spPr>
          <a:xfrm>
            <a:off x="7883091" y="4193740"/>
            <a:ext cx="1848050" cy="3055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14" name="对话气泡: 矩形 13">
            <a:extLst>
              <a:ext uri="{FF2B5EF4-FFF2-40B4-BE49-F238E27FC236}">
                <a16:creationId xmlns:a16="http://schemas.microsoft.com/office/drawing/2014/main" id="{536B8D05-A8F8-499C-9694-F563AB121416}"/>
              </a:ext>
            </a:extLst>
          </p:cNvPr>
          <p:cNvSpPr/>
          <p:nvPr/>
        </p:nvSpPr>
        <p:spPr>
          <a:xfrm>
            <a:off x="551494" y="3977620"/>
            <a:ext cx="4238867" cy="375233"/>
          </a:xfrm>
          <a:prstGeom prst="wedgeRectCallout">
            <a:avLst>
              <a:gd name="adj1" fmla="val 122646"/>
              <a:gd name="adj2" fmla="val 32446"/>
            </a:avLst>
          </a:prstGeom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权重数据能够在一定程度上得到重用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FEF7FAC-703A-402C-B8E5-8B1840443482}"/>
              </a:ext>
            </a:extLst>
          </p:cNvPr>
          <p:cNvSpPr txBox="1"/>
          <p:nvPr/>
        </p:nvSpPr>
        <p:spPr>
          <a:xfrm>
            <a:off x="388411" y="3274985"/>
            <a:ext cx="4182603" cy="4832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可以进一步分块以使得权重子张量适合缓存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4E18B7D5-1BA8-43DF-8DD2-018A35E0A30C}"/>
              </a:ext>
            </a:extLst>
          </p:cNvPr>
          <p:cNvCxnSpPr>
            <a:stCxn id="15" idx="3"/>
          </p:cNvCxnSpPr>
          <p:nvPr/>
        </p:nvCxnSpPr>
        <p:spPr>
          <a:xfrm>
            <a:off x="4571014" y="3516586"/>
            <a:ext cx="1524986" cy="158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2C90F66-1538-44AB-B03B-3F478F1D6306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4571014" y="3516586"/>
            <a:ext cx="1156205" cy="5682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60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4D3D137-AFFB-40C1-8620-73AC1681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F3EF73-0A4D-4D18-AC1B-8DE31EAD5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</a:t>
            </a:r>
            <a:r>
              <a:rPr lang="en-US" altLang="zh-CN" dirty="0"/>
              <a:t>batch-reduce GEMM</a:t>
            </a:r>
            <a:r>
              <a:rPr lang="zh-CN" altLang="en-US" dirty="0"/>
              <a:t>内核使用了</a:t>
            </a:r>
            <a:r>
              <a:rPr lang="en-US" altLang="zh-CN" dirty="0"/>
              <a:t>JIT-</a:t>
            </a:r>
            <a:r>
              <a:rPr lang="en-US" altLang="zh-CN" dirty="0" err="1"/>
              <a:t>ing</a:t>
            </a:r>
            <a:r>
              <a:rPr lang="zh-CN" altLang="en-US" dirty="0"/>
              <a:t>方法</a:t>
            </a:r>
            <a:endParaRPr lang="en-US" altLang="zh-CN" dirty="0"/>
          </a:p>
          <a:p>
            <a:r>
              <a:rPr lang="en-US" altLang="zh-CN" dirty="0"/>
              <a:t>LSTM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更详细的时间数据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75AE9DB-DD10-4646-AFCB-FBF38776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Results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549FD7-5B33-4051-A5EE-51EE77329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07" y="1868352"/>
            <a:ext cx="11720945" cy="251483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F912ED-BE07-48E1-8AFF-7A6E25009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929" y="5093414"/>
            <a:ext cx="6371429" cy="130476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FA22874-A8E9-47E0-A63B-E6DF3E6DCFCC}"/>
              </a:ext>
            </a:extLst>
          </p:cNvPr>
          <p:cNvSpPr txBox="1"/>
          <p:nvPr/>
        </p:nvSpPr>
        <p:spPr>
          <a:xfrm>
            <a:off x="6500302" y="1299410"/>
            <a:ext cx="5505650" cy="5689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对于较大的问题规模，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GEMM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占主要时间，其它操作化的时间基本可以不考虑。粗粒度的方法会产生良好的性能</a:t>
            </a:r>
          </a:p>
        </p:txBody>
      </p:sp>
    </p:spTree>
    <p:extLst>
      <p:ext uri="{BB962C8B-B14F-4D97-AF65-F5344CB8AC3E}">
        <p14:creationId xmlns:p14="http://schemas.microsoft.com/office/powerpoint/2010/main" val="273084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79D0776-44EF-4A01-942B-95A27237E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D3B213-4F8C-4B22-92CE-ED3DF27EC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ResNet-50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7DC58AB-1BC7-4083-B9FC-EA00776B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Results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6A970E-41AE-4A4D-9F08-7AD630777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692" y="4125184"/>
            <a:ext cx="7112616" cy="22729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6465E47-295C-4D37-A9C2-341571FB2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07" y="1384455"/>
            <a:ext cx="11621986" cy="272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9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3C96A0E-CA88-4921-8B8E-9C366B25D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2E11B8-91A9-4BA3-B945-29000933D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结果突出了以单个内核作为基本构建块的方法的有效性：</a:t>
            </a:r>
            <a:endParaRPr lang="en-US" altLang="zh-CN" dirty="0"/>
          </a:p>
          <a:p>
            <a:pPr lvl="1"/>
            <a:r>
              <a:rPr lang="zh-CN" altLang="en-US" dirty="0"/>
              <a:t>我们的卷积只包含∼</a:t>
            </a:r>
            <a:r>
              <a:rPr lang="en-US" altLang="zh-CN" dirty="0"/>
              <a:t>1500</a:t>
            </a:r>
            <a:r>
              <a:rPr lang="zh-CN" altLang="en-US" dirty="0"/>
              <a:t>行代码（对于所有训练过程），而</a:t>
            </a:r>
            <a:r>
              <a:rPr lang="en-US" altLang="zh-CN" dirty="0"/>
              <a:t>MKL-DNN</a:t>
            </a:r>
            <a:r>
              <a:rPr lang="zh-CN" altLang="en-US" dirty="0"/>
              <a:t>库的卷积部分是∼</a:t>
            </a:r>
            <a:r>
              <a:rPr lang="en-US" altLang="zh-CN" dirty="0"/>
              <a:t>36000</a:t>
            </a:r>
            <a:r>
              <a:rPr lang="zh-CN" altLang="en-US" dirty="0"/>
              <a:t>行代码，因为它利用了专门的内核（例如，直接卷积循环的特殊优化，不同</a:t>
            </a:r>
            <a:r>
              <a:rPr lang="en-US" altLang="zh-CN" dirty="0"/>
              <a:t>R</a:t>
            </a:r>
            <a:r>
              <a:rPr lang="zh-CN" altLang="en-US" dirty="0"/>
              <a:t>和</a:t>
            </a:r>
            <a:r>
              <a:rPr lang="en-US" altLang="zh-CN" dirty="0"/>
              <a:t>S</a:t>
            </a:r>
            <a:r>
              <a:rPr lang="zh-CN" altLang="en-US" dirty="0"/>
              <a:t>值的不同方法</a:t>
            </a:r>
            <a:r>
              <a:rPr lang="en-US" altLang="zh-CN" dirty="0"/>
              <a:t>/</a:t>
            </a:r>
            <a:r>
              <a:rPr lang="zh-CN" altLang="en-US" dirty="0"/>
              <a:t>代码生成）。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D86103D-4AB2-4A69-B5FC-12E61A915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Results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132BBC-6977-43BC-9002-642E7C441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571" y="3299831"/>
            <a:ext cx="6142857" cy="2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9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E39EB6-BFC1-4342-9546-EA81F0CA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20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6B94EA-0A13-4ACD-8CBF-F9E1D37B1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全连接层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4E50B83-E416-45C9-BB35-E3CCF5F6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Results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13DC839-5C09-4436-B840-7295127B9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07" y="1447259"/>
            <a:ext cx="11720945" cy="240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4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D271FD-10E1-4E51-9A06-247B00C1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21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518B49-1331-4184-8AAF-CAF624C52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思想：</a:t>
            </a:r>
            <a:endParaRPr lang="en-US" altLang="zh-CN" dirty="0"/>
          </a:p>
          <a:p>
            <a:pPr lvl="1"/>
            <a:r>
              <a:rPr lang="zh-CN" altLang="en-US" dirty="0"/>
              <a:t>以内核为基本块构建各类</a:t>
            </a:r>
            <a:r>
              <a:rPr lang="en-US" altLang="zh-CN" dirty="0"/>
              <a:t>DL</a:t>
            </a:r>
            <a:r>
              <a:rPr lang="zh-CN" altLang="en-US" dirty="0"/>
              <a:t>原语，针对不同的体系结构只需对单个内核进行优化，而无需对所有</a:t>
            </a:r>
            <a:r>
              <a:rPr lang="en-US" altLang="zh-CN" dirty="0"/>
              <a:t>DL</a:t>
            </a:r>
            <a:r>
              <a:rPr lang="zh-CN" altLang="en-US" dirty="0"/>
              <a:t>原语进行单独优化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选择合理的张量布局以降低</a:t>
            </a:r>
            <a:r>
              <a:rPr lang="en-US" altLang="zh-CN" dirty="0"/>
              <a:t>cache</a:t>
            </a:r>
            <a:r>
              <a:rPr lang="zh-CN" altLang="en-US" dirty="0"/>
              <a:t>失效率，张量布局的调整开销可以被均摊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合理分块以增强数据复用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B0F9582-399E-4EE0-B7EF-2B2C15C4A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396620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24671</TotalTime>
  <Words>1522</Words>
  <Application>Microsoft Office PowerPoint</Application>
  <PresentationFormat>宽屏</PresentationFormat>
  <Paragraphs>165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微软雅黑</vt:lpstr>
      <vt:lpstr>等线</vt:lpstr>
      <vt:lpstr>Arial</vt:lpstr>
      <vt:lpstr>Cambria Math</vt:lpstr>
      <vt:lpstr>Wingdings</vt:lpstr>
      <vt:lpstr>Office 主题​​</vt:lpstr>
      <vt:lpstr>PowerPoint 演示文稿</vt:lpstr>
      <vt:lpstr>Intro</vt:lpstr>
      <vt:lpstr>Intro</vt:lpstr>
      <vt:lpstr>Intro</vt:lpstr>
      <vt:lpstr>Intro</vt:lpstr>
      <vt:lpstr>The Batch-reduce GEMM Kernel</vt:lpstr>
      <vt:lpstr>Deep Learning Kernels</vt:lpstr>
      <vt:lpstr>Long-Short Term Memory(LSTM)</vt:lpstr>
      <vt:lpstr>Long-Short Term Memory(LSTM)</vt:lpstr>
      <vt:lpstr>Long-Short Term Memory(LSTM)</vt:lpstr>
      <vt:lpstr>Long-Short Term Memory(LSTM)</vt:lpstr>
      <vt:lpstr>Convolution Neural Networks (CNN)</vt:lpstr>
      <vt:lpstr>Convolution Neural Networks (CNN)</vt:lpstr>
      <vt:lpstr>Convolution Neural Networks (CNN)</vt:lpstr>
      <vt:lpstr>Multilayer Perceptron (MLP)</vt:lpstr>
      <vt:lpstr>Multilayer Perceptron (MLP)</vt:lpstr>
      <vt:lpstr>Performance Results</vt:lpstr>
      <vt:lpstr>Performance Results</vt:lpstr>
      <vt:lpstr>Performance Results</vt:lpstr>
      <vt:lpstr>Performance Results</vt:lpstr>
      <vt:lpstr>总结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shunhong</dc:creator>
  <cp:lastModifiedBy>wang shunhong</cp:lastModifiedBy>
  <cp:revision>1076</cp:revision>
  <dcterms:created xsi:type="dcterms:W3CDTF">2018-06-04T22:40:57Z</dcterms:created>
  <dcterms:modified xsi:type="dcterms:W3CDTF">2021-03-23T01:57:10Z</dcterms:modified>
</cp:coreProperties>
</file>