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504" r:id="rId2"/>
    <p:sldId id="507" r:id="rId3"/>
    <p:sldId id="508" r:id="rId4"/>
    <p:sldId id="509" r:id="rId5"/>
    <p:sldId id="510" r:id="rId6"/>
    <p:sldId id="511" r:id="rId7"/>
    <p:sldId id="512" r:id="rId8"/>
    <p:sldId id="513" r:id="rId9"/>
    <p:sldId id="514" r:id="rId10"/>
    <p:sldId id="515" r:id="rId11"/>
    <p:sldId id="517" r:id="rId12"/>
    <p:sldId id="516" r:id="rId13"/>
    <p:sldId id="518" r:id="rId14"/>
    <p:sldId id="520" r:id="rId15"/>
    <p:sldId id="519" r:id="rId16"/>
    <p:sldId id="522" r:id="rId17"/>
    <p:sldId id="398"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7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 yt" initials="hy"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49F"/>
    <a:srgbClr val="66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90" autoAdjust="0"/>
    <p:restoredTop sz="85805" autoAdjust="0"/>
  </p:normalViewPr>
  <p:slideViewPr>
    <p:cSldViewPr snapToGrid="0">
      <p:cViewPr varScale="1">
        <p:scale>
          <a:sx n="138" d="100"/>
          <a:sy n="138" d="100"/>
        </p:scale>
        <p:origin x="666" y="162"/>
      </p:cViewPr>
      <p:guideLst>
        <p:guide orient="horz" pos="2160"/>
        <p:guide pos="3871"/>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C86BB-1BE5-4D31-8AAB-BABBD22ED087}" type="datetimeFigureOut">
              <a:rPr lang="zh-CN" altLang="en-US" smtClean="0"/>
              <a:t>2021/10/27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1FFA3-0EA4-44E6-8181-C4602F553C13}"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0" i="0" dirty="0">
                <a:solidFill>
                  <a:srgbClr val="000000"/>
                </a:solidFill>
                <a:effectLst/>
                <a:latin typeface="TimesLTStd-Roman-Identity-H-Identity-H"/>
              </a:rPr>
              <a:t>2020 IEEE/ACM 42nd International Conference on Software Engineering (ICSE)</a:t>
            </a:r>
            <a:r>
              <a:rPr lang="en-US" altLang="zh-CN" dirty="0"/>
              <a:t> </a:t>
            </a:r>
            <a:r>
              <a:rPr lang="zh-CN" altLang="en-US" dirty="0"/>
              <a:t>：</a:t>
            </a:r>
            <a:r>
              <a:rPr lang="zh-CN" altLang="en-US" b="0" i="0" dirty="0">
                <a:solidFill>
                  <a:srgbClr val="2E3033"/>
                </a:solidFill>
                <a:effectLst/>
                <a:latin typeface="Arial" panose="020B0604020202020204" pitchFamily="34" charset="0"/>
              </a:rPr>
              <a:t>软件工程国际会议</a:t>
            </a:r>
            <a:r>
              <a:rPr lang="en-US" altLang="zh-CN" b="0" i="0" dirty="0">
                <a:solidFill>
                  <a:srgbClr val="2E3033"/>
                </a:solidFill>
                <a:effectLst/>
                <a:latin typeface="Arial" panose="020B0604020202020204" pitchFamily="34" charset="0"/>
              </a:rPr>
              <a:t>  A+</a:t>
            </a:r>
            <a:r>
              <a:rPr lang="zh-CN" altLang="en-US" b="0" i="0" dirty="0">
                <a:solidFill>
                  <a:srgbClr val="2E3033"/>
                </a:solidFill>
                <a:effectLst/>
                <a:latin typeface="Arial" panose="020B0604020202020204" pitchFamily="34" charset="0"/>
              </a:rPr>
              <a:t>类顶会</a:t>
            </a:r>
            <a:endParaRPr lang="en-US" altLang="zh-CN" b="0" i="0" dirty="0">
              <a:solidFill>
                <a:srgbClr val="2E3033"/>
              </a:solidFill>
              <a:effectLst/>
              <a:latin typeface="Arial" panose="020B0604020202020204" pitchFamily="34" charset="0"/>
            </a:endParaRPr>
          </a:p>
          <a:p>
            <a:r>
              <a:rPr lang="zh-CN" altLang="en-US" b="0" i="0" dirty="0">
                <a:solidFill>
                  <a:srgbClr val="2E3033"/>
                </a:solidFill>
                <a:effectLst/>
                <a:latin typeface="Arial" panose="020B0604020202020204" pitchFamily="34" charset="0"/>
              </a:rPr>
              <a:t>论实践中静态调用图构造的召回率</a:t>
            </a:r>
            <a:endParaRPr lang="zh-CN" altLang="en-US" dirty="0"/>
          </a:p>
        </p:txBody>
      </p:sp>
      <p:sp>
        <p:nvSpPr>
          <p:cNvPr id="4" name="灯片编号占位符 3"/>
          <p:cNvSpPr>
            <a:spLocks noGrp="1"/>
          </p:cNvSpPr>
          <p:nvPr>
            <p:ph type="sldNum" sz="quarter" idx="10"/>
          </p:nvPr>
        </p:nvSpPr>
        <p:spPr/>
        <p:txBody>
          <a:bodyPr/>
          <a:lstStyle/>
          <a:p>
            <a:fld id="{CF91FFA3-0EA4-44E6-8181-C4602F553C13}"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期望：</a:t>
            </a:r>
            <a:r>
              <a:rPr kumimoji="1" lang="en-US" altLang="zh-CN" dirty="0"/>
              <a:t>……</a:t>
            </a:r>
            <a:r>
              <a:rPr kumimoji="1" lang="zh-CN" altLang="en-US" dirty="0"/>
              <a:t>，但是，实践中不可能，一般在可靠性和精确性</a:t>
            </a:r>
            <a:r>
              <a:rPr kumimoji="1" lang="en-US" altLang="zh-CN" dirty="0"/>
              <a:t>(</a:t>
            </a:r>
            <a:r>
              <a:rPr kumimoji="1" lang="zh-CN" altLang="en-US" dirty="0"/>
              <a:t>以及性能</a:t>
            </a:r>
            <a:r>
              <a:rPr kumimoji="1" lang="en-US" altLang="zh-CN" dirty="0"/>
              <a:t>)</a:t>
            </a:r>
            <a:r>
              <a:rPr kumimoji="1" lang="zh-CN" altLang="en-US" dirty="0"/>
              <a:t>之间权衡</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r>
              <a:rPr lang="zh-CN" altLang="en-US" dirty="0"/>
              <a:t>程序运行状态中，可以构造任意类的对象，可以了解任意对象所属的类，可以了解任意类的成员变量和方法，可以调用任意对象的属性和方法。这种动态获取程序信息以及动态调用对象的功能称为</a:t>
            </a:r>
            <a:r>
              <a:rPr lang="en-US" altLang="zh-CN" dirty="0"/>
              <a:t>Java</a:t>
            </a:r>
            <a:r>
              <a:rPr lang="zh-CN" altLang="en-US" dirty="0"/>
              <a:t>语言的反射机制。反射机制包含一些类。</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2</a:t>
            </a:fld>
            <a:endParaRPr lang="zh-CN" altLang="en-US"/>
          </a:p>
        </p:txBody>
      </p:sp>
    </p:spTree>
    <p:extLst>
      <p:ext uri="{BB962C8B-B14F-4D97-AF65-F5344CB8AC3E}">
        <p14:creationId xmlns:p14="http://schemas.microsoft.com/office/powerpoint/2010/main" val="1816366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两个策略：</a:t>
            </a:r>
            <a:r>
              <a:rPr lang="en-US" altLang="zh-CN" dirty="0"/>
              <a:t>1</a:t>
            </a:r>
            <a:r>
              <a:rPr lang="zh-CN" altLang="en-US" dirty="0"/>
              <a:t>，</a:t>
            </a:r>
            <a:r>
              <a:rPr kumimoji="1" lang="zh-CN" altLang="en-US" dirty="0"/>
              <a:t>可靠性是二元的</a:t>
            </a:r>
            <a:r>
              <a:rPr kumimoji="1" lang="en-US" altLang="zh-CN" dirty="0"/>
              <a:t>(</a:t>
            </a:r>
            <a:r>
              <a:rPr kumimoji="1" lang="zh-CN" altLang="en-US" dirty="0"/>
              <a:t>要么</a:t>
            </a:r>
            <a:r>
              <a:rPr kumimoji="1" lang="en-US" altLang="zh-CN" dirty="0"/>
              <a:t>sound</a:t>
            </a:r>
            <a:r>
              <a:rPr kumimoji="1" lang="zh-CN" altLang="en-US" dirty="0"/>
              <a:t>，要么</a:t>
            </a:r>
            <a:r>
              <a:rPr kumimoji="1" lang="en-US" altLang="zh-CN" dirty="0"/>
              <a:t>unsound)</a:t>
            </a:r>
            <a:r>
              <a:rPr kumimoji="1" lang="zh-CN" altLang="en-US" dirty="0"/>
              <a:t>，所以</a:t>
            </a:r>
            <a:r>
              <a:rPr kumimoji="1" lang="en-US" altLang="zh-CN" dirty="0"/>
              <a:t>… 2</a:t>
            </a:r>
            <a:r>
              <a:rPr kumimoji="1" lang="zh-CN" altLang="en-US" dirty="0"/>
              <a:t>，需要知道全部程序行为才能准确计算</a:t>
            </a:r>
            <a:r>
              <a:rPr kumimoji="1" lang="en-US" altLang="zh-CN" dirty="0"/>
              <a:t>recall</a:t>
            </a:r>
            <a:r>
              <a:rPr kumimoji="1" lang="zh-CN" altLang="en-US" dirty="0"/>
              <a:t>，不太现实，所以</a:t>
            </a:r>
            <a:r>
              <a:rPr kumimoji="1" lang="en-US" altLang="zh-CN" dirty="0"/>
              <a:t>…</a:t>
            </a: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3</a:t>
            </a:fld>
            <a:endParaRPr lang="zh-CN" altLang="en-US"/>
          </a:p>
        </p:txBody>
      </p:sp>
    </p:spTree>
    <p:extLst>
      <p:ext uri="{BB962C8B-B14F-4D97-AF65-F5344CB8AC3E}">
        <p14:creationId xmlns:p14="http://schemas.microsoft.com/office/powerpoint/2010/main" val="362543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每部分都举了一大堆工作，不列举，给出这些研究发现的一些问题</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4</a:t>
            </a:fld>
            <a:endParaRPr lang="zh-CN" altLang="en-US"/>
          </a:p>
        </p:txBody>
      </p:sp>
    </p:spTree>
    <p:extLst>
      <p:ext uri="{BB962C8B-B14F-4D97-AF65-F5344CB8AC3E}">
        <p14:creationId xmlns:p14="http://schemas.microsoft.com/office/powerpoint/2010/main" val="548470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单个</a:t>
            </a:r>
            <a:r>
              <a:rPr lang="en-US" altLang="zh-CN" dirty="0"/>
              <a:t>java</a:t>
            </a:r>
            <a:r>
              <a:rPr lang="zh-CN" altLang="en-US" dirty="0"/>
              <a:t>程序为输入，首先提取测试，包括内置测试和生成测试，然后将其中的反射机制做</a:t>
            </a:r>
            <a:r>
              <a:rPr lang="en-US" altLang="zh-CN" dirty="0"/>
              <a:t>unreflect</a:t>
            </a:r>
            <a:r>
              <a:rPr lang="zh-CN" altLang="en-US" dirty="0"/>
              <a:t>的处理并</a:t>
            </a:r>
            <a:r>
              <a:rPr lang="en-US" altLang="zh-CN" dirty="0"/>
              <a:t>……..</a:t>
            </a:r>
          </a:p>
          <a:p>
            <a:endParaRPr lang="en-US" altLang="zh-CN" dirty="0"/>
          </a:p>
          <a:p>
            <a:r>
              <a:rPr lang="zh-CN" altLang="en-US" dirty="0"/>
              <a:t>研究基于两种模型比较，进行</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5</a:t>
            </a:fld>
            <a:endParaRPr lang="zh-CN" altLang="en-US"/>
          </a:p>
        </p:txBody>
      </p:sp>
    </p:spTree>
    <p:extLst>
      <p:ext uri="{BB962C8B-B14F-4D97-AF65-F5344CB8AC3E}">
        <p14:creationId xmlns:p14="http://schemas.microsoft.com/office/powerpoint/2010/main" val="138702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其实我理解的就是：</a:t>
            </a:r>
            <a:r>
              <a:rPr lang="en-US" altLang="zh-CN" dirty="0"/>
              <a:t>Oracle</a:t>
            </a:r>
            <a:r>
              <a:rPr lang="zh-CN" altLang="en-US" dirty="0"/>
              <a:t>得到的是所有程序的</a:t>
            </a:r>
            <a:r>
              <a:rPr lang="en-US" altLang="zh-CN" dirty="0"/>
              <a:t>CCT</a:t>
            </a:r>
            <a:r>
              <a:rPr lang="zh-CN" altLang="en-US" dirty="0"/>
              <a:t>中的可达方法，而后面计算的</a:t>
            </a:r>
            <a:r>
              <a:rPr lang="en-US" altLang="zh-CN" dirty="0"/>
              <a:t>recall</a:t>
            </a:r>
            <a:r>
              <a:rPr lang="zh-CN" altLang="en-US" dirty="0"/>
              <a:t>只是针对单个程序</a:t>
            </a:r>
            <a:endParaRPr lang="en-US" altLang="zh-CN" dirty="0"/>
          </a:p>
          <a:p>
            <a:r>
              <a:rPr lang="zh-CN" altLang="en-US" dirty="0"/>
              <a:t>图是通过不同方法运行在数据集上得到的</a:t>
            </a:r>
            <a:r>
              <a:rPr lang="en-US" altLang="zh-CN" dirty="0"/>
              <a:t>coverage</a:t>
            </a:r>
            <a:r>
              <a:rPr lang="zh-CN" altLang="en-US" dirty="0"/>
              <a:t>，</a:t>
            </a:r>
            <a:r>
              <a:rPr lang="en-US" altLang="zh-CN" dirty="0"/>
              <a:t>combine</a:t>
            </a:r>
            <a:r>
              <a:rPr lang="zh-CN" altLang="en-US" dirty="0"/>
              <a:t>最高</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6</a:t>
            </a:fld>
            <a:endParaRPr lang="zh-CN" altLang="en-US"/>
          </a:p>
        </p:txBody>
      </p:sp>
    </p:spTree>
    <p:extLst>
      <p:ext uri="{BB962C8B-B14F-4D97-AF65-F5344CB8AC3E}">
        <p14:creationId xmlns:p14="http://schemas.microsoft.com/office/powerpoint/2010/main" val="2654284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Java</a:t>
            </a:r>
            <a:r>
              <a:rPr lang="zh-CN" altLang="en-US" dirty="0"/>
              <a:t>内置</a:t>
            </a:r>
            <a:r>
              <a:rPr lang="en-US" altLang="zh-CN" dirty="0"/>
              <a:t>junit</a:t>
            </a: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7</a:t>
            </a:fld>
            <a:endParaRPr lang="zh-CN" altLang="en-US"/>
          </a:p>
        </p:txBody>
      </p:sp>
    </p:spTree>
    <p:extLst>
      <p:ext uri="{BB962C8B-B14F-4D97-AF65-F5344CB8AC3E}">
        <p14:creationId xmlns:p14="http://schemas.microsoft.com/office/powerpoint/2010/main" val="3402998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顶点表方法，边表调用关系</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8</a:t>
            </a:fld>
            <a:endParaRPr lang="zh-CN" altLang="en-US"/>
          </a:p>
        </p:txBody>
      </p:sp>
    </p:spTree>
    <p:extLst>
      <p:ext uri="{BB962C8B-B14F-4D97-AF65-F5344CB8AC3E}">
        <p14:creationId xmlns:p14="http://schemas.microsoft.com/office/powerpoint/2010/main" val="3288066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顶点由</a:t>
            </a:r>
            <a:r>
              <a:rPr lang="en-US" altLang="zh-CN" dirty="0"/>
              <a:t>method</a:t>
            </a:r>
            <a:r>
              <a:rPr lang="zh-CN" altLang="en-US" dirty="0"/>
              <a:t>和唯一</a:t>
            </a:r>
            <a:r>
              <a:rPr lang="en-US" altLang="zh-CN" dirty="0"/>
              <a:t>id</a:t>
            </a:r>
            <a:r>
              <a:rPr lang="zh-CN" altLang="en-US" dirty="0"/>
              <a:t>组成，根是入口点</a:t>
            </a:r>
            <a:r>
              <a:rPr lang="en-US" altLang="zh-CN" dirty="0"/>
              <a:t>(</a:t>
            </a:r>
            <a:r>
              <a:rPr lang="zh-CN" altLang="en-US" dirty="0"/>
              <a:t>如</a:t>
            </a:r>
            <a:r>
              <a:rPr lang="en-US" altLang="zh-CN" dirty="0"/>
              <a:t>main)</a:t>
            </a:r>
          </a:p>
          <a:p>
            <a:r>
              <a:rPr lang="en-US" altLang="zh-CN" dirty="0"/>
              <a:t>CCT</a:t>
            </a:r>
            <a:r>
              <a:rPr lang="zh-CN" altLang="en-US" dirty="0"/>
              <a:t>增长特别快，很轻松就达到几个</a:t>
            </a:r>
            <a:r>
              <a:rPr lang="en-US" altLang="zh-CN" dirty="0"/>
              <a:t>GB</a:t>
            </a:r>
          </a:p>
          <a:p>
            <a:r>
              <a:rPr lang="zh-CN" altLang="en-US" dirty="0"/>
              <a:t>同构：以相同顺序访问相同</a:t>
            </a:r>
            <a:r>
              <a:rPr lang="en-US" altLang="zh-CN" dirty="0"/>
              <a:t>methods</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9</a:t>
            </a:fld>
            <a:endParaRPr lang="zh-CN" altLang="en-US"/>
          </a:p>
        </p:txBody>
      </p:sp>
    </p:spTree>
    <p:extLst>
      <p:ext uri="{BB962C8B-B14F-4D97-AF65-F5344CB8AC3E}">
        <p14:creationId xmlns:p14="http://schemas.microsoft.com/office/powerpoint/2010/main" val="432246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False negative</a:t>
            </a:r>
            <a:r>
              <a:rPr lang="zh-CN" altLang="en-US" dirty="0"/>
              <a:t>的存在导致</a:t>
            </a:r>
            <a:r>
              <a:rPr lang="en-US" altLang="zh-CN" dirty="0"/>
              <a:t>recall</a:t>
            </a:r>
            <a:r>
              <a:rPr lang="zh-CN" altLang="en-US" dirty="0"/>
              <a:t>比</a:t>
            </a:r>
            <a:r>
              <a:rPr lang="en-US" altLang="zh-CN" dirty="0"/>
              <a:t>1</a:t>
            </a:r>
            <a:r>
              <a:rPr lang="zh-CN" altLang="en-US" dirty="0"/>
              <a:t>小，即程序运行时可以得到该</a:t>
            </a:r>
            <a:r>
              <a:rPr lang="en-US" altLang="zh-CN" dirty="0"/>
              <a:t>methods</a:t>
            </a:r>
            <a:r>
              <a:rPr lang="zh-CN" altLang="en-US" dirty="0"/>
              <a:t>的可达性，但是静态分析无法得到</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10</a:t>
            </a:fld>
            <a:endParaRPr lang="zh-CN" altLang="en-US"/>
          </a:p>
        </p:txBody>
      </p:sp>
    </p:spTree>
    <p:extLst>
      <p:ext uri="{BB962C8B-B14F-4D97-AF65-F5344CB8AC3E}">
        <p14:creationId xmlns:p14="http://schemas.microsoft.com/office/powerpoint/2010/main" val="1716752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11</a:t>
            </a:fld>
            <a:endParaRPr lang="zh-CN" altLang="en-US"/>
          </a:p>
        </p:txBody>
      </p:sp>
    </p:spTree>
    <p:extLst>
      <p:ext uri="{BB962C8B-B14F-4D97-AF65-F5344CB8AC3E}">
        <p14:creationId xmlns:p14="http://schemas.microsoft.com/office/powerpoint/2010/main" val="1056288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创建类型为</a:t>
            </a:r>
            <a:r>
              <a:rPr lang="en-US" altLang="zh-CN" dirty="0"/>
              <a:t>T</a:t>
            </a:r>
            <a:r>
              <a:rPr lang="zh-CN" altLang="en-US" dirty="0"/>
              <a:t>的对象</a:t>
            </a:r>
            <a:r>
              <a:rPr lang="en-US" altLang="zh-CN" dirty="0"/>
              <a:t>foo</a:t>
            </a:r>
            <a:r>
              <a:rPr lang="zh-CN" altLang="en-US" dirty="0"/>
              <a:t>，调用</a:t>
            </a:r>
            <a:r>
              <a:rPr lang="en-US" altLang="zh-CN" dirty="0"/>
              <a:t>bar</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12</a:t>
            </a:fld>
            <a:endParaRPr lang="zh-CN" altLang="en-US"/>
          </a:p>
        </p:txBody>
      </p:sp>
    </p:spTree>
    <p:extLst>
      <p:ext uri="{BB962C8B-B14F-4D97-AF65-F5344CB8AC3E}">
        <p14:creationId xmlns:p14="http://schemas.microsoft.com/office/powerpoint/2010/main" val="4246451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2E3033"/>
                </a:solidFill>
                <a:effectLst/>
                <a:latin typeface="Arial" panose="020B0604020202020204" pitchFamily="34" charset="0"/>
              </a:rPr>
              <a:t>上下文不敏感、具有反射支持的上下文不敏感和上下文敏感</a:t>
            </a:r>
            <a:endParaRPr lang="en-US" altLang="zh-CN" b="0" i="0" dirty="0">
              <a:solidFill>
                <a:srgbClr val="2E3033"/>
              </a:solidFill>
              <a:effectLst/>
              <a:latin typeface="Arial" panose="020B0604020202020204" pitchFamily="34" charset="0"/>
            </a:endParaRPr>
          </a:p>
          <a:p>
            <a:r>
              <a:rPr lang="en-US" altLang="zh-CN" sz="1800" b="0" i="0" dirty="0">
                <a:solidFill>
                  <a:srgbClr val="000000"/>
                </a:solidFill>
                <a:effectLst/>
                <a:latin typeface="LinLibertineT"/>
              </a:rPr>
              <a:t>built-in, generated and combined</a:t>
            </a:r>
          </a:p>
          <a:p>
            <a:r>
              <a:rPr lang="en-US" altLang="zh-CN" sz="1800" b="0" i="0" dirty="0">
                <a:solidFill>
                  <a:srgbClr val="000000"/>
                </a:solidFill>
                <a:effectLst/>
                <a:latin typeface="LinLibertineT"/>
              </a:rPr>
              <a:t>Superjar</a:t>
            </a:r>
            <a:r>
              <a:rPr lang="zh-CN" altLang="en-US" sz="1800" b="0" i="0" dirty="0">
                <a:solidFill>
                  <a:srgbClr val="000000"/>
                </a:solidFill>
                <a:effectLst/>
                <a:latin typeface="LinLibertineT"/>
              </a:rPr>
              <a:t>，</a:t>
            </a:r>
            <a:r>
              <a:rPr lang="en-US" altLang="zh-CN" sz="1800" b="0" i="0" dirty="0">
                <a:solidFill>
                  <a:srgbClr val="000000"/>
                </a:solidFill>
                <a:effectLst/>
                <a:latin typeface="LinLibertineT"/>
              </a:rPr>
              <a:t>library</a:t>
            </a:r>
          </a:p>
          <a:p>
            <a:r>
              <a:rPr lang="en-US" altLang="zh-CN" sz="1800" b="0" i="0" dirty="0">
                <a:solidFill>
                  <a:srgbClr val="000000"/>
                </a:solidFill>
                <a:effectLst/>
                <a:latin typeface="LinLibertineT"/>
              </a:rPr>
              <a:t>20</a:t>
            </a:r>
            <a:r>
              <a:rPr lang="zh-CN" altLang="en-US" sz="1800" b="0" i="0" dirty="0">
                <a:solidFill>
                  <a:srgbClr val="000000"/>
                </a:solidFill>
                <a:effectLst/>
                <a:latin typeface="LinLibertineT"/>
              </a:rPr>
              <a:t>个未超过</a:t>
            </a:r>
            <a:r>
              <a:rPr lang="en-US" altLang="zh-CN" sz="1800" b="0" i="0" dirty="0">
                <a:solidFill>
                  <a:srgbClr val="000000"/>
                </a:solidFill>
                <a:effectLst/>
                <a:latin typeface="LinLibertineT"/>
              </a:rPr>
              <a:t>6</a:t>
            </a:r>
            <a:r>
              <a:rPr lang="zh-CN" altLang="en-US" sz="1800" b="0" i="0" dirty="0">
                <a:solidFill>
                  <a:srgbClr val="000000"/>
                </a:solidFill>
                <a:effectLst/>
                <a:latin typeface="LinLibertineT"/>
              </a:rPr>
              <a:t>小时</a:t>
            </a:r>
            <a:endParaRPr lang="en-US" altLang="zh-CN" sz="1800" b="0" i="0" dirty="0">
              <a:solidFill>
                <a:srgbClr val="000000"/>
              </a:solidFill>
              <a:effectLst/>
              <a:latin typeface="LinLibertineT"/>
            </a:endParaRPr>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13</a:t>
            </a:fld>
            <a:endParaRPr lang="zh-CN" altLang="en-US"/>
          </a:p>
        </p:txBody>
      </p:sp>
    </p:spTree>
    <p:extLst>
      <p:ext uri="{BB962C8B-B14F-4D97-AF65-F5344CB8AC3E}">
        <p14:creationId xmlns:p14="http://schemas.microsoft.com/office/powerpoint/2010/main" val="2627975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在此说</a:t>
            </a:r>
            <a:r>
              <a:rPr lang="en-US" altLang="zh-CN" dirty="0"/>
              <a:t>0.884</a:t>
            </a:r>
            <a:r>
              <a:rPr lang="zh-CN" altLang="en-US" dirty="0"/>
              <a:t>高而没说中间列的原因可能是该列</a:t>
            </a:r>
            <a:r>
              <a:rPr lang="en-US" altLang="zh-CN" dirty="0"/>
              <a:t>oracle</a:t>
            </a:r>
            <a:r>
              <a:rPr lang="zh-CN" altLang="en-US" dirty="0"/>
              <a:t>的</a:t>
            </a:r>
            <a:r>
              <a:rPr lang="en-US" altLang="zh-CN" dirty="0"/>
              <a:t>coverage</a:t>
            </a:r>
            <a:r>
              <a:rPr lang="zh-CN" altLang="en-US" dirty="0"/>
              <a:t>更好</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14</a:t>
            </a:fld>
            <a:endParaRPr lang="zh-CN" altLang="en-US"/>
          </a:p>
        </p:txBody>
      </p:sp>
    </p:spTree>
    <p:extLst>
      <p:ext uri="{BB962C8B-B14F-4D97-AF65-F5344CB8AC3E}">
        <p14:creationId xmlns:p14="http://schemas.microsoft.com/office/powerpoint/2010/main" val="2793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左图：</a:t>
            </a:r>
            <a:r>
              <a:rPr lang="en-US" altLang="zh-CN" dirty="0"/>
              <a:t>base</a:t>
            </a:r>
            <a:r>
              <a:rPr lang="zh-CN" altLang="en-US" dirty="0"/>
              <a:t>分析；右图：反射支持</a:t>
            </a:r>
            <a:endParaRPr lang="en-US" altLang="zh-CN" dirty="0"/>
          </a:p>
          <a:p>
            <a:r>
              <a:rPr lang="zh-CN" altLang="en-US" dirty="0"/>
              <a:t>下图：</a:t>
            </a:r>
            <a:r>
              <a:rPr lang="en-US" altLang="zh-CN" dirty="0"/>
              <a:t>avg</a:t>
            </a:r>
            <a:r>
              <a:rPr lang="zh-CN" altLang="en-US" dirty="0"/>
              <a:t>：平均值，</a:t>
            </a:r>
            <a:r>
              <a:rPr lang="en-US" altLang="zh-CN" dirty="0"/>
              <a:t>stdev</a:t>
            </a:r>
            <a:r>
              <a:rPr lang="zh-CN" altLang="en-US" dirty="0"/>
              <a:t>：标准差，</a:t>
            </a:r>
            <a:r>
              <a:rPr lang="en-US" altLang="zh-CN" dirty="0"/>
              <a:t>#</a:t>
            </a:r>
            <a:r>
              <a:rPr lang="zh-CN" altLang="en-US" dirty="0"/>
              <a:t>：</a:t>
            </a:r>
            <a:r>
              <a:rPr lang="zh-CN" altLang="en-US" b="0" i="0" dirty="0">
                <a:solidFill>
                  <a:srgbClr val="2E3033"/>
                </a:solidFill>
                <a:effectLst/>
                <a:latin typeface="Arial" panose="020B0604020202020204" pitchFamily="34" charset="0"/>
              </a:rPr>
              <a:t>在该类别中有一个以上假阴性的程序的数量</a:t>
            </a:r>
            <a:endParaRPr lang="en-US" altLang="zh-CN" b="0" i="0" dirty="0">
              <a:solidFill>
                <a:srgbClr val="2E3033"/>
              </a:solidFill>
              <a:effectLst/>
              <a:latin typeface="Arial" panose="020B0604020202020204" pitchFamily="34" charset="0"/>
            </a:endParaRPr>
          </a:p>
          <a:p>
            <a:r>
              <a:rPr lang="zh-CN" altLang="en-US" sz="1800" b="0" i="0" dirty="0">
                <a:solidFill>
                  <a:srgbClr val="000000"/>
                </a:solidFill>
                <a:effectLst/>
                <a:latin typeface="LinLibertineT"/>
              </a:rPr>
              <a:t>第一个：本来认为是主要原因的</a:t>
            </a:r>
            <a:r>
              <a:rPr lang="en-US" altLang="zh-CN" sz="1800" b="0" i="0" dirty="0">
                <a:solidFill>
                  <a:srgbClr val="000000"/>
                </a:solidFill>
                <a:effectLst/>
                <a:latin typeface="LinLibertineT"/>
              </a:rPr>
              <a:t>dynamic invocations</a:t>
            </a:r>
            <a:r>
              <a:rPr lang="en-US" altLang="zh-CN" dirty="0"/>
              <a:t> </a:t>
            </a:r>
            <a:r>
              <a:rPr lang="zh-CN" altLang="en-US" dirty="0"/>
              <a:t>只占很小的一部分</a:t>
            </a:r>
            <a:r>
              <a:rPr lang="en-US" altLang="zh-CN" dirty="0"/>
              <a:t>10%</a:t>
            </a:r>
            <a:r>
              <a:rPr lang="zh-CN" altLang="en-US" dirty="0"/>
              <a:t>；反而由</a:t>
            </a:r>
            <a:r>
              <a:rPr lang="en-US" altLang="zh-CN" dirty="0"/>
              <a:t>JVM</a:t>
            </a:r>
            <a:r>
              <a:rPr lang="zh-CN" altLang="en-US" dirty="0"/>
              <a:t>调用的方法以及动态分配占大部分；</a:t>
            </a:r>
            <a:r>
              <a:rPr lang="en-US" altLang="zh-CN" dirty="0"/>
              <a:t>other</a:t>
            </a:r>
            <a:r>
              <a:rPr lang="zh-CN" altLang="en-US" dirty="0"/>
              <a:t>代表</a:t>
            </a:r>
            <a:r>
              <a:rPr lang="en-US" altLang="zh-CN" dirty="0"/>
              <a:t>CCT</a:t>
            </a:r>
            <a:r>
              <a:rPr lang="zh-CN" altLang="en-US" dirty="0"/>
              <a:t>中删除带有标记的节点后剩余的</a:t>
            </a:r>
            <a:r>
              <a:rPr lang="en-US" altLang="zh-CN" dirty="0"/>
              <a:t>FN</a:t>
            </a:r>
            <a:r>
              <a:rPr lang="zh-CN" altLang="en-US" dirty="0"/>
              <a:t>所占比例，也是本文工作的不完备性所在</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16</a:t>
            </a:fld>
            <a:endParaRPr lang="zh-CN" altLang="en-US"/>
          </a:p>
        </p:txBody>
      </p:sp>
    </p:spTree>
    <p:extLst>
      <p:ext uri="{BB962C8B-B14F-4D97-AF65-F5344CB8AC3E}">
        <p14:creationId xmlns:p14="http://schemas.microsoft.com/office/powerpoint/2010/main" val="34210719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382A3CAD-76BE-422E-B8F6-EDB512BFEC95}" type="datetime1">
              <a:rPr lang="zh-CN" altLang="en-US" smtClean="0"/>
              <a:t>2021/10/27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466BE2-40FE-4A59-82BB-128E7E394AEC}" type="slidenum">
              <a:rPr lang="zh-CN" altLang="en-US" smtClean="0"/>
              <a:t>‹#›</a:t>
            </a:fld>
            <a:endParaRPr lang="zh-CN" altLang="en-US"/>
          </a:p>
        </p:txBody>
      </p:sp>
      <p:pic>
        <p:nvPicPr>
          <p:cNvPr id="7"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354455" y="1612580"/>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anose="020B0503020204020204" pitchFamily="34" charset="-122"/>
                <a:ea typeface="微软雅黑" panose="020B0503020204020204" pitchFamily="34" charset="-122"/>
                <a:cs typeface="+mj-cs"/>
              </a:defRPr>
            </a:lvl1pPr>
          </a:lstStyle>
          <a:p>
            <a:endParaRPr lang="zh-CN" altLang="en-US" dirty="0"/>
          </a:p>
        </p:txBody>
      </p:sp>
      <p:pic>
        <p:nvPicPr>
          <p:cNvPr id="8" name="图片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userDrawn="1"/>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userDrawn="1"/>
        </p:nvGrpSpPr>
        <p:grpSpPr>
          <a:xfrm>
            <a:off x="1411604" y="2184201"/>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2021/10/27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7" name="Content Placeholder 6"/>
          <p:cNvSpPr>
            <a:spLocks noGrp="1"/>
          </p:cNvSpPr>
          <p:nvPr>
            <p:ph sz="quarter" idx="13"/>
          </p:nvPr>
        </p:nvSpPr>
        <p:spPr>
          <a:xfrm>
            <a:off x="190005" y="902526"/>
            <a:ext cx="11792198" cy="5379522"/>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a:xfrm>
            <a:off x="11176000" y="6274026"/>
            <a:ext cx="695820" cy="365125"/>
          </a:xfrm>
        </p:spPr>
        <p:txBody>
          <a:bodyPr/>
          <a:lstStyle>
            <a:lvl1pPr>
              <a:defRPr sz="1800" b="1">
                <a:solidFill>
                  <a:schemeClr val="tx1">
                    <a:lumMod val="75000"/>
                    <a:lumOff val="25000"/>
                  </a:schemeClr>
                </a:solidFill>
              </a:defRPr>
            </a:lvl1pPr>
          </a:lstStyle>
          <a:p>
            <a:pPr defTabSz="685800">
              <a:defRPr/>
            </a:pPr>
            <a:fld id="{86CFBB55-5383-4680-AC02-FAC14F853CF3}" type="slidenum">
              <a:rPr lang="zh-CN" altLang="en-US" smtClean="0">
                <a:solidFill>
                  <a:prstClr val="black">
                    <a:lumMod val="75000"/>
                    <a:lumOff val="25000"/>
                  </a:prstClr>
                </a:solidFill>
              </a:rPr>
              <a:t>‹#›</a:t>
            </a:fld>
            <a:endParaRPr lang="zh-CN" altLang="en-US" dirty="0">
              <a:solidFill>
                <a:prstClr val="black">
                  <a:lumMod val="75000"/>
                  <a:lumOff val="25000"/>
                </a:prstClr>
              </a:solidFill>
            </a:endParaRPr>
          </a:p>
        </p:txBody>
      </p:sp>
      <p:cxnSp>
        <p:nvCxnSpPr>
          <p:cNvPr id="7"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
        <p:nvSpPr>
          <p:cNvPr id="11" name="文本占位符 2"/>
          <p:cNvSpPr>
            <a:spLocks noGrp="1"/>
          </p:cNvSpPr>
          <p:nvPr>
            <p:ph idx="1" hasCustomPrompt="1"/>
          </p:nvPr>
        </p:nvSpPr>
        <p:spPr>
          <a:xfrm>
            <a:off x="285007" y="878774"/>
            <a:ext cx="11720945" cy="5379521"/>
          </a:xfrm>
          <a:prstGeom prst="rect">
            <a:avLst/>
          </a:prstGeom>
        </p:spPr>
        <p:txBody>
          <a:bodyPr vert="horz" lIns="91440" tIns="45720" rIns="91440" bIns="45720" rtlCol="0">
            <a:norm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2021/10/27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466BE2-40FE-4A59-82BB-128E7E394AEC}" type="slidenum">
              <a:rPr lang="zh-CN" altLang="en-US" smtClean="0"/>
              <a:t>‹#›</a:t>
            </a:fld>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00E37-E163-40CA-8146-A68431A5A674}" type="datetime1">
              <a:rPr lang="zh-CN" altLang="en-US" smtClean="0"/>
              <a:t>2021/10/27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66BE2-40FE-4A59-82BB-128E7E394AEC}" type="slidenum">
              <a:rPr lang="zh-CN" altLang="en-US" smtClean="0"/>
              <a:t>‹#›</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7" cstate="print">
            <a:extLst>
              <a:ext uri="{28A0092B-C50C-407E-A947-70E740481C1C}">
                <a14:useLocalDpi xmlns:a14="http://schemas.microsoft.com/office/drawing/2010/main" val="0"/>
              </a:ext>
            </a:extLst>
          </a:blip>
          <a:srcRect l="22509" t="24631" r="20228" b="20396"/>
          <a:stretch>
            <a:fillRect/>
          </a:stretch>
        </p:blipFill>
        <p:spPr>
          <a:xfrm>
            <a:off x="10480124" y="38033"/>
            <a:ext cx="1531840" cy="700860"/>
          </a:xfrm>
          <a:prstGeom prst="rect">
            <a:avLst/>
          </a:prstGeom>
        </p:spPr>
      </p:pic>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13" name="图片 8"/>
          <p:cNvPicPr>
            <a:picLocks noChangeAspect="1"/>
          </p:cNvPicPr>
          <p:nvPr userDrawn="1"/>
        </p:nvPicPr>
        <p:blipFill rotWithShape="1">
          <a:blip r:embed="rId8" cstate="print">
            <a:extLst>
              <a:ext uri="{28A0092B-C50C-407E-A947-70E740481C1C}">
                <a14:useLocalDpi xmlns:a14="http://schemas.microsoft.com/office/drawing/2010/main" val="0"/>
              </a:ext>
            </a:extLst>
          </a:blip>
          <a:srcRect r="80281"/>
          <a:stretch>
            <a:fillRect/>
          </a:stretch>
        </p:blipFill>
        <p:spPr>
          <a:xfrm>
            <a:off x="9777715" y="70119"/>
            <a:ext cx="702408" cy="6729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anose="020B0503020204020204" pitchFamily="34" charset="-122"/>
          <a:ea typeface="微软雅黑" panose="020B0503020204020204" pitchFamily="34"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34950" algn="l" defTabSz="914400" rtl="0" eaLnBrk="1" latinLnBrk="0" hangingPunct="1">
        <a:lnSpc>
          <a:spcPct val="90000"/>
        </a:lnSpc>
        <a:spcBef>
          <a:spcPts val="500"/>
        </a:spcBef>
        <a:buClr>
          <a:schemeClr val="accent1"/>
        </a:buClr>
        <a:buSzPct val="90000"/>
        <a:buFont typeface="Wingdings" panose="05000000000000000000" pitchFamily="2" charset="2"/>
        <a:buChar char="n"/>
        <a:defRPr sz="2400" kern="1200">
          <a:solidFill>
            <a:schemeClr val="tx1"/>
          </a:solidFill>
          <a:latin typeface="微软雅黑" panose="020B0503020204020204" pitchFamily="34" charset="-122"/>
          <a:ea typeface="微软雅黑" panose="020B0503020204020204" pitchFamily="34" charset="-122"/>
          <a:cs typeface="+mn-cs"/>
        </a:defRPr>
      </a:lvl2pPr>
      <a:lvl3pPr marL="986155" indent="-273050" algn="l" defTabSz="914400" rtl="0" eaLnBrk="1" latinLnBrk="0" hangingPunct="1">
        <a:lnSpc>
          <a:spcPct val="90000"/>
        </a:lnSpc>
        <a:spcBef>
          <a:spcPts val="500"/>
        </a:spcBef>
        <a:buClr>
          <a:schemeClr val="accent1"/>
        </a:buClr>
        <a:buFont typeface="Wingdings" panose="05000000000000000000" pitchFamily="2" charset="2"/>
        <a:buChar char="v"/>
        <a:defRPr sz="2000" kern="1200">
          <a:solidFill>
            <a:schemeClr val="tx1"/>
          </a:solidFill>
          <a:latin typeface="微软雅黑" panose="020B0503020204020204" pitchFamily="34" charset="-122"/>
          <a:ea typeface="微软雅黑" panose="020B0503020204020204" pitchFamily="34" charset="-122"/>
          <a:cs typeface="+mn-cs"/>
        </a:defRPr>
      </a:lvl3pPr>
      <a:lvl4pPr marL="1262380" indent="-228600" algn="l" defTabSz="914400" rtl="0" eaLnBrk="1" latinLnBrk="0" hangingPunct="1">
        <a:lnSpc>
          <a:spcPct val="90000"/>
        </a:lnSpc>
        <a:spcBef>
          <a:spcPts val="500"/>
        </a:spcBef>
        <a:buClr>
          <a:schemeClr val="accent1"/>
        </a:buClr>
        <a:buFont typeface="Wingdings" panose="05000000000000000000" pitchFamily="2" charset="2"/>
        <a:buChar char="ü"/>
        <a:defRPr sz="1800" kern="1200">
          <a:solidFill>
            <a:schemeClr val="tx1"/>
          </a:solidFill>
          <a:latin typeface="微软雅黑" panose="020B0503020204020204" pitchFamily="34" charset="-122"/>
          <a:ea typeface="微软雅黑" panose="020B0503020204020204" pitchFamily="34" charset="-122"/>
          <a:cs typeface="+mn-cs"/>
        </a:defRPr>
      </a:lvl4pPr>
      <a:lvl5pPr marL="1524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62"/>
          <p:cNvSpPr txBox="1">
            <a:spLocks noChangeArrowheads="1"/>
          </p:cNvSpPr>
          <p:nvPr/>
        </p:nvSpPr>
        <p:spPr bwMode="auto">
          <a:xfrm>
            <a:off x="1553581" y="2292894"/>
            <a:ext cx="8739549"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defTabSz="685800" eaLnBrk="1" fontAlgn="auto" hangingPunct="1">
              <a:lnSpc>
                <a:spcPct val="150000"/>
              </a:lnSpc>
              <a:spcBef>
                <a:spcPts val="0"/>
              </a:spcBef>
              <a:spcAft>
                <a:spcPts val="0"/>
              </a:spcAft>
            </a:pPr>
            <a:r>
              <a:rPr lang="en-US" altLang="zh-CN" sz="2400" b="1" dirty="0">
                <a:solidFill>
                  <a:schemeClr val="tx2"/>
                </a:solidFill>
              </a:rPr>
              <a:t>On the Recall of Static Call Graph Construction in Practice</a:t>
            </a:r>
            <a:endParaRPr lang="zh-CN" altLang="en-US" sz="2400" b="1" dirty="0">
              <a:solidFill>
                <a:schemeClr val="tx2"/>
              </a:solidFill>
            </a:endParaRPr>
          </a:p>
        </p:txBody>
      </p:sp>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21" name="Group 1"/>
          <p:cNvGrpSpPr/>
          <p:nvPr/>
        </p:nvGrpSpPr>
        <p:grpSpPr>
          <a:xfrm>
            <a:off x="10031385" y="4810119"/>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endParaRPr kumimoji="1" lang="zh-CN" altLang="en-US" dirty="0"/>
          </a:p>
        </p:txBody>
      </p:sp>
      <p:sp>
        <p:nvSpPr>
          <p:cNvPr id="2" name="文本框 1"/>
          <p:cNvSpPr txBox="1"/>
          <p:nvPr/>
        </p:nvSpPr>
        <p:spPr>
          <a:xfrm>
            <a:off x="5174592" y="3060709"/>
            <a:ext cx="1497526" cy="461665"/>
          </a:xfrm>
          <a:prstGeom prst="rect">
            <a:avLst/>
          </a:prstGeom>
          <a:noFill/>
        </p:spPr>
        <p:txBody>
          <a:bodyPr wrap="none" rtlCol="0">
            <a:spAutoFit/>
          </a:bodyPr>
          <a:lstStyle/>
          <a:p>
            <a:r>
              <a:rPr kumimoji="1" lang="en-US" altLang="zh-CN" sz="2400" dirty="0">
                <a:solidFill>
                  <a:schemeClr val="accent1"/>
                </a:solidFill>
              </a:rPr>
              <a:t>ICSE 2020</a:t>
            </a:r>
            <a:endParaRPr kumimoji="1" lang="zh-CN" altLang="en-US" sz="2400" dirty="0">
              <a:solidFill>
                <a:schemeClr val="accent1"/>
              </a:solidFill>
            </a:endParaRPr>
          </a:p>
        </p:txBody>
      </p:sp>
      <p:pic>
        <p:nvPicPr>
          <p:cNvPr id="5" name="图片 4">
            <a:extLst>
              <a:ext uri="{FF2B5EF4-FFF2-40B4-BE49-F238E27FC236}">
                <a16:creationId xmlns:a16="http://schemas.microsoft.com/office/drawing/2014/main" id="{857515DA-EC9F-4FB8-A442-5B04405199D1}"/>
              </a:ext>
            </a:extLst>
          </p:cNvPr>
          <p:cNvPicPr>
            <a:picLocks noChangeAspect="1"/>
          </p:cNvPicPr>
          <p:nvPr/>
        </p:nvPicPr>
        <p:blipFill>
          <a:blip r:embed="rId4"/>
          <a:stretch>
            <a:fillRect/>
          </a:stretch>
        </p:blipFill>
        <p:spPr>
          <a:xfrm>
            <a:off x="3347331" y="3668895"/>
            <a:ext cx="5497338" cy="158157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2</a:t>
            </a:fld>
            <a:endParaRPr lang="zh-CN" altLang="en-US" dirty="0">
              <a:solidFill>
                <a:prstClr val="black">
                  <a:lumMod val="75000"/>
                  <a:lumOff val="25000"/>
                </a:prstClr>
              </a:solidFill>
            </a:endParaRPr>
          </a:p>
        </p:txBody>
      </p:sp>
      <p:sp>
        <p:nvSpPr>
          <p:cNvPr id="3" name="内容占位符 2"/>
          <p:cNvSpPr>
            <a:spLocks noGrp="1"/>
          </p:cNvSpPr>
          <p:nvPr>
            <p:ph idx="1"/>
          </p:nvPr>
        </p:nvSpPr>
        <p:spPr>
          <a:xfrm>
            <a:off x="285007" y="878774"/>
            <a:ext cx="11720945" cy="5760377"/>
          </a:xfrm>
        </p:spPr>
        <p:txBody>
          <a:bodyPr>
            <a:normAutofit/>
          </a:bodyPr>
          <a:lstStyle/>
          <a:p>
            <a:r>
              <a:rPr kumimoji="1" lang="zh-CN" altLang="en-US" dirty="0"/>
              <a:t>静态程序分析广泛应用在软件生命周期早期的</a:t>
            </a:r>
            <a:r>
              <a:rPr kumimoji="1" lang="en-US" altLang="zh-CN" dirty="0"/>
              <a:t>bug</a:t>
            </a:r>
            <a:r>
              <a:rPr kumimoji="1" lang="zh-CN" altLang="en-US" dirty="0"/>
              <a:t>和漏洞检测中</a:t>
            </a:r>
            <a:endParaRPr kumimoji="1" lang="en-US" altLang="zh-CN" dirty="0"/>
          </a:p>
          <a:p>
            <a:pPr lvl="1"/>
            <a:r>
              <a:rPr kumimoji="1" lang="zh-CN" altLang="en-US" dirty="0"/>
              <a:t>不遗漏错误 </a:t>
            </a:r>
            <a:r>
              <a:rPr kumimoji="1" lang="en-US" altLang="zh-CN" dirty="0"/>
              <a:t>—— </a:t>
            </a:r>
            <a:r>
              <a:rPr kumimoji="1" lang="zh-CN" altLang="en-US" dirty="0"/>
              <a:t>不会有</a:t>
            </a:r>
            <a:r>
              <a:rPr kumimoji="1" lang="en-US" altLang="zh-CN" dirty="0"/>
              <a:t>false negatives</a:t>
            </a:r>
            <a:r>
              <a:rPr kumimoji="1" lang="zh-CN" altLang="en-US" dirty="0"/>
              <a:t>，即可靠</a:t>
            </a:r>
            <a:r>
              <a:rPr kumimoji="1" lang="en-US" altLang="zh-CN" dirty="0"/>
              <a:t>(sound)</a:t>
            </a:r>
          </a:p>
          <a:p>
            <a:pPr lvl="1"/>
            <a:r>
              <a:rPr kumimoji="1" lang="zh-CN" altLang="en-US" dirty="0"/>
              <a:t>不产生误报 </a:t>
            </a:r>
            <a:r>
              <a:rPr kumimoji="1" lang="en-US" altLang="zh-CN" dirty="0"/>
              <a:t>—— </a:t>
            </a:r>
            <a:r>
              <a:rPr kumimoji="1" lang="zh-CN" altLang="en-US" dirty="0"/>
              <a:t>不会有</a:t>
            </a:r>
            <a:r>
              <a:rPr kumimoji="1" lang="en-US" altLang="zh-CN" dirty="0"/>
              <a:t>false positives</a:t>
            </a:r>
            <a:r>
              <a:rPr kumimoji="1" lang="zh-CN" altLang="en-US" dirty="0"/>
              <a:t>，即精确</a:t>
            </a:r>
            <a:r>
              <a:rPr kumimoji="1" lang="en-US" altLang="zh-CN" dirty="0"/>
              <a:t>(precise)</a:t>
            </a:r>
          </a:p>
          <a:p>
            <a:r>
              <a:rPr kumimoji="1" lang="en-US" altLang="zh-CN" dirty="0"/>
              <a:t>unsoundness</a:t>
            </a:r>
            <a:r>
              <a:rPr kumimoji="1" lang="zh-CN" altLang="en-US" dirty="0"/>
              <a:t>主要归因于现代编程语言的</a:t>
            </a:r>
            <a:r>
              <a:rPr kumimoji="1" lang="zh-CN" altLang="en-US" dirty="0">
                <a:solidFill>
                  <a:srgbClr val="FF0000"/>
                </a:solidFill>
              </a:rPr>
              <a:t>动态特性</a:t>
            </a:r>
            <a:endParaRPr kumimoji="1" lang="en-US" altLang="zh-CN" dirty="0">
              <a:solidFill>
                <a:srgbClr val="FF0000"/>
              </a:solidFill>
            </a:endParaRPr>
          </a:p>
          <a:p>
            <a:pPr lvl="1"/>
            <a:r>
              <a:rPr kumimoji="1" lang="zh-CN" altLang="en-US" dirty="0"/>
              <a:t>例如，运行时计算对目标方法的引用并且动态调用函数引用</a:t>
            </a:r>
            <a:r>
              <a:rPr kumimoji="1" lang="en-US" altLang="zh-CN" dirty="0"/>
              <a:t>(</a:t>
            </a:r>
            <a:r>
              <a:rPr kumimoji="1" lang="zh-CN" altLang="en-US" dirty="0"/>
              <a:t>如</a:t>
            </a:r>
            <a:r>
              <a:rPr kumimoji="1" lang="en-US" altLang="zh-CN" dirty="0"/>
              <a:t>Java</a:t>
            </a:r>
            <a:r>
              <a:rPr kumimoji="1" lang="zh-CN" altLang="en-US" dirty="0"/>
              <a:t>反射机制</a:t>
            </a:r>
            <a:r>
              <a:rPr kumimoji="1" lang="en-US" altLang="zh-CN" dirty="0"/>
              <a:t>—reflection)</a:t>
            </a:r>
            <a:r>
              <a:rPr kumimoji="1" lang="zh-CN" altLang="en-US" dirty="0"/>
              <a:t>，静态分析工具</a:t>
            </a:r>
            <a:r>
              <a:rPr kumimoji="1" lang="en-US" altLang="zh-CN" dirty="0"/>
              <a:t>(</a:t>
            </a:r>
            <a:r>
              <a:rPr kumimoji="1" lang="zh-CN" altLang="en-US" dirty="0"/>
              <a:t>如调用图</a:t>
            </a:r>
            <a:r>
              <a:rPr kumimoji="1" lang="en-US" altLang="zh-CN" dirty="0"/>
              <a:t>)</a:t>
            </a:r>
            <a:r>
              <a:rPr kumimoji="1" lang="zh-CN" altLang="en-US" dirty="0"/>
              <a:t>将很难进行可靠分析</a:t>
            </a:r>
            <a:endParaRPr kumimoji="1" lang="en-US" altLang="zh-CN" dirty="0"/>
          </a:p>
          <a:p>
            <a:r>
              <a:rPr kumimoji="1" lang="zh-CN" altLang="en-US" dirty="0"/>
              <a:t>目前大部分研究都在于</a:t>
            </a:r>
            <a:endParaRPr kumimoji="1" lang="en-US" altLang="zh-CN" dirty="0"/>
          </a:p>
          <a:p>
            <a:pPr lvl="1"/>
            <a:r>
              <a:rPr kumimoji="1" lang="zh-CN" altLang="en-US" dirty="0"/>
              <a:t>添加对特定动态特性分析来改善静态分析</a:t>
            </a:r>
            <a:endParaRPr kumimoji="1" lang="en-US" altLang="zh-CN" dirty="0"/>
          </a:p>
          <a:p>
            <a:pPr lvl="1"/>
            <a:r>
              <a:rPr kumimoji="1" lang="zh-CN" altLang="en-US" dirty="0"/>
              <a:t>经过预分析得到动态的程序行为并添加到静态分析结果中</a:t>
            </a:r>
          </a:p>
        </p:txBody>
      </p:sp>
      <p:sp>
        <p:nvSpPr>
          <p:cNvPr id="4" name="标题 3"/>
          <p:cNvSpPr>
            <a:spLocks noGrp="1"/>
          </p:cNvSpPr>
          <p:nvPr>
            <p:ph type="title"/>
          </p:nvPr>
        </p:nvSpPr>
        <p:spPr/>
        <p:txBody>
          <a:bodyPr/>
          <a:lstStyle/>
          <a:p>
            <a:r>
              <a:rPr kumimoji="1" lang="en-US" altLang="zh-CN" dirty="0"/>
              <a:t>Introduction</a:t>
            </a:r>
            <a:endParaRPr kumimoji="1" lang="zh-CN" altLang="en-US" dirty="0"/>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3</a:t>
            </a:fld>
            <a:endParaRPr lang="zh-CN" altLang="en-US" dirty="0">
              <a:solidFill>
                <a:prstClr val="black">
                  <a:lumMod val="75000"/>
                  <a:lumOff val="25000"/>
                </a:prstClr>
              </a:solidFill>
            </a:endParaRPr>
          </a:p>
        </p:txBody>
      </p:sp>
      <p:sp>
        <p:nvSpPr>
          <p:cNvPr id="3" name="内容占位符 2"/>
          <p:cNvSpPr>
            <a:spLocks noGrp="1"/>
          </p:cNvSpPr>
          <p:nvPr>
            <p:ph idx="1"/>
          </p:nvPr>
        </p:nvSpPr>
        <p:spPr>
          <a:xfrm>
            <a:off x="285007" y="878774"/>
            <a:ext cx="11720945" cy="5760377"/>
          </a:xfrm>
        </p:spPr>
        <p:txBody>
          <a:bodyPr>
            <a:normAutofit/>
          </a:bodyPr>
          <a:lstStyle/>
          <a:p>
            <a:r>
              <a:rPr kumimoji="1" lang="zh-CN" altLang="en-US" dirty="0"/>
              <a:t>本文工作：</a:t>
            </a:r>
            <a:endParaRPr kumimoji="1" lang="en-US" altLang="zh-CN" dirty="0"/>
          </a:p>
          <a:p>
            <a:pPr lvl="1"/>
            <a:r>
              <a:rPr kumimoji="1" lang="zh-CN" altLang="en-US" dirty="0"/>
              <a:t>衡量动态语言特性对静态构造的调用图可靠性的影响</a:t>
            </a:r>
            <a:endParaRPr kumimoji="1" lang="en-US" altLang="zh-CN" dirty="0"/>
          </a:p>
          <a:p>
            <a:pPr lvl="2"/>
            <a:r>
              <a:rPr kumimoji="1" lang="zh-CN" altLang="en-US" dirty="0"/>
              <a:t>采用召回率</a:t>
            </a:r>
            <a:r>
              <a:rPr kumimoji="1" lang="en-US" altLang="zh-CN" dirty="0"/>
              <a:t>(recall)</a:t>
            </a:r>
            <a:r>
              <a:rPr kumimoji="1" lang="zh-CN" altLang="en-US" dirty="0"/>
              <a:t>替代可靠性：衡量为在静态调用图中包含的已知方法的比例</a:t>
            </a:r>
            <a:endParaRPr kumimoji="1" lang="en-US" altLang="zh-CN" dirty="0"/>
          </a:p>
          <a:p>
            <a:pPr lvl="2"/>
            <a:r>
              <a:rPr kumimoji="1" lang="zh-CN" altLang="en-US" dirty="0"/>
              <a:t>用已知的程序行为来近似所有可能的程序行为</a:t>
            </a:r>
            <a:r>
              <a:rPr kumimoji="1" lang="en-US" altLang="zh-CN" dirty="0"/>
              <a:t>(</a:t>
            </a:r>
            <a:r>
              <a:rPr kumimoji="1" lang="zh-CN" altLang="en-US" dirty="0"/>
              <a:t>称为</a:t>
            </a:r>
            <a:r>
              <a:rPr kumimoji="1" lang="en-US" altLang="zh-CN" dirty="0"/>
              <a:t>oracle)</a:t>
            </a:r>
          </a:p>
          <a:p>
            <a:pPr lvl="1"/>
            <a:r>
              <a:rPr kumimoji="1" lang="zh-CN" altLang="en-US" dirty="0"/>
              <a:t>具体问题：</a:t>
            </a:r>
            <a:endParaRPr kumimoji="1" lang="en-US" altLang="zh-CN" dirty="0"/>
          </a:p>
          <a:p>
            <a:pPr lvl="2"/>
            <a:r>
              <a:rPr kumimoji="1" lang="en-US" altLang="zh-CN" dirty="0"/>
              <a:t>RQ1:</a:t>
            </a:r>
            <a:r>
              <a:rPr kumimoji="1" lang="zh-CN" altLang="en-US" dirty="0"/>
              <a:t> 静态调用图的</a:t>
            </a:r>
            <a:r>
              <a:rPr kumimoji="1" lang="en-US" altLang="zh-CN" dirty="0"/>
              <a:t>recall</a:t>
            </a:r>
          </a:p>
          <a:p>
            <a:pPr lvl="2"/>
            <a:r>
              <a:rPr kumimoji="1" lang="en-US" altLang="zh-CN" dirty="0"/>
              <a:t>RQ2: </a:t>
            </a:r>
            <a:r>
              <a:rPr kumimoji="1" lang="zh-CN" altLang="en-US" dirty="0"/>
              <a:t>上下文敏感对</a:t>
            </a:r>
            <a:r>
              <a:rPr kumimoji="1" lang="en-US" altLang="zh-CN" dirty="0"/>
              <a:t>recall</a:t>
            </a:r>
            <a:r>
              <a:rPr kumimoji="1" lang="zh-CN" altLang="en-US" dirty="0"/>
              <a:t>值的影响</a:t>
            </a:r>
            <a:endParaRPr kumimoji="1" lang="en-US" altLang="zh-CN" dirty="0"/>
          </a:p>
          <a:p>
            <a:pPr lvl="2"/>
            <a:r>
              <a:rPr kumimoji="1" lang="en-US" altLang="zh-CN" dirty="0"/>
              <a:t>RQ3: </a:t>
            </a:r>
            <a:r>
              <a:rPr kumimoji="1" lang="zh-CN" altLang="en-US" dirty="0"/>
              <a:t>动态语言特性</a:t>
            </a:r>
            <a:r>
              <a:rPr kumimoji="1" lang="en-US" altLang="zh-CN" dirty="0"/>
              <a:t>(</a:t>
            </a:r>
            <a:r>
              <a:rPr kumimoji="1" lang="zh-CN" altLang="en-US" dirty="0"/>
              <a:t>如</a:t>
            </a:r>
            <a:r>
              <a:rPr kumimoji="1" lang="en-US" altLang="zh-CN" dirty="0"/>
              <a:t>java reflection)</a:t>
            </a:r>
            <a:r>
              <a:rPr kumimoji="1" lang="zh-CN" altLang="en-US" dirty="0"/>
              <a:t>支持在静态分析中的有效性</a:t>
            </a:r>
            <a:endParaRPr kumimoji="1" lang="en-US" altLang="zh-CN" dirty="0"/>
          </a:p>
          <a:p>
            <a:pPr lvl="2"/>
            <a:r>
              <a:rPr kumimoji="1" lang="en-US" altLang="zh-CN" dirty="0"/>
              <a:t>RQ4: </a:t>
            </a:r>
            <a:r>
              <a:rPr kumimoji="1" lang="zh-CN" altLang="en-US" dirty="0"/>
              <a:t>静态分析</a:t>
            </a:r>
            <a:r>
              <a:rPr kumimoji="1" lang="en-US" altLang="zh-CN" dirty="0"/>
              <a:t>false negatives</a:t>
            </a:r>
            <a:r>
              <a:rPr kumimoji="1" lang="zh-CN" altLang="en-US" dirty="0"/>
              <a:t>的主要来源</a:t>
            </a:r>
            <a:endParaRPr kumimoji="1" lang="en-US" altLang="zh-CN" dirty="0"/>
          </a:p>
          <a:p>
            <a:pPr lvl="1"/>
            <a:r>
              <a:rPr kumimoji="1" lang="zh-CN" altLang="en-US" dirty="0"/>
              <a:t>指导用户更好了解静态分析得到的内容并运用，指导静态分析工具可以改进的方向，并为混合分析提供见解</a:t>
            </a:r>
          </a:p>
        </p:txBody>
      </p:sp>
      <p:sp>
        <p:nvSpPr>
          <p:cNvPr id="4" name="标题 3"/>
          <p:cNvSpPr>
            <a:spLocks noGrp="1"/>
          </p:cNvSpPr>
          <p:nvPr>
            <p:ph type="title"/>
          </p:nvPr>
        </p:nvSpPr>
        <p:spPr/>
        <p:txBody>
          <a:bodyPr/>
          <a:lstStyle/>
          <a:p>
            <a:r>
              <a:rPr kumimoji="1" lang="en-US" altLang="zh-CN" dirty="0"/>
              <a:t>Introduction</a:t>
            </a:r>
            <a:endParaRPr kumimoji="1" lang="zh-CN" altLang="en-US" dirty="0"/>
          </a:p>
        </p:txBody>
      </p:sp>
    </p:spTree>
    <p:extLst>
      <p:ext uri="{BB962C8B-B14F-4D97-AF65-F5344CB8AC3E}">
        <p14:creationId xmlns:p14="http://schemas.microsoft.com/office/powerpoint/2010/main" val="4990865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4</a:t>
            </a:fld>
            <a:endParaRPr lang="zh-CN" altLang="en-US" dirty="0">
              <a:solidFill>
                <a:prstClr val="black">
                  <a:lumMod val="75000"/>
                  <a:lumOff val="25000"/>
                </a:prstClr>
              </a:solidFill>
            </a:endParaRPr>
          </a:p>
        </p:txBody>
      </p:sp>
      <p:sp>
        <p:nvSpPr>
          <p:cNvPr id="3" name="内容占位符 2"/>
          <p:cNvSpPr>
            <a:spLocks noGrp="1"/>
          </p:cNvSpPr>
          <p:nvPr>
            <p:ph idx="1"/>
          </p:nvPr>
        </p:nvSpPr>
        <p:spPr>
          <a:xfrm>
            <a:off x="285007" y="878774"/>
            <a:ext cx="11720945" cy="5760377"/>
          </a:xfrm>
        </p:spPr>
        <p:txBody>
          <a:bodyPr>
            <a:normAutofit lnSpcReduction="10000"/>
          </a:bodyPr>
          <a:lstStyle/>
          <a:p>
            <a:r>
              <a:rPr kumimoji="1" lang="zh-CN" altLang="en-US" dirty="0"/>
              <a:t>调用图构造</a:t>
            </a:r>
            <a:endParaRPr kumimoji="1" lang="en-US" altLang="zh-CN" dirty="0"/>
          </a:p>
          <a:p>
            <a:pPr lvl="1"/>
            <a:r>
              <a:rPr kumimoji="1" lang="en-US" altLang="zh-CN" dirty="0"/>
              <a:t>Java</a:t>
            </a:r>
            <a:r>
              <a:rPr kumimoji="1" lang="zh-CN" altLang="en-US" dirty="0"/>
              <a:t>等语言在调用图构造中的主要问题是如何处理仅在运行时处理的虚方法调用</a:t>
            </a:r>
            <a:endParaRPr kumimoji="1" lang="en-US" altLang="zh-CN" dirty="0"/>
          </a:p>
          <a:p>
            <a:pPr lvl="1"/>
            <a:r>
              <a:rPr kumimoji="1" lang="en-US" altLang="zh-CN" dirty="0"/>
              <a:t>CHA</a:t>
            </a:r>
            <a:r>
              <a:rPr kumimoji="1" lang="zh-CN" altLang="en-US" dirty="0"/>
              <a:t>、</a:t>
            </a:r>
            <a:r>
              <a:rPr kumimoji="1" lang="en-US" altLang="zh-CN" dirty="0"/>
              <a:t>RTA</a:t>
            </a:r>
            <a:r>
              <a:rPr kumimoji="1" lang="zh-CN" altLang="en-US" dirty="0"/>
              <a:t>、</a:t>
            </a:r>
            <a:r>
              <a:rPr kumimoji="1" lang="en-US" altLang="zh-CN" dirty="0"/>
              <a:t>VTA</a:t>
            </a:r>
            <a:r>
              <a:rPr kumimoji="1" lang="zh-CN" altLang="en-US" dirty="0"/>
              <a:t>、</a:t>
            </a:r>
            <a:r>
              <a:rPr kumimoji="1" lang="en-US" altLang="zh-CN" dirty="0"/>
              <a:t>k-CFA</a:t>
            </a:r>
            <a:r>
              <a:rPr kumimoji="1" lang="zh-CN" altLang="en-US" dirty="0"/>
              <a:t>、</a:t>
            </a:r>
            <a:r>
              <a:rPr kumimoji="1" lang="en-US" altLang="zh-CN" dirty="0"/>
              <a:t>…</a:t>
            </a:r>
          </a:p>
          <a:p>
            <a:r>
              <a:rPr kumimoji="1" lang="zh-CN" altLang="en-US" dirty="0"/>
              <a:t>动态语言特性处理</a:t>
            </a:r>
            <a:endParaRPr kumimoji="1" lang="en-US" altLang="zh-CN" dirty="0"/>
          </a:p>
          <a:p>
            <a:pPr lvl="1"/>
            <a:r>
              <a:rPr kumimoji="1" lang="zh-CN" altLang="en-US" dirty="0"/>
              <a:t>反射机制</a:t>
            </a:r>
            <a:r>
              <a:rPr kumimoji="1" lang="en-US" altLang="zh-CN" dirty="0"/>
              <a:t>(reflection)</a:t>
            </a:r>
            <a:r>
              <a:rPr kumimoji="1" lang="zh-CN" altLang="en-US" dirty="0"/>
              <a:t>：动态获取程序信息、动态调用对象</a:t>
            </a:r>
            <a:endParaRPr kumimoji="1" lang="en-US" altLang="zh-CN" dirty="0"/>
          </a:p>
          <a:p>
            <a:pPr lvl="1"/>
            <a:r>
              <a:rPr kumimoji="1" lang="en-US" altLang="zh-CN" dirty="0"/>
              <a:t>invokedynamic</a:t>
            </a:r>
            <a:r>
              <a:rPr kumimoji="1" lang="zh-CN" altLang="en-US" dirty="0"/>
              <a:t>指令：主要用于编译</a:t>
            </a:r>
            <a:r>
              <a:rPr kumimoji="1" lang="en-US" altLang="zh-CN" dirty="0"/>
              <a:t>lambda</a:t>
            </a:r>
            <a:r>
              <a:rPr kumimoji="1" lang="zh-CN" altLang="en-US" dirty="0"/>
              <a:t>函数</a:t>
            </a:r>
            <a:endParaRPr kumimoji="1" lang="en-US" altLang="zh-CN" dirty="0"/>
          </a:p>
          <a:p>
            <a:pPr lvl="1"/>
            <a:r>
              <a:rPr kumimoji="1" lang="zh-CN" altLang="en-US" dirty="0"/>
              <a:t>动态代理机制</a:t>
            </a:r>
            <a:r>
              <a:rPr kumimoji="1" lang="en-US" altLang="zh-CN" dirty="0"/>
              <a:t>(dynamic proxies)</a:t>
            </a:r>
            <a:r>
              <a:rPr kumimoji="1" lang="zh-CN" altLang="en-US" dirty="0"/>
              <a:t>：允许运行时动态创建接口的实例</a:t>
            </a:r>
            <a:endParaRPr kumimoji="1" lang="en-US" altLang="zh-CN" dirty="0"/>
          </a:p>
          <a:p>
            <a:r>
              <a:rPr kumimoji="1" lang="zh-CN" altLang="en-US" dirty="0"/>
              <a:t>混合分析</a:t>
            </a:r>
            <a:endParaRPr kumimoji="1" lang="en-US" altLang="zh-CN" dirty="0"/>
          </a:p>
          <a:p>
            <a:pPr lvl="1"/>
            <a:r>
              <a:rPr kumimoji="1" lang="zh-CN" altLang="en-US" dirty="0"/>
              <a:t>结合静态和动态技术，弥补各自在可靠性和精度方面的弱点</a:t>
            </a:r>
            <a:endParaRPr kumimoji="1" lang="en-US" altLang="zh-CN" dirty="0"/>
          </a:p>
          <a:p>
            <a:r>
              <a:rPr kumimoji="1" lang="zh-CN" altLang="en-US" dirty="0"/>
              <a:t>相关研究</a:t>
            </a:r>
            <a:endParaRPr kumimoji="1" lang="en-US" altLang="zh-CN" dirty="0"/>
          </a:p>
          <a:p>
            <a:pPr lvl="1"/>
            <a:r>
              <a:rPr kumimoji="1" lang="en-US" altLang="zh-CN" dirty="0"/>
              <a:t>...</a:t>
            </a:r>
            <a:endParaRPr kumimoji="1" lang="zh-CN" altLang="en-US" dirty="0"/>
          </a:p>
        </p:txBody>
      </p:sp>
      <p:sp>
        <p:nvSpPr>
          <p:cNvPr id="4" name="标题 3"/>
          <p:cNvSpPr>
            <a:spLocks noGrp="1"/>
          </p:cNvSpPr>
          <p:nvPr>
            <p:ph type="title"/>
          </p:nvPr>
        </p:nvSpPr>
        <p:spPr/>
        <p:txBody>
          <a:bodyPr/>
          <a:lstStyle/>
          <a:p>
            <a:r>
              <a:rPr kumimoji="1" lang="en-US" altLang="zh-CN" dirty="0"/>
              <a:t>Related Work</a:t>
            </a:r>
            <a:endParaRPr kumimoji="1" lang="zh-CN" altLang="en-US" dirty="0"/>
          </a:p>
        </p:txBody>
      </p:sp>
    </p:spTree>
    <p:extLst>
      <p:ext uri="{BB962C8B-B14F-4D97-AF65-F5344CB8AC3E}">
        <p14:creationId xmlns:p14="http://schemas.microsoft.com/office/powerpoint/2010/main" val="353705405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5</a:t>
            </a:fld>
            <a:endParaRPr lang="zh-CN" altLang="en-US" dirty="0">
              <a:solidFill>
                <a:prstClr val="black">
                  <a:lumMod val="75000"/>
                  <a:lumOff val="25000"/>
                </a:prstClr>
              </a:solidFill>
            </a:endParaRPr>
          </a:p>
        </p:txBody>
      </p:sp>
      <p:sp>
        <p:nvSpPr>
          <p:cNvPr id="3" name="内容占位符 2"/>
          <p:cNvSpPr>
            <a:spLocks noGrp="1"/>
          </p:cNvSpPr>
          <p:nvPr>
            <p:ph idx="1"/>
          </p:nvPr>
        </p:nvSpPr>
        <p:spPr>
          <a:xfrm>
            <a:off x="4771697" y="1040524"/>
            <a:ext cx="7234255" cy="5598627"/>
          </a:xfrm>
        </p:spPr>
        <p:txBody>
          <a:bodyPr>
            <a:normAutofit/>
          </a:bodyPr>
          <a:lstStyle/>
          <a:p>
            <a:r>
              <a:rPr kumimoji="1" lang="en-US" altLang="zh-CN" dirty="0">
                <a:solidFill>
                  <a:srgbClr val="FF0000"/>
                </a:solidFill>
              </a:rPr>
              <a:t>SCG</a:t>
            </a:r>
            <a:r>
              <a:rPr kumimoji="1" lang="zh-CN" altLang="en-US" dirty="0"/>
              <a:t>：</a:t>
            </a:r>
            <a:r>
              <a:rPr kumimoji="1" lang="en-US" altLang="zh-CN" dirty="0"/>
              <a:t>the static call graph</a:t>
            </a:r>
          </a:p>
          <a:p>
            <a:r>
              <a:rPr kumimoji="1" lang="en-US" altLang="zh-CN" dirty="0">
                <a:solidFill>
                  <a:srgbClr val="FF0000"/>
                </a:solidFill>
              </a:rPr>
              <a:t>CCT</a:t>
            </a:r>
            <a:r>
              <a:rPr kumimoji="1" lang="zh-CN" altLang="en-US" dirty="0"/>
              <a:t>：</a:t>
            </a:r>
            <a:r>
              <a:rPr kumimoji="1" lang="en-US" altLang="zh-CN" dirty="0"/>
              <a:t>the context call tree</a:t>
            </a:r>
            <a:endParaRPr kumimoji="1" lang="zh-CN" altLang="en-US" dirty="0"/>
          </a:p>
        </p:txBody>
      </p:sp>
      <p:sp>
        <p:nvSpPr>
          <p:cNvPr id="4" name="标题 3"/>
          <p:cNvSpPr>
            <a:spLocks noGrp="1"/>
          </p:cNvSpPr>
          <p:nvPr>
            <p:ph type="title"/>
          </p:nvPr>
        </p:nvSpPr>
        <p:spPr/>
        <p:txBody>
          <a:bodyPr/>
          <a:lstStyle/>
          <a:p>
            <a:r>
              <a:rPr kumimoji="1" lang="en-US" altLang="zh-CN" dirty="0"/>
              <a:t>Methodology</a:t>
            </a:r>
            <a:endParaRPr kumimoji="1" lang="zh-CN" altLang="en-US" dirty="0"/>
          </a:p>
        </p:txBody>
      </p:sp>
      <p:pic>
        <p:nvPicPr>
          <p:cNvPr id="6" name="图片 5">
            <a:extLst>
              <a:ext uri="{FF2B5EF4-FFF2-40B4-BE49-F238E27FC236}">
                <a16:creationId xmlns:a16="http://schemas.microsoft.com/office/drawing/2014/main" id="{EFB7D265-236E-4BFE-9A8B-A888F0E89858}"/>
              </a:ext>
            </a:extLst>
          </p:cNvPr>
          <p:cNvPicPr>
            <a:picLocks noChangeAspect="1"/>
          </p:cNvPicPr>
          <p:nvPr/>
        </p:nvPicPr>
        <p:blipFill>
          <a:blip r:embed="rId3"/>
          <a:stretch>
            <a:fillRect/>
          </a:stretch>
        </p:blipFill>
        <p:spPr>
          <a:xfrm>
            <a:off x="320180" y="809723"/>
            <a:ext cx="4094334" cy="5898477"/>
          </a:xfrm>
          <a:prstGeom prst="rect">
            <a:avLst/>
          </a:prstGeom>
        </p:spPr>
      </p:pic>
    </p:spTree>
    <p:extLst>
      <p:ext uri="{BB962C8B-B14F-4D97-AF65-F5344CB8AC3E}">
        <p14:creationId xmlns:p14="http://schemas.microsoft.com/office/powerpoint/2010/main" val="30262485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6</a:t>
            </a:fld>
            <a:endParaRPr lang="zh-CN" altLang="en-US" dirty="0">
              <a:solidFill>
                <a:prstClr val="black">
                  <a:lumMod val="75000"/>
                  <a:lumOff val="25000"/>
                </a:prstClr>
              </a:solidFill>
            </a:endParaRPr>
          </a:p>
        </p:txBody>
      </p:sp>
      <p:sp>
        <p:nvSpPr>
          <p:cNvPr id="3" name="内容占位符 2"/>
          <p:cNvSpPr>
            <a:spLocks noGrp="1"/>
          </p:cNvSpPr>
          <p:nvPr>
            <p:ph idx="1"/>
          </p:nvPr>
        </p:nvSpPr>
        <p:spPr>
          <a:xfrm>
            <a:off x="285007" y="878774"/>
            <a:ext cx="11720945" cy="5760377"/>
          </a:xfrm>
        </p:spPr>
        <p:txBody>
          <a:bodyPr>
            <a:normAutofit/>
          </a:bodyPr>
          <a:lstStyle/>
          <a:p>
            <a:r>
              <a:rPr kumimoji="1" lang="en-US" altLang="zh-CN" dirty="0"/>
              <a:t>Oracle</a:t>
            </a:r>
            <a:r>
              <a:rPr kumimoji="1" lang="zh-CN" altLang="en-US" dirty="0"/>
              <a:t>的构建</a:t>
            </a:r>
            <a:endParaRPr kumimoji="1" lang="en-US" altLang="zh-CN" dirty="0"/>
          </a:p>
          <a:p>
            <a:pPr lvl="1"/>
            <a:r>
              <a:rPr kumimoji="1" lang="en-US" altLang="zh-CN" dirty="0"/>
              <a:t>a soundness oracle</a:t>
            </a:r>
            <a:r>
              <a:rPr kumimoji="1" lang="zh-CN" altLang="en-US" dirty="0"/>
              <a:t>：已知的程序实际行为，由调用图中表示</a:t>
            </a:r>
            <a:r>
              <a:rPr kumimoji="1" lang="en-US" altLang="zh-CN" dirty="0"/>
              <a:t>methods</a:t>
            </a:r>
            <a:r>
              <a:rPr kumimoji="1" lang="zh-CN" altLang="en-US" dirty="0"/>
              <a:t>的顶点组成</a:t>
            </a:r>
            <a:r>
              <a:rPr kumimoji="1" lang="en-US" altLang="zh-CN" dirty="0"/>
              <a:t>(</a:t>
            </a:r>
            <a:r>
              <a:rPr kumimoji="1" lang="zh-CN" altLang="en-US" dirty="0"/>
              <a:t>被标识为类名、方法名以及描述符的组合</a:t>
            </a:r>
            <a:r>
              <a:rPr kumimoji="1" lang="en-US" altLang="zh-CN" dirty="0"/>
              <a:t>)</a:t>
            </a:r>
          </a:p>
          <a:p>
            <a:pPr lvl="2"/>
            <a:r>
              <a:rPr kumimoji="1" lang="zh-CN" altLang="en-US" dirty="0"/>
              <a:t>程序以暴露更多程序行为的方法运行，监视程序执行过程并通过插桩记录方法的调用</a:t>
            </a:r>
            <a:endParaRPr kumimoji="1" lang="en-US" altLang="zh-CN" dirty="0"/>
          </a:p>
          <a:p>
            <a:pPr lvl="1"/>
            <a:r>
              <a:rPr kumimoji="1" lang="zh-CN" altLang="en-US" dirty="0"/>
              <a:t>提取</a:t>
            </a:r>
            <a:r>
              <a:rPr kumimoji="1" lang="en-US" altLang="zh-CN" dirty="0"/>
              <a:t>tests</a:t>
            </a:r>
            <a:r>
              <a:rPr kumimoji="1" lang="zh-CN" altLang="en-US" dirty="0"/>
              <a:t>的方法：</a:t>
            </a:r>
            <a:r>
              <a:rPr kumimoji="1" lang="en-US" altLang="zh-CN" dirty="0"/>
              <a:t>build-in(</a:t>
            </a:r>
            <a:r>
              <a:rPr kumimoji="1" lang="zh-CN" altLang="en-US" dirty="0"/>
              <a:t>获取预期程序行为</a:t>
            </a:r>
            <a:r>
              <a:rPr kumimoji="1" lang="en-US" altLang="zh-CN" dirty="0"/>
              <a:t>)</a:t>
            </a:r>
            <a:r>
              <a:rPr kumimoji="1" lang="zh-CN" altLang="en-US" dirty="0"/>
              <a:t>，</a:t>
            </a:r>
            <a:r>
              <a:rPr kumimoji="1" lang="en-US" altLang="zh-CN" dirty="0"/>
              <a:t>generated(</a:t>
            </a:r>
            <a:r>
              <a:rPr kumimoji="1" lang="zh-CN" altLang="en-US" dirty="0"/>
              <a:t>获取潜在程序行为</a:t>
            </a:r>
            <a:r>
              <a:rPr kumimoji="1" lang="en-US" altLang="zh-CN" dirty="0"/>
              <a:t>)</a:t>
            </a:r>
          </a:p>
          <a:p>
            <a:pPr lvl="2"/>
            <a:r>
              <a:rPr kumimoji="1" lang="zh-CN" altLang="en-US" dirty="0"/>
              <a:t>旨在覆盖更丰富的程序行为，即更高的</a:t>
            </a:r>
            <a:r>
              <a:rPr kumimoji="1" lang="en-US" altLang="zh-CN" dirty="0"/>
              <a:t>coverage</a:t>
            </a:r>
          </a:p>
          <a:p>
            <a:r>
              <a:rPr kumimoji="1" lang="zh-CN" altLang="en-US" dirty="0"/>
              <a:t>数据集</a:t>
            </a:r>
            <a:r>
              <a:rPr kumimoji="1" lang="en-US" altLang="zh-CN" sz="2400" b="0" dirty="0"/>
              <a:t>——Java</a:t>
            </a:r>
            <a:r>
              <a:rPr kumimoji="1" lang="zh-CN" altLang="en-US" sz="2400" b="0" dirty="0"/>
              <a:t>程序：</a:t>
            </a:r>
            <a:r>
              <a:rPr kumimoji="1" lang="en-US" altLang="zh-CN" sz="2400" b="0" dirty="0"/>
              <a:t>xcorpus</a:t>
            </a:r>
            <a:r>
              <a:rPr kumimoji="1" lang="zh-CN" altLang="en-US" sz="2400" b="0" dirty="0"/>
              <a:t>中含有</a:t>
            </a:r>
            <a:endParaRPr kumimoji="1" lang="en-US" altLang="zh-CN" sz="2400" b="0" dirty="0"/>
          </a:p>
          <a:p>
            <a:pPr marL="0" indent="0">
              <a:buNone/>
            </a:pPr>
            <a:r>
              <a:rPr kumimoji="1" lang="en-US" altLang="zh-CN" sz="2400" b="0" dirty="0"/>
              <a:t>   </a:t>
            </a:r>
            <a:r>
              <a:rPr kumimoji="1" lang="zh-CN" altLang="en-US" sz="2400" b="0" dirty="0"/>
              <a:t>内置的单元测试</a:t>
            </a:r>
            <a:r>
              <a:rPr kumimoji="1" lang="en-US" altLang="zh-CN" sz="2400" b="0" dirty="0"/>
              <a:t>(junit)</a:t>
            </a:r>
            <a:r>
              <a:rPr kumimoji="1" lang="zh-CN" altLang="en-US" sz="2400" b="0" dirty="0"/>
              <a:t>的</a:t>
            </a:r>
            <a:r>
              <a:rPr kumimoji="1" lang="en-US" altLang="zh-CN" sz="2400" b="0" dirty="0"/>
              <a:t>31</a:t>
            </a:r>
            <a:r>
              <a:rPr kumimoji="1" lang="zh-CN" altLang="en-US" sz="2400" b="0" dirty="0"/>
              <a:t>个</a:t>
            </a:r>
            <a:r>
              <a:rPr kumimoji="1" lang="en-US" altLang="zh-CN" sz="2400" b="0" dirty="0"/>
              <a:t>programs</a:t>
            </a:r>
            <a:endParaRPr kumimoji="1" lang="zh-CN" altLang="en-US" b="0" dirty="0"/>
          </a:p>
        </p:txBody>
      </p:sp>
      <p:sp>
        <p:nvSpPr>
          <p:cNvPr id="4" name="标题 3"/>
          <p:cNvSpPr>
            <a:spLocks noGrp="1"/>
          </p:cNvSpPr>
          <p:nvPr>
            <p:ph type="title"/>
          </p:nvPr>
        </p:nvSpPr>
        <p:spPr/>
        <p:txBody>
          <a:bodyPr/>
          <a:lstStyle/>
          <a:p>
            <a:r>
              <a:rPr kumimoji="1" lang="en-US" altLang="zh-CN" dirty="0"/>
              <a:t>Methodology</a:t>
            </a:r>
            <a:endParaRPr kumimoji="1" lang="zh-CN" altLang="en-US" dirty="0"/>
          </a:p>
        </p:txBody>
      </p:sp>
      <p:pic>
        <p:nvPicPr>
          <p:cNvPr id="6" name="图片 5">
            <a:extLst>
              <a:ext uri="{FF2B5EF4-FFF2-40B4-BE49-F238E27FC236}">
                <a16:creationId xmlns:a16="http://schemas.microsoft.com/office/drawing/2014/main" id="{F9FC29AB-BE9B-4A4A-AA35-BCBAF1DEBE2B}"/>
              </a:ext>
            </a:extLst>
          </p:cNvPr>
          <p:cNvPicPr>
            <a:picLocks noChangeAspect="1"/>
          </p:cNvPicPr>
          <p:nvPr/>
        </p:nvPicPr>
        <p:blipFill rotWithShape="1">
          <a:blip r:embed="rId3"/>
          <a:srcRect t="34952"/>
          <a:stretch/>
        </p:blipFill>
        <p:spPr>
          <a:xfrm>
            <a:off x="6206837" y="3824094"/>
            <a:ext cx="5429719" cy="2569779"/>
          </a:xfrm>
          <a:prstGeom prst="rect">
            <a:avLst/>
          </a:prstGeom>
        </p:spPr>
      </p:pic>
      <p:sp>
        <p:nvSpPr>
          <p:cNvPr id="7" name="矩形 6">
            <a:extLst>
              <a:ext uri="{FF2B5EF4-FFF2-40B4-BE49-F238E27FC236}">
                <a16:creationId xmlns:a16="http://schemas.microsoft.com/office/drawing/2014/main" id="{56E4FB24-41AD-44CF-B3D2-E73FDB0E7E3D}"/>
              </a:ext>
            </a:extLst>
          </p:cNvPr>
          <p:cNvSpPr/>
          <p:nvPr/>
        </p:nvSpPr>
        <p:spPr>
          <a:xfrm>
            <a:off x="9738313" y="3908176"/>
            <a:ext cx="1313792" cy="2462654"/>
          </a:xfrm>
          <a:prstGeom prst="rect">
            <a:avLst/>
          </a:prstGeom>
          <a:noFill/>
          <a:ln w="19050">
            <a:solidFill>
              <a:srgbClr val="FF0000"/>
            </a:solidFill>
          </a:ln>
        </p:spPr>
        <p:txBody>
          <a:bodyPr wrap="square" rtlCol="0" anchor="ctr">
            <a:spAutoFit/>
          </a:bodyPr>
          <a:lstStyle/>
          <a:p>
            <a:pPr algn="ct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650036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7</a:t>
            </a:fld>
            <a:endParaRPr lang="zh-CN" altLang="en-US" dirty="0">
              <a:solidFill>
                <a:prstClr val="black">
                  <a:lumMod val="75000"/>
                  <a:lumOff val="25000"/>
                </a:prstClr>
              </a:solidFill>
            </a:endParaRPr>
          </a:p>
        </p:txBody>
      </p:sp>
      <p:sp>
        <p:nvSpPr>
          <p:cNvPr id="3" name="内容占位符 2"/>
          <p:cNvSpPr>
            <a:spLocks noGrp="1"/>
          </p:cNvSpPr>
          <p:nvPr>
            <p:ph idx="1"/>
          </p:nvPr>
        </p:nvSpPr>
        <p:spPr>
          <a:xfrm>
            <a:off x="285007" y="878774"/>
            <a:ext cx="11720945" cy="5760377"/>
          </a:xfrm>
        </p:spPr>
        <p:txBody>
          <a:bodyPr>
            <a:normAutofit/>
          </a:bodyPr>
          <a:lstStyle/>
          <a:p>
            <a:r>
              <a:rPr kumimoji="1" lang="en-US" altLang="zh-CN" dirty="0"/>
              <a:t>Static Entry Point Generation</a:t>
            </a:r>
          </a:p>
          <a:p>
            <a:pPr lvl="1"/>
            <a:r>
              <a:rPr kumimoji="1" lang="en-US" altLang="zh-CN" dirty="0"/>
              <a:t>junit</a:t>
            </a:r>
            <a:r>
              <a:rPr kumimoji="1" lang="zh-CN" altLang="en-US" dirty="0"/>
              <a:t>使用</a:t>
            </a:r>
            <a:r>
              <a:rPr kumimoji="1" lang="en-US" altLang="zh-CN" dirty="0"/>
              <a:t>reflection</a:t>
            </a:r>
            <a:r>
              <a:rPr kumimoji="1" lang="zh-CN" altLang="en-US" dirty="0"/>
              <a:t>来调用测试会给静态分析带来问题</a:t>
            </a:r>
            <a:endParaRPr kumimoji="1" lang="en-US" altLang="zh-CN" dirty="0"/>
          </a:p>
          <a:p>
            <a:pPr lvl="2"/>
            <a:r>
              <a:rPr kumimoji="1" lang="zh-CN" altLang="en-US" dirty="0"/>
              <a:t>创建一个轻量级的预分析和代码生成器，从而</a:t>
            </a:r>
            <a:r>
              <a:rPr kumimoji="1" lang="en-US" altLang="zh-CN" dirty="0"/>
              <a:t>unreflect</a:t>
            </a:r>
            <a:r>
              <a:rPr kumimoji="1" lang="zh-CN" altLang="en-US" dirty="0"/>
              <a:t>单元测试的样例，构建静态驱动程序</a:t>
            </a:r>
            <a:endParaRPr kumimoji="1" lang="en-US" altLang="zh-CN" dirty="0"/>
          </a:p>
          <a:p>
            <a:pPr lvl="2"/>
            <a:r>
              <a:rPr kumimoji="1" lang="en-US" altLang="zh-CN" dirty="0"/>
              <a:t>unreflect</a:t>
            </a:r>
            <a:r>
              <a:rPr kumimoji="1" lang="zh-CN" altLang="en-US" dirty="0"/>
              <a:t>的代码在异常处理程序中运行，从而确保不会影响后续测试</a:t>
            </a:r>
            <a:endParaRPr kumimoji="1" lang="en-US" altLang="zh-CN" dirty="0"/>
          </a:p>
          <a:p>
            <a:pPr lvl="1"/>
            <a:r>
              <a:rPr kumimoji="1" lang="zh-CN" altLang="en-US" dirty="0"/>
              <a:t>除了为每个</a:t>
            </a:r>
            <a:r>
              <a:rPr kumimoji="1" lang="en-US" altLang="zh-CN" dirty="0"/>
              <a:t>test</a:t>
            </a:r>
            <a:r>
              <a:rPr kumimoji="1" lang="zh-CN" altLang="en-US" dirty="0"/>
              <a:t>类设置驱动程序外，还提供一个全局驱动程序类：通过一个</a:t>
            </a:r>
            <a:r>
              <a:rPr kumimoji="1" lang="en-US" altLang="zh-CN" dirty="0"/>
              <a:t>main</a:t>
            </a:r>
            <a:r>
              <a:rPr kumimoji="1" lang="zh-CN" altLang="en-US" dirty="0"/>
              <a:t>方法调用所有生成的</a:t>
            </a:r>
            <a:r>
              <a:rPr kumimoji="1" lang="en-US" altLang="zh-CN" dirty="0"/>
              <a:t>tests</a:t>
            </a:r>
            <a:r>
              <a:rPr kumimoji="1" lang="zh-CN" altLang="en-US" dirty="0"/>
              <a:t>中的</a:t>
            </a:r>
            <a:r>
              <a:rPr kumimoji="1" lang="en-US" altLang="zh-CN" dirty="0"/>
              <a:t>main</a:t>
            </a:r>
            <a:r>
              <a:rPr kumimoji="1" lang="zh-CN" altLang="en-US" dirty="0"/>
              <a:t>，作为单个静态分析的入口点</a:t>
            </a:r>
          </a:p>
        </p:txBody>
      </p:sp>
      <p:sp>
        <p:nvSpPr>
          <p:cNvPr id="4" name="标题 3"/>
          <p:cNvSpPr>
            <a:spLocks noGrp="1"/>
          </p:cNvSpPr>
          <p:nvPr>
            <p:ph type="title"/>
          </p:nvPr>
        </p:nvSpPr>
        <p:spPr/>
        <p:txBody>
          <a:bodyPr/>
          <a:lstStyle/>
          <a:p>
            <a:r>
              <a:rPr kumimoji="1" lang="en-US" altLang="zh-CN" dirty="0"/>
              <a:t>Methodology</a:t>
            </a:r>
            <a:endParaRPr kumimoji="1" lang="zh-CN" altLang="en-US" dirty="0"/>
          </a:p>
        </p:txBody>
      </p:sp>
      <p:pic>
        <p:nvPicPr>
          <p:cNvPr id="6" name="图片 5">
            <a:extLst>
              <a:ext uri="{FF2B5EF4-FFF2-40B4-BE49-F238E27FC236}">
                <a16:creationId xmlns:a16="http://schemas.microsoft.com/office/drawing/2014/main" id="{CF86E27C-5037-417A-857C-3D82533D6899}"/>
              </a:ext>
            </a:extLst>
          </p:cNvPr>
          <p:cNvPicPr>
            <a:picLocks noChangeAspect="1"/>
          </p:cNvPicPr>
          <p:nvPr/>
        </p:nvPicPr>
        <p:blipFill>
          <a:blip r:embed="rId3"/>
          <a:stretch>
            <a:fillRect/>
          </a:stretch>
        </p:blipFill>
        <p:spPr>
          <a:xfrm>
            <a:off x="4068" y="4062519"/>
            <a:ext cx="6054270" cy="2065022"/>
          </a:xfrm>
          <a:prstGeom prst="rect">
            <a:avLst/>
          </a:prstGeom>
        </p:spPr>
      </p:pic>
      <p:pic>
        <p:nvPicPr>
          <p:cNvPr id="8" name="图片 7">
            <a:extLst>
              <a:ext uri="{FF2B5EF4-FFF2-40B4-BE49-F238E27FC236}">
                <a16:creationId xmlns:a16="http://schemas.microsoft.com/office/drawing/2014/main" id="{2349C706-75A1-4EC3-B5F8-1D53B7407693}"/>
              </a:ext>
            </a:extLst>
          </p:cNvPr>
          <p:cNvPicPr>
            <a:picLocks noChangeAspect="1"/>
          </p:cNvPicPr>
          <p:nvPr/>
        </p:nvPicPr>
        <p:blipFill>
          <a:blip r:embed="rId4"/>
          <a:stretch>
            <a:fillRect/>
          </a:stretch>
        </p:blipFill>
        <p:spPr>
          <a:xfrm>
            <a:off x="6126739" y="3972159"/>
            <a:ext cx="6054270" cy="2286752"/>
          </a:xfrm>
          <a:prstGeom prst="rect">
            <a:avLst/>
          </a:prstGeom>
        </p:spPr>
      </p:pic>
    </p:spTree>
    <p:extLst>
      <p:ext uri="{BB962C8B-B14F-4D97-AF65-F5344CB8AC3E}">
        <p14:creationId xmlns:p14="http://schemas.microsoft.com/office/powerpoint/2010/main" val="42242617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8</a:t>
            </a:fld>
            <a:endParaRPr lang="zh-CN" altLang="en-US" dirty="0">
              <a:solidFill>
                <a:prstClr val="black">
                  <a:lumMod val="75000"/>
                  <a:lumOff val="25000"/>
                </a:prstClr>
              </a:solidFill>
            </a:endParaRPr>
          </a:p>
        </p:txBody>
      </p:sp>
      <p:sp>
        <p:nvSpPr>
          <p:cNvPr id="3" name="内容占位符 2"/>
          <p:cNvSpPr>
            <a:spLocks noGrp="1"/>
          </p:cNvSpPr>
          <p:nvPr>
            <p:ph idx="1"/>
          </p:nvPr>
        </p:nvSpPr>
        <p:spPr>
          <a:xfrm>
            <a:off x="285007" y="878774"/>
            <a:ext cx="11720945" cy="5760377"/>
          </a:xfrm>
        </p:spPr>
        <p:txBody>
          <a:bodyPr>
            <a:normAutofit/>
          </a:bodyPr>
          <a:lstStyle/>
          <a:p>
            <a:r>
              <a:rPr kumimoji="1" lang="en-US" altLang="zh-CN" dirty="0"/>
              <a:t>SCG</a:t>
            </a:r>
            <a:r>
              <a:rPr kumimoji="1" lang="zh-CN" altLang="en-US" dirty="0"/>
              <a:t>构建</a:t>
            </a:r>
            <a:endParaRPr kumimoji="1" lang="en-US" altLang="zh-CN" dirty="0"/>
          </a:p>
          <a:p>
            <a:pPr lvl="1"/>
            <a:r>
              <a:rPr kumimoji="1" lang="zh-CN" altLang="en-US" dirty="0"/>
              <a:t>使用静态分析框架</a:t>
            </a:r>
            <a:r>
              <a:rPr kumimoji="1" lang="en-US" altLang="zh-CN" dirty="0"/>
              <a:t>doop</a:t>
            </a:r>
            <a:r>
              <a:rPr kumimoji="1" lang="zh-CN" altLang="en-US" dirty="0"/>
              <a:t>进行三种分析：</a:t>
            </a:r>
            <a:endParaRPr kumimoji="1" lang="en-US" altLang="zh-CN" dirty="0"/>
          </a:p>
          <a:p>
            <a:pPr lvl="2"/>
            <a:r>
              <a:rPr kumimoji="1" lang="en-US" altLang="zh-CN" b="1" dirty="0"/>
              <a:t>base analysis</a:t>
            </a:r>
            <a:r>
              <a:rPr kumimoji="1" lang="en-US" altLang="zh-CN" dirty="0"/>
              <a:t>: context-insensitive</a:t>
            </a:r>
          </a:p>
          <a:p>
            <a:pPr lvl="2"/>
            <a:r>
              <a:rPr kumimoji="1" lang="en-US" altLang="zh-CN" b="1" dirty="0"/>
              <a:t>context-sensitive analysis</a:t>
            </a:r>
            <a:endParaRPr kumimoji="1" lang="en-US" altLang="zh-CN" dirty="0"/>
          </a:p>
          <a:p>
            <a:pPr lvl="2"/>
            <a:r>
              <a:rPr kumimoji="1" lang="en-US" altLang="zh-CN" b="1" dirty="0"/>
              <a:t>reflection analysis</a:t>
            </a:r>
            <a:r>
              <a:rPr kumimoji="1" lang="en-US" altLang="zh-CN" dirty="0"/>
              <a:t>:</a:t>
            </a:r>
            <a:r>
              <a:rPr kumimoji="1" lang="en-US" altLang="zh-CN" b="1" dirty="0"/>
              <a:t> </a:t>
            </a:r>
            <a:r>
              <a:rPr kumimoji="1" lang="en-US" altLang="zh-CN" dirty="0"/>
              <a:t>context-insensitive,</a:t>
            </a:r>
            <a:r>
              <a:rPr kumimoji="1" lang="zh-CN" altLang="en-US" dirty="0"/>
              <a:t> </a:t>
            </a:r>
            <a:r>
              <a:rPr kumimoji="1" lang="en-US" altLang="zh-CN" dirty="0"/>
              <a:t>reflection</a:t>
            </a:r>
          </a:p>
          <a:p>
            <a:pPr lvl="1"/>
            <a:r>
              <a:rPr kumimoji="1" lang="zh-CN" altLang="en-US" dirty="0"/>
              <a:t>程序字节码及库依赖处理：</a:t>
            </a:r>
            <a:endParaRPr kumimoji="1" lang="en-US" altLang="zh-CN" dirty="0"/>
          </a:p>
          <a:p>
            <a:pPr lvl="2"/>
            <a:r>
              <a:rPr kumimoji="1" lang="zh-CN" altLang="en-US" dirty="0"/>
              <a:t>分析程序中依赖项的符号引用，提供这些库的本地副本</a:t>
            </a:r>
            <a:endParaRPr kumimoji="1" lang="en-US" altLang="zh-CN" dirty="0"/>
          </a:p>
          <a:p>
            <a:pPr lvl="2"/>
            <a:r>
              <a:rPr kumimoji="1" lang="en-US" altLang="zh-CN" dirty="0"/>
              <a:t>superjar mode</a:t>
            </a:r>
            <a:r>
              <a:rPr kumimoji="1" lang="zh-CN" altLang="en-US" dirty="0"/>
              <a:t>：构建一个</a:t>
            </a:r>
            <a:r>
              <a:rPr kumimoji="1" lang="en-US" altLang="zh-CN" dirty="0"/>
              <a:t>super jar</a:t>
            </a:r>
            <a:r>
              <a:rPr kumimoji="1" lang="zh-CN" altLang="en-US" dirty="0"/>
              <a:t>，包含了所有库类</a:t>
            </a:r>
            <a:endParaRPr kumimoji="1" lang="en-US" altLang="zh-CN" dirty="0"/>
          </a:p>
          <a:p>
            <a:pPr lvl="2"/>
            <a:r>
              <a:rPr kumimoji="1" lang="en-US" altLang="zh-CN" dirty="0"/>
              <a:t>library mode</a:t>
            </a:r>
            <a:r>
              <a:rPr kumimoji="1" lang="zh-CN" altLang="en-US" dirty="0"/>
              <a:t>：只考虑程序使用的库，由</a:t>
            </a:r>
            <a:r>
              <a:rPr kumimoji="1" lang="en-US" altLang="zh-CN" dirty="0"/>
              <a:t>doop</a:t>
            </a:r>
            <a:r>
              <a:rPr kumimoji="1" lang="zh-CN" altLang="en-US" dirty="0"/>
              <a:t>支持</a:t>
            </a:r>
            <a:r>
              <a:rPr kumimoji="1" lang="en-US" altLang="zh-CN" dirty="0"/>
              <a:t>(</a:t>
            </a:r>
            <a:r>
              <a:rPr kumimoji="1" lang="zh-CN" altLang="en-US" dirty="0"/>
              <a:t>由于</a:t>
            </a:r>
            <a:r>
              <a:rPr kumimoji="1" lang="en-US" altLang="zh-CN" dirty="0"/>
              <a:t>doop</a:t>
            </a:r>
            <a:r>
              <a:rPr kumimoji="1" lang="zh-CN" altLang="en-US" dirty="0"/>
              <a:t>本身特点，可能会缺少调用边</a:t>
            </a:r>
            <a:r>
              <a:rPr kumimoji="1" lang="en-US" altLang="zh-CN" dirty="0"/>
              <a:t>)</a:t>
            </a:r>
            <a:endParaRPr kumimoji="1" lang="zh-CN" altLang="en-US" dirty="0"/>
          </a:p>
        </p:txBody>
      </p:sp>
      <p:sp>
        <p:nvSpPr>
          <p:cNvPr id="4" name="标题 3"/>
          <p:cNvSpPr>
            <a:spLocks noGrp="1"/>
          </p:cNvSpPr>
          <p:nvPr>
            <p:ph type="title"/>
          </p:nvPr>
        </p:nvSpPr>
        <p:spPr/>
        <p:txBody>
          <a:bodyPr/>
          <a:lstStyle/>
          <a:p>
            <a:r>
              <a:rPr kumimoji="1" lang="en-US" altLang="zh-CN" dirty="0"/>
              <a:t>Methodology</a:t>
            </a:r>
            <a:endParaRPr kumimoji="1" lang="zh-CN" altLang="en-US" dirty="0"/>
          </a:p>
        </p:txBody>
      </p:sp>
    </p:spTree>
    <p:extLst>
      <p:ext uri="{BB962C8B-B14F-4D97-AF65-F5344CB8AC3E}">
        <p14:creationId xmlns:p14="http://schemas.microsoft.com/office/powerpoint/2010/main" val="23498445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9</a:t>
            </a:fld>
            <a:endParaRPr lang="zh-CN" altLang="en-US" dirty="0">
              <a:solidFill>
                <a:prstClr val="black">
                  <a:lumMod val="75000"/>
                  <a:lumOff val="25000"/>
                </a:prstClr>
              </a:solidFill>
            </a:endParaRPr>
          </a:p>
        </p:txBody>
      </p:sp>
      <p:sp>
        <p:nvSpPr>
          <p:cNvPr id="3" name="内容占位符 2"/>
          <p:cNvSpPr>
            <a:spLocks noGrp="1"/>
          </p:cNvSpPr>
          <p:nvPr>
            <p:ph idx="1"/>
          </p:nvPr>
        </p:nvSpPr>
        <p:spPr>
          <a:xfrm>
            <a:off x="285007" y="878774"/>
            <a:ext cx="11720945" cy="5760377"/>
          </a:xfrm>
        </p:spPr>
        <p:txBody>
          <a:bodyPr>
            <a:normAutofit/>
          </a:bodyPr>
          <a:lstStyle/>
          <a:p>
            <a:r>
              <a:rPr kumimoji="1" lang="en-US" altLang="zh-CN" dirty="0"/>
              <a:t>CCT</a:t>
            </a:r>
            <a:r>
              <a:rPr kumimoji="1" lang="zh-CN" altLang="en-US" dirty="0"/>
              <a:t>构建</a:t>
            </a:r>
            <a:endParaRPr kumimoji="1" lang="en-US" altLang="zh-CN" dirty="0"/>
          </a:p>
          <a:p>
            <a:pPr lvl="1"/>
            <a:r>
              <a:rPr kumimoji="1" lang="zh-CN" altLang="en-US" dirty="0"/>
              <a:t>利用</a:t>
            </a:r>
            <a:r>
              <a:rPr kumimoji="1" lang="en-US" altLang="zh-CN" dirty="0"/>
              <a:t>ASM</a:t>
            </a:r>
            <a:r>
              <a:rPr kumimoji="1" lang="zh-CN" altLang="en-US" dirty="0"/>
              <a:t>工具并插桩来监控堆栈，记录</a:t>
            </a:r>
            <a:r>
              <a:rPr kumimoji="1" lang="en-US" altLang="zh-CN" dirty="0"/>
              <a:t>methods</a:t>
            </a:r>
            <a:r>
              <a:rPr kumimoji="1" lang="zh-CN" altLang="en-US" dirty="0"/>
              <a:t>的</a:t>
            </a:r>
            <a:r>
              <a:rPr kumimoji="1" lang="en-US" altLang="zh-CN" dirty="0"/>
              <a:t>push</a:t>
            </a:r>
            <a:r>
              <a:rPr kumimoji="1" lang="zh-CN" altLang="en-US" dirty="0"/>
              <a:t>和</a:t>
            </a:r>
            <a:r>
              <a:rPr kumimoji="1" lang="en-US" altLang="zh-CN" dirty="0"/>
              <a:t>pop</a:t>
            </a:r>
            <a:r>
              <a:rPr kumimoji="1" lang="zh-CN" altLang="en-US" dirty="0"/>
              <a:t>信息，对于每个</a:t>
            </a:r>
            <a:r>
              <a:rPr kumimoji="1" lang="en-US" altLang="zh-CN" dirty="0"/>
              <a:t>entry point</a:t>
            </a:r>
            <a:r>
              <a:rPr kumimoji="1" lang="zh-CN" altLang="en-US" dirty="0"/>
              <a:t>和</a:t>
            </a:r>
            <a:r>
              <a:rPr kumimoji="1" lang="en-US" altLang="zh-CN" dirty="0"/>
              <a:t>thread</a:t>
            </a:r>
            <a:r>
              <a:rPr kumimoji="1" lang="zh-CN" altLang="en-US" dirty="0"/>
              <a:t>，创建单独的</a:t>
            </a:r>
            <a:r>
              <a:rPr kumimoji="1" lang="en-US" altLang="zh-CN" dirty="0"/>
              <a:t>CCT</a:t>
            </a:r>
          </a:p>
          <a:p>
            <a:pPr lvl="1"/>
            <a:r>
              <a:rPr kumimoji="1" lang="en-US" altLang="zh-CN" dirty="0"/>
              <a:t>Reduce CCTs</a:t>
            </a:r>
            <a:r>
              <a:rPr kumimoji="1" lang="zh-CN" altLang="en-US" dirty="0"/>
              <a:t>：</a:t>
            </a:r>
            <a:endParaRPr kumimoji="1" lang="en-US" altLang="zh-CN" dirty="0"/>
          </a:p>
          <a:p>
            <a:pPr lvl="2"/>
            <a:r>
              <a:rPr kumimoji="1" lang="en-US" altLang="zh-CN" dirty="0"/>
              <a:t>loop reduction</a:t>
            </a:r>
            <a:r>
              <a:rPr kumimoji="1" lang="zh-CN" altLang="en-US" dirty="0"/>
              <a:t>：在循环中调用</a:t>
            </a:r>
            <a:r>
              <a:rPr kumimoji="1" lang="en-US" altLang="zh-CN" dirty="0"/>
              <a:t>method</a:t>
            </a:r>
            <a:r>
              <a:rPr kumimoji="1" lang="zh-CN" altLang="en-US" dirty="0"/>
              <a:t>时，为每次迭代都创建一个新的</a:t>
            </a:r>
            <a:r>
              <a:rPr kumimoji="1" lang="en-US" altLang="zh-CN" dirty="0"/>
              <a:t>branch</a:t>
            </a:r>
            <a:r>
              <a:rPr kumimoji="1" lang="zh-CN" altLang="en-US" dirty="0"/>
              <a:t>，通常，这些分支同构，所以可以将这些冗余分支删除而不影响</a:t>
            </a:r>
            <a:r>
              <a:rPr kumimoji="1" lang="en-US" altLang="zh-CN" dirty="0"/>
              <a:t>methods</a:t>
            </a:r>
            <a:r>
              <a:rPr kumimoji="1" lang="zh-CN" altLang="en-US" dirty="0"/>
              <a:t>的可达性</a:t>
            </a:r>
            <a:endParaRPr kumimoji="1" lang="en-US" altLang="zh-CN" dirty="0"/>
          </a:p>
          <a:p>
            <a:pPr lvl="2"/>
            <a:r>
              <a:rPr kumimoji="1" lang="zh-CN" altLang="en-US" dirty="0"/>
              <a:t>删除插桩产生的方法调用</a:t>
            </a:r>
            <a:endParaRPr kumimoji="1" lang="en-US" altLang="zh-CN" dirty="0"/>
          </a:p>
          <a:p>
            <a:pPr lvl="1"/>
            <a:r>
              <a:rPr kumimoji="1" lang="en-US" altLang="zh-CN" dirty="0"/>
              <a:t>Native Methods</a:t>
            </a:r>
            <a:r>
              <a:rPr kumimoji="1" lang="zh-CN" altLang="en-US" dirty="0"/>
              <a:t>：</a:t>
            </a:r>
            <a:endParaRPr kumimoji="1" lang="en-US" altLang="zh-CN" dirty="0"/>
          </a:p>
          <a:p>
            <a:pPr lvl="2"/>
            <a:r>
              <a:rPr kumimoji="1" lang="zh-CN" altLang="en-US" dirty="0"/>
              <a:t>即</a:t>
            </a:r>
            <a:r>
              <a:rPr kumimoji="1" lang="en-US" altLang="zh-CN" dirty="0"/>
              <a:t>java</a:t>
            </a:r>
            <a:r>
              <a:rPr kumimoji="1" lang="zh-CN" altLang="en-US" dirty="0"/>
              <a:t>调用非</a:t>
            </a:r>
            <a:r>
              <a:rPr kumimoji="1" lang="en-US" altLang="zh-CN" dirty="0"/>
              <a:t>java</a:t>
            </a:r>
            <a:r>
              <a:rPr kumimoji="1" lang="zh-CN" altLang="en-US" dirty="0"/>
              <a:t>代码的</a:t>
            </a:r>
            <a:r>
              <a:rPr kumimoji="1" lang="en-US" altLang="zh-CN" dirty="0"/>
              <a:t>API</a:t>
            </a:r>
            <a:r>
              <a:rPr kumimoji="1" lang="zh-CN" altLang="en-US" dirty="0"/>
              <a:t>，如</a:t>
            </a:r>
            <a:r>
              <a:rPr kumimoji="1" lang="en-US" altLang="zh-CN" dirty="0"/>
              <a:t>C</a:t>
            </a:r>
          </a:p>
          <a:p>
            <a:pPr lvl="2"/>
            <a:r>
              <a:rPr kumimoji="1" lang="zh-CN" altLang="en-US" dirty="0"/>
              <a:t>无法直接对它进行插桩，在这通过简单的预分析来识别这些调用后进行插桩</a:t>
            </a:r>
            <a:endParaRPr kumimoji="1" lang="en-US" altLang="zh-CN" dirty="0"/>
          </a:p>
          <a:p>
            <a:pPr lvl="1"/>
            <a:endParaRPr kumimoji="1" lang="en-US" altLang="zh-CN" dirty="0"/>
          </a:p>
        </p:txBody>
      </p:sp>
      <p:sp>
        <p:nvSpPr>
          <p:cNvPr id="4" name="标题 3"/>
          <p:cNvSpPr>
            <a:spLocks noGrp="1"/>
          </p:cNvSpPr>
          <p:nvPr>
            <p:ph type="title"/>
          </p:nvPr>
        </p:nvSpPr>
        <p:spPr/>
        <p:txBody>
          <a:bodyPr/>
          <a:lstStyle/>
          <a:p>
            <a:r>
              <a:rPr kumimoji="1" lang="en-US" altLang="zh-CN" dirty="0"/>
              <a:t>Methodology</a:t>
            </a:r>
            <a:endParaRPr kumimoji="1" lang="zh-CN" altLang="en-US" dirty="0"/>
          </a:p>
        </p:txBody>
      </p:sp>
    </p:spTree>
    <p:extLst>
      <p:ext uri="{BB962C8B-B14F-4D97-AF65-F5344CB8AC3E}">
        <p14:creationId xmlns:p14="http://schemas.microsoft.com/office/powerpoint/2010/main" val="18317593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246BCEA9-FB88-40FB-83A0-6F283362FB91}"/>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10</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1CA93B59-DE9D-48F0-8204-577525225EAF}"/>
              </a:ext>
            </a:extLst>
          </p:cNvPr>
          <p:cNvSpPr>
            <a:spLocks noGrp="1"/>
          </p:cNvSpPr>
          <p:nvPr>
            <p:ph idx="1"/>
          </p:nvPr>
        </p:nvSpPr>
        <p:spPr/>
        <p:txBody>
          <a:bodyPr/>
          <a:lstStyle/>
          <a:p>
            <a:r>
              <a:rPr lang="zh-CN" altLang="en-US" dirty="0"/>
              <a:t>可达性和召回率</a:t>
            </a:r>
            <a:endParaRPr lang="en-US" altLang="zh-CN" dirty="0"/>
          </a:p>
          <a:p>
            <a:pPr lvl="1"/>
            <a:r>
              <a:rPr lang="zh-CN" altLang="en-US" dirty="0"/>
              <a:t>针对单个程序，从</a:t>
            </a:r>
            <a:r>
              <a:rPr lang="en-US" altLang="zh-CN" dirty="0"/>
              <a:t>SCG</a:t>
            </a:r>
            <a:r>
              <a:rPr lang="zh-CN" altLang="en-US" dirty="0"/>
              <a:t>和</a:t>
            </a:r>
            <a:r>
              <a:rPr lang="en-US" altLang="zh-CN" dirty="0"/>
              <a:t>CCTs</a:t>
            </a:r>
            <a:r>
              <a:rPr lang="zh-CN" altLang="en-US" dirty="0"/>
              <a:t>中得到可达的</a:t>
            </a:r>
            <a:r>
              <a:rPr lang="en-US" altLang="zh-CN" dirty="0"/>
              <a:t>Methods</a:t>
            </a:r>
            <a:r>
              <a:rPr lang="zh-CN" altLang="en-US" dirty="0"/>
              <a:t>集合，定义：</a:t>
            </a:r>
            <a:endParaRPr lang="en-US" altLang="zh-CN" dirty="0"/>
          </a:p>
          <a:p>
            <a:pPr lvl="1"/>
            <a:endParaRPr lang="en-US" altLang="zh-CN" dirty="0"/>
          </a:p>
          <a:p>
            <a:pPr lvl="1"/>
            <a:endParaRPr lang="en-US" altLang="zh-CN" dirty="0"/>
          </a:p>
          <a:p>
            <a:pPr lvl="1"/>
            <a:r>
              <a:rPr lang="zh-CN" altLang="en-US" dirty="0"/>
              <a:t>为什么基于顶点而不是基于边呢？</a:t>
            </a:r>
            <a:endParaRPr lang="en-US" altLang="zh-CN" dirty="0"/>
          </a:p>
          <a:p>
            <a:pPr lvl="2"/>
            <a:r>
              <a:rPr lang="zh-CN" altLang="en-US" dirty="0"/>
              <a:t>基于可达的</a:t>
            </a:r>
            <a:r>
              <a:rPr lang="en-US" altLang="zh-CN" dirty="0"/>
              <a:t>methods</a:t>
            </a:r>
            <a:r>
              <a:rPr lang="zh-CN" altLang="en-US" dirty="0"/>
              <a:t>而不是基于调用的数量</a:t>
            </a:r>
            <a:endParaRPr lang="en-US" altLang="zh-CN" dirty="0"/>
          </a:p>
          <a:p>
            <a:pPr lvl="2"/>
            <a:r>
              <a:rPr lang="en-US" altLang="zh-CN" dirty="0"/>
              <a:t>JVM</a:t>
            </a:r>
            <a:r>
              <a:rPr lang="zh-CN" altLang="en-US" dirty="0"/>
              <a:t>调用的一些方法不显示调用边，基于顶点可以知道这些可达的</a:t>
            </a:r>
            <a:r>
              <a:rPr lang="en-US" altLang="zh-CN" dirty="0"/>
              <a:t>method</a:t>
            </a:r>
            <a:r>
              <a:rPr lang="zh-CN" altLang="en-US" dirty="0"/>
              <a:t>来分析不可靠性</a:t>
            </a:r>
            <a:endParaRPr lang="en-US" altLang="zh-CN" dirty="0"/>
          </a:p>
          <a:p>
            <a:pPr lvl="2"/>
            <a:r>
              <a:rPr lang="zh-CN" altLang="en-US" dirty="0"/>
              <a:t>基于顶点会得到比基于边更高的</a:t>
            </a:r>
            <a:r>
              <a:rPr lang="en-US" altLang="zh-CN" dirty="0"/>
              <a:t>recall</a:t>
            </a:r>
            <a:r>
              <a:rPr lang="zh-CN" altLang="en-US" dirty="0"/>
              <a:t>，使得结果比较保守</a:t>
            </a:r>
            <a:endParaRPr lang="en-US" altLang="zh-CN" dirty="0"/>
          </a:p>
          <a:p>
            <a:pPr lvl="2"/>
            <a:r>
              <a:rPr lang="zh-CN" altLang="en-US" dirty="0"/>
              <a:t>基于顶点的方法已经被广泛使用过，如死代码删除、静态回归测试</a:t>
            </a:r>
            <a:r>
              <a:rPr lang="en-US" altLang="zh-CN" dirty="0"/>
              <a:t>…</a:t>
            </a:r>
            <a:endParaRPr lang="zh-CN" altLang="en-US" dirty="0"/>
          </a:p>
        </p:txBody>
      </p:sp>
      <p:sp>
        <p:nvSpPr>
          <p:cNvPr id="4" name="标题 3">
            <a:extLst>
              <a:ext uri="{FF2B5EF4-FFF2-40B4-BE49-F238E27FC236}">
                <a16:creationId xmlns:a16="http://schemas.microsoft.com/office/drawing/2014/main" id="{1E9F4677-5F38-4AF6-A799-B611D537E9C3}"/>
              </a:ext>
            </a:extLst>
          </p:cNvPr>
          <p:cNvSpPr>
            <a:spLocks noGrp="1"/>
          </p:cNvSpPr>
          <p:nvPr>
            <p:ph type="title"/>
          </p:nvPr>
        </p:nvSpPr>
        <p:spPr/>
        <p:txBody>
          <a:bodyPr/>
          <a:lstStyle/>
          <a:p>
            <a:r>
              <a:rPr kumimoji="1" lang="en-US" altLang="zh-CN" dirty="0"/>
              <a:t>Methodology</a:t>
            </a:r>
            <a:endParaRPr lang="zh-CN" altLang="en-US" dirty="0"/>
          </a:p>
        </p:txBody>
      </p:sp>
      <p:pic>
        <p:nvPicPr>
          <p:cNvPr id="6" name="图片 5">
            <a:extLst>
              <a:ext uri="{FF2B5EF4-FFF2-40B4-BE49-F238E27FC236}">
                <a16:creationId xmlns:a16="http://schemas.microsoft.com/office/drawing/2014/main" id="{3A5F61BC-5DEB-4117-90BD-B0E798F19A22}"/>
              </a:ext>
            </a:extLst>
          </p:cNvPr>
          <p:cNvPicPr>
            <a:picLocks noChangeAspect="1"/>
          </p:cNvPicPr>
          <p:nvPr/>
        </p:nvPicPr>
        <p:blipFill>
          <a:blip r:embed="rId3"/>
          <a:stretch>
            <a:fillRect/>
          </a:stretch>
        </p:blipFill>
        <p:spPr>
          <a:xfrm>
            <a:off x="4106139" y="2085601"/>
            <a:ext cx="2860295" cy="699640"/>
          </a:xfrm>
          <a:prstGeom prst="rect">
            <a:avLst/>
          </a:prstGeom>
        </p:spPr>
      </p:pic>
    </p:spTree>
    <p:extLst>
      <p:ext uri="{BB962C8B-B14F-4D97-AF65-F5344CB8AC3E}">
        <p14:creationId xmlns:p14="http://schemas.microsoft.com/office/powerpoint/2010/main" val="5102204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27C2A012-C8AF-430F-9738-542AE32084AD}"/>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11</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986C8F64-4FB4-48E0-8807-F9CF90B61579}"/>
              </a:ext>
            </a:extLst>
          </p:cNvPr>
          <p:cNvSpPr>
            <a:spLocks noGrp="1"/>
          </p:cNvSpPr>
          <p:nvPr>
            <p:ph idx="1"/>
          </p:nvPr>
        </p:nvSpPr>
        <p:spPr>
          <a:xfrm>
            <a:off x="285008" y="878774"/>
            <a:ext cx="5148840" cy="5379521"/>
          </a:xfrm>
        </p:spPr>
        <p:txBody>
          <a:bodyPr/>
          <a:lstStyle/>
          <a:p>
            <a:r>
              <a:rPr lang="en-US" altLang="zh-CN" dirty="0"/>
              <a:t>CCT</a:t>
            </a:r>
            <a:r>
              <a:rPr lang="zh-CN" altLang="en-US" dirty="0"/>
              <a:t>的标记</a:t>
            </a:r>
            <a:endParaRPr lang="en-US" altLang="zh-CN" dirty="0"/>
          </a:p>
          <a:p>
            <a:pPr lvl="1"/>
            <a:r>
              <a:rPr lang="zh-CN" altLang="en-US" dirty="0"/>
              <a:t>根据导致</a:t>
            </a:r>
            <a:r>
              <a:rPr lang="en-US" altLang="zh-CN" dirty="0"/>
              <a:t>unsoundness</a:t>
            </a:r>
            <a:r>
              <a:rPr lang="zh-CN" altLang="en-US" dirty="0"/>
              <a:t>的原因对</a:t>
            </a:r>
            <a:r>
              <a:rPr lang="en-US" altLang="zh-CN" dirty="0"/>
              <a:t>CCT</a:t>
            </a:r>
            <a:r>
              <a:rPr lang="zh-CN" altLang="en-US" dirty="0"/>
              <a:t>相应节点进行标记并对</a:t>
            </a:r>
            <a:r>
              <a:rPr lang="en-US" altLang="zh-CN" dirty="0"/>
              <a:t>tags</a:t>
            </a:r>
            <a:r>
              <a:rPr lang="zh-CN" altLang="en-US" dirty="0"/>
              <a:t>进行分类</a:t>
            </a:r>
            <a:endParaRPr lang="en-US" altLang="zh-CN" dirty="0"/>
          </a:p>
          <a:p>
            <a:pPr lvl="1"/>
            <a:r>
              <a:rPr lang="zh-CN" altLang="en-US" dirty="0"/>
              <a:t>进而可以分析</a:t>
            </a:r>
            <a:r>
              <a:rPr lang="en-US" altLang="zh-CN" dirty="0"/>
              <a:t>CCT</a:t>
            </a:r>
            <a:r>
              <a:rPr lang="zh-CN" altLang="en-US" dirty="0"/>
              <a:t>中由不同</a:t>
            </a:r>
            <a:r>
              <a:rPr lang="en-US" altLang="zh-CN" dirty="0"/>
              <a:t>category</a:t>
            </a:r>
            <a:r>
              <a:rPr lang="zh-CN" altLang="en-US" dirty="0"/>
              <a:t>导致的</a:t>
            </a:r>
            <a:r>
              <a:rPr lang="en-US" altLang="zh-CN" dirty="0"/>
              <a:t>false negative</a:t>
            </a:r>
            <a:r>
              <a:rPr lang="zh-CN" altLang="en-US" dirty="0"/>
              <a:t>的比例</a:t>
            </a:r>
            <a:endParaRPr lang="en-US" altLang="zh-CN" dirty="0"/>
          </a:p>
          <a:p>
            <a:endParaRPr lang="zh-CN" altLang="en-US" dirty="0"/>
          </a:p>
        </p:txBody>
      </p:sp>
      <p:sp>
        <p:nvSpPr>
          <p:cNvPr id="4" name="标题 3">
            <a:extLst>
              <a:ext uri="{FF2B5EF4-FFF2-40B4-BE49-F238E27FC236}">
                <a16:creationId xmlns:a16="http://schemas.microsoft.com/office/drawing/2014/main" id="{6CCDCC94-F955-46A2-92EE-63552F7E1B74}"/>
              </a:ext>
            </a:extLst>
          </p:cNvPr>
          <p:cNvSpPr>
            <a:spLocks noGrp="1"/>
          </p:cNvSpPr>
          <p:nvPr>
            <p:ph type="title"/>
          </p:nvPr>
        </p:nvSpPr>
        <p:spPr/>
        <p:txBody>
          <a:bodyPr/>
          <a:lstStyle/>
          <a:p>
            <a:r>
              <a:rPr kumimoji="1" lang="en-US" altLang="zh-CN" dirty="0"/>
              <a:t>Methodology</a:t>
            </a:r>
            <a:endParaRPr lang="zh-CN" altLang="en-US" dirty="0"/>
          </a:p>
        </p:txBody>
      </p:sp>
      <p:pic>
        <p:nvPicPr>
          <p:cNvPr id="6" name="图片 5">
            <a:extLst>
              <a:ext uri="{FF2B5EF4-FFF2-40B4-BE49-F238E27FC236}">
                <a16:creationId xmlns:a16="http://schemas.microsoft.com/office/drawing/2014/main" id="{1A8F87CF-9465-40B1-82A6-8977D20671BB}"/>
              </a:ext>
            </a:extLst>
          </p:cNvPr>
          <p:cNvPicPr>
            <a:picLocks noChangeAspect="1"/>
          </p:cNvPicPr>
          <p:nvPr/>
        </p:nvPicPr>
        <p:blipFill>
          <a:blip r:embed="rId3"/>
          <a:stretch>
            <a:fillRect/>
          </a:stretch>
        </p:blipFill>
        <p:spPr>
          <a:xfrm>
            <a:off x="5622548" y="1465700"/>
            <a:ext cx="6249272" cy="3953427"/>
          </a:xfrm>
          <a:prstGeom prst="rect">
            <a:avLst/>
          </a:prstGeom>
        </p:spPr>
      </p:pic>
      <p:sp>
        <p:nvSpPr>
          <p:cNvPr id="7" name="内容占位符 2">
            <a:extLst>
              <a:ext uri="{FF2B5EF4-FFF2-40B4-BE49-F238E27FC236}">
                <a16:creationId xmlns:a16="http://schemas.microsoft.com/office/drawing/2014/main" id="{265A735A-C0EB-4385-B0A6-473A197364B2}"/>
              </a:ext>
            </a:extLst>
          </p:cNvPr>
          <p:cNvSpPr txBox="1">
            <a:spLocks/>
          </p:cNvSpPr>
          <p:nvPr/>
        </p:nvSpPr>
        <p:spPr>
          <a:xfrm>
            <a:off x="5707119" y="5560979"/>
            <a:ext cx="6348249" cy="837198"/>
          </a:xfrm>
          <a:prstGeom prst="rect">
            <a:avLst/>
          </a:prstGeom>
        </p:spPr>
        <p:txBody>
          <a:bodyPr vert="horz" lIns="91440" tIns="45720" rIns="91440" bIns="45720" rtlCol="0">
            <a:normAutofit/>
          </a:bodyPr>
          <a:lstStyle>
            <a:lvl1pPr marL="355600" indent="-355600" algn="l" defTabSz="914400" rtl="0" eaLnBrk="1" latinLnBrk="0" hangingPunct="1">
              <a:lnSpc>
                <a:spcPct val="12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34950" algn="l" defTabSz="914400" rtl="0" eaLnBrk="1" latinLnBrk="0" hangingPunct="1">
              <a:lnSpc>
                <a:spcPct val="120000"/>
              </a:lnSpc>
              <a:spcBef>
                <a:spcPts val="500"/>
              </a:spcBef>
              <a:buClr>
                <a:schemeClr val="accent1"/>
              </a:buClr>
              <a:buSzPct val="90000"/>
              <a:buFont typeface="Wingdings" panose="05000000000000000000" pitchFamily="2" charset="2"/>
              <a:buChar char="n"/>
              <a:defRPr sz="2400" kern="1200">
                <a:solidFill>
                  <a:schemeClr val="tx1"/>
                </a:solidFill>
                <a:latin typeface="微软雅黑" panose="020B0503020204020204" pitchFamily="34" charset="-122"/>
                <a:ea typeface="微软雅黑" panose="020B0503020204020204" pitchFamily="34" charset="-122"/>
                <a:cs typeface="+mn-cs"/>
              </a:defRPr>
            </a:lvl2pPr>
            <a:lvl3pPr marL="986155" indent="-273050" algn="l" defTabSz="914400" rtl="0" eaLnBrk="1" latinLnBrk="0" hangingPunct="1">
              <a:lnSpc>
                <a:spcPct val="120000"/>
              </a:lnSpc>
              <a:spcBef>
                <a:spcPts val="500"/>
              </a:spcBef>
              <a:buClr>
                <a:schemeClr val="accent1"/>
              </a:buClr>
              <a:buFont typeface="Wingdings" panose="05000000000000000000" pitchFamily="2" charset="2"/>
              <a:buChar char="v"/>
              <a:defRPr sz="2000" kern="1200">
                <a:solidFill>
                  <a:schemeClr val="tx1"/>
                </a:solidFill>
                <a:latin typeface="微软雅黑" panose="020B0503020204020204" pitchFamily="34" charset="-122"/>
                <a:ea typeface="微软雅黑" panose="020B0503020204020204" pitchFamily="34" charset="-122"/>
                <a:cs typeface="+mn-cs"/>
              </a:defRPr>
            </a:lvl3pPr>
            <a:lvl4pPr marL="1262380" indent="-228600" algn="l" defTabSz="914400" rtl="0" eaLnBrk="1" latinLnBrk="0" hangingPunct="1">
              <a:lnSpc>
                <a:spcPct val="120000"/>
              </a:lnSpc>
              <a:spcBef>
                <a:spcPts val="500"/>
              </a:spcBef>
              <a:buClr>
                <a:schemeClr val="accent1"/>
              </a:buClr>
              <a:buFont typeface="Wingdings" panose="05000000000000000000" pitchFamily="2" charset="2"/>
              <a:buChar char="ü"/>
              <a:defRPr sz="1800" kern="1200">
                <a:solidFill>
                  <a:schemeClr val="tx1"/>
                </a:solidFill>
                <a:latin typeface="微软雅黑" panose="020B0503020204020204" pitchFamily="34" charset="-122"/>
                <a:ea typeface="微软雅黑" panose="020B0503020204020204"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anose="05000000000000000000" pitchFamily="2" charset="2"/>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1400" dirty="0"/>
              <a:t>Dynamic invocation, allocation and access patterns used for tagging, (..) means any set of parameter, _ is short for “java.lang”</a:t>
            </a:r>
            <a:endParaRPr lang="zh-CN" altLang="en-US" sz="1400" dirty="0"/>
          </a:p>
        </p:txBody>
      </p:sp>
    </p:spTree>
    <p:extLst>
      <p:ext uri="{BB962C8B-B14F-4D97-AF65-F5344CB8AC3E}">
        <p14:creationId xmlns:p14="http://schemas.microsoft.com/office/powerpoint/2010/main" val="50207384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30C7F4C7-B9FB-49F2-973D-AA3B3B3FB3C4}"/>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12</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352AE360-2FC5-405F-81A4-DDDAB3364310}"/>
              </a:ext>
            </a:extLst>
          </p:cNvPr>
          <p:cNvSpPr>
            <a:spLocks noGrp="1"/>
          </p:cNvSpPr>
          <p:nvPr>
            <p:ph idx="1"/>
          </p:nvPr>
        </p:nvSpPr>
        <p:spPr/>
        <p:txBody>
          <a:bodyPr/>
          <a:lstStyle/>
          <a:p>
            <a:r>
              <a:rPr lang="en-US" altLang="zh-CN" dirty="0"/>
              <a:t>unsoundness</a:t>
            </a:r>
            <a:r>
              <a:rPr lang="zh-CN" altLang="en-US" dirty="0"/>
              <a:t>原因分析</a:t>
            </a:r>
            <a:endParaRPr lang="en-US" altLang="zh-CN" dirty="0"/>
          </a:p>
          <a:p>
            <a:pPr lvl="1"/>
            <a:r>
              <a:rPr lang="en-US" altLang="zh-CN" dirty="0"/>
              <a:t>reflection</a:t>
            </a:r>
            <a:r>
              <a:rPr lang="zh-CN" altLang="en-US" dirty="0"/>
              <a:t>特性：删除</a:t>
            </a:r>
            <a:r>
              <a:rPr lang="en-US" altLang="zh-CN" dirty="0"/>
              <a:t>CCT</a:t>
            </a:r>
            <a:r>
              <a:rPr lang="zh-CN" altLang="en-US" dirty="0"/>
              <a:t>中</a:t>
            </a:r>
            <a:r>
              <a:rPr lang="en-US" altLang="zh-CN" dirty="0"/>
              <a:t>Method::invoke</a:t>
            </a:r>
            <a:r>
              <a:rPr lang="zh-CN" altLang="en-US" dirty="0"/>
              <a:t>的调用，则只能通过这些节点到达的节点即为</a:t>
            </a:r>
            <a:r>
              <a:rPr lang="en-US" altLang="zh-CN" dirty="0"/>
              <a:t>SCG</a:t>
            </a:r>
            <a:r>
              <a:rPr lang="zh-CN" altLang="en-US" dirty="0"/>
              <a:t>中不可达的</a:t>
            </a:r>
            <a:r>
              <a:rPr lang="en-US" altLang="zh-CN" dirty="0"/>
              <a:t>FNs</a:t>
            </a:r>
          </a:p>
          <a:p>
            <a:pPr lvl="1"/>
            <a:endParaRPr lang="en-US" altLang="zh-CN" dirty="0"/>
          </a:p>
          <a:p>
            <a:pPr lvl="1"/>
            <a:endParaRPr lang="en-US" altLang="zh-CN" dirty="0"/>
          </a:p>
          <a:p>
            <a:pPr lvl="1"/>
            <a:r>
              <a:rPr lang="zh-CN" altLang="en-US" dirty="0"/>
              <a:t>动态分配</a:t>
            </a:r>
            <a:r>
              <a:rPr lang="en-US" altLang="zh-CN" dirty="0"/>
              <a:t>(DALL)</a:t>
            </a:r>
            <a:r>
              <a:rPr lang="zh-CN" altLang="en-US" dirty="0"/>
              <a:t>：</a:t>
            </a:r>
            <a:endParaRPr lang="en-US" altLang="zh-CN" dirty="0"/>
          </a:p>
          <a:p>
            <a:pPr lvl="1"/>
            <a:endParaRPr lang="en-US" altLang="zh-CN" dirty="0"/>
          </a:p>
          <a:p>
            <a:pPr lvl="1"/>
            <a:endParaRPr lang="en-US" altLang="zh-CN" dirty="0"/>
          </a:p>
          <a:p>
            <a:pPr lvl="1"/>
            <a:endParaRPr lang="en-US" altLang="zh-CN" dirty="0"/>
          </a:p>
          <a:p>
            <a:pPr lvl="1"/>
            <a:r>
              <a:rPr lang="en-US" altLang="zh-CN" dirty="0"/>
              <a:t>...</a:t>
            </a:r>
            <a:endParaRPr lang="zh-CN" altLang="en-US" dirty="0"/>
          </a:p>
        </p:txBody>
      </p:sp>
      <p:sp>
        <p:nvSpPr>
          <p:cNvPr id="4" name="标题 3">
            <a:extLst>
              <a:ext uri="{FF2B5EF4-FFF2-40B4-BE49-F238E27FC236}">
                <a16:creationId xmlns:a16="http://schemas.microsoft.com/office/drawing/2014/main" id="{2FBC93F3-FD7A-4C75-985A-A6BCEE4FC055}"/>
              </a:ext>
            </a:extLst>
          </p:cNvPr>
          <p:cNvSpPr>
            <a:spLocks noGrp="1"/>
          </p:cNvSpPr>
          <p:nvPr>
            <p:ph type="title"/>
          </p:nvPr>
        </p:nvSpPr>
        <p:spPr/>
        <p:txBody>
          <a:bodyPr/>
          <a:lstStyle/>
          <a:p>
            <a:r>
              <a:rPr kumimoji="1" lang="en-US" altLang="zh-CN" dirty="0"/>
              <a:t>Methodology</a:t>
            </a:r>
            <a:endParaRPr lang="zh-CN" altLang="en-US" dirty="0"/>
          </a:p>
        </p:txBody>
      </p:sp>
      <p:pic>
        <p:nvPicPr>
          <p:cNvPr id="6" name="图片 5">
            <a:extLst>
              <a:ext uri="{FF2B5EF4-FFF2-40B4-BE49-F238E27FC236}">
                <a16:creationId xmlns:a16="http://schemas.microsoft.com/office/drawing/2014/main" id="{49B0A8B5-13A4-4993-9E82-A509AAEDEF00}"/>
              </a:ext>
            </a:extLst>
          </p:cNvPr>
          <p:cNvPicPr>
            <a:picLocks noChangeAspect="1"/>
          </p:cNvPicPr>
          <p:nvPr/>
        </p:nvPicPr>
        <p:blipFill rotWithShape="1">
          <a:blip r:embed="rId3"/>
          <a:srcRect b="53732"/>
          <a:stretch/>
        </p:blipFill>
        <p:spPr>
          <a:xfrm>
            <a:off x="5961781" y="2051451"/>
            <a:ext cx="6230219" cy="1335509"/>
          </a:xfrm>
          <a:prstGeom prst="rect">
            <a:avLst/>
          </a:prstGeom>
        </p:spPr>
      </p:pic>
      <p:pic>
        <p:nvPicPr>
          <p:cNvPr id="8" name="图片 7">
            <a:extLst>
              <a:ext uri="{FF2B5EF4-FFF2-40B4-BE49-F238E27FC236}">
                <a16:creationId xmlns:a16="http://schemas.microsoft.com/office/drawing/2014/main" id="{07153937-D643-4D63-95CA-F4C6EBEBB204}"/>
              </a:ext>
            </a:extLst>
          </p:cNvPr>
          <p:cNvPicPr>
            <a:picLocks noChangeAspect="1"/>
          </p:cNvPicPr>
          <p:nvPr/>
        </p:nvPicPr>
        <p:blipFill>
          <a:blip r:embed="rId4"/>
          <a:stretch>
            <a:fillRect/>
          </a:stretch>
        </p:blipFill>
        <p:spPr>
          <a:xfrm>
            <a:off x="979987" y="3995177"/>
            <a:ext cx="6154009" cy="990738"/>
          </a:xfrm>
          <a:prstGeom prst="rect">
            <a:avLst/>
          </a:prstGeom>
        </p:spPr>
      </p:pic>
      <p:pic>
        <p:nvPicPr>
          <p:cNvPr id="10" name="图片 9">
            <a:extLst>
              <a:ext uri="{FF2B5EF4-FFF2-40B4-BE49-F238E27FC236}">
                <a16:creationId xmlns:a16="http://schemas.microsoft.com/office/drawing/2014/main" id="{5DD09774-C8F3-4F0E-82F6-61BD2986956A}"/>
              </a:ext>
            </a:extLst>
          </p:cNvPr>
          <p:cNvPicPr>
            <a:picLocks noChangeAspect="1"/>
          </p:cNvPicPr>
          <p:nvPr/>
        </p:nvPicPr>
        <p:blipFill>
          <a:blip r:embed="rId5"/>
          <a:stretch>
            <a:fillRect/>
          </a:stretch>
        </p:blipFill>
        <p:spPr>
          <a:xfrm>
            <a:off x="6057044" y="3742267"/>
            <a:ext cx="6134956" cy="2152950"/>
          </a:xfrm>
          <a:prstGeom prst="rect">
            <a:avLst/>
          </a:prstGeom>
        </p:spPr>
      </p:pic>
    </p:spTree>
    <p:extLst>
      <p:ext uri="{BB962C8B-B14F-4D97-AF65-F5344CB8AC3E}">
        <p14:creationId xmlns:p14="http://schemas.microsoft.com/office/powerpoint/2010/main" val="4859017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D24F62-7D36-48CC-B7D3-BCE6C03A2D53}"/>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13</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5CAE5D58-C0C2-4000-BD09-FB6320A9779B}"/>
              </a:ext>
            </a:extLst>
          </p:cNvPr>
          <p:cNvSpPr>
            <a:spLocks noGrp="1"/>
          </p:cNvSpPr>
          <p:nvPr>
            <p:ph idx="1"/>
          </p:nvPr>
        </p:nvSpPr>
        <p:spPr/>
        <p:txBody>
          <a:bodyPr/>
          <a:lstStyle/>
          <a:p>
            <a:r>
              <a:rPr lang="zh-CN" altLang="en-US" dirty="0"/>
              <a:t>三种类型静态分析、三种</a:t>
            </a:r>
            <a:r>
              <a:rPr lang="en-US" altLang="zh-CN" dirty="0"/>
              <a:t>oracle</a:t>
            </a:r>
            <a:r>
              <a:rPr lang="zh-CN" altLang="en-US" dirty="0"/>
              <a:t>、两种</a:t>
            </a:r>
            <a:r>
              <a:rPr lang="en-US" altLang="zh-CN" dirty="0"/>
              <a:t>mode</a:t>
            </a:r>
            <a:r>
              <a:rPr lang="zh-CN" altLang="en-US" dirty="0"/>
              <a:t>进行组合</a:t>
            </a:r>
            <a:r>
              <a:rPr lang="en-US" altLang="zh-CN" sz="2400" b="0" dirty="0"/>
              <a:t>——18</a:t>
            </a:r>
            <a:r>
              <a:rPr lang="zh-CN" altLang="en-US" sz="2400" b="0" dirty="0"/>
              <a:t>种</a:t>
            </a:r>
            <a:endParaRPr lang="en-US" altLang="zh-CN" sz="2400" b="0" dirty="0"/>
          </a:p>
          <a:p>
            <a:pPr lvl="1"/>
            <a:r>
              <a:rPr lang="en-US" altLang="zh-CN" sz="2000" b="0" dirty="0"/>
              <a:t>31</a:t>
            </a:r>
            <a:r>
              <a:rPr lang="zh-CN" altLang="en-US" sz="2000" b="0" dirty="0"/>
              <a:t>个程序各运行</a:t>
            </a:r>
            <a:r>
              <a:rPr lang="en-US" altLang="zh-CN" sz="2000" b="0" dirty="0"/>
              <a:t>18</a:t>
            </a:r>
            <a:r>
              <a:rPr lang="zh-CN" altLang="en-US" sz="2000" b="0" dirty="0"/>
              <a:t>次，工作量大，所以针对不同的</a:t>
            </a:r>
            <a:r>
              <a:rPr lang="en-US" altLang="zh-CN" sz="2000" b="0" dirty="0"/>
              <a:t>RQ</a:t>
            </a:r>
            <a:r>
              <a:rPr lang="zh-CN" altLang="en-US" sz="2000" b="0" dirty="0"/>
              <a:t>，只进行部分实验</a:t>
            </a:r>
            <a:endParaRPr lang="en-US" altLang="zh-CN" sz="2000" b="0" dirty="0"/>
          </a:p>
          <a:p>
            <a:r>
              <a:rPr lang="zh-CN" altLang="en-US" dirty="0"/>
              <a:t>运行时间：</a:t>
            </a:r>
            <a:endParaRPr lang="zh-CN" altLang="en-US" sz="3200" dirty="0"/>
          </a:p>
        </p:txBody>
      </p:sp>
      <p:sp>
        <p:nvSpPr>
          <p:cNvPr id="4" name="标题 3">
            <a:extLst>
              <a:ext uri="{FF2B5EF4-FFF2-40B4-BE49-F238E27FC236}">
                <a16:creationId xmlns:a16="http://schemas.microsoft.com/office/drawing/2014/main" id="{63EB4947-551C-45DB-8EC6-38D10BFDDD40}"/>
              </a:ext>
            </a:extLst>
          </p:cNvPr>
          <p:cNvSpPr>
            <a:spLocks noGrp="1"/>
          </p:cNvSpPr>
          <p:nvPr>
            <p:ph type="title"/>
          </p:nvPr>
        </p:nvSpPr>
        <p:spPr/>
        <p:txBody>
          <a:bodyPr/>
          <a:lstStyle/>
          <a:p>
            <a:r>
              <a:rPr lang="en-US" altLang="zh-CN" dirty="0"/>
              <a:t>Results</a:t>
            </a:r>
            <a:endParaRPr lang="zh-CN" altLang="en-US" dirty="0"/>
          </a:p>
        </p:txBody>
      </p:sp>
      <p:pic>
        <p:nvPicPr>
          <p:cNvPr id="6" name="图片 5">
            <a:extLst>
              <a:ext uri="{FF2B5EF4-FFF2-40B4-BE49-F238E27FC236}">
                <a16:creationId xmlns:a16="http://schemas.microsoft.com/office/drawing/2014/main" id="{F807DA62-D3AB-4F0F-96A3-6AE5B5B82613}"/>
              </a:ext>
            </a:extLst>
          </p:cNvPr>
          <p:cNvPicPr>
            <a:picLocks noChangeAspect="1"/>
          </p:cNvPicPr>
          <p:nvPr/>
        </p:nvPicPr>
        <p:blipFill>
          <a:blip r:embed="rId3"/>
          <a:stretch>
            <a:fillRect/>
          </a:stretch>
        </p:blipFill>
        <p:spPr>
          <a:xfrm>
            <a:off x="2063695" y="2835845"/>
            <a:ext cx="7617815" cy="2069179"/>
          </a:xfrm>
          <a:prstGeom prst="rect">
            <a:avLst/>
          </a:prstGeom>
        </p:spPr>
      </p:pic>
    </p:spTree>
    <p:extLst>
      <p:ext uri="{BB962C8B-B14F-4D97-AF65-F5344CB8AC3E}">
        <p14:creationId xmlns:p14="http://schemas.microsoft.com/office/powerpoint/2010/main" val="1784644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5ACA51D-82A7-475D-BA0B-72993B7D4B6A}"/>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14</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1F320716-C0C3-478A-8261-D6F98B6A3109}"/>
              </a:ext>
            </a:extLst>
          </p:cNvPr>
          <p:cNvSpPr>
            <a:spLocks noGrp="1"/>
          </p:cNvSpPr>
          <p:nvPr>
            <p:ph idx="1"/>
          </p:nvPr>
        </p:nvSpPr>
        <p:spPr>
          <a:xfrm>
            <a:off x="285008" y="878774"/>
            <a:ext cx="3835048" cy="5379521"/>
          </a:xfrm>
        </p:spPr>
        <p:txBody>
          <a:bodyPr/>
          <a:lstStyle/>
          <a:p>
            <a:r>
              <a:rPr lang="zh-CN" altLang="en-US" dirty="0"/>
              <a:t>静态分析的</a:t>
            </a:r>
            <a:r>
              <a:rPr lang="en-US" altLang="zh-CN" dirty="0"/>
              <a:t>recall</a:t>
            </a:r>
          </a:p>
          <a:p>
            <a:pPr lvl="1"/>
            <a:r>
              <a:rPr lang="en-US" altLang="zh-CN" dirty="0"/>
              <a:t>base</a:t>
            </a:r>
            <a:r>
              <a:rPr lang="zh-CN" altLang="en-US" dirty="0"/>
              <a:t>静态分析：即上下文不敏感</a:t>
            </a:r>
          </a:p>
        </p:txBody>
      </p:sp>
      <p:sp>
        <p:nvSpPr>
          <p:cNvPr id="4" name="标题 3">
            <a:extLst>
              <a:ext uri="{FF2B5EF4-FFF2-40B4-BE49-F238E27FC236}">
                <a16:creationId xmlns:a16="http://schemas.microsoft.com/office/drawing/2014/main" id="{E455C654-C4E4-4EF5-B391-68EB399EC5D2}"/>
              </a:ext>
            </a:extLst>
          </p:cNvPr>
          <p:cNvSpPr>
            <a:spLocks noGrp="1"/>
          </p:cNvSpPr>
          <p:nvPr>
            <p:ph type="title"/>
          </p:nvPr>
        </p:nvSpPr>
        <p:spPr/>
        <p:txBody>
          <a:bodyPr/>
          <a:lstStyle/>
          <a:p>
            <a:r>
              <a:rPr lang="en-US" altLang="zh-CN" dirty="0"/>
              <a:t>Results</a:t>
            </a:r>
            <a:r>
              <a:rPr lang="en-US" altLang="zh-CN" sz="3600" dirty="0"/>
              <a:t>-RQ1</a:t>
            </a:r>
            <a:endParaRPr lang="zh-CN" altLang="en-US" dirty="0"/>
          </a:p>
        </p:txBody>
      </p:sp>
      <p:pic>
        <p:nvPicPr>
          <p:cNvPr id="6" name="图片 5">
            <a:extLst>
              <a:ext uri="{FF2B5EF4-FFF2-40B4-BE49-F238E27FC236}">
                <a16:creationId xmlns:a16="http://schemas.microsoft.com/office/drawing/2014/main" id="{16C10B18-098E-42BE-9FE1-FD270E29FCF6}"/>
              </a:ext>
            </a:extLst>
          </p:cNvPr>
          <p:cNvPicPr>
            <a:picLocks noChangeAspect="1"/>
          </p:cNvPicPr>
          <p:nvPr/>
        </p:nvPicPr>
        <p:blipFill>
          <a:blip r:embed="rId3"/>
          <a:stretch>
            <a:fillRect/>
          </a:stretch>
        </p:blipFill>
        <p:spPr>
          <a:xfrm>
            <a:off x="4262099" y="1148555"/>
            <a:ext cx="7873124" cy="3623141"/>
          </a:xfrm>
          <a:prstGeom prst="rect">
            <a:avLst/>
          </a:prstGeom>
        </p:spPr>
      </p:pic>
      <p:sp>
        <p:nvSpPr>
          <p:cNvPr id="7" name="内容占位符 2">
            <a:extLst>
              <a:ext uri="{FF2B5EF4-FFF2-40B4-BE49-F238E27FC236}">
                <a16:creationId xmlns:a16="http://schemas.microsoft.com/office/drawing/2014/main" id="{F2AB795F-5864-4613-BEE6-3691BF218228}"/>
              </a:ext>
            </a:extLst>
          </p:cNvPr>
          <p:cNvSpPr txBox="1">
            <a:spLocks/>
          </p:cNvSpPr>
          <p:nvPr/>
        </p:nvSpPr>
        <p:spPr>
          <a:xfrm>
            <a:off x="285008" y="4827162"/>
            <a:ext cx="11586812" cy="1930990"/>
          </a:xfrm>
          <a:prstGeom prst="rect">
            <a:avLst/>
          </a:prstGeom>
        </p:spPr>
        <p:txBody>
          <a:bodyPr vert="horz" lIns="91440" tIns="45720" rIns="91440" bIns="45720" rtlCol="0">
            <a:normAutofit/>
          </a:bodyPr>
          <a:lstStyle>
            <a:lvl1pPr marL="355600" indent="-355600" algn="l" defTabSz="914400" rtl="0" eaLnBrk="1" latinLnBrk="0" hangingPunct="1">
              <a:lnSpc>
                <a:spcPct val="12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34950" algn="l" defTabSz="914400" rtl="0" eaLnBrk="1" latinLnBrk="0" hangingPunct="1">
              <a:lnSpc>
                <a:spcPct val="120000"/>
              </a:lnSpc>
              <a:spcBef>
                <a:spcPts val="500"/>
              </a:spcBef>
              <a:buClr>
                <a:schemeClr val="accent1"/>
              </a:buClr>
              <a:buSzPct val="90000"/>
              <a:buFont typeface="Wingdings" panose="05000000000000000000" pitchFamily="2" charset="2"/>
              <a:buChar char="n"/>
              <a:defRPr sz="2400" kern="1200">
                <a:solidFill>
                  <a:schemeClr val="tx1"/>
                </a:solidFill>
                <a:latin typeface="微软雅黑" panose="020B0503020204020204" pitchFamily="34" charset="-122"/>
                <a:ea typeface="微软雅黑" panose="020B0503020204020204" pitchFamily="34" charset="-122"/>
                <a:cs typeface="+mn-cs"/>
              </a:defRPr>
            </a:lvl2pPr>
            <a:lvl3pPr marL="986155" indent="-273050" algn="l" defTabSz="914400" rtl="0" eaLnBrk="1" latinLnBrk="0" hangingPunct="1">
              <a:lnSpc>
                <a:spcPct val="120000"/>
              </a:lnSpc>
              <a:spcBef>
                <a:spcPts val="500"/>
              </a:spcBef>
              <a:buClr>
                <a:schemeClr val="accent1"/>
              </a:buClr>
              <a:buFont typeface="Wingdings" panose="05000000000000000000" pitchFamily="2" charset="2"/>
              <a:buChar char="v"/>
              <a:defRPr sz="2000" kern="1200">
                <a:solidFill>
                  <a:schemeClr val="tx1"/>
                </a:solidFill>
                <a:latin typeface="微软雅黑" panose="020B0503020204020204" pitchFamily="34" charset="-122"/>
                <a:ea typeface="微软雅黑" panose="020B0503020204020204" pitchFamily="34" charset="-122"/>
                <a:cs typeface="+mn-cs"/>
              </a:defRPr>
            </a:lvl3pPr>
            <a:lvl4pPr marL="1262380" indent="-228600" algn="l" defTabSz="914400" rtl="0" eaLnBrk="1" latinLnBrk="0" hangingPunct="1">
              <a:lnSpc>
                <a:spcPct val="120000"/>
              </a:lnSpc>
              <a:spcBef>
                <a:spcPts val="500"/>
              </a:spcBef>
              <a:buClr>
                <a:schemeClr val="accent1"/>
              </a:buClr>
              <a:buFont typeface="Wingdings" panose="05000000000000000000" pitchFamily="2" charset="2"/>
              <a:buChar char="ü"/>
              <a:defRPr sz="1800" kern="1200">
                <a:solidFill>
                  <a:schemeClr val="tx1"/>
                </a:solidFill>
                <a:latin typeface="微软雅黑" panose="020B0503020204020204" pitchFamily="34" charset="-122"/>
                <a:ea typeface="微软雅黑" panose="020B0503020204020204"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anose="05000000000000000000" pitchFamily="2" charset="2"/>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altLang="zh-CN" dirty="0"/>
              <a:t>combined lib</a:t>
            </a:r>
            <a:r>
              <a:rPr lang="zh-CN" altLang="en-US" dirty="0"/>
              <a:t>列的</a:t>
            </a:r>
            <a:r>
              <a:rPr lang="en-US" altLang="zh-CN" dirty="0"/>
              <a:t>recall</a:t>
            </a:r>
            <a:r>
              <a:rPr lang="zh-CN" altLang="en-US" dirty="0"/>
              <a:t>中位数达到了</a:t>
            </a:r>
            <a:r>
              <a:rPr lang="en-US" altLang="zh-CN" dirty="0"/>
              <a:t>0.884</a:t>
            </a:r>
            <a:r>
              <a:rPr lang="zh-CN" altLang="en-US" dirty="0"/>
              <a:t>，但是这表明静态分析仍会遗漏约</a:t>
            </a:r>
            <a:r>
              <a:rPr lang="en-US" altLang="zh-CN" dirty="0"/>
              <a:t>11%</a:t>
            </a:r>
            <a:r>
              <a:rPr lang="zh-CN" altLang="en-US" dirty="0"/>
              <a:t>的已知</a:t>
            </a:r>
            <a:r>
              <a:rPr lang="en-US" altLang="zh-CN" dirty="0"/>
              <a:t>methods</a:t>
            </a:r>
          </a:p>
          <a:p>
            <a:pPr lvl="1"/>
            <a:r>
              <a:rPr lang="zh-CN" altLang="en-US" dirty="0"/>
              <a:t>还对存在的</a:t>
            </a:r>
            <a:r>
              <a:rPr lang="en-US" altLang="zh-CN" dirty="0"/>
              <a:t>FNs</a:t>
            </a:r>
            <a:r>
              <a:rPr lang="zh-CN" altLang="en-US" dirty="0"/>
              <a:t>的来源进行了分析</a:t>
            </a:r>
            <a:endParaRPr lang="en-US" altLang="zh-CN" dirty="0"/>
          </a:p>
          <a:p>
            <a:pPr lvl="2"/>
            <a:r>
              <a:rPr lang="en-US" altLang="zh-CN" dirty="0"/>
              <a:t>22.25% Java core, 10.51% Java extended, 46.50% Java private,</a:t>
            </a:r>
            <a:r>
              <a:rPr lang="zh-CN" altLang="en-US" dirty="0"/>
              <a:t> </a:t>
            </a:r>
            <a:r>
              <a:rPr lang="en-US" altLang="zh-CN" dirty="0"/>
              <a:t>21.47% application</a:t>
            </a:r>
          </a:p>
        </p:txBody>
      </p:sp>
    </p:spTree>
    <p:extLst>
      <p:ext uri="{BB962C8B-B14F-4D97-AF65-F5344CB8AC3E}">
        <p14:creationId xmlns:p14="http://schemas.microsoft.com/office/powerpoint/2010/main" val="29113798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5ACA51D-82A7-475D-BA0B-72993B7D4B6A}"/>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15</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1F320716-C0C3-478A-8261-D6F98B6A3109}"/>
              </a:ext>
            </a:extLst>
          </p:cNvPr>
          <p:cNvSpPr>
            <a:spLocks noGrp="1"/>
          </p:cNvSpPr>
          <p:nvPr>
            <p:ph idx="1"/>
          </p:nvPr>
        </p:nvSpPr>
        <p:spPr>
          <a:xfrm>
            <a:off x="285007" y="878774"/>
            <a:ext cx="4987637" cy="5379521"/>
          </a:xfrm>
        </p:spPr>
        <p:txBody>
          <a:bodyPr>
            <a:normAutofit lnSpcReduction="10000"/>
          </a:bodyPr>
          <a:lstStyle/>
          <a:p>
            <a:r>
              <a:rPr lang="zh-CN" altLang="en-US" dirty="0"/>
              <a:t>上下文敏感的影响</a:t>
            </a:r>
            <a:endParaRPr lang="en-US" altLang="zh-CN" dirty="0"/>
          </a:p>
          <a:p>
            <a:pPr lvl="1"/>
            <a:r>
              <a:rPr lang="zh-CN" altLang="en-US" dirty="0"/>
              <a:t>可看到，是否有上下文敏感对</a:t>
            </a:r>
            <a:r>
              <a:rPr lang="en-US" altLang="zh-CN" dirty="0"/>
              <a:t>recall</a:t>
            </a:r>
            <a:r>
              <a:rPr lang="zh-CN" altLang="en-US" dirty="0"/>
              <a:t>影响很小，中位数都在</a:t>
            </a:r>
            <a:r>
              <a:rPr lang="en-US" altLang="zh-CN" dirty="0"/>
              <a:t>0.880</a:t>
            </a:r>
            <a:r>
              <a:rPr lang="zh-CN" altLang="en-US" dirty="0"/>
              <a:t>左右</a:t>
            </a:r>
            <a:endParaRPr lang="en-US" altLang="zh-CN" dirty="0"/>
          </a:p>
          <a:p>
            <a:pPr lvl="1"/>
            <a:r>
              <a:rPr lang="zh-CN" altLang="en-US" dirty="0"/>
              <a:t>减少不太精确的上下文不敏感分析带来的</a:t>
            </a:r>
            <a:r>
              <a:rPr lang="en-US" altLang="zh-CN" dirty="0"/>
              <a:t>FP</a:t>
            </a:r>
            <a:r>
              <a:rPr lang="zh-CN" altLang="en-US" dirty="0"/>
              <a:t>对减少</a:t>
            </a:r>
            <a:r>
              <a:rPr lang="en-US" altLang="zh-CN" dirty="0"/>
              <a:t>FN</a:t>
            </a:r>
            <a:r>
              <a:rPr lang="zh-CN" altLang="en-US" dirty="0"/>
              <a:t>来说收益很小</a:t>
            </a:r>
            <a:endParaRPr lang="en-US" altLang="zh-CN" dirty="0"/>
          </a:p>
          <a:p>
            <a:r>
              <a:rPr lang="zh-CN" altLang="en-US" dirty="0"/>
              <a:t>静态分析中支持动态语言特性的有效性</a:t>
            </a:r>
          </a:p>
          <a:p>
            <a:pPr lvl="1"/>
            <a:r>
              <a:rPr lang="zh-CN" altLang="en-US" dirty="0"/>
              <a:t>有效性高，</a:t>
            </a:r>
            <a:r>
              <a:rPr lang="en-US" altLang="zh-CN" dirty="0"/>
              <a:t>recall</a:t>
            </a:r>
            <a:r>
              <a:rPr lang="zh-CN" altLang="en-US" dirty="0"/>
              <a:t>的中位数从</a:t>
            </a:r>
            <a:r>
              <a:rPr lang="en-US" altLang="zh-CN" dirty="0"/>
              <a:t>0.884</a:t>
            </a:r>
            <a:r>
              <a:rPr lang="zh-CN" altLang="en-US" dirty="0"/>
              <a:t>显著提高到</a:t>
            </a:r>
            <a:r>
              <a:rPr lang="en-US" altLang="zh-CN" dirty="0"/>
              <a:t>0.935</a:t>
            </a:r>
            <a:endParaRPr lang="zh-CN" altLang="en-US" dirty="0"/>
          </a:p>
        </p:txBody>
      </p:sp>
      <p:sp>
        <p:nvSpPr>
          <p:cNvPr id="4" name="标题 3">
            <a:extLst>
              <a:ext uri="{FF2B5EF4-FFF2-40B4-BE49-F238E27FC236}">
                <a16:creationId xmlns:a16="http://schemas.microsoft.com/office/drawing/2014/main" id="{E455C654-C4E4-4EF5-B391-68EB399EC5D2}"/>
              </a:ext>
            </a:extLst>
          </p:cNvPr>
          <p:cNvSpPr>
            <a:spLocks noGrp="1"/>
          </p:cNvSpPr>
          <p:nvPr>
            <p:ph type="title"/>
          </p:nvPr>
        </p:nvSpPr>
        <p:spPr/>
        <p:txBody>
          <a:bodyPr/>
          <a:lstStyle/>
          <a:p>
            <a:r>
              <a:rPr lang="en-US" altLang="zh-CN" dirty="0"/>
              <a:t>Results</a:t>
            </a:r>
            <a:r>
              <a:rPr lang="en-US" altLang="zh-CN" sz="3600" dirty="0"/>
              <a:t>-RQ2&amp;RQ3</a:t>
            </a:r>
            <a:endParaRPr lang="zh-CN" altLang="en-US" sz="3600" dirty="0"/>
          </a:p>
        </p:txBody>
      </p:sp>
      <p:pic>
        <p:nvPicPr>
          <p:cNvPr id="6" name="图片 5">
            <a:extLst>
              <a:ext uri="{FF2B5EF4-FFF2-40B4-BE49-F238E27FC236}">
                <a16:creationId xmlns:a16="http://schemas.microsoft.com/office/drawing/2014/main" id="{3570D027-B3E1-4014-8BEF-D2619F20C54F}"/>
              </a:ext>
            </a:extLst>
          </p:cNvPr>
          <p:cNvPicPr>
            <a:picLocks noChangeAspect="1"/>
          </p:cNvPicPr>
          <p:nvPr/>
        </p:nvPicPr>
        <p:blipFill>
          <a:blip r:embed="rId2"/>
          <a:stretch>
            <a:fillRect/>
          </a:stretch>
        </p:blipFill>
        <p:spPr>
          <a:xfrm>
            <a:off x="5272644" y="1080916"/>
            <a:ext cx="6794082" cy="3461746"/>
          </a:xfrm>
          <a:prstGeom prst="rect">
            <a:avLst/>
          </a:prstGeom>
        </p:spPr>
      </p:pic>
    </p:spTree>
    <p:extLst>
      <p:ext uri="{BB962C8B-B14F-4D97-AF65-F5344CB8AC3E}">
        <p14:creationId xmlns:p14="http://schemas.microsoft.com/office/powerpoint/2010/main" val="17340975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5ACA51D-82A7-475D-BA0B-72993B7D4B6A}"/>
              </a:ext>
            </a:extLst>
          </p:cNvPr>
          <p:cNvSpPr>
            <a:spLocks noGrp="1"/>
          </p:cNvSpPr>
          <p:nvPr>
            <p:ph type="sldNum" sz="quarter" idx="12"/>
          </p:nvPr>
        </p:nvSpPr>
        <p:spPr/>
        <p:txBody>
          <a:bodyPr/>
          <a:lstStyle/>
          <a:p>
            <a:pPr defTabSz="685800">
              <a:defRPr/>
            </a:pPr>
            <a:fld id="{86CFBB55-5383-4680-AC02-FAC14F853CF3}" type="slidenum">
              <a:rPr lang="zh-CN" altLang="en-US" smtClean="0">
                <a:solidFill>
                  <a:prstClr val="black">
                    <a:lumMod val="75000"/>
                    <a:lumOff val="25000"/>
                  </a:prstClr>
                </a:solidFill>
              </a:rPr>
              <a:t>16</a:t>
            </a:fld>
            <a:endParaRPr lang="zh-CN" altLang="en-US" dirty="0">
              <a:solidFill>
                <a:prstClr val="black">
                  <a:lumMod val="75000"/>
                  <a:lumOff val="25000"/>
                </a:prstClr>
              </a:solidFill>
            </a:endParaRPr>
          </a:p>
        </p:txBody>
      </p:sp>
      <p:sp>
        <p:nvSpPr>
          <p:cNvPr id="3" name="内容占位符 2">
            <a:extLst>
              <a:ext uri="{FF2B5EF4-FFF2-40B4-BE49-F238E27FC236}">
                <a16:creationId xmlns:a16="http://schemas.microsoft.com/office/drawing/2014/main" id="{1F320716-C0C3-478A-8261-D6F98B6A3109}"/>
              </a:ext>
            </a:extLst>
          </p:cNvPr>
          <p:cNvSpPr>
            <a:spLocks noGrp="1"/>
          </p:cNvSpPr>
          <p:nvPr>
            <p:ph idx="1"/>
          </p:nvPr>
        </p:nvSpPr>
        <p:spPr/>
        <p:txBody>
          <a:bodyPr/>
          <a:lstStyle/>
          <a:p>
            <a:r>
              <a:rPr lang="en-US" altLang="zh-CN" dirty="0"/>
              <a:t>unsoundness</a:t>
            </a:r>
            <a:r>
              <a:rPr lang="zh-CN" altLang="en-US" dirty="0"/>
              <a:t>原因的量化</a:t>
            </a:r>
            <a:endParaRPr lang="en-US" altLang="zh-CN" dirty="0"/>
          </a:p>
          <a:p>
            <a:pPr lvl="1"/>
            <a:endParaRPr lang="zh-CN" altLang="en-US" dirty="0"/>
          </a:p>
        </p:txBody>
      </p:sp>
      <p:sp>
        <p:nvSpPr>
          <p:cNvPr id="4" name="标题 3">
            <a:extLst>
              <a:ext uri="{FF2B5EF4-FFF2-40B4-BE49-F238E27FC236}">
                <a16:creationId xmlns:a16="http://schemas.microsoft.com/office/drawing/2014/main" id="{E455C654-C4E4-4EF5-B391-68EB399EC5D2}"/>
              </a:ext>
            </a:extLst>
          </p:cNvPr>
          <p:cNvSpPr>
            <a:spLocks noGrp="1"/>
          </p:cNvSpPr>
          <p:nvPr>
            <p:ph type="title"/>
          </p:nvPr>
        </p:nvSpPr>
        <p:spPr/>
        <p:txBody>
          <a:bodyPr/>
          <a:lstStyle/>
          <a:p>
            <a:r>
              <a:rPr lang="en-US" altLang="zh-CN" dirty="0"/>
              <a:t>Results</a:t>
            </a:r>
            <a:r>
              <a:rPr lang="en-US" altLang="zh-CN" sz="3600" dirty="0"/>
              <a:t>-RQ4</a:t>
            </a:r>
            <a:endParaRPr lang="zh-CN" altLang="en-US" dirty="0"/>
          </a:p>
        </p:txBody>
      </p:sp>
      <p:pic>
        <p:nvPicPr>
          <p:cNvPr id="6" name="图片 5">
            <a:extLst>
              <a:ext uri="{FF2B5EF4-FFF2-40B4-BE49-F238E27FC236}">
                <a16:creationId xmlns:a16="http://schemas.microsoft.com/office/drawing/2014/main" id="{0F094ECC-EA67-47DC-8926-DCFD2044A259}"/>
              </a:ext>
            </a:extLst>
          </p:cNvPr>
          <p:cNvPicPr>
            <a:picLocks noChangeAspect="1"/>
          </p:cNvPicPr>
          <p:nvPr/>
        </p:nvPicPr>
        <p:blipFill>
          <a:blip r:embed="rId3"/>
          <a:stretch>
            <a:fillRect/>
          </a:stretch>
        </p:blipFill>
        <p:spPr>
          <a:xfrm>
            <a:off x="8040" y="1448816"/>
            <a:ext cx="5843752" cy="2792014"/>
          </a:xfrm>
          <a:prstGeom prst="rect">
            <a:avLst/>
          </a:prstGeom>
        </p:spPr>
      </p:pic>
      <p:pic>
        <p:nvPicPr>
          <p:cNvPr id="8" name="图片 7">
            <a:extLst>
              <a:ext uri="{FF2B5EF4-FFF2-40B4-BE49-F238E27FC236}">
                <a16:creationId xmlns:a16="http://schemas.microsoft.com/office/drawing/2014/main" id="{5BF464F9-7740-4689-9AB5-ADD057E73605}"/>
              </a:ext>
            </a:extLst>
          </p:cNvPr>
          <p:cNvPicPr>
            <a:picLocks noChangeAspect="1"/>
          </p:cNvPicPr>
          <p:nvPr/>
        </p:nvPicPr>
        <p:blipFill>
          <a:blip r:embed="rId4"/>
          <a:stretch>
            <a:fillRect/>
          </a:stretch>
        </p:blipFill>
        <p:spPr>
          <a:xfrm>
            <a:off x="3088643" y="4210107"/>
            <a:ext cx="5498589" cy="2638003"/>
          </a:xfrm>
          <a:prstGeom prst="rect">
            <a:avLst/>
          </a:prstGeom>
        </p:spPr>
      </p:pic>
      <p:pic>
        <p:nvPicPr>
          <p:cNvPr id="10" name="图片 9">
            <a:extLst>
              <a:ext uri="{FF2B5EF4-FFF2-40B4-BE49-F238E27FC236}">
                <a16:creationId xmlns:a16="http://schemas.microsoft.com/office/drawing/2014/main" id="{BAD5C77B-8E05-4556-8C31-7492C3608745}"/>
              </a:ext>
            </a:extLst>
          </p:cNvPr>
          <p:cNvPicPr>
            <a:picLocks noChangeAspect="1"/>
          </p:cNvPicPr>
          <p:nvPr/>
        </p:nvPicPr>
        <p:blipFill>
          <a:blip r:embed="rId5"/>
          <a:stretch>
            <a:fillRect/>
          </a:stretch>
        </p:blipFill>
        <p:spPr>
          <a:xfrm>
            <a:off x="6096000" y="1459142"/>
            <a:ext cx="6049219" cy="2781688"/>
          </a:xfrm>
          <a:prstGeom prst="rect">
            <a:avLst/>
          </a:prstGeom>
        </p:spPr>
      </p:pic>
    </p:spTree>
    <p:extLst>
      <p:ext uri="{BB962C8B-B14F-4D97-AF65-F5344CB8AC3E}">
        <p14:creationId xmlns:p14="http://schemas.microsoft.com/office/powerpoint/2010/main" val="333329441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21" name="Group 1"/>
          <p:cNvGrpSpPr/>
          <p:nvPr/>
        </p:nvGrpSpPr>
        <p:grpSpPr>
          <a:xfrm>
            <a:off x="10031385" y="4810119"/>
            <a:ext cx="558403" cy="528638"/>
            <a:chOff x="10637838" y="3171860"/>
            <a:chExt cx="744537" cy="704850"/>
          </a:xfrm>
        </p:grpSpPr>
        <p:sp>
          <p:nvSpPr>
            <p:cNvPr id="22"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23"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24" name="Group 3"/>
          <p:cNvGrpSpPr/>
          <p:nvPr/>
        </p:nvGrpSpPr>
        <p:grpSpPr>
          <a:xfrm>
            <a:off x="1354455" y="1612580"/>
            <a:ext cx="470297" cy="470297"/>
            <a:chOff x="1308100" y="1397035"/>
            <a:chExt cx="627063" cy="627062"/>
          </a:xfrm>
        </p:grpSpPr>
        <p:sp>
          <p:nvSpPr>
            <p:cNvPr id="25"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26"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3" name="文本框 2"/>
          <p:cNvSpPr txBox="1"/>
          <p:nvPr/>
        </p:nvSpPr>
        <p:spPr>
          <a:xfrm>
            <a:off x="-846633" y="96219"/>
            <a:ext cx="184666" cy="369332"/>
          </a:xfrm>
          <a:prstGeom prst="rect">
            <a:avLst/>
          </a:prstGeom>
          <a:noFill/>
        </p:spPr>
        <p:txBody>
          <a:bodyPr wrap="none" rtlCol="0">
            <a:spAutoFit/>
          </a:bodyPr>
          <a:lstStyle/>
          <a:p>
            <a:endParaRPr kumimoji="1" lang="zh-CN" altLang="en-US" dirty="0"/>
          </a:p>
        </p:txBody>
      </p:sp>
      <p:sp>
        <p:nvSpPr>
          <p:cNvPr id="13" name="文本框 62"/>
          <p:cNvSpPr txBox="1">
            <a:spLocks noChangeArrowheads="1"/>
          </p:cNvSpPr>
          <p:nvPr/>
        </p:nvSpPr>
        <p:spPr bwMode="auto">
          <a:xfrm>
            <a:off x="5138045" y="2946756"/>
            <a:ext cx="1915909"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defTabSz="685800" eaLnBrk="1" fontAlgn="auto" hangingPunct="1">
              <a:spcBef>
                <a:spcPts val="0"/>
              </a:spcBef>
              <a:spcAft>
                <a:spcPts val="0"/>
              </a:spcAft>
            </a:pPr>
            <a:r>
              <a:rPr lang="zh-CN" altLang="en-US" sz="4500" dirty="0">
                <a:solidFill>
                  <a:srgbClr val="4B649F"/>
                </a:solidFill>
              </a:rPr>
              <a:t>谢谢！</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anose="020B0503020204020204" pitchFamily="34" charset="-122"/>
            <a:ea typeface="微软雅黑" panose="020B0503020204020204" pitchFamily="34" charset="-122"/>
          </a:defRPr>
        </a:defPPr>
      </a:lstStyle>
    </a:spDef>
    <a:txDef>
      <a:spPr>
        <a:noFill/>
      </a:spPr>
      <a:bodyPr wrap="non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1380</TotalTime>
  <Words>1640</Words>
  <Application>Microsoft Office PowerPoint</Application>
  <PresentationFormat>宽屏</PresentationFormat>
  <Paragraphs>171</Paragraphs>
  <Slides>17</Slides>
  <Notes>15</Notes>
  <HiddenSlides>1</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17</vt:i4>
      </vt:variant>
    </vt:vector>
  </HeadingPairs>
  <TitlesOfParts>
    <vt:vector size="24" baseType="lpstr">
      <vt:lpstr>LinLibertineT</vt:lpstr>
      <vt:lpstr>TimesLTStd-Roman-Identity-H-Identity-H</vt:lpstr>
      <vt:lpstr>等线</vt:lpstr>
      <vt:lpstr>微软雅黑</vt:lpstr>
      <vt:lpstr>Arial</vt:lpstr>
      <vt:lpstr>Wingdings</vt:lpstr>
      <vt:lpstr>Office 主题​​</vt:lpstr>
      <vt:lpstr>PowerPoint 演示文稿</vt:lpstr>
      <vt:lpstr>Introduction</vt:lpstr>
      <vt:lpstr>Introduction</vt:lpstr>
      <vt:lpstr>Related Work</vt:lpstr>
      <vt:lpstr>Methodology</vt:lpstr>
      <vt:lpstr>Methodology</vt:lpstr>
      <vt:lpstr>Methodology</vt:lpstr>
      <vt:lpstr>Methodology</vt:lpstr>
      <vt:lpstr>Methodology</vt:lpstr>
      <vt:lpstr>Methodology</vt:lpstr>
      <vt:lpstr>Methodology</vt:lpstr>
      <vt:lpstr>Methodology</vt:lpstr>
      <vt:lpstr>Results</vt:lpstr>
      <vt:lpstr>Results-RQ1</vt:lpstr>
      <vt:lpstr>Results-RQ2&amp;RQ3</vt:lpstr>
      <vt:lpstr>Results-RQ4</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赵 琦</cp:lastModifiedBy>
  <cp:revision>1100</cp:revision>
  <dcterms:created xsi:type="dcterms:W3CDTF">2018-06-04T22:40:00Z</dcterms:created>
  <dcterms:modified xsi:type="dcterms:W3CDTF">2021-10-27T13:21:17Z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A0AD0F212C974F6C9C96D2B09AA61E5E</vt:lpwstr>
  </property>
  <property fmtid="{D5CDD505-2E9C-101B-9397-08002B2CF9AE}" pid="3" name="KSOProductBuildVer">
    <vt:lpwstr>2052-11.1.0.10578</vt:lpwstr>
  </property>
</Properties>
</file>