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532" r:id="rId2"/>
    <p:sldId id="528" r:id="rId3"/>
    <p:sldId id="630" r:id="rId4"/>
    <p:sldId id="389" r:id="rId5"/>
    <p:sldId id="629" r:id="rId6"/>
    <p:sldId id="631" r:id="rId7"/>
    <p:sldId id="634" r:id="rId8"/>
    <p:sldId id="636" r:id="rId9"/>
    <p:sldId id="614" r:id="rId10"/>
    <p:sldId id="632" r:id="rId11"/>
    <p:sldId id="633" r:id="rId12"/>
    <p:sldId id="637" r:id="rId13"/>
    <p:sldId id="572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1.29精读" id="{45DF9A82-82F5-4610-A05A-CE417E38B482}">
          <p14:sldIdLst>
            <p14:sldId id="532"/>
            <p14:sldId id="528"/>
            <p14:sldId id="630"/>
            <p14:sldId id="389"/>
            <p14:sldId id="629"/>
            <p14:sldId id="631"/>
            <p14:sldId id="634"/>
            <p14:sldId id="636"/>
            <p14:sldId id="614"/>
            <p14:sldId id="632"/>
            <p14:sldId id="633"/>
            <p14:sldId id="637"/>
            <p14:sldId id="5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万 嘉诚" initials="万" lastIdx="2" clrIdx="0">
    <p:extLst>
      <p:ext uri="{19B8F6BF-5375-455C-9EA6-DF929625EA0E}">
        <p15:presenceInfo xmlns:p15="http://schemas.microsoft.com/office/powerpoint/2012/main" userId="fd05f492b62f8eb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6464"/>
    <a:srgbClr val="D2D3D7"/>
    <a:srgbClr val="FFFFFF"/>
    <a:srgbClr val="507E32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82" autoAdjust="0"/>
    <p:restoredTop sz="78892" autoAdjust="0"/>
  </p:normalViewPr>
  <p:slideViewPr>
    <p:cSldViewPr snapToGrid="0">
      <p:cViewPr varScale="1">
        <p:scale>
          <a:sx n="67" d="100"/>
          <a:sy n="67" d="100"/>
        </p:scale>
        <p:origin x="69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AC955-ABC6-43D6-AE3F-E89797EECF3A}" type="datetimeFigureOut">
              <a:rPr lang="zh-CN" altLang="en-US" smtClean="0"/>
              <a:t>2024/1/30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6DCA52-26B5-42E5-8763-EFAADB4971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626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209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211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自底向上逆序遍历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DCA52-26B5-42E5-8763-EFAADB4971A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2206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自底向上逆序遍历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DCA52-26B5-42E5-8763-EFAADB4971A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6714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自底向上逆序遍历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DCA52-26B5-42E5-8763-EFAADB4971A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673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自底向上逆序遍历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DCA52-26B5-42E5-8763-EFAADB4971A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23952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自底向上逆序遍历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DCA52-26B5-42E5-8763-EFAADB4971A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65351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没有明显趋势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91325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9760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43155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DCA52-26B5-42E5-8763-EFAADB4971A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0742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8014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普通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A3D5BA1-327D-4FFB-8604-622C04783FB7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占位符 2">
            <a:extLst>
              <a:ext uri="{FF2B5EF4-FFF2-40B4-BE49-F238E27FC236}">
                <a16:creationId xmlns:a16="http://schemas.microsoft.com/office/drawing/2014/main" id="{0A90AC45-33B8-467E-8109-A6BDBB3864A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F17CA559-8F3D-43C4-844D-C9BA2F65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9538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0E95540-518A-436D-96A9-E8E5B99E656B}"/>
              </a:ext>
            </a:extLst>
          </p:cNvPr>
          <p:cNvSpPr txBox="1"/>
          <p:nvPr userDrawn="1"/>
        </p:nvSpPr>
        <p:spPr>
          <a:xfrm>
            <a:off x="2113078" y="651792"/>
            <a:ext cx="7965831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54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学士学位论文答辩</a:t>
            </a: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D890E7FE-640E-4C4B-AEED-461CE6C6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79" y="3467667"/>
            <a:ext cx="7965831" cy="1534958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" name="矩形 19">
            <a:extLst>
              <a:ext uri="{FF2B5EF4-FFF2-40B4-BE49-F238E27FC236}">
                <a16:creationId xmlns:a16="http://schemas.microsoft.com/office/drawing/2014/main" id="{ED687791-76AA-47CB-B229-403F2F592611}"/>
              </a:ext>
            </a:extLst>
          </p:cNvPr>
          <p:cNvSpPr/>
          <p:nvPr userDrawn="1"/>
        </p:nvSpPr>
        <p:spPr>
          <a:xfrm>
            <a:off x="1636686" y="723900"/>
            <a:ext cx="8918627" cy="50863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DA3962CF-197B-43C5-A281-4A78FDC25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69" y="5127259"/>
            <a:ext cx="8585847" cy="60111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8" name="Group 3">
            <a:extLst>
              <a:ext uri="{FF2B5EF4-FFF2-40B4-BE49-F238E27FC236}">
                <a16:creationId xmlns:a16="http://schemas.microsoft.com/office/drawing/2014/main" id="{15034403-6685-4B58-ACE4-C380E28D34DC}"/>
              </a:ext>
            </a:extLst>
          </p:cNvPr>
          <p:cNvGrpSpPr/>
          <p:nvPr userDrawn="1"/>
        </p:nvGrpSpPr>
        <p:grpSpPr>
          <a:xfrm>
            <a:off x="1493414" y="565150"/>
            <a:ext cx="470297" cy="470297"/>
            <a:chOff x="1308100" y="1397035"/>
            <a:chExt cx="627063" cy="627062"/>
          </a:xfrm>
        </p:grpSpPr>
        <p:sp>
          <p:nvSpPr>
            <p:cNvPr id="9" name="矩形 24">
              <a:extLst>
                <a:ext uri="{FF2B5EF4-FFF2-40B4-BE49-F238E27FC236}">
                  <a16:creationId xmlns:a16="http://schemas.microsoft.com/office/drawing/2014/main" id="{1194DD5D-D017-4C63-9A90-32B25C275B57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0" name="矩形 25">
              <a:extLst>
                <a:ext uri="{FF2B5EF4-FFF2-40B4-BE49-F238E27FC236}">
                  <a16:creationId xmlns:a16="http://schemas.microsoft.com/office/drawing/2014/main" id="{EF70099E-DB65-418D-9F7D-50A7CCBED790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1" name="Group 1">
            <a:extLst>
              <a:ext uri="{FF2B5EF4-FFF2-40B4-BE49-F238E27FC236}">
                <a16:creationId xmlns:a16="http://schemas.microsoft.com/office/drawing/2014/main" id="{6916F8CC-E994-4B67-9C33-5BC4E68DD1F7}"/>
              </a:ext>
            </a:extLst>
          </p:cNvPr>
          <p:cNvGrpSpPr/>
          <p:nvPr userDrawn="1"/>
        </p:nvGrpSpPr>
        <p:grpSpPr>
          <a:xfrm>
            <a:off x="10276111" y="5526361"/>
            <a:ext cx="558403" cy="528638"/>
            <a:chOff x="10637838" y="3171860"/>
            <a:chExt cx="744537" cy="704850"/>
          </a:xfrm>
        </p:grpSpPr>
        <p:sp>
          <p:nvSpPr>
            <p:cNvPr id="12" name="矩形 21">
              <a:extLst>
                <a:ext uri="{FF2B5EF4-FFF2-40B4-BE49-F238E27FC236}">
                  <a16:creationId xmlns:a16="http://schemas.microsoft.com/office/drawing/2014/main" id="{D23328E7-BFF2-425E-8135-D37933F8D22A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3" name="矩形 22">
              <a:extLst>
                <a:ext uri="{FF2B5EF4-FFF2-40B4-BE49-F238E27FC236}">
                  <a16:creationId xmlns:a16="http://schemas.microsoft.com/office/drawing/2014/main" id="{123FCACE-815B-4AA6-8CC1-58F35DA38D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702AD55-5847-4CCB-A65A-9BC88ED1E6B1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id="{73F66E0E-B447-4E57-9437-FDC3BE56C10F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1804777B-56A3-4EB8-8017-C5BC277C4834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1F2CDE73-8FE8-4606-B128-CCEDD1135E5C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319890DC-74B3-48DB-A2FC-C12B534F2B8F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8A2C1484-EB3C-4054-A87F-5E1663E32C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690" y="1431296"/>
            <a:ext cx="1984608" cy="204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661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13033" y="636313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1358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5885718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1C6B15-5F70-449F-B6D9-90E8FB4F58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84649" y="6341810"/>
            <a:ext cx="41148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基于多源信息的快速多目标追踪优化</a:t>
            </a:r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4328C59C-BD98-4565-A37F-39BD958DAA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8" name="图片 8">
            <a:extLst>
              <a:ext uri="{FF2B5EF4-FFF2-40B4-BE49-F238E27FC236}">
                <a16:creationId xmlns:a16="http://schemas.microsoft.com/office/drawing/2014/main" id="{E4BA26A8-79EE-459B-83A5-0F4E7A4842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77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ieeexplore.ieee.org/abstract/document/10228858" TargetMode="Externa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ctrTitle"/>
          </p:nvPr>
        </p:nvSpPr>
        <p:spPr>
          <a:xfrm>
            <a:off x="1646753" y="1955479"/>
            <a:ext cx="8585847" cy="3033964"/>
          </a:xfrm>
        </p:spPr>
        <p:txBody>
          <a:bodyPr anchor="ctr">
            <a:normAutofit/>
          </a:bodyPr>
          <a:lstStyle/>
          <a:p>
            <a:r>
              <a:rPr lang="en-US" altLang="zh-CN" sz="3200" dirty="0"/>
              <a:t>AGO: Boosting Mobile AI Inference Performance by Removing Constraints on Graph Optimization</a:t>
            </a:r>
            <a:br>
              <a:rPr lang="en-US" altLang="zh-CN" sz="3200" dirty="0"/>
            </a:br>
            <a:br>
              <a:rPr lang="en-US" altLang="zh-CN" sz="3200" dirty="0"/>
            </a:br>
            <a:r>
              <a:rPr lang="en-US" altLang="zh-CN" sz="3200" dirty="0"/>
              <a:t>							</a:t>
            </a:r>
            <a:r>
              <a:rPr lang="en-US" altLang="zh-CN" sz="1800" b="0" i="0" u="none" strike="noStrike" dirty="0">
                <a:effectLst/>
                <a:hlinkClick r:id="rId2"/>
              </a:rPr>
              <a:t>INFOCOM 2023</a:t>
            </a:r>
            <a:endParaRPr lang="en-US" altLang="zh-CN" sz="18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复杂算子间的融合往往不被主流的深度学习编译器所考虑</a:t>
            </a:r>
            <a:endParaRPr lang="en-US" altLang="zh-CN" dirty="0"/>
          </a:p>
          <a:p>
            <a:pPr lvl="1"/>
            <a:r>
              <a:rPr lang="zh-CN" altLang="en-US" dirty="0"/>
              <a:t>轻量的</a:t>
            </a:r>
            <a:r>
              <a:rPr lang="en-US" altLang="zh-CN" dirty="0"/>
              <a:t>Op3</a:t>
            </a:r>
            <a:r>
              <a:rPr lang="zh-CN" altLang="en-US" dirty="0"/>
              <a:t>与</a:t>
            </a:r>
            <a:r>
              <a:rPr lang="en-US" altLang="zh-CN" dirty="0"/>
              <a:t>Op4</a:t>
            </a:r>
            <a:r>
              <a:rPr lang="zh-CN" altLang="en-US" dirty="0"/>
              <a:t>因为复杂算子</a:t>
            </a:r>
            <a:r>
              <a:rPr lang="en-US" altLang="zh-CN" dirty="0"/>
              <a:t>Op1</a:t>
            </a:r>
            <a:r>
              <a:rPr lang="zh-CN" altLang="en-US" dirty="0"/>
              <a:t>和</a:t>
            </a:r>
            <a:r>
              <a:rPr lang="en-US" altLang="zh-CN" dirty="0"/>
              <a:t>Op2</a:t>
            </a:r>
            <a:r>
              <a:rPr lang="zh-CN" altLang="en-US" dirty="0"/>
              <a:t>的并行结构被迫单独执行</a:t>
            </a:r>
            <a:endParaRPr lang="en-US" altLang="zh-CN" dirty="0"/>
          </a:p>
          <a:p>
            <a:pPr lvl="2"/>
            <a:r>
              <a:rPr lang="zh-CN" altLang="en-US" dirty="0"/>
              <a:t>其实可以融合，但要严格规定执行顺序</a:t>
            </a:r>
          </a:p>
          <a:p>
            <a:pPr lvl="1"/>
            <a:r>
              <a:rPr lang="zh-CN" altLang="en-US" dirty="0"/>
              <a:t>如</a:t>
            </a:r>
            <a:r>
              <a:rPr lang="en-US" altLang="zh-CN" dirty="0"/>
              <a:t>Op5</a:t>
            </a:r>
            <a:r>
              <a:rPr lang="zh-CN" altLang="en-US" dirty="0"/>
              <a:t>与</a:t>
            </a:r>
            <a:r>
              <a:rPr lang="en-US" altLang="zh-CN" dirty="0"/>
              <a:t>Op6</a:t>
            </a:r>
            <a:r>
              <a:rPr lang="zh-CN" altLang="en-US" dirty="0"/>
              <a:t>所示，只有极少数的后继融合被考虑</a:t>
            </a:r>
          </a:p>
          <a:p>
            <a:pPr lvl="1"/>
            <a:endParaRPr lang="en-US" altLang="zh-CN" sz="2000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D7377A5-AAE4-36BF-C77F-F6729F149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8127" y="2592169"/>
            <a:ext cx="5981366" cy="33461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基于迭代空间对复杂算子做两阶段调优</a:t>
            </a:r>
            <a:endParaRPr lang="en-US" altLang="zh-CN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1BC4755-16CA-197D-ED2D-E8FCA884C9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5" y="1490127"/>
            <a:ext cx="11633190" cy="345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3967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0E5CB76-3A83-BD54-7BDC-E1ACCBC3A4DB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冗余计算</a:t>
            </a:r>
            <a:endParaRPr lang="en-US" altLang="zh-CN" dirty="0"/>
          </a:p>
          <a:p>
            <a:pPr lvl="1"/>
            <a:r>
              <a:rPr lang="zh-CN" altLang="en-US" dirty="0"/>
              <a:t>融合两个连续的卷积</a:t>
            </a:r>
            <a:r>
              <a:rPr lang="en-US" altLang="zh-CN" dirty="0"/>
              <a:t>Conv1</a:t>
            </a:r>
            <a:r>
              <a:rPr lang="zh-CN" altLang="en-US" dirty="0"/>
              <a:t>与</a:t>
            </a:r>
            <a:r>
              <a:rPr lang="en-US" altLang="zh-CN" dirty="0"/>
              <a:t>Conv2</a:t>
            </a:r>
            <a:r>
              <a:rPr lang="zh-CN" altLang="en-US" dirty="0"/>
              <a:t>将导致</a:t>
            </a:r>
            <a:r>
              <a:rPr lang="en-US" altLang="zh-CN" dirty="0"/>
              <a:t>Conv1</a:t>
            </a:r>
            <a:r>
              <a:rPr lang="zh-CN" altLang="en-US" dirty="0"/>
              <a:t>出现冗余计算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E33C863-850A-F5F8-061A-0229825FE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Intensive Operator Fusion for Subgraph</a:t>
            </a:r>
            <a:endParaRPr lang="zh-CN" altLang="en-US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FC1FF52E-065E-093C-B490-4B9DEF877751}"/>
              </a:ext>
            </a:extLst>
          </p:cNvPr>
          <p:cNvGrpSpPr/>
          <p:nvPr/>
        </p:nvGrpSpPr>
        <p:grpSpPr>
          <a:xfrm>
            <a:off x="1002723" y="1753017"/>
            <a:ext cx="9730047" cy="3190875"/>
            <a:chOff x="968433" y="2164497"/>
            <a:chExt cx="9730047" cy="3190875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807D738-C5A5-2B22-5BCD-17E5C4E1A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8433" y="2164497"/>
              <a:ext cx="6096000" cy="3190875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A0D0316C-912A-235C-07FC-B7E474CA3CA5}"/>
                </a:ext>
              </a:extLst>
            </p:cNvPr>
            <p:cNvSpPr/>
            <p:nvPr/>
          </p:nvSpPr>
          <p:spPr>
            <a:xfrm>
              <a:off x="968433" y="2377440"/>
              <a:ext cx="6096000" cy="116586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85058E4A-723F-FBAB-CA95-A55344C7A2FF}"/>
                </a:ext>
              </a:extLst>
            </p:cNvPr>
            <p:cNvSpPr txBox="1"/>
            <p:nvPr/>
          </p:nvSpPr>
          <p:spPr>
            <a:xfrm>
              <a:off x="7064433" y="2637204"/>
              <a:ext cx="36340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每计算</a:t>
              </a:r>
              <a:r>
                <a:rPr lang="en-US" altLang="zh-CN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Conv2</a:t>
              </a:r>
              <a:r>
                <a:rPr lang="zh-CN" altLang="en-US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的一个</a:t>
              </a:r>
              <a:r>
                <a:rPr lang="en-US" altLang="zh-CN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tile</a:t>
              </a:r>
              <a:r>
                <a:rPr lang="zh-CN" altLang="en-US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en-US" altLang="zh-CN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Conv1</a:t>
              </a:r>
              <a:r>
                <a:rPr lang="zh-CN" altLang="en-US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的相关数据都会被冗余计算一次</a:t>
              </a:r>
              <a:endPara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1123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80E5CB76-3A83-BD54-7BDC-E1ACCBC3A4DB}"/>
                  </a:ext>
                </a:extLst>
              </p:cNvPr>
              <p:cNvSpPr>
                <a:spLocks noGrp="1"/>
              </p:cNvSpPr>
              <p:nvPr>
                <p:ph idx="1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dirty="0"/>
                  <a:t>冗余计算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形式化定义：</a:t>
                </a:r>
                <a:endParaRPr lang="en-US" altLang="zh-CN" dirty="0"/>
              </a:p>
              <a:p>
                <a:pPr lvl="2"/>
                <a:r>
                  <a:rPr lang="zh-CN" altLang="en-US" dirty="0"/>
                  <a:t>记前后两个算子的迭代空间为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𝐺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dirty="0"/>
                  <a:t>与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𝐺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en-US" dirty="0"/>
                  <a:t>，对应的计算量为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𝐺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zh-CN" altLang="en-US" dirty="0"/>
                  <a:t>与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𝐺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en-US" altLang="zh-CN" dirty="0"/>
              </a:p>
              <a:p>
                <a:pPr lvl="2"/>
                <a:r>
                  <a:rPr lang="zh-CN" altLang="en-US" dirty="0"/>
                  <a:t>经过</a:t>
                </a:r>
                <a:r>
                  <a:rPr lang="en-US" altLang="zh-CN" dirty="0"/>
                  <a:t>tiling</a:t>
                </a:r>
                <a:r>
                  <a:rPr lang="zh-CN" altLang="en-US" dirty="0"/>
                  <a:t>后，内部</a:t>
                </a:r>
                <a:r>
                  <a:rPr lang="en-US" altLang="zh-CN" dirty="0"/>
                  <a:t>tile</a:t>
                </a:r>
                <a:r>
                  <a:rPr lang="zh-CN" altLang="en-US" dirty="0"/>
                  <a:t>的迭代空间为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𝑇𝑆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dirty="0"/>
                  <a:t>与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𝑇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en-US" dirty="0"/>
                  <a:t>，则经过融合后前一个算子的计算量为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zh-CN" altLang="en-US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𝑇𝑆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  <m:r>
                          <a:rPr lang="en-US" altLang="zh-CN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ctrlPr>
                              <a:rPr lang="en-US" altLang="zh-CN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zh-CN" alt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  <m:sSub>
                                  <m:sSub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𝑇𝑆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zh-CN" alt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  <m:sSub>
                                  <m:sSub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𝑇𝑆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∗|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𝑇𝑆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zh-CN" altLang="en-US" dirty="0"/>
                  <a:t>，其中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zh-CN" altLang="en-US" dirty="0"/>
                  <a:t>为笛卡尔积，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（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）</m:t>
                        </m:r>
                      </m:num>
                      <m:den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（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）</m:t>
                        </m:r>
                      </m:den>
                    </m:f>
                  </m:oMath>
                </a14:m>
                <a:r>
                  <a:rPr lang="zh-CN" altLang="en-US" dirty="0"/>
                  <a:t>为其逆运算</a:t>
                </a:r>
                <a:endParaRPr lang="en-US" altLang="zh-CN" dirty="0"/>
              </a:p>
              <a:p>
                <a:pPr lvl="2"/>
                <a:r>
                  <a:rPr lang="zh-CN" altLang="en-US" dirty="0"/>
                  <a:t>则当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𝐺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𝑇𝑆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zh-CN" alt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𝐺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𝑇𝑆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≠∅</m:t>
                    </m:r>
                  </m:oMath>
                </a14:m>
                <a:r>
                  <a:rPr lang="zh-CN" altLang="en-US" dirty="0"/>
                  <a:t>或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𝑇𝑆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|&lt;|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𝑇𝑆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zh-CN" altLang="en-US" dirty="0"/>
                  <a:t>会产生冗余计算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80E5CB76-3A83-BD54-7BDC-E1ACCBC3A4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1"/>
              </p:nvPr>
            </p:nvSpPr>
            <p:spPr>
              <a:blipFill>
                <a:blip r:embed="rId3"/>
                <a:stretch>
                  <a:fillRect l="-780" t="-20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CE33C863-850A-F5F8-061A-0229825FE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Intensive Operator Fusion for Subgraph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44C98ED-FFD6-E45A-36D8-231B2F53B8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2272" y="4002514"/>
            <a:ext cx="7666508" cy="204597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E1EE98F0-9BF6-311D-EB2C-867CE62910F5}"/>
              </a:ext>
            </a:extLst>
          </p:cNvPr>
          <p:cNvSpPr/>
          <p:nvPr/>
        </p:nvSpPr>
        <p:spPr>
          <a:xfrm>
            <a:off x="3462503" y="2858725"/>
            <a:ext cx="1532408" cy="5943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A0A6F93-3A0D-A58F-B524-8F90772D8C70}"/>
              </a:ext>
            </a:extLst>
          </p:cNvPr>
          <p:cNvSpPr/>
          <p:nvPr/>
        </p:nvSpPr>
        <p:spPr>
          <a:xfrm>
            <a:off x="4472152" y="3834348"/>
            <a:ext cx="2671597" cy="21039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连接符: 曲线 12">
            <a:extLst>
              <a:ext uri="{FF2B5EF4-FFF2-40B4-BE49-F238E27FC236}">
                <a16:creationId xmlns:a16="http://schemas.microsoft.com/office/drawing/2014/main" id="{E71CE651-FC9C-17DF-C781-5AE0963A0FCC}"/>
              </a:ext>
            </a:extLst>
          </p:cNvPr>
          <p:cNvCxnSpPr>
            <a:stCxn id="10" idx="2"/>
            <a:endCxn id="11" idx="0"/>
          </p:cNvCxnSpPr>
          <p:nvPr/>
        </p:nvCxnSpPr>
        <p:spPr>
          <a:xfrm rot="16200000" flipH="1">
            <a:off x="4827698" y="2854094"/>
            <a:ext cx="381263" cy="1579244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7814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80E5CB76-3A83-BD54-7BDC-E1ACCBC3A4DB}"/>
                  </a:ext>
                </a:extLst>
              </p:cNvPr>
              <p:cNvSpPr>
                <a:spLocks noGrp="1"/>
              </p:cNvSpPr>
              <p:nvPr>
                <p:ph idx="1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dirty="0"/>
                  <a:t>冗余计算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去计算冗余：</a:t>
                </a:r>
                <a:endParaRPr lang="en-US" altLang="zh-CN" dirty="0"/>
              </a:p>
              <a:p>
                <a:pPr lvl="2"/>
                <a14:m>
                  <m:oMath xmlns:m="http://schemas.openxmlformats.org/officeDocument/2006/math">
                    <m:f>
                      <m:fPr>
                        <m:ctrlPr>
                          <a:rPr lang="zh-CN" alt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𝐺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𝑇𝑆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zh-CN" alt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𝐺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𝑇𝑆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≠∅</m:t>
                    </m:r>
                  </m:oMath>
                </a14:m>
                <a:r>
                  <a:rPr lang="zh-CN" altLang="en-US" dirty="0"/>
                  <a:t>受到算子类型影响，无法改变</a:t>
                </a:r>
                <a:endParaRPr lang="en-US" altLang="zh-CN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𝑇𝑆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𝑇𝑆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zh-CN" altLang="en-US" dirty="0"/>
                  <a:t>：本质上是一次性计算</a:t>
                </a:r>
                <a:r>
                  <a:rPr lang="en-US" altLang="zh-CN" dirty="0"/>
                  <a:t>/</a:t>
                </a:r>
                <a:r>
                  <a:rPr lang="zh-CN" altLang="en-US" dirty="0"/>
                  <a:t>取出一次归约所需数据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80E5CB76-3A83-BD54-7BDC-E1ACCBC3A4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1"/>
              </p:nvPr>
            </p:nvSpPr>
            <p:spPr>
              <a:blipFill>
                <a:blip r:embed="rId4"/>
                <a:stretch>
                  <a:fillRect l="-780" t="-20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CE33C863-850A-F5F8-061A-0229825FE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Intensive Operator Fusion for Subgraph</a:t>
            </a:r>
            <a:endParaRPr lang="zh-CN" altLang="en-US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7AE99E3D-4389-F9F1-70A0-00847AC4E92D}"/>
              </a:ext>
            </a:extLst>
          </p:cNvPr>
          <p:cNvGrpSpPr/>
          <p:nvPr/>
        </p:nvGrpSpPr>
        <p:grpSpPr>
          <a:xfrm>
            <a:off x="1535554" y="2704246"/>
            <a:ext cx="8002907" cy="3770114"/>
            <a:chOff x="1535554" y="2704246"/>
            <a:chExt cx="8002907" cy="3770114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162D8D81-BADC-3962-7D65-21476B7A3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35555" y="2704246"/>
              <a:ext cx="8002906" cy="3103931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6A8BEE8F-25BD-9864-3BFF-1BCA24BFE2AC}"/>
                </a:ext>
              </a:extLst>
            </p:cNvPr>
            <p:cNvSpPr/>
            <p:nvPr/>
          </p:nvSpPr>
          <p:spPr>
            <a:xfrm>
              <a:off x="1535554" y="2724099"/>
              <a:ext cx="3939415" cy="310393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DC85169D-9564-B9AE-0172-5A7AF4342F78}"/>
                </a:ext>
              </a:extLst>
            </p:cNvPr>
            <p:cNvSpPr/>
            <p:nvPr/>
          </p:nvSpPr>
          <p:spPr>
            <a:xfrm>
              <a:off x="5537008" y="2704246"/>
              <a:ext cx="4001453" cy="312378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AC67EB3C-F591-1ADB-8E92-8D3712D41515}"/>
                    </a:ext>
                  </a:extLst>
                </p:cNvPr>
                <p:cNvSpPr txBox="1"/>
                <p:nvPr/>
              </p:nvSpPr>
              <p:spPr>
                <a:xfrm>
                  <a:off x="2014119" y="5828029"/>
                  <a:ext cx="2649903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altLang="zh-CN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altLang="zh-CN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𝑻𝑺</m:t>
                          </m:r>
                        </m:e>
                        <m:sub>
                          <m:r>
                            <a:rPr lang="en-US" altLang="zh-CN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altLang="zh-CN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r>
                        <a:rPr lang="en-US" altLang="zh-CN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altLang="zh-CN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𝑻𝑺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altLang="zh-CN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</m:oMath>
                  </a14:m>
                  <a:r>
                    <a:rPr lang="zh-CN" altLang="en-US" b="1" i="1" dirty="0">
                      <a:solidFill>
                        <a:srgbClr val="FF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，</a:t>
                  </a:r>
                  <a:r>
                    <a:rPr lang="en-US" altLang="zh-CN" b="1" dirty="0">
                      <a:solidFill>
                        <a:srgbClr val="FF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Conv1</a:t>
                  </a:r>
                  <a:r>
                    <a:rPr lang="zh-CN" altLang="en-US" b="1" dirty="0">
                      <a:solidFill>
                        <a:srgbClr val="FF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数据为一次规约所需</a:t>
                  </a:r>
                  <a:endParaRPr lang="en-US" altLang="zh-CN" b="1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mc:Choice>
          <mc:Fallback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AC67EB3C-F591-1ADB-8E92-8D3712D415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14119" y="5828029"/>
                  <a:ext cx="2649903" cy="646331"/>
                </a:xfrm>
                <a:prstGeom prst="rect">
                  <a:avLst/>
                </a:prstGeom>
                <a:blipFill>
                  <a:blip r:embed="rId6"/>
                  <a:stretch>
                    <a:fillRect l="-1839" t="-4717" b="-1415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65C3BA0B-838F-EC1A-EA7F-833FF25E27AC}"/>
                    </a:ext>
                  </a:extLst>
                </p:cNvPr>
                <p:cNvSpPr txBox="1"/>
                <p:nvPr/>
              </p:nvSpPr>
              <p:spPr>
                <a:xfrm>
                  <a:off x="6045891" y="5795476"/>
                  <a:ext cx="296417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b="1" i="1" dirty="0">
                      <a:solidFill>
                        <a:srgbClr val="FF0000"/>
                      </a:solidFill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altLang="zh-CN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altLang="zh-CN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𝑻𝑺</m:t>
                          </m:r>
                        </m:e>
                        <m:sub>
                          <m:r>
                            <a:rPr lang="en-US" altLang="zh-CN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altLang="zh-CN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|&gt;|</m:t>
                      </m:r>
                      <m:sSub>
                        <m:sSubPr>
                          <m:ctrlPr>
                            <a:rPr lang="en-US" altLang="zh-CN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𝑻𝑺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altLang="zh-CN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</m:oMath>
                  </a14:m>
                  <a:r>
                    <a:rPr lang="zh-CN" altLang="en-US" b="1" i="1" dirty="0">
                      <a:solidFill>
                        <a:srgbClr val="FF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 ，</a:t>
                  </a:r>
                  <a:r>
                    <a:rPr lang="en-US" altLang="zh-CN" b="1" dirty="0">
                      <a:solidFill>
                        <a:srgbClr val="FF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Weight2</a:t>
                  </a:r>
                  <a:r>
                    <a:rPr lang="zh-CN" altLang="en-US" b="1" dirty="0">
                      <a:solidFill>
                        <a:srgbClr val="FF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数据为一次规约所需</a:t>
                  </a:r>
                  <a:endParaRPr lang="en-US" altLang="zh-CN" b="1" i="1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mc:Choice>
          <mc:Fallback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65C3BA0B-838F-EC1A-EA7F-833FF25E27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45891" y="5795476"/>
                  <a:ext cx="2964178" cy="646331"/>
                </a:xfrm>
                <a:prstGeom prst="rect">
                  <a:avLst/>
                </a:prstGeom>
                <a:blipFill>
                  <a:blip r:embed="rId7"/>
                  <a:stretch>
                    <a:fillRect l="-1852" t="-5660" b="-1415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633048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250715F2-D654-B43D-52E2-86209F7CC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420" y="2656522"/>
            <a:ext cx="4981575" cy="1362075"/>
          </a:xfrm>
          <a:prstGeom prst="rect">
            <a:avLst/>
          </a:prstGeom>
        </p:spPr>
      </p:pic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0E5CB76-3A83-BD54-7BDC-E1ACCBC3A4DB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算子赋权</a:t>
            </a:r>
            <a:endParaRPr lang="en-US" altLang="zh-CN" dirty="0"/>
          </a:p>
          <a:p>
            <a:pPr lvl="1"/>
            <a:r>
              <a:rPr lang="zh-CN" altLang="en-US" dirty="0"/>
              <a:t>观察到调优复杂度主要受以下两个因素影响</a:t>
            </a:r>
            <a:endParaRPr lang="en-US" altLang="zh-CN" dirty="0"/>
          </a:p>
          <a:p>
            <a:pPr lvl="2"/>
            <a:r>
              <a:rPr lang="zh-CN" altLang="en-US" dirty="0"/>
              <a:t>算子的</a:t>
            </a:r>
            <a:r>
              <a:rPr lang="en-US" altLang="zh-CN" dirty="0"/>
              <a:t>Loop</a:t>
            </a:r>
            <a:r>
              <a:rPr lang="zh-CN" altLang="en-US" dirty="0"/>
              <a:t>数</a:t>
            </a:r>
            <a:endParaRPr lang="en-US" altLang="zh-CN" dirty="0"/>
          </a:p>
          <a:p>
            <a:pPr lvl="2"/>
            <a:r>
              <a:rPr lang="zh-CN" altLang="en-US" dirty="0"/>
              <a:t>每个</a:t>
            </a:r>
            <a:r>
              <a:rPr lang="en-US" altLang="zh-CN" dirty="0"/>
              <a:t>Loop</a:t>
            </a:r>
            <a:r>
              <a:rPr lang="zh-CN" altLang="en-US" dirty="0"/>
              <a:t>的范围</a:t>
            </a:r>
            <a:endParaRPr lang="en-US" altLang="zh-CN" dirty="0"/>
          </a:p>
          <a:p>
            <a:pPr lvl="1"/>
            <a:r>
              <a:rPr lang="zh-CN" altLang="en-US" dirty="0"/>
              <a:t>给出如下公式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2"/>
            <a:r>
              <a:rPr lang="zh-CN" altLang="en-US" dirty="0"/>
              <a:t>其中</a:t>
            </a:r>
            <a:r>
              <a:rPr lang="en-US" altLang="zh-CN" dirty="0"/>
              <a:t>L</a:t>
            </a:r>
            <a:r>
              <a:rPr lang="zh-CN" altLang="en-US" dirty="0"/>
              <a:t>为算子</a:t>
            </a:r>
            <a:r>
              <a:rPr lang="en-US" altLang="zh-CN" dirty="0"/>
              <a:t>Loop</a:t>
            </a:r>
            <a:r>
              <a:rPr lang="zh-CN" altLang="en-US" dirty="0"/>
              <a:t>集，</a:t>
            </a:r>
            <a:r>
              <a:rPr lang="en-US" altLang="zh-CN" dirty="0"/>
              <a:t>s</a:t>
            </a:r>
            <a:r>
              <a:rPr lang="zh-CN" altLang="en-US" dirty="0"/>
              <a:t>为</a:t>
            </a:r>
            <a:r>
              <a:rPr lang="en-US" altLang="zh-CN" dirty="0"/>
              <a:t>Loop</a:t>
            </a:r>
            <a:r>
              <a:rPr lang="zh-CN" altLang="en-US" dirty="0"/>
              <a:t>范围</a:t>
            </a:r>
            <a:endParaRPr lang="en-US" altLang="zh-CN" dirty="0"/>
          </a:p>
          <a:p>
            <a:pPr lvl="2"/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E33C863-850A-F5F8-061A-0229825FE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GRAPH PARTITIONING IN FRONTEND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898E073-F749-6E37-B467-5D560E0BED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9739" y="1840229"/>
            <a:ext cx="6326734" cy="372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70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0E5CB76-3A83-BD54-7BDC-E1ACCBC3A4D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6839643" cy="5492532"/>
          </a:xfrm>
        </p:spPr>
        <p:txBody>
          <a:bodyPr>
            <a:normAutofit/>
          </a:bodyPr>
          <a:lstStyle/>
          <a:p>
            <a:r>
              <a:rPr lang="en-US" altLang="zh-CN" dirty="0"/>
              <a:t>Acyclic Partitioning</a:t>
            </a:r>
          </a:p>
          <a:p>
            <a:pPr lvl="1"/>
            <a:r>
              <a:rPr lang="zh-CN" altLang="en-US" dirty="0"/>
              <a:t>根据输入模型生成候选节点集与阈值</a:t>
            </a:r>
            <a:r>
              <a:rPr lang="en-US" altLang="zh-CN" dirty="0"/>
              <a:t>T</a:t>
            </a:r>
          </a:p>
          <a:p>
            <a:pPr lvl="1"/>
            <a:r>
              <a:rPr lang="zh-CN" altLang="en-US" dirty="0"/>
              <a:t>从候选节点集合中取出权值最大的候选节点</a:t>
            </a:r>
            <a:endParaRPr lang="en-US" altLang="zh-CN" dirty="0"/>
          </a:p>
          <a:p>
            <a:pPr lvl="1"/>
            <a:r>
              <a:rPr lang="zh-CN" altLang="en-US" dirty="0"/>
              <a:t>贪婪地为候选节点从其相邻节点中选择权值最小的节点融合</a:t>
            </a:r>
            <a:endParaRPr lang="en-US" altLang="zh-CN" dirty="0"/>
          </a:p>
          <a:p>
            <a:pPr lvl="1"/>
            <a:r>
              <a:rPr lang="zh-CN" altLang="en-US" dirty="0"/>
              <a:t>若权值之和小于阈值，则融合成功，融合子图成为新的候选节点</a:t>
            </a:r>
            <a:endParaRPr lang="en-US" altLang="zh-CN" dirty="0"/>
          </a:p>
          <a:p>
            <a:r>
              <a:rPr lang="zh-CN" altLang="en-US" dirty="0"/>
              <a:t>分而治之</a:t>
            </a:r>
            <a:endParaRPr lang="en-US" altLang="zh-CN" dirty="0"/>
          </a:p>
          <a:p>
            <a:pPr lvl="1"/>
            <a:r>
              <a:rPr lang="zh-CN" altLang="en-US" dirty="0"/>
              <a:t>通过</a:t>
            </a:r>
            <a:r>
              <a:rPr lang="en-US" altLang="zh-CN" dirty="0"/>
              <a:t>Split</a:t>
            </a:r>
            <a:r>
              <a:rPr lang="zh-CN" altLang="en-US" dirty="0"/>
              <a:t>函数将当前子图切割为若干只包含一个复杂算子的迷你子图，根据反馈逐步融合</a:t>
            </a:r>
            <a:endParaRPr lang="en-US" altLang="zh-CN" dirty="0"/>
          </a:p>
          <a:p>
            <a:pPr lvl="1"/>
            <a:endParaRPr lang="en-US" altLang="zh-CN" dirty="0"/>
          </a:p>
          <a:p>
            <a:pPr marL="450850" lvl="1" indent="0">
              <a:buNone/>
            </a:pPr>
            <a:endParaRPr lang="en-US" altLang="zh-CN" dirty="0"/>
          </a:p>
          <a:p>
            <a:pPr lvl="2"/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E33C863-850A-F5F8-061A-0229825FE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子图生成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75BDAA4-5751-03B6-E532-F9B4D2BE6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9213" y="1457361"/>
            <a:ext cx="4747260" cy="377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3392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EB8A918-D1A2-2D40-9D8E-BD2CFA362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>
                <a:effectLst/>
              </a:rPr>
              <a:t>EVALUATION</a:t>
            </a:r>
            <a:endParaRPr kumimoji="1"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6921FE3-14C5-78C8-B369-95F248AC9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2608"/>
            <a:ext cx="12192000" cy="5630656"/>
          </a:xfrm>
          <a:prstGeom prst="rect">
            <a:avLst/>
          </a:prstGeom>
        </p:spPr>
      </p:pic>
      <p:sp>
        <p:nvSpPr>
          <p:cNvPr id="18" name="内容占位符 1">
            <a:extLst>
              <a:ext uri="{FF2B5EF4-FFF2-40B4-BE49-F238E27FC236}">
                <a16:creationId xmlns:a16="http://schemas.microsoft.com/office/drawing/2014/main" id="{0EA7C551-9661-6824-08B8-64CCFD3DDBF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</p:spPr>
        <p:txBody>
          <a:bodyPr>
            <a:normAutofit/>
          </a:bodyPr>
          <a:lstStyle/>
          <a:p>
            <a:r>
              <a:rPr lang="zh-CN" altLang="en-US" dirty="0"/>
              <a:t>加速效果与输入规模无明显关系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7364803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EB8A918-D1A2-2D40-9D8E-BD2CFA362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>
                <a:effectLst/>
              </a:rPr>
              <a:t>EVALUATION</a:t>
            </a:r>
            <a:endParaRPr kumimoji="1" lang="zh-CN" altLang="en-US" dirty="0"/>
          </a:p>
        </p:txBody>
      </p:sp>
      <p:sp>
        <p:nvSpPr>
          <p:cNvPr id="2" name="内容占位符 1">
            <a:extLst>
              <a:ext uri="{FF2B5EF4-FFF2-40B4-BE49-F238E27FC236}">
                <a16:creationId xmlns:a16="http://schemas.microsoft.com/office/drawing/2014/main" id="{B34137B0-EA05-A1AD-82B3-7884F35F95D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</p:spPr>
        <p:txBody>
          <a:bodyPr>
            <a:normAutofit/>
          </a:bodyPr>
          <a:lstStyle/>
          <a:p>
            <a:r>
              <a:rPr lang="zh-CN" altLang="en-US" dirty="0"/>
              <a:t>消融实验</a:t>
            </a:r>
            <a:endParaRPr lang="en-US" altLang="zh-CN" dirty="0"/>
          </a:p>
          <a:p>
            <a:pPr lvl="1"/>
            <a:r>
              <a:rPr lang="en-US" altLang="zh-CN" dirty="0"/>
              <a:t>NI</a:t>
            </a:r>
            <a:r>
              <a:rPr lang="zh-CN" altLang="en-US" dirty="0"/>
              <a:t>为无复杂算子融合的版本，</a:t>
            </a:r>
            <a:r>
              <a:rPr lang="en-US" altLang="zh-CN" dirty="0"/>
              <a:t>NR</a:t>
            </a:r>
            <a:r>
              <a:rPr lang="zh-CN" altLang="en-US" dirty="0"/>
              <a:t>为无</a:t>
            </a:r>
            <a:r>
              <a:rPr lang="en-US" altLang="zh-CN" dirty="0"/>
              <a:t>Reformer Layer</a:t>
            </a:r>
            <a:r>
              <a:rPr lang="zh-CN" altLang="en-US" dirty="0"/>
              <a:t>的版本</a:t>
            </a:r>
            <a:endParaRPr lang="en-US" altLang="zh-CN" dirty="0"/>
          </a:p>
          <a:p>
            <a:pPr lvl="1"/>
            <a:r>
              <a:rPr lang="en-US" altLang="zh-CN" dirty="0"/>
              <a:t>NR</a:t>
            </a:r>
            <a:r>
              <a:rPr lang="zh-CN" altLang="en-US" dirty="0"/>
              <a:t>版本效果最差，这是因为难以找到有效的融合子图</a:t>
            </a:r>
            <a:endParaRPr lang="en-US" altLang="zh-CN" dirty="0"/>
          </a:p>
          <a:p>
            <a:pPr lvl="1"/>
            <a:r>
              <a:rPr lang="en-US" altLang="zh-CN" dirty="0"/>
              <a:t>D</a:t>
            </a:r>
            <a:r>
              <a:rPr lang="zh-CN" altLang="en-US" dirty="0"/>
              <a:t>中存在</a:t>
            </a:r>
            <a:r>
              <a:rPr lang="en-US" altLang="zh-CN" dirty="0"/>
              <a:t>NI</a:t>
            </a:r>
            <a:r>
              <a:rPr lang="zh-CN" altLang="en-US" dirty="0"/>
              <a:t>优于</a:t>
            </a:r>
            <a:r>
              <a:rPr lang="en-US" altLang="zh-CN" dirty="0"/>
              <a:t>AGO</a:t>
            </a:r>
            <a:r>
              <a:rPr lang="zh-CN" altLang="en-US" dirty="0"/>
              <a:t>的情况，这是两个</a:t>
            </a:r>
            <a:r>
              <a:rPr lang="en-US" altLang="zh-CN" dirty="0"/>
              <a:t>Pointwise Conv</a:t>
            </a:r>
            <a:r>
              <a:rPr lang="zh-CN" altLang="en-US" dirty="0"/>
              <a:t>的内禀冗余计算过多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B30CB14-3060-32E3-6BCB-28C5DB4A0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97736"/>
            <a:ext cx="12192000" cy="278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49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EB8A918-D1A2-2D40-9D8E-BD2CFA362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>
                <a:effectLst/>
              </a:rPr>
              <a:t>EVALUATION</a:t>
            </a:r>
            <a:endParaRPr kumimoji="1" lang="zh-CN" altLang="en-US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0B6EF3F9-0024-2100-AD64-478CF36A9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9292" y="2334686"/>
            <a:ext cx="6238875" cy="2466975"/>
          </a:xfrm>
          <a:prstGeom prst="rect">
            <a:avLst/>
          </a:prstGeom>
        </p:spPr>
      </p:pic>
      <p:sp>
        <p:nvSpPr>
          <p:cNvPr id="2" name="内容占位符 1">
            <a:extLst>
              <a:ext uri="{FF2B5EF4-FFF2-40B4-BE49-F238E27FC236}">
                <a16:creationId xmlns:a16="http://schemas.microsoft.com/office/drawing/2014/main" id="{B34137B0-EA05-A1AD-82B3-7884F35F95D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</p:spPr>
        <p:txBody>
          <a:bodyPr>
            <a:normAutofit/>
          </a:bodyPr>
          <a:lstStyle/>
          <a:p>
            <a:r>
              <a:rPr lang="zh-CN" altLang="en-US" dirty="0"/>
              <a:t>融合力度提升明显</a:t>
            </a:r>
            <a:endParaRPr lang="en-US" altLang="zh-CN" dirty="0"/>
          </a:p>
          <a:p>
            <a:pPr lvl="1"/>
            <a:r>
              <a:rPr lang="zh-CN" altLang="en-US" dirty="0"/>
              <a:t>融合子图的规模主要集中在含</a:t>
            </a:r>
            <a:r>
              <a:rPr lang="en-US" altLang="zh-CN" dirty="0"/>
              <a:t>7-11</a:t>
            </a:r>
            <a:r>
              <a:rPr lang="zh-CN" altLang="en-US" dirty="0"/>
              <a:t>个算子的范围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4997647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FDF7C8D3-7D94-9E45-83A9-784C3B4FA434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算子融合</a:t>
            </a:r>
            <a:endParaRPr lang="en-US" altLang="zh-CN" dirty="0"/>
          </a:p>
          <a:p>
            <a:pPr lvl="1"/>
            <a:r>
              <a:rPr lang="zh-CN" altLang="en-US" dirty="0"/>
              <a:t>没有新意，采用工业界广泛使用的思路</a:t>
            </a:r>
            <a:endParaRPr lang="en-US" altLang="zh-CN" dirty="0"/>
          </a:p>
          <a:p>
            <a:r>
              <a:rPr lang="zh-CN" altLang="en-US" dirty="0"/>
              <a:t>子图划分</a:t>
            </a:r>
            <a:endParaRPr lang="en-US" altLang="zh-CN" dirty="0"/>
          </a:p>
          <a:p>
            <a:pPr lvl="1"/>
            <a:r>
              <a:rPr lang="zh-CN" altLang="en-US" dirty="0"/>
              <a:t>两阶段子图划分</a:t>
            </a:r>
            <a:endParaRPr lang="en-US" altLang="zh-CN" dirty="0"/>
          </a:p>
          <a:p>
            <a:pPr lvl="1"/>
            <a:r>
              <a:rPr lang="zh-CN" altLang="en-US" dirty="0"/>
              <a:t>基于迭代空间为算子赋权，提出贪婪地第一阶段子图划分策略</a:t>
            </a:r>
            <a:endParaRPr lang="en-US" altLang="zh-CN" dirty="0"/>
          </a:p>
          <a:p>
            <a:pPr lvl="1"/>
            <a:r>
              <a:rPr lang="zh-CN" altLang="en-US" dirty="0"/>
              <a:t>采用分而治之的思路提出第二阶段子图划分策略</a:t>
            </a:r>
            <a:endParaRPr lang="en-US" altLang="zh-CN" dirty="0"/>
          </a:p>
          <a:p>
            <a:pPr lvl="2"/>
            <a:r>
              <a:rPr lang="zh-CN" altLang="en-US" dirty="0"/>
              <a:t>然而第二阶段关于如何</a:t>
            </a:r>
            <a:r>
              <a:rPr lang="en-US" altLang="zh-CN" dirty="0"/>
              <a:t>Join</a:t>
            </a:r>
            <a:r>
              <a:rPr lang="zh-CN" altLang="en-US" dirty="0"/>
              <a:t>语焉不详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4C181085-FBDD-3856-E97A-FC829C5D7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Discussion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28881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Thanks</a:t>
            </a:r>
            <a:r>
              <a:rPr lang="zh-CN" altLang="en-US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957354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毕设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9000</TotalTime>
  <Words>598</Words>
  <Application>Microsoft Office PowerPoint</Application>
  <PresentationFormat>宽屏</PresentationFormat>
  <Paragraphs>80</Paragraphs>
  <Slides>13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等线</vt:lpstr>
      <vt:lpstr>微软雅黑</vt:lpstr>
      <vt:lpstr>Arial</vt:lpstr>
      <vt:lpstr>Cambria Math</vt:lpstr>
      <vt:lpstr>Wingdings</vt:lpstr>
      <vt:lpstr>毕设</vt:lpstr>
      <vt:lpstr>AGO: Boosting Mobile AI Inference Performance by Removing Constraints on Graph Optimization         INFOCOM 2023</vt:lpstr>
      <vt:lpstr>INTRODUCTION</vt:lpstr>
      <vt:lpstr>OVERVIEW</vt:lpstr>
      <vt:lpstr>Intensive Operator Fusion for Subgraph</vt:lpstr>
      <vt:lpstr>Intensive Operator Fusion for Subgraph</vt:lpstr>
      <vt:lpstr>Intensive Operator Fusion for Subgraph</vt:lpstr>
      <vt:lpstr>GRAPH PARTITIONING IN FRONTEND</vt:lpstr>
      <vt:lpstr>子图生成</vt:lpstr>
      <vt:lpstr>EVALUATION</vt:lpstr>
      <vt:lpstr>EVALUATION</vt:lpstr>
      <vt:lpstr>EVALUATION</vt:lpstr>
      <vt:lpstr>Discussion</vt:lpstr>
      <vt:lpstr>Thanks！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add_bias_layernorm</dc:title>
  <dc:creator>万 嘉诚</dc:creator>
  <cp:lastModifiedBy>嘉诚 万</cp:lastModifiedBy>
  <cp:revision>1463</cp:revision>
  <dcterms:created xsi:type="dcterms:W3CDTF">2022-06-14T13:32:26Z</dcterms:created>
  <dcterms:modified xsi:type="dcterms:W3CDTF">2024-01-29T17:44:49Z</dcterms:modified>
</cp:coreProperties>
</file>