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763" r:id="rId1"/>
  </p:sldMasterIdLst>
  <p:notesMasterIdLst>
    <p:notesMasterId r:id="rId11"/>
  </p:notesMasterIdLst>
  <p:handoutMasterIdLst>
    <p:handoutMasterId r:id="rId12"/>
  </p:handoutMasterIdLst>
  <p:sldIdLst>
    <p:sldId id="283" r:id="rId2"/>
    <p:sldId id="287" r:id="rId3"/>
    <p:sldId id="286" r:id="rId4"/>
    <p:sldId id="289" r:id="rId5"/>
    <p:sldId id="288" r:id="rId6"/>
    <p:sldId id="284" r:id="rId7"/>
    <p:sldId id="285" r:id="rId8"/>
    <p:sldId id="292" r:id="rId9"/>
    <p:sldId id="291" r:id="rId1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陈铭瑜" initials="陈铭瑜" lastIdx="1" clrIdx="0">
    <p:extLst>
      <p:ext uri="{19B8F6BF-5375-455C-9EA6-DF929625EA0E}">
        <p15:presenceInfo xmlns:p15="http://schemas.microsoft.com/office/powerpoint/2012/main" userId="76a052b0ba8a84d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6"/>
    <a:srgbClr val="A2C5E1"/>
    <a:srgbClr val="9FC6E5"/>
    <a:srgbClr val="0575CA"/>
    <a:srgbClr val="004287"/>
    <a:srgbClr val="FF37D0"/>
    <a:srgbClr val="FFA1A9"/>
    <a:srgbClr val="D9E8F6"/>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13"/>
    <p:restoredTop sz="75620"/>
  </p:normalViewPr>
  <p:slideViewPr>
    <p:cSldViewPr snapToGrid="0">
      <p:cViewPr>
        <p:scale>
          <a:sx n="97" d="100"/>
          <a:sy n="97" d="100"/>
        </p:scale>
        <p:origin x="-456" y="10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95" d="100"/>
          <a:sy n="95" d="100"/>
        </p:scale>
        <p:origin x="2336"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BC5641AA-F12D-5B4D-940E-2065DAB267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943AC148-0F1D-5C4F-BAF1-DF45371BA9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C0A5618-388C-F646-B0AF-59535B339842}" type="datetimeFigureOut">
              <a:rPr lang="zh-CN" altLang="en-US"/>
              <a:t>2024/9/20</a:t>
            </a:fld>
            <a:endParaRPr kumimoji="1" lang="zh-CN" altLang="en-US"/>
          </a:p>
        </p:txBody>
      </p:sp>
      <p:sp>
        <p:nvSpPr>
          <p:cNvPr id="4" name="页脚占位符 3">
            <a:extLst>
              <a:ext uri="{FF2B5EF4-FFF2-40B4-BE49-F238E27FC236}">
                <a16:creationId xmlns:a16="http://schemas.microsoft.com/office/drawing/2014/main" id="{14ADEC24-5676-004F-9B91-F7ACBD6C59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33B95BBB-FE5C-524B-90B6-BDA4FC1DE2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2BB989-E215-2D42-8D21-2BBC35CDCCFA}" type="slidenum">
              <a:rPr/>
              <a:t>‹#›</a:t>
            </a:fld>
            <a:endParaRPr kumimoji="1" lang="zh-CN" altLang="en-US"/>
          </a:p>
        </p:txBody>
      </p:sp>
    </p:spTree>
    <p:extLst>
      <p:ext uri="{BB962C8B-B14F-4D97-AF65-F5344CB8AC3E}">
        <p14:creationId xmlns:p14="http://schemas.microsoft.com/office/powerpoint/2010/main" val="11678174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7" name="Shape 87"/>
          <p:cNvSpPr>
            <a:spLocks noGrp="1" noRot="1" noChangeAspect="1"/>
          </p:cNvSpPr>
          <p:nvPr>
            <p:ph type="sldImg"/>
          </p:nvPr>
        </p:nvSpPr>
        <p:spPr>
          <a:xfrm>
            <a:off x="381000" y="685800"/>
            <a:ext cx="6096000" cy="3429000"/>
          </a:xfrm>
          <a:prstGeom prst="rect">
            <a:avLst/>
          </a:prstGeom>
        </p:spPr>
        <p:txBody>
          <a:bodyPr/>
          <a:lstStyle/>
          <a:p>
            <a:endParaRPr/>
          </a:p>
        </p:txBody>
      </p:sp>
      <p:sp>
        <p:nvSpPr>
          <p:cNvPr id="88" name="Shape 8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352079365"/>
      </p:ext>
    </p:extLst>
  </p:cSld>
  <p:clrMap bg1="lt1" tx1="dk1" bg2="lt2" tx2="dk2" accent1="accent1" accent2="accent2" accent3="accent3" accent4="accent4" accent5="accent5" accent6="accent6" hlink="hlink" folHlink="folHlink"/>
  <p:hf hdr="0" ftr="0" dt="0"/>
  <p:notesStyle>
    <a:lvl1pPr latinLnBrk="0">
      <a:defRPr sz="1200">
        <a:latin typeface="+mj-lt"/>
        <a:ea typeface="+mj-ea"/>
        <a:cs typeface="+mj-cs"/>
        <a:sym typeface="等线"/>
      </a:defRPr>
    </a:lvl1pPr>
    <a:lvl2pPr indent="228600" latinLnBrk="0">
      <a:defRPr sz="1200">
        <a:latin typeface="+mj-lt"/>
        <a:ea typeface="+mj-ea"/>
        <a:cs typeface="+mj-cs"/>
        <a:sym typeface="等线"/>
      </a:defRPr>
    </a:lvl2pPr>
    <a:lvl3pPr indent="457200" latinLnBrk="0">
      <a:defRPr sz="1200">
        <a:latin typeface="+mj-lt"/>
        <a:ea typeface="+mj-ea"/>
        <a:cs typeface="+mj-cs"/>
        <a:sym typeface="等线"/>
      </a:defRPr>
    </a:lvl3pPr>
    <a:lvl4pPr indent="685800" latinLnBrk="0">
      <a:defRPr sz="1200">
        <a:latin typeface="+mj-lt"/>
        <a:ea typeface="+mj-ea"/>
        <a:cs typeface="+mj-cs"/>
        <a:sym typeface="等线"/>
      </a:defRPr>
    </a:lvl4pPr>
    <a:lvl5pPr indent="914400" latinLnBrk="0">
      <a:defRPr sz="1200">
        <a:latin typeface="+mj-lt"/>
        <a:ea typeface="+mj-ea"/>
        <a:cs typeface="+mj-cs"/>
        <a:sym typeface="等线"/>
      </a:defRPr>
    </a:lvl5pPr>
    <a:lvl6pPr indent="1143000" latinLnBrk="0">
      <a:defRPr sz="1200">
        <a:latin typeface="+mj-lt"/>
        <a:ea typeface="+mj-ea"/>
        <a:cs typeface="+mj-cs"/>
        <a:sym typeface="等线"/>
      </a:defRPr>
    </a:lvl6pPr>
    <a:lvl7pPr indent="1371600" latinLnBrk="0">
      <a:defRPr sz="1200">
        <a:latin typeface="+mj-lt"/>
        <a:ea typeface="+mj-ea"/>
        <a:cs typeface="+mj-cs"/>
        <a:sym typeface="等线"/>
      </a:defRPr>
    </a:lvl7pPr>
    <a:lvl8pPr indent="1600200" latinLnBrk="0">
      <a:defRPr sz="1200">
        <a:latin typeface="+mj-lt"/>
        <a:ea typeface="+mj-ea"/>
        <a:cs typeface="+mj-cs"/>
        <a:sym typeface="等线"/>
      </a:defRPr>
    </a:lvl8pPr>
    <a:lvl9pPr indent="1828800" latinLnBrk="0">
      <a:defRPr sz="1200">
        <a:latin typeface="+mj-lt"/>
        <a:ea typeface="+mj-ea"/>
        <a:cs typeface="+mj-cs"/>
        <a:sym typeface="等线"/>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a:p>
        </p:txBody>
      </p:sp>
    </p:spTree>
    <p:extLst>
      <p:ext uri="{BB962C8B-B14F-4D97-AF65-F5344CB8AC3E}">
        <p14:creationId xmlns:p14="http://schemas.microsoft.com/office/powerpoint/2010/main" val="2127730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903906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如果线路片的边界截断了</a:t>
            </a:r>
          </a:p>
        </p:txBody>
      </p:sp>
    </p:spTree>
    <p:extLst>
      <p:ext uri="{BB962C8B-B14F-4D97-AF65-F5344CB8AC3E}">
        <p14:creationId xmlns:p14="http://schemas.microsoft.com/office/powerpoint/2010/main" val="2244741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a:p>
        </p:txBody>
      </p:sp>
    </p:spTree>
    <p:extLst>
      <p:ext uri="{BB962C8B-B14F-4D97-AF65-F5344CB8AC3E}">
        <p14:creationId xmlns:p14="http://schemas.microsoft.com/office/powerpoint/2010/main" val="1545605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a:p>
        </p:txBody>
      </p:sp>
    </p:spTree>
    <p:extLst>
      <p:ext uri="{BB962C8B-B14F-4D97-AF65-F5344CB8AC3E}">
        <p14:creationId xmlns:p14="http://schemas.microsoft.com/office/powerpoint/2010/main" val="3907058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reserve="1">
  <p:cSld name="2_Custom Layout">
    <p:spTree>
      <p:nvGrpSpPr>
        <p:cNvPr id="1" name=""/>
        <p:cNvGrpSpPr/>
        <p:nvPr/>
      </p:nvGrpSpPr>
      <p:grpSpPr>
        <a:xfrm>
          <a:off x="0" y="0"/>
          <a:ext cx="0" cy="0"/>
          <a:chOff x="0" y="0"/>
          <a:chExt cx="0" cy="0"/>
        </a:xfrm>
      </p:grpSpPr>
      <p:sp>
        <p:nvSpPr>
          <p:cNvPr id="34"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pic>
        <p:nvPicPr>
          <p:cNvPr id="37" name="图片 6" descr="图片 6"/>
          <p:cNvPicPr>
            <a:picLocks noChangeAspect="1"/>
          </p:cNvPicPr>
          <p:nvPr/>
        </p:nvPicPr>
        <p:blipFill>
          <a:blip r:embed="rId2"/>
          <a:stretch>
            <a:fillRect/>
          </a:stretch>
        </p:blipFill>
        <p:spPr>
          <a:xfrm>
            <a:off x="6230542" y="4057650"/>
            <a:ext cx="4399361" cy="1243013"/>
          </a:xfrm>
          <a:prstGeom prst="rect">
            <a:avLst/>
          </a:prstGeom>
          <a:ln w="12700">
            <a:miter lim="400000"/>
          </a:ln>
        </p:spPr>
      </p:pic>
      <p:sp>
        <p:nvSpPr>
          <p:cNvPr id="38" name="矩形 19"/>
          <p:cNvSpPr/>
          <p:nvPr/>
        </p:nvSpPr>
        <p:spPr>
          <a:xfrm>
            <a:off x="1468753" y="2419350"/>
            <a:ext cx="8918628" cy="2076450"/>
          </a:xfrm>
          <a:prstGeom prst="rect">
            <a:avLst/>
          </a:prstGeom>
          <a:ln w="25400">
            <a:solidFill>
              <a:srgbClr val="4B649F"/>
            </a:solidFill>
            <a:miter/>
          </a:ln>
        </p:spPr>
        <p:txBody>
          <a:bodyPr lIns="45718" tIns="45718" rIns="45718" bIns="45718" anchor="ctr"/>
          <a:lstStyle/>
          <a:p>
            <a:pPr algn="ctr" defTabSz="685800">
              <a:defRPr sz="1300">
                <a:solidFill>
                  <a:srgbClr val="FFFFFF"/>
                </a:solidFill>
                <a:latin typeface="+mn-lt"/>
                <a:ea typeface="+mn-ea"/>
                <a:cs typeface="+mn-cs"/>
                <a:sym typeface="等线"/>
              </a:defRPr>
            </a:pPr>
            <a:endParaRPr/>
          </a:p>
        </p:txBody>
      </p:sp>
      <p:grpSp>
        <p:nvGrpSpPr>
          <p:cNvPr id="41" name="Group 1"/>
          <p:cNvGrpSpPr/>
          <p:nvPr/>
        </p:nvGrpSpPr>
        <p:grpSpPr>
          <a:xfrm>
            <a:off x="9993284" y="4295768"/>
            <a:ext cx="558405" cy="528640"/>
            <a:chOff x="-1" y="-1"/>
            <a:chExt cx="558404" cy="528639"/>
          </a:xfrm>
        </p:grpSpPr>
        <p:sp>
          <p:nvSpPr>
            <p:cNvPr id="39" name="矩形 21"/>
            <p:cNvSpPr/>
            <p:nvPr/>
          </p:nvSpPr>
          <p:spPr>
            <a:xfrm>
              <a:off x="201215" y="171450"/>
              <a:ext cx="357189" cy="357189"/>
            </a:xfrm>
            <a:prstGeom prst="rect">
              <a:avLst/>
            </a:prstGeom>
            <a:solidFill>
              <a:srgbClr val="00B05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0" name="矩形 22"/>
            <p:cNvSpPr/>
            <p:nvPr/>
          </p:nvSpPr>
          <p:spPr>
            <a:xfrm>
              <a:off x="-2" y="-2"/>
              <a:ext cx="355998" cy="356000"/>
            </a:xfrm>
            <a:prstGeom prst="rect">
              <a:avLst/>
            </a:prstGeom>
            <a:solidFill>
              <a:srgbClr val="A9D18E">
                <a:alpha val="67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grpSp>
        <p:nvGrpSpPr>
          <p:cNvPr id="44" name="Group 3"/>
          <p:cNvGrpSpPr/>
          <p:nvPr/>
        </p:nvGrpSpPr>
        <p:grpSpPr>
          <a:xfrm>
            <a:off x="1411602" y="2184199"/>
            <a:ext cx="470300" cy="470300"/>
            <a:chOff x="0" y="-1"/>
            <a:chExt cx="470298" cy="470299"/>
          </a:xfrm>
        </p:grpSpPr>
        <p:sp>
          <p:nvSpPr>
            <p:cNvPr id="42" name="矩形 24"/>
            <p:cNvSpPr/>
            <p:nvPr/>
          </p:nvSpPr>
          <p:spPr>
            <a:xfrm>
              <a:off x="-1" y="-2"/>
              <a:ext cx="356000" cy="355999"/>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3" name="矩形 25"/>
            <p:cNvSpPr/>
            <p:nvPr/>
          </p:nvSpPr>
          <p:spPr>
            <a:xfrm>
              <a:off x="114299" y="114300"/>
              <a:ext cx="356000" cy="355999"/>
            </a:xfrm>
            <a:prstGeom prst="rect">
              <a:avLst/>
            </a:prstGeom>
            <a:solidFill>
              <a:srgbClr val="4B649F">
                <a:alpha val="50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sp>
        <p:nvSpPr>
          <p:cNvPr id="45" name="标题文本"/>
          <p:cNvSpPr txBox="1">
            <a:spLocks noGrp="1"/>
          </p:cNvSpPr>
          <p:nvPr>
            <p:ph type="title"/>
          </p:nvPr>
        </p:nvSpPr>
        <p:spPr>
          <a:xfrm>
            <a:off x="1646752" y="2546030"/>
            <a:ext cx="8585849" cy="1783084"/>
          </a:xfrm>
          <a:prstGeom prst="rect">
            <a:avLst/>
          </a:prstGeom>
        </p:spPr>
        <p:txBody>
          <a:bodyPr/>
          <a:lstStyle>
            <a:lvl1pPr algn="ctr">
              <a:defRPr>
                <a:solidFill>
                  <a:srgbClr val="203864"/>
                </a:solidFill>
              </a:defRPr>
            </a:lvl1pPr>
          </a:lstStyle>
          <a:p>
            <a:r>
              <a:rPr lang="zh-CN" altLang="en-US"/>
              <a:t>单击此处编辑母版标题样式</a:t>
            </a:r>
            <a:endParaRPr/>
          </a:p>
        </p:txBody>
      </p:sp>
      <p:pic>
        <p:nvPicPr>
          <p:cNvPr id="3" name="图形 2">
            <a:extLst>
              <a:ext uri="{FF2B5EF4-FFF2-40B4-BE49-F238E27FC236}">
                <a16:creationId xmlns:a16="http://schemas.microsoft.com/office/drawing/2014/main" id="{4204FA2E-24C8-9AC7-4593-5BE767F48B5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5345" y="17027"/>
            <a:ext cx="4470400" cy="850900"/>
          </a:xfrm>
          <a:prstGeom prst="rect">
            <a:avLst/>
          </a:prstGeom>
        </p:spPr>
      </p:pic>
    </p:spTree>
    <p:extLst>
      <p:ext uri="{BB962C8B-B14F-4D97-AF65-F5344CB8AC3E}">
        <p14:creationId xmlns:p14="http://schemas.microsoft.com/office/powerpoint/2010/main" val="3810568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reserve="1">
  <p:cSld name="3_Custom Layout">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4" name="直接连接符 6"/>
          <p:cNvSpPr/>
          <p:nvPr/>
        </p:nvSpPr>
        <p:spPr>
          <a:xfrm>
            <a:off x="-1" y="785812"/>
            <a:ext cx="11176001" cy="1"/>
          </a:xfrm>
          <a:prstGeom prst="line">
            <a:avLst/>
          </a:prstGeom>
          <a:ln w="25400">
            <a:solidFill>
              <a:schemeClr val="bg1">
                <a:alpha val="50000"/>
              </a:schemeClr>
            </a:solidFill>
            <a:miter/>
          </a:ln>
        </p:spPr>
        <p:txBody>
          <a:bodyPr lIns="45718" tIns="45718" rIns="45718" bIns="45718"/>
          <a:lstStyle/>
          <a:p>
            <a:endParaRPr/>
          </a:p>
        </p:txBody>
      </p:sp>
      <p:pic>
        <p:nvPicPr>
          <p:cNvPr id="37" name="图片 6" descr="图片 6"/>
          <p:cNvPicPr>
            <a:picLocks noChangeAspect="1"/>
          </p:cNvPicPr>
          <p:nvPr/>
        </p:nvPicPr>
        <p:blipFill>
          <a:blip r:embed="rId2"/>
          <a:stretch>
            <a:fillRect/>
          </a:stretch>
        </p:blipFill>
        <p:spPr>
          <a:xfrm>
            <a:off x="6230542" y="4057650"/>
            <a:ext cx="4399361" cy="1243013"/>
          </a:xfrm>
          <a:prstGeom prst="rect">
            <a:avLst/>
          </a:prstGeom>
          <a:ln w="12700">
            <a:miter lim="400000"/>
          </a:ln>
        </p:spPr>
      </p:pic>
      <p:sp>
        <p:nvSpPr>
          <p:cNvPr id="38" name="矩形 19"/>
          <p:cNvSpPr/>
          <p:nvPr/>
        </p:nvSpPr>
        <p:spPr>
          <a:xfrm>
            <a:off x="1468753" y="2419350"/>
            <a:ext cx="8918628" cy="2076450"/>
          </a:xfrm>
          <a:prstGeom prst="rect">
            <a:avLst/>
          </a:prstGeom>
          <a:ln w="25400">
            <a:solidFill>
              <a:srgbClr val="4B649F"/>
            </a:solidFill>
            <a:miter/>
          </a:ln>
        </p:spPr>
        <p:txBody>
          <a:bodyPr lIns="45718" tIns="45718" rIns="45718" bIns="45718" anchor="ctr"/>
          <a:lstStyle/>
          <a:p>
            <a:pPr algn="ctr" defTabSz="685800">
              <a:defRPr sz="1300">
                <a:solidFill>
                  <a:srgbClr val="FFFFFF"/>
                </a:solidFill>
                <a:latin typeface="+mn-lt"/>
                <a:ea typeface="+mn-ea"/>
                <a:cs typeface="+mn-cs"/>
                <a:sym typeface="等线"/>
              </a:defRPr>
            </a:pPr>
            <a:endParaRPr/>
          </a:p>
        </p:txBody>
      </p:sp>
      <p:grpSp>
        <p:nvGrpSpPr>
          <p:cNvPr id="41" name="Group 1"/>
          <p:cNvGrpSpPr/>
          <p:nvPr/>
        </p:nvGrpSpPr>
        <p:grpSpPr>
          <a:xfrm>
            <a:off x="9993284" y="4295768"/>
            <a:ext cx="558405" cy="528640"/>
            <a:chOff x="-1" y="-1"/>
            <a:chExt cx="558404" cy="528639"/>
          </a:xfrm>
        </p:grpSpPr>
        <p:sp>
          <p:nvSpPr>
            <p:cNvPr id="39" name="矩形 21"/>
            <p:cNvSpPr/>
            <p:nvPr/>
          </p:nvSpPr>
          <p:spPr>
            <a:xfrm>
              <a:off x="201215" y="171450"/>
              <a:ext cx="357189" cy="357189"/>
            </a:xfrm>
            <a:prstGeom prst="rect">
              <a:avLst/>
            </a:prstGeom>
            <a:solidFill>
              <a:srgbClr val="00B05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0" name="矩形 22"/>
            <p:cNvSpPr/>
            <p:nvPr/>
          </p:nvSpPr>
          <p:spPr>
            <a:xfrm>
              <a:off x="-2" y="-2"/>
              <a:ext cx="355998" cy="356000"/>
            </a:xfrm>
            <a:prstGeom prst="rect">
              <a:avLst/>
            </a:prstGeom>
            <a:solidFill>
              <a:srgbClr val="A9D18E">
                <a:alpha val="67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grpSp>
        <p:nvGrpSpPr>
          <p:cNvPr id="44" name="Group 3"/>
          <p:cNvGrpSpPr/>
          <p:nvPr/>
        </p:nvGrpSpPr>
        <p:grpSpPr>
          <a:xfrm>
            <a:off x="1411602" y="2184199"/>
            <a:ext cx="470300" cy="470300"/>
            <a:chOff x="0" y="-1"/>
            <a:chExt cx="470298" cy="470299"/>
          </a:xfrm>
        </p:grpSpPr>
        <p:sp>
          <p:nvSpPr>
            <p:cNvPr id="42" name="矩形 24"/>
            <p:cNvSpPr/>
            <p:nvPr/>
          </p:nvSpPr>
          <p:spPr>
            <a:xfrm>
              <a:off x="-1" y="-2"/>
              <a:ext cx="356000" cy="355999"/>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3" name="矩形 25"/>
            <p:cNvSpPr/>
            <p:nvPr/>
          </p:nvSpPr>
          <p:spPr>
            <a:xfrm>
              <a:off x="114299" y="114300"/>
              <a:ext cx="356000" cy="355999"/>
            </a:xfrm>
            <a:prstGeom prst="rect">
              <a:avLst/>
            </a:prstGeom>
            <a:solidFill>
              <a:srgbClr val="4B649F">
                <a:alpha val="50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sp>
        <p:nvSpPr>
          <p:cNvPr id="45" name="标题文本"/>
          <p:cNvSpPr txBox="1">
            <a:spLocks noGrp="1"/>
          </p:cNvSpPr>
          <p:nvPr>
            <p:ph type="title"/>
          </p:nvPr>
        </p:nvSpPr>
        <p:spPr>
          <a:xfrm>
            <a:off x="1646752" y="2546030"/>
            <a:ext cx="8585849" cy="1783084"/>
          </a:xfrm>
          <a:prstGeom prst="rect">
            <a:avLst/>
          </a:prstGeom>
        </p:spPr>
        <p:txBody>
          <a:bodyPr/>
          <a:lstStyle>
            <a:lvl1pPr algn="ctr">
              <a:defRPr>
                <a:solidFill>
                  <a:schemeClr val="bg1"/>
                </a:solidFill>
              </a:defRPr>
            </a:lvl1pPr>
          </a:lstStyle>
          <a:p>
            <a:r>
              <a:rPr lang="zh-CN" altLang="en-US" dirty="0"/>
              <a:t>单击此处编辑母版标题样式</a:t>
            </a:r>
            <a:endParaRPr dirty="0"/>
          </a:p>
        </p:txBody>
      </p:sp>
      <p:pic>
        <p:nvPicPr>
          <p:cNvPr id="3" name="图形 2">
            <a:extLst>
              <a:ext uri="{FF2B5EF4-FFF2-40B4-BE49-F238E27FC236}">
                <a16:creationId xmlns:a16="http://schemas.microsoft.com/office/drawing/2014/main" id="{2B4BCC4F-9D84-5719-2894-5A820C2A714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5345" y="17027"/>
            <a:ext cx="4470400" cy="850900"/>
          </a:xfrm>
          <a:prstGeom prst="rect">
            <a:avLst/>
          </a:prstGeom>
        </p:spPr>
      </p:pic>
    </p:spTree>
    <p:extLst>
      <p:ext uri="{BB962C8B-B14F-4D97-AF65-F5344CB8AC3E}">
        <p14:creationId xmlns:p14="http://schemas.microsoft.com/office/powerpoint/2010/main" val="240071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53" name="正文级别 1…"/>
          <p:cNvSpPr txBox="1">
            <a:spLocks noGrp="1"/>
          </p:cNvSpPr>
          <p:nvPr>
            <p:ph type="body" idx="1"/>
          </p:nvPr>
        </p:nvSpPr>
        <p:spPr>
          <a:prstGeom prst="rect">
            <a:avLst/>
          </a:prstGeom>
        </p:spPr>
        <p:txBody>
          <a:bodyPr/>
          <a:lstStyle/>
          <a:p>
            <a:r>
              <a:rPr lang="zh-CN" altLang="en-US"/>
              <a:t>编辑母版文本样式
第二级
第三级
第四级
第五级</a:t>
            </a:r>
            <a:endParaRPr/>
          </a:p>
        </p:txBody>
      </p:sp>
      <p:sp>
        <p:nvSpPr>
          <p:cNvPr id="54" name="标题文本"/>
          <p:cNvSpPr txBox="1">
            <a:spLocks noGrp="1"/>
          </p:cNvSpPr>
          <p:nvPr>
            <p:ph type="title"/>
          </p:nvPr>
        </p:nvSpPr>
        <p:spPr>
          <a:xfrm>
            <a:off x="390617" y="97915"/>
            <a:ext cx="7022237" cy="607040"/>
          </a:xfrm>
          <a:prstGeom prst="rect">
            <a:avLst/>
          </a:prstGeom>
        </p:spPr>
        <p:txBody>
          <a:bodyPr/>
          <a:lstStyle/>
          <a:p>
            <a:r>
              <a:rPr lang="zh-CN" altLang="en-US"/>
              <a:t>单击此处编辑母版标题样式</a:t>
            </a:r>
            <a:endParaRPr/>
          </a:p>
        </p:txBody>
      </p:sp>
      <p:sp>
        <p:nvSpPr>
          <p:cNvPr id="55" name="幻灯片编号"/>
          <p:cNvSpPr txBox="1">
            <a:spLocks noGrp="1"/>
          </p:cNvSpPr>
          <p:nvPr>
            <p:ph type="sldNum" sz="quarter" idx="2"/>
          </p:nvPr>
        </p:nvSpPr>
        <p:spPr>
          <a:xfrm>
            <a:off x="11066306" y="6400414"/>
            <a:ext cx="286293" cy="276995"/>
          </a:xfrm>
          <a:prstGeom prst="rect">
            <a:avLst/>
          </a:prstGeom>
        </p:spPr>
        <p:txBody>
          <a:bodyPr/>
          <a:lstStyle/>
          <a:p>
            <a:fld id="{86CB4B4D-7CA3-9044-876B-883B54F8677D}" type="slidenum">
              <a:rPr lang="en-US" altLang="zh-CN"/>
              <a:t>‹#›</a:t>
            </a:fld>
            <a:endParaRPr lang="zh-CN" altLang="en-US"/>
          </a:p>
        </p:txBody>
      </p:sp>
      <p:sp>
        <p:nvSpPr>
          <p:cNvPr id="2" name="页脚占位符 1">
            <a:extLst>
              <a:ext uri="{FF2B5EF4-FFF2-40B4-BE49-F238E27FC236}">
                <a16:creationId xmlns:a16="http://schemas.microsoft.com/office/drawing/2014/main" id="{9ACEAA59-2989-9549-A139-8EEC0EE4FE99}"/>
              </a:ext>
            </a:extLst>
          </p:cNvPr>
          <p:cNvSpPr>
            <a:spLocks noGrp="1"/>
          </p:cNvSpPr>
          <p:nvPr>
            <p:ph type="ftr" sz="quarter" idx="10"/>
          </p:nvPr>
        </p:nvSpPr>
        <p:spPr>
          <a:xfrm>
            <a:off x="4038600" y="6356350"/>
            <a:ext cx="4114800" cy="365125"/>
          </a:xfrm>
          <a:prstGeom prst="rect">
            <a:avLst/>
          </a:prstGeom>
        </p:spPr>
        <p:txBody>
          <a:bodyPr/>
          <a:lstStyle/>
          <a:p>
            <a:r>
              <a:rPr kumimoji="1" lang="en" altLang="zh-CN"/>
              <a:t>Quanto: optimizing quantum circuits with automatic generation of circuit identities</a:t>
            </a:r>
            <a:endParaRPr kumimoji="1" lang="zh-CN" altLang="en-US"/>
          </a:p>
        </p:txBody>
      </p:sp>
    </p:spTree>
    <p:extLst>
      <p:ext uri="{BB962C8B-B14F-4D97-AF65-F5344CB8AC3E}">
        <p14:creationId xmlns:p14="http://schemas.microsoft.com/office/powerpoint/2010/main" val="704767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仅幻灯片">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71CFE74D-9093-424B-8FC5-1B712262AB43}"/>
              </a:ext>
            </a:extLst>
          </p:cNvPr>
          <p:cNvSpPr>
            <a:spLocks noGrp="1"/>
          </p:cNvSpPr>
          <p:nvPr>
            <p:ph type="sldNum" sz="quarter" idx="10"/>
          </p:nvPr>
        </p:nvSpPr>
        <p:spPr/>
        <p:txBody>
          <a:bodyPr/>
          <a:lstStyle/>
          <a:p>
            <a:fld id="{86CB4B4D-7CA3-9044-876B-883B54F8677D}" type="slidenum">
              <a:rPr lang="en-US" altLang="zh-CN"/>
              <a:t>‹#›</a:t>
            </a:fld>
            <a:endParaRPr lang="zh-CN" altLang="en-US"/>
          </a:p>
        </p:txBody>
      </p:sp>
    </p:spTree>
    <p:extLst>
      <p:ext uri="{BB962C8B-B14F-4D97-AF65-F5344CB8AC3E}">
        <p14:creationId xmlns:p14="http://schemas.microsoft.com/office/powerpoint/2010/main" val="593185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bg>
      <p:bgRef idx="1001">
        <a:schemeClr val="bg1"/>
      </p:bgRef>
    </p:bg>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860F731B-C75F-1008-DC3C-80FD1B7BD6CC}"/>
              </a:ext>
            </a:extLst>
          </p:cNvPr>
          <p:cNvSpPr>
            <a:spLocks noGrp="1"/>
          </p:cNvSpPr>
          <p:nvPr>
            <p:ph type="sldNum" sz="quarter" idx="10"/>
          </p:nvPr>
        </p:nvSpPr>
        <p:spPr/>
        <p:txBody>
          <a:bodyPr/>
          <a:lstStyle/>
          <a:p>
            <a:fld id="{86CB4B4D-7CA3-9044-876B-883B54F8677D}" type="slidenum">
              <a:rPr lang="en-US" altLang="zh-CN" smtClean="0"/>
              <a:pPr/>
              <a:t>‹#›</a:t>
            </a:fld>
            <a:endParaRPr lang="zh-CN" altLang="en-US" dirty="0"/>
          </a:p>
        </p:txBody>
      </p:sp>
      <p:sp>
        <p:nvSpPr>
          <p:cNvPr id="4" name="页脚占位符 3">
            <a:extLst>
              <a:ext uri="{FF2B5EF4-FFF2-40B4-BE49-F238E27FC236}">
                <a16:creationId xmlns:a16="http://schemas.microsoft.com/office/drawing/2014/main" id="{0D3BD483-A7D1-F5D1-E116-FCC5D1673A90}"/>
              </a:ext>
            </a:extLst>
          </p:cNvPr>
          <p:cNvSpPr>
            <a:spLocks noGrp="1"/>
          </p:cNvSpPr>
          <p:nvPr>
            <p:ph type="ftr" sz="quarter" idx="11"/>
          </p:nvPr>
        </p:nvSpPr>
        <p:spPr/>
        <p:txBody>
          <a:bodyPr/>
          <a:lstStyle/>
          <a:p>
            <a:r>
              <a:rPr kumimoji="1" lang="en" altLang="zh-CN"/>
              <a:t>Quanto: optimizing quantum circuits with automatic generation of circuit identities</a:t>
            </a:r>
            <a:endParaRPr kumimoji="1" lang="zh-CN" altLang="en-US"/>
          </a:p>
        </p:txBody>
      </p:sp>
      <p:sp>
        <p:nvSpPr>
          <p:cNvPr id="5" name="矩形 4">
            <a:extLst>
              <a:ext uri="{FF2B5EF4-FFF2-40B4-BE49-F238E27FC236}">
                <a16:creationId xmlns:a16="http://schemas.microsoft.com/office/drawing/2014/main" id="{E3FA36A1-C87E-723C-748D-278FE6F3EBE8}"/>
              </a:ext>
            </a:extLst>
          </p:cNvPr>
          <p:cNvSpPr/>
          <p:nvPr userDrawn="1"/>
        </p:nvSpPr>
        <p:spPr>
          <a:xfrm rot="20546948">
            <a:off x="-626464" y="86277"/>
            <a:ext cx="6306584" cy="138292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6" name="矩形 5">
            <a:extLst>
              <a:ext uri="{FF2B5EF4-FFF2-40B4-BE49-F238E27FC236}">
                <a16:creationId xmlns:a16="http://schemas.microsoft.com/office/drawing/2014/main" id="{E5492AB2-358E-4D48-C2C6-98E590CF2DCB}"/>
              </a:ext>
            </a:extLst>
          </p:cNvPr>
          <p:cNvSpPr/>
          <p:nvPr userDrawn="1"/>
        </p:nvSpPr>
        <p:spPr>
          <a:xfrm>
            <a:off x="393700" y="422246"/>
            <a:ext cx="6324600" cy="106365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标题 8">
            <a:extLst>
              <a:ext uri="{FF2B5EF4-FFF2-40B4-BE49-F238E27FC236}">
                <a16:creationId xmlns:a16="http://schemas.microsoft.com/office/drawing/2014/main" id="{E4AAB427-3870-7466-1229-567044F73FE3}"/>
              </a:ext>
            </a:extLst>
          </p:cNvPr>
          <p:cNvSpPr>
            <a:spLocks noGrp="1"/>
          </p:cNvSpPr>
          <p:nvPr>
            <p:ph type="title"/>
          </p:nvPr>
        </p:nvSpPr>
        <p:spPr>
          <a:xfrm>
            <a:off x="393700" y="660126"/>
            <a:ext cx="6324600" cy="587894"/>
          </a:xfrm>
        </p:spPr>
        <p:txBody>
          <a:bodyPr/>
          <a:lstStyle>
            <a:lvl1pPr>
              <a:defRPr>
                <a:solidFill>
                  <a:schemeClr val="accent1"/>
                </a:solidFill>
              </a:defRPr>
            </a:lvl1pPr>
          </a:lstStyle>
          <a:p>
            <a:r>
              <a:rPr kumimoji="1" lang="zh-CN" altLang="en-US"/>
              <a:t>单击此处编辑母版标题样式</a:t>
            </a:r>
          </a:p>
        </p:txBody>
      </p:sp>
    </p:spTree>
    <p:extLst>
      <p:ext uri="{BB962C8B-B14F-4D97-AF65-F5344CB8AC3E}">
        <p14:creationId xmlns:p14="http://schemas.microsoft.com/office/powerpoint/2010/main" val="261164162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自定义版式">
    <p:bg>
      <p:bgRef idx="1001">
        <a:schemeClr val="bg1"/>
      </p:bgRef>
    </p:bg>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860F731B-C75F-1008-DC3C-80FD1B7BD6CC}"/>
              </a:ext>
            </a:extLst>
          </p:cNvPr>
          <p:cNvSpPr>
            <a:spLocks noGrp="1"/>
          </p:cNvSpPr>
          <p:nvPr>
            <p:ph type="sldNum" sz="quarter" idx="10"/>
          </p:nvPr>
        </p:nvSpPr>
        <p:spPr/>
        <p:txBody>
          <a:bodyPr/>
          <a:lstStyle/>
          <a:p>
            <a:fld id="{86CB4B4D-7CA3-9044-876B-883B54F8677D}" type="slidenum">
              <a:rPr lang="en-US" altLang="zh-CN" smtClean="0"/>
              <a:pPr/>
              <a:t>‹#›</a:t>
            </a:fld>
            <a:endParaRPr lang="zh-CN" altLang="en-US" dirty="0"/>
          </a:p>
        </p:txBody>
      </p:sp>
      <p:sp>
        <p:nvSpPr>
          <p:cNvPr id="4" name="页脚占位符 3">
            <a:extLst>
              <a:ext uri="{FF2B5EF4-FFF2-40B4-BE49-F238E27FC236}">
                <a16:creationId xmlns:a16="http://schemas.microsoft.com/office/drawing/2014/main" id="{0D3BD483-A7D1-F5D1-E116-FCC5D1673A90}"/>
              </a:ext>
            </a:extLst>
          </p:cNvPr>
          <p:cNvSpPr>
            <a:spLocks noGrp="1"/>
          </p:cNvSpPr>
          <p:nvPr>
            <p:ph type="ftr" sz="quarter" idx="11"/>
          </p:nvPr>
        </p:nvSpPr>
        <p:spPr/>
        <p:txBody>
          <a:bodyPr/>
          <a:lstStyle/>
          <a:p>
            <a:r>
              <a:rPr kumimoji="1" lang="en" altLang="zh-CN"/>
              <a:t>Quanto: optimizing quantum circuits with automatic generation of circuit identities</a:t>
            </a:r>
            <a:endParaRPr kumimoji="1" lang="zh-CN" altLang="en-US"/>
          </a:p>
        </p:txBody>
      </p:sp>
      <p:sp>
        <p:nvSpPr>
          <p:cNvPr id="5" name="矩形 4">
            <a:extLst>
              <a:ext uri="{FF2B5EF4-FFF2-40B4-BE49-F238E27FC236}">
                <a16:creationId xmlns:a16="http://schemas.microsoft.com/office/drawing/2014/main" id="{E3FA36A1-C87E-723C-748D-278FE6F3EBE8}"/>
              </a:ext>
            </a:extLst>
          </p:cNvPr>
          <p:cNvSpPr/>
          <p:nvPr userDrawn="1"/>
        </p:nvSpPr>
        <p:spPr>
          <a:xfrm rot="20546948">
            <a:off x="-626464" y="86277"/>
            <a:ext cx="6306584" cy="138292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6" name="矩形 5">
            <a:extLst>
              <a:ext uri="{FF2B5EF4-FFF2-40B4-BE49-F238E27FC236}">
                <a16:creationId xmlns:a16="http://schemas.microsoft.com/office/drawing/2014/main" id="{E5492AB2-358E-4D48-C2C6-98E590CF2DCB}"/>
              </a:ext>
            </a:extLst>
          </p:cNvPr>
          <p:cNvSpPr/>
          <p:nvPr userDrawn="1"/>
        </p:nvSpPr>
        <p:spPr>
          <a:xfrm>
            <a:off x="393700" y="422246"/>
            <a:ext cx="6324600" cy="106365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标题 8">
            <a:extLst>
              <a:ext uri="{FF2B5EF4-FFF2-40B4-BE49-F238E27FC236}">
                <a16:creationId xmlns:a16="http://schemas.microsoft.com/office/drawing/2014/main" id="{E4AAB427-3870-7466-1229-567044F73FE3}"/>
              </a:ext>
            </a:extLst>
          </p:cNvPr>
          <p:cNvSpPr>
            <a:spLocks noGrp="1"/>
          </p:cNvSpPr>
          <p:nvPr>
            <p:ph type="title"/>
          </p:nvPr>
        </p:nvSpPr>
        <p:spPr>
          <a:xfrm>
            <a:off x="393700" y="660126"/>
            <a:ext cx="6324600" cy="587894"/>
          </a:xfrm>
        </p:spPr>
        <p:txBody>
          <a:bodyPr/>
          <a:lstStyle>
            <a:lvl1pPr>
              <a:defRPr>
                <a:solidFill>
                  <a:schemeClr val="accent1"/>
                </a:solidFill>
              </a:defRPr>
            </a:lvl1pPr>
          </a:lstStyle>
          <a:p>
            <a:r>
              <a:rPr kumimoji="1" lang="zh-CN" altLang="en-US"/>
              <a:t>单击此处编辑母版标题样式</a:t>
            </a:r>
          </a:p>
        </p:txBody>
      </p:sp>
      <p:sp>
        <p:nvSpPr>
          <p:cNvPr id="7" name="内容占位符 6">
            <a:extLst>
              <a:ext uri="{FF2B5EF4-FFF2-40B4-BE49-F238E27FC236}">
                <a16:creationId xmlns:a16="http://schemas.microsoft.com/office/drawing/2014/main" id="{31BDCD6A-6F87-EC0A-4181-FF6FD64E937B}"/>
              </a:ext>
            </a:extLst>
          </p:cNvPr>
          <p:cNvSpPr>
            <a:spLocks noGrp="1"/>
          </p:cNvSpPr>
          <p:nvPr>
            <p:ph sz="quarter" idx="12"/>
          </p:nvPr>
        </p:nvSpPr>
        <p:spPr>
          <a:xfrm>
            <a:off x="393700" y="1937288"/>
            <a:ext cx="11183534" cy="4153950"/>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398316000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自定义版式">
    <p:bg>
      <p:bgPr>
        <a:solidFill>
          <a:schemeClr val="accent1">
            <a:lumMod val="75000"/>
          </a:schemeClr>
        </a:solidFill>
        <a:effectLst/>
      </p:bgPr>
    </p:bg>
    <p:spTree>
      <p:nvGrpSpPr>
        <p:cNvPr id="1" name=""/>
        <p:cNvGrpSpPr/>
        <p:nvPr/>
      </p:nvGrpSpPr>
      <p:grpSpPr>
        <a:xfrm>
          <a:off x="0" y="0"/>
          <a:ext cx="0" cy="0"/>
          <a:chOff x="0" y="0"/>
          <a:chExt cx="0" cy="0"/>
        </a:xfrm>
      </p:grpSpPr>
      <p:sp>
        <p:nvSpPr>
          <p:cNvPr id="5" name="梯形 4">
            <a:extLst>
              <a:ext uri="{FF2B5EF4-FFF2-40B4-BE49-F238E27FC236}">
                <a16:creationId xmlns:a16="http://schemas.microsoft.com/office/drawing/2014/main" id="{2BB55B64-DB03-FD40-C5DF-A210E91065D8}"/>
              </a:ext>
            </a:extLst>
          </p:cNvPr>
          <p:cNvSpPr/>
          <p:nvPr userDrawn="1"/>
        </p:nvSpPr>
        <p:spPr>
          <a:xfrm rot="3640001">
            <a:off x="4297568" y="-5047131"/>
            <a:ext cx="1382507" cy="17209438"/>
          </a:xfrm>
          <a:prstGeom prst="trapezoid">
            <a:avLst/>
          </a:prstGeom>
          <a:solidFill>
            <a:schemeClr val="accent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标题 8">
            <a:extLst>
              <a:ext uri="{FF2B5EF4-FFF2-40B4-BE49-F238E27FC236}">
                <a16:creationId xmlns:a16="http://schemas.microsoft.com/office/drawing/2014/main" id="{BF4078D0-F51B-6A81-1742-B758C4CE0683}"/>
              </a:ext>
            </a:extLst>
          </p:cNvPr>
          <p:cNvSpPr>
            <a:spLocks noGrp="1"/>
          </p:cNvSpPr>
          <p:nvPr>
            <p:ph type="title"/>
          </p:nvPr>
        </p:nvSpPr>
        <p:spPr>
          <a:xfrm>
            <a:off x="4817372" y="2969625"/>
            <a:ext cx="6583595" cy="918749"/>
          </a:xfrm>
        </p:spPr>
        <p:txBody>
          <a:bodyPr>
            <a:noAutofit/>
          </a:bodyPr>
          <a:lstStyle>
            <a:lvl1pPr>
              <a:defRPr sz="4000">
                <a:solidFill>
                  <a:schemeClr val="bg1"/>
                </a:solidFill>
              </a:defRPr>
            </a:lvl1pPr>
          </a:lstStyle>
          <a:p>
            <a:r>
              <a:rPr kumimoji="1" lang="zh-CN" altLang="en-US"/>
              <a:t>单击此处编辑母版标题样式</a:t>
            </a:r>
          </a:p>
        </p:txBody>
      </p:sp>
      <p:sp>
        <p:nvSpPr>
          <p:cNvPr id="4" name="矩形 3">
            <a:extLst>
              <a:ext uri="{FF2B5EF4-FFF2-40B4-BE49-F238E27FC236}">
                <a16:creationId xmlns:a16="http://schemas.microsoft.com/office/drawing/2014/main" id="{6ADAAAFB-3561-B63B-FF76-43025F1B882F}"/>
              </a:ext>
            </a:extLst>
          </p:cNvPr>
          <p:cNvSpPr/>
          <p:nvPr userDrawn="1"/>
        </p:nvSpPr>
        <p:spPr>
          <a:xfrm rot="18707441">
            <a:off x="-4109110" y="2644417"/>
            <a:ext cx="13907094" cy="298168"/>
          </a:xfrm>
          <a:prstGeom prst="rect">
            <a:avLst/>
          </a:prstGeom>
          <a:solidFill>
            <a:schemeClr val="accent1">
              <a:lumMod val="40000"/>
              <a:lumOff val="6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1269839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6C67E87B-BCC9-F413-07FF-E0DCD0864B4B}"/>
              </a:ext>
            </a:extLst>
          </p:cNvPr>
          <p:cNvSpPr/>
          <p:nvPr userDrawn="1"/>
        </p:nvSpPr>
        <p:spPr>
          <a:xfrm>
            <a:off x="10893049" y="6356350"/>
            <a:ext cx="649705" cy="365125"/>
          </a:xfrm>
          <a:prstGeom prst="ellipse">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2"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sp>
        <p:nvSpPr>
          <p:cNvPr id="5" name="正文级别 1…"/>
          <p:cNvSpPr txBox="1">
            <a:spLocks noGrp="1"/>
          </p:cNvSpPr>
          <p:nvPr>
            <p:ph type="body" idx="1"/>
          </p:nvPr>
        </p:nvSpPr>
        <p:spPr>
          <a:xfrm>
            <a:off x="190004" y="902526"/>
            <a:ext cx="11792201" cy="53795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rPr dirty="0" err="1"/>
              <a:t>正文级别</a:t>
            </a:r>
            <a:r>
              <a:rPr dirty="0"/>
              <a:t> 1</a:t>
            </a:r>
          </a:p>
          <a:p>
            <a:pPr lvl="1"/>
            <a:r>
              <a:rPr dirty="0" err="1"/>
              <a:t>正文级别</a:t>
            </a:r>
            <a:r>
              <a:rPr dirty="0"/>
              <a:t> 2</a:t>
            </a:r>
          </a:p>
          <a:p>
            <a:pPr lvl="2"/>
            <a:r>
              <a:rPr dirty="0" err="1"/>
              <a:t>正文级别</a:t>
            </a:r>
            <a:r>
              <a:rPr dirty="0"/>
              <a:t> 3</a:t>
            </a:r>
          </a:p>
          <a:p>
            <a:pPr lvl="3"/>
            <a:r>
              <a:rPr dirty="0" err="1"/>
              <a:t>正文级别</a:t>
            </a:r>
            <a:r>
              <a:rPr dirty="0"/>
              <a:t> 4</a:t>
            </a:r>
          </a:p>
          <a:p>
            <a:pPr lvl="4"/>
            <a:r>
              <a:rPr dirty="0" err="1"/>
              <a:t>正文级别</a:t>
            </a:r>
            <a:r>
              <a:rPr dirty="0"/>
              <a:t> 5</a:t>
            </a:r>
          </a:p>
        </p:txBody>
      </p:sp>
      <p:sp>
        <p:nvSpPr>
          <p:cNvPr id="7" name="幻灯片编号"/>
          <p:cNvSpPr txBox="1">
            <a:spLocks noGrp="1"/>
          </p:cNvSpPr>
          <p:nvPr>
            <p:ph type="sldNum" sz="quarter" idx="2"/>
          </p:nvPr>
        </p:nvSpPr>
        <p:spPr>
          <a:xfrm>
            <a:off x="11032853" y="6400414"/>
            <a:ext cx="286293" cy="276995"/>
          </a:xfrm>
          <a:prstGeom prst="rect">
            <a:avLst/>
          </a:prstGeom>
          <a:ln w="12700">
            <a:miter lim="400000"/>
          </a:ln>
        </p:spPr>
        <p:txBody>
          <a:bodyPr wrap="none" lIns="45718" tIns="45718" rIns="45718" bIns="45718" anchor="ctr">
            <a:spAutoFit/>
          </a:bodyPr>
          <a:lstStyle>
            <a:lvl1pPr algn="ctr">
              <a:defRPr sz="1200" b="1">
                <a:solidFill>
                  <a:schemeClr val="bg1"/>
                </a:solidFill>
                <a:latin typeface="+mn-lt"/>
                <a:ea typeface="+mn-ea"/>
                <a:cs typeface="+mn-cs"/>
                <a:sym typeface="等线"/>
              </a:defRPr>
            </a:lvl1pPr>
          </a:lstStyle>
          <a:p>
            <a:fld id="{86CB4B4D-7CA3-9044-876B-883B54F8677D}" type="slidenum">
              <a:rPr lang="en-US" altLang="zh-CN" smtClean="0"/>
              <a:pPr/>
              <a:t>‹#›</a:t>
            </a:fld>
            <a:endParaRPr lang="zh-CN" altLang="en-US" dirty="0"/>
          </a:p>
        </p:txBody>
      </p:sp>
      <p:sp>
        <p:nvSpPr>
          <p:cNvPr id="8" name="页脚占位符 7">
            <a:extLst>
              <a:ext uri="{FF2B5EF4-FFF2-40B4-BE49-F238E27FC236}">
                <a16:creationId xmlns:a16="http://schemas.microsoft.com/office/drawing/2014/main" id="{3ADFC506-B5B6-7A02-5EFA-751408C08C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 altLang="zh-CN"/>
              <a:t>Quanto: optimizing quantum circuits with automatic generation of circuit identities</a:t>
            </a:r>
            <a:endParaRPr kumimoji="1" lang="zh-CN" altLang="en-US"/>
          </a:p>
        </p:txBody>
      </p:sp>
      <p:pic>
        <p:nvPicPr>
          <p:cNvPr id="4" name="图形 3">
            <a:extLst>
              <a:ext uri="{FF2B5EF4-FFF2-40B4-BE49-F238E27FC236}">
                <a16:creationId xmlns:a16="http://schemas.microsoft.com/office/drawing/2014/main" id="{B8FA88FE-C49A-B2C5-EE8A-0BA4D4E520A4}"/>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555345" y="0"/>
            <a:ext cx="4470400" cy="850900"/>
          </a:xfrm>
          <a:prstGeom prst="rect">
            <a:avLst/>
          </a:prstGeom>
        </p:spPr>
      </p:pic>
      <p:sp>
        <p:nvSpPr>
          <p:cNvPr id="9" name="矩形 8">
            <a:extLst>
              <a:ext uri="{FF2B5EF4-FFF2-40B4-BE49-F238E27FC236}">
                <a16:creationId xmlns:a16="http://schemas.microsoft.com/office/drawing/2014/main" id="{93763EEE-1289-F960-0256-974F289C45A4}"/>
              </a:ext>
            </a:extLst>
          </p:cNvPr>
          <p:cNvSpPr/>
          <p:nvPr userDrawn="1"/>
        </p:nvSpPr>
        <p:spPr>
          <a:xfrm>
            <a:off x="-236668" y="81204"/>
            <a:ext cx="7258905" cy="587893"/>
          </a:xfrm>
          <a:prstGeom prst="rect">
            <a:avLst/>
          </a:prstGeom>
          <a:solidFill>
            <a:schemeClr val="accent1">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0" name="椭圆 9">
            <a:extLst>
              <a:ext uri="{FF2B5EF4-FFF2-40B4-BE49-F238E27FC236}">
                <a16:creationId xmlns:a16="http://schemas.microsoft.com/office/drawing/2014/main" id="{223F5A53-38C2-F85C-BD8C-AD7AF3B01223}"/>
              </a:ext>
            </a:extLst>
          </p:cNvPr>
          <p:cNvSpPr/>
          <p:nvPr userDrawn="1"/>
        </p:nvSpPr>
        <p:spPr>
          <a:xfrm>
            <a:off x="-469000" y="-8226"/>
            <a:ext cx="705410" cy="766751"/>
          </a:xfrm>
          <a:prstGeom prst="ellipse">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6" name="标题文本"/>
          <p:cNvSpPr txBox="1">
            <a:spLocks noGrp="1"/>
          </p:cNvSpPr>
          <p:nvPr>
            <p:ph type="title"/>
          </p:nvPr>
        </p:nvSpPr>
        <p:spPr>
          <a:xfrm>
            <a:off x="323232" y="81202"/>
            <a:ext cx="6583595" cy="5878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标题文本</a:t>
            </a:r>
          </a:p>
        </p:txBody>
      </p:sp>
      <p:sp>
        <p:nvSpPr>
          <p:cNvPr id="11" name="三角形 10">
            <a:extLst>
              <a:ext uri="{FF2B5EF4-FFF2-40B4-BE49-F238E27FC236}">
                <a16:creationId xmlns:a16="http://schemas.microsoft.com/office/drawing/2014/main" id="{1A3B1726-86B0-8498-AC2A-7402EB71498D}"/>
              </a:ext>
            </a:extLst>
          </p:cNvPr>
          <p:cNvSpPr/>
          <p:nvPr userDrawn="1"/>
        </p:nvSpPr>
        <p:spPr>
          <a:xfrm rot="5400000">
            <a:off x="6844456" y="258984"/>
            <a:ext cx="587894" cy="232332"/>
          </a:xfrm>
          <a:prstGeom prst="triangle">
            <a:avLst>
              <a:gd name="adj" fmla="val 50000"/>
            </a:avLst>
          </a:prstGeom>
          <a:solidFill>
            <a:schemeClr val="accent1">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170545220"/>
      </p:ext>
    </p:extLst>
  </p:cSld>
  <p:clrMap bg1="lt1" tx1="dk1" bg2="lt2" tx2="dk2" accent1="accent1" accent2="accent2" accent3="accent3" accent4="accent4" accent5="accent5" accent6="accent6" hlink="hlink" folHlink="folHlink"/>
  <p:sldLayoutIdLst>
    <p:sldLayoutId id="2147483765" r:id="rId1"/>
    <p:sldLayoutId id="2147483771" r:id="rId2"/>
    <p:sldLayoutId id="2147483766" r:id="rId3"/>
    <p:sldLayoutId id="2147483769" r:id="rId4"/>
    <p:sldLayoutId id="2147483772" r:id="rId5"/>
    <p:sldLayoutId id="2147483773" r:id="rId6"/>
    <p:sldLayoutId id="2147483774" r:id="rId7"/>
  </p:sldLayoutIdLst>
  <p:hf sldNum="0" hdr="0" dt="0"/>
  <p:txStyles>
    <p:titleStyle>
      <a:lvl1pPr marL="0" marR="0" indent="0" algn="l" defTabSz="914400" rtl="0" eaLnBrk="1" latinLnBrk="0" hangingPunct="1">
        <a:lnSpc>
          <a:spcPct val="90000"/>
        </a:lnSpc>
        <a:spcBef>
          <a:spcPts val="0"/>
        </a:spcBef>
        <a:spcAft>
          <a:spcPts val="0"/>
        </a:spcAft>
        <a:buClrTx/>
        <a:buSzTx/>
        <a:buFontTx/>
        <a:buNone/>
        <a:tabLst/>
        <a:defRPr sz="3200" b="1" i="0" u="none" strike="noStrike" cap="none" spc="0" baseline="0">
          <a:solidFill>
            <a:schemeClr val="bg1"/>
          </a:solidFill>
          <a:uFillTx/>
          <a:latin typeface="微软雅黑"/>
          <a:ea typeface="微软雅黑"/>
          <a:cs typeface="微软雅黑"/>
          <a:sym typeface="微软雅黑"/>
        </a:defRPr>
      </a:lvl1pPr>
      <a:lvl2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2pPr>
      <a:lvl3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3pPr>
      <a:lvl4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4pPr>
      <a:lvl5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5pPr>
      <a:lvl6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6pPr>
      <a:lvl7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7pPr>
      <a:lvl8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8pPr>
      <a:lvl9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9pPr>
    </p:titleStyle>
    <p:bodyStyle>
      <a:lvl1pPr marL="355600" marR="0" indent="-355600" algn="l" defTabSz="914400" eaLnBrk="1" latinLnBrk="0" hangingPunct="1">
        <a:lnSpc>
          <a:spcPct val="100000"/>
        </a:lnSpc>
        <a:spcBef>
          <a:spcPts val="600"/>
        </a:spcBef>
        <a:spcAft>
          <a:spcPts val="0"/>
        </a:spcAft>
        <a:buClr>
          <a:schemeClr val="accent1"/>
        </a:buClr>
        <a:buSzPct val="90000"/>
        <a:buFont typeface="Helvetica"/>
        <a:buChar char="❑"/>
        <a:tabLst/>
        <a:defRPr sz="2800" b="1" i="0" u="none" strike="noStrike" cap="none" spc="0" baseline="0">
          <a:solidFill>
            <a:srgbClr val="000000"/>
          </a:solidFill>
          <a:uFillTx/>
          <a:latin typeface="SimHei" panose="02010609060101010101" pitchFamily="49" charset="-122"/>
          <a:ea typeface="SimHei" panose="02010609060101010101" pitchFamily="49" charset="-122"/>
          <a:cs typeface="SimHei" panose="02010609060101010101" pitchFamily="49" charset="-122"/>
          <a:sym typeface="微软雅黑"/>
        </a:defRPr>
      </a:lvl1pPr>
      <a:lvl2pPr marL="724957" marR="0" indent="-274107" algn="l" defTabSz="914400" eaLnBrk="1" latinLnBrk="0" hangingPunct="1">
        <a:lnSpc>
          <a:spcPct val="100000"/>
        </a:lnSpc>
        <a:spcBef>
          <a:spcPts val="600"/>
        </a:spcBef>
        <a:spcAft>
          <a:spcPts val="0"/>
        </a:spcAft>
        <a:buClr>
          <a:schemeClr val="accent1"/>
        </a:buClr>
        <a:buSzPct val="90000"/>
        <a:buFont typeface="Helvetica"/>
        <a:buChar char="■"/>
        <a:tabLst/>
        <a:defRPr sz="2400" b="0" i="0" u="none" strike="noStrike" cap="none" spc="0" baseline="0">
          <a:solidFill>
            <a:srgbClr val="000000"/>
          </a:solidFill>
          <a:uFillTx/>
          <a:latin typeface="Heiti SC Medium" pitchFamily="2" charset="-128"/>
          <a:ea typeface="Heiti SC Medium" pitchFamily="2" charset="-128"/>
          <a:cs typeface="Heiti SC Medium" pitchFamily="2" charset="-128"/>
          <a:sym typeface="微软雅黑"/>
        </a:defRPr>
      </a:lvl2pPr>
      <a:lvl3pPr marL="1095375" marR="0" indent="-382269" algn="l" defTabSz="914400" eaLnBrk="1" latinLnBrk="0" hangingPunct="1">
        <a:lnSpc>
          <a:spcPct val="100000"/>
        </a:lnSpc>
        <a:spcBef>
          <a:spcPts val="600"/>
        </a:spcBef>
        <a:spcAft>
          <a:spcPts val="0"/>
        </a:spcAft>
        <a:buClr>
          <a:schemeClr val="accent1"/>
        </a:buClr>
        <a:buSzPct val="100000"/>
        <a:buFont typeface="Helvetica"/>
        <a:buChar char="❖"/>
        <a:tabLst/>
        <a:defRPr sz="2400" b="1" i="0" u="none" strike="noStrike" cap="none" spc="0" baseline="0">
          <a:solidFill>
            <a:srgbClr val="000000"/>
          </a:solidFill>
          <a:uFillTx/>
          <a:latin typeface="Kaiti SC Black" panose="02010600040101010101" pitchFamily="2" charset="-122"/>
          <a:ea typeface="Kaiti SC Black" panose="02010600040101010101" pitchFamily="2" charset="-122"/>
          <a:cs typeface="Kaiti SC Black" panose="02010600040101010101" pitchFamily="2" charset="-122"/>
          <a:sym typeface="微软雅黑"/>
        </a:defRPr>
      </a:lvl3pPr>
      <a:lvl4pPr marL="1389380" marR="0" indent="-355600" algn="l" defTabSz="914400" eaLnBrk="1" latinLnBrk="0" hangingPunct="1">
        <a:lnSpc>
          <a:spcPct val="100000"/>
        </a:lnSpc>
        <a:spcBef>
          <a:spcPts val="600"/>
        </a:spcBef>
        <a:spcAft>
          <a:spcPts val="0"/>
        </a:spcAft>
        <a:buClr>
          <a:schemeClr val="accent1"/>
        </a:buClr>
        <a:buSzPct val="100000"/>
        <a:buFont typeface="Helvetica"/>
        <a:buChar char="✓"/>
        <a:tabLst/>
        <a:defRPr sz="2000" b="1" i="0" u="none" strike="noStrike" cap="none" spc="0" baseline="0">
          <a:solidFill>
            <a:srgbClr val="000000"/>
          </a:solidFill>
          <a:uFillTx/>
          <a:latin typeface="微软雅黑"/>
          <a:ea typeface="微软雅黑"/>
          <a:cs typeface="微软雅黑"/>
          <a:sym typeface="微软雅黑"/>
        </a:defRPr>
      </a:lvl4pPr>
      <a:lvl5pPr marL="1651000" marR="0" indent="-355600" algn="l" defTabSz="914400" eaLnBrk="1" latinLnBrk="0" hangingPunct="1">
        <a:lnSpc>
          <a:spcPct val="100000"/>
        </a:lnSpc>
        <a:spcBef>
          <a:spcPts val="6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5pPr>
      <a:lvl6pPr marL="26416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6pPr>
      <a:lvl7pPr marL="30988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7pPr>
      <a:lvl8pPr marL="35560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8pPr>
      <a:lvl9pPr marL="40132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iopscience.iop.org/article/10.1088/2058-9565/ad5b16" TargetMode="External"/><Relationship Id="rId7" Type="http://schemas.openxmlformats.org/officeDocument/2006/relationships/hyperlink" Target="https://scholar.google.com/citations?view_op=view_citation&amp;hl=zh-CN&amp;user=Gx8Rpr4AAAAJ&amp;citation_for_view=Gx8Rpr4AAAAJ:LgRImbQfgY4C"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s://scholar.google.com/citations?view_op=view_citation&amp;hl=zh-CN&amp;user=Gx8Rpr4AAAAJ&amp;cstart=20&amp;pagesize=80&amp;citation_for_view=Gx8Rpr4AAAAJ:Ade32sEp0pkC" TargetMode="External"/><Relationship Id="rId5" Type="http://schemas.openxmlformats.org/officeDocument/2006/relationships/hyperlink" Target="https://scholar.google.com/citations?view_op=view_citation&amp;hl=en&amp;user=0IWLFR4AAAAJ&amp;cstart=20&amp;pagesize=80&amp;sortby=pubdate&amp;citation_for_view=0IWLFR4AAAAJ:ULOm3_A8WrAC" TargetMode="External"/><Relationship Id="rId4" Type="http://schemas.openxmlformats.org/officeDocument/2006/relationships/hyperlink" Target="https://scholar.google.com/citations?view_op=view_citation&amp;hl=en&amp;user=0IWLFR4AAAAJ&amp;citation_for_view=0IWLFR4AAAAJ:WF5omc3nYNoC"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AE05A4-7622-4F5D-B79B-8D0251028CF8}"/>
              </a:ext>
            </a:extLst>
          </p:cNvPr>
          <p:cNvSpPr>
            <a:spLocks noGrp="1"/>
          </p:cNvSpPr>
          <p:nvPr>
            <p:ph type="title"/>
          </p:nvPr>
        </p:nvSpPr>
        <p:spPr/>
        <p:txBody>
          <a:bodyPr>
            <a:noAutofit/>
          </a:bodyPr>
          <a:lstStyle/>
          <a:p>
            <a:r>
              <a:rPr kumimoji="1" lang="en" altLang="zh-CN" sz="2000"/>
              <a:t>Quanto: optimizing quantum circuits with automatic generation of circuit identities</a:t>
            </a:r>
            <a:endParaRPr kumimoji="1" lang="zh-CN" altLang="en-US" sz="2000"/>
          </a:p>
        </p:txBody>
      </p:sp>
      <p:sp>
        <p:nvSpPr>
          <p:cNvPr id="5" name="矩形 4">
            <a:extLst>
              <a:ext uri="{FF2B5EF4-FFF2-40B4-BE49-F238E27FC236}">
                <a16:creationId xmlns:a16="http://schemas.microsoft.com/office/drawing/2014/main" id="{43131240-1A1A-3476-981C-1443FEBB464D}"/>
              </a:ext>
            </a:extLst>
          </p:cNvPr>
          <p:cNvSpPr/>
          <p:nvPr/>
        </p:nvSpPr>
        <p:spPr>
          <a:xfrm>
            <a:off x="7002245" y="180591"/>
            <a:ext cx="1002069" cy="426552"/>
          </a:xfrm>
          <a:prstGeom prst="rect">
            <a:avLst/>
          </a:prstGeom>
          <a:solidFill>
            <a:schemeClr val="accent4">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0">
            <a:no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a:solidFill>
                  <a:schemeClr val="tx1"/>
                </a:solidFill>
                <a:latin typeface="Microsoft YaHei" panose="020B0503020204020204" pitchFamily="34" charset="-122"/>
                <a:ea typeface="Microsoft YaHei" panose="020B0503020204020204" pitchFamily="34" charset="-122"/>
                <a:sym typeface="Helvetica"/>
              </a:rPr>
              <a:t>作者</a:t>
            </a:r>
            <a:endParaRPr kumimoji="0" lang="zh-CN" altLang="en-US" sz="1800" i="0" u="none" strike="noStrike" cap="none" spc="0" normalizeH="0" baseline="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sp>
        <p:nvSpPr>
          <p:cNvPr id="6" name="文本框 5">
            <a:extLst>
              <a:ext uri="{FF2B5EF4-FFF2-40B4-BE49-F238E27FC236}">
                <a16:creationId xmlns:a16="http://schemas.microsoft.com/office/drawing/2014/main" id="{234A26E5-7836-40C3-0E95-E77BA24113D7}"/>
              </a:ext>
            </a:extLst>
          </p:cNvPr>
          <p:cNvSpPr txBox="1"/>
          <p:nvPr/>
        </p:nvSpPr>
        <p:spPr>
          <a:xfrm>
            <a:off x="7214500" y="607143"/>
            <a:ext cx="4391583"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400">
                <a:sym typeface="Helvetica"/>
              </a:rPr>
              <a:t>Jessica</a:t>
            </a:r>
            <a:r>
              <a:rPr lang="zh-CN" altLang="en-US" sz="1400">
                <a:sym typeface="Helvetica"/>
              </a:rPr>
              <a:t> </a:t>
            </a:r>
            <a:r>
              <a:rPr lang="en-US" altLang="zh-CN" sz="1400">
                <a:sym typeface="Helvetica"/>
              </a:rPr>
              <a:t>Pointing,</a:t>
            </a:r>
            <a:r>
              <a:rPr lang="zh-CN" altLang="en-US" sz="1400">
                <a:sym typeface="Helvetica"/>
              </a:rPr>
              <a:t> </a:t>
            </a:r>
            <a:r>
              <a:rPr lang="en-US" altLang="zh-CN" sz="1400">
                <a:sym typeface="Helvetica"/>
              </a:rPr>
              <a:t>Oded</a:t>
            </a:r>
            <a:r>
              <a:rPr lang="zh-CN" altLang="en-US" sz="1400">
                <a:sym typeface="Helvetica"/>
              </a:rPr>
              <a:t> </a:t>
            </a:r>
            <a:r>
              <a:rPr lang="en-US" altLang="zh-CN" sz="1400">
                <a:sym typeface="Helvetica"/>
              </a:rPr>
              <a:t>Padon,</a:t>
            </a:r>
            <a:r>
              <a:rPr lang="zh-CN" altLang="en-US" sz="1400">
                <a:sym typeface="Helvetica"/>
              </a:rPr>
              <a:t> </a:t>
            </a:r>
            <a:r>
              <a:rPr lang="en-US" altLang="zh-CN" sz="1400">
                <a:sym typeface="Helvetica"/>
              </a:rPr>
              <a:t>Zhihao</a:t>
            </a:r>
            <a:r>
              <a:rPr lang="zh-CN" altLang="en-US" sz="1400">
                <a:sym typeface="Helvetica"/>
              </a:rPr>
              <a:t> </a:t>
            </a:r>
            <a:r>
              <a:rPr lang="en-US" altLang="zh-CN" sz="1400">
                <a:sym typeface="Helvetica"/>
              </a:rPr>
              <a:t>Jia,</a:t>
            </a:r>
            <a:r>
              <a:rPr lang="zh-CN" altLang="en-US" sz="1400">
                <a:sym typeface="Helvetica"/>
              </a:rPr>
              <a:t> </a:t>
            </a:r>
            <a:r>
              <a:rPr lang="en-US" altLang="zh-CN" sz="1400">
                <a:sym typeface="Helvetica"/>
              </a:rPr>
              <a:t>Henry</a:t>
            </a:r>
            <a:r>
              <a:rPr lang="zh-CN" altLang="en-US" sz="1400">
                <a:sym typeface="Helvetica"/>
              </a:rPr>
              <a:t> </a:t>
            </a:r>
            <a:r>
              <a:rPr lang="en-US" altLang="zh-CN" sz="1400">
                <a:sym typeface="Helvetica"/>
              </a:rPr>
              <a:t>Ma,</a:t>
            </a:r>
            <a:r>
              <a:rPr lang="zh-CN" altLang="en-US" sz="1400">
                <a:sym typeface="Helvetica"/>
              </a:rPr>
              <a:t> </a:t>
            </a:r>
            <a:endParaRPr lang="en-US" altLang="zh-CN" sz="1400">
              <a:sym typeface="Helvetica"/>
            </a:endParaRPr>
          </a:p>
          <a:p>
            <a:pPr marL="0" marR="0" indent="0" algn="l"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a:ln>
                  <a:noFill/>
                </a:ln>
                <a:solidFill>
                  <a:srgbClr val="000000"/>
                </a:solidFill>
                <a:effectLst/>
                <a:uFillTx/>
                <a:latin typeface="+mj-lt"/>
                <a:ea typeface="+mj-ea"/>
                <a:cs typeface="+mj-cs"/>
                <a:sym typeface="Helvetica"/>
              </a:rPr>
              <a:t>Auguste</a:t>
            </a:r>
            <a:r>
              <a:rPr kumimoji="0" lang="zh-CN" altLang="en-US" sz="1400" b="0" i="0" u="none" strike="noStrike" cap="none" spc="0" normalizeH="0">
                <a:ln>
                  <a:noFill/>
                </a:ln>
                <a:solidFill>
                  <a:srgbClr val="000000"/>
                </a:solidFill>
                <a:effectLst/>
                <a:uFillTx/>
                <a:latin typeface="+mj-lt"/>
                <a:ea typeface="+mj-ea"/>
                <a:cs typeface="+mj-cs"/>
                <a:sym typeface="Helvetica"/>
              </a:rPr>
              <a:t> </a:t>
            </a:r>
            <a:r>
              <a:rPr kumimoji="0" lang="en-US" altLang="zh-CN" sz="1400" b="0" i="0" u="none" strike="noStrike" cap="none" spc="0" normalizeH="0">
                <a:ln>
                  <a:noFill/>
                </a:ln>
                <a:solidFill>
                  <a:srgbClr val="000000"/>
                </a:solidFill>
                <a:effectLst/>
                <a:uFillTx/>
                <a:latin typeface="+mj-lt"/>
                <a:ea typeface="+mj-ea"/>
                <a:cs typeface="+mj-cs"/>
                <a:sym typeface="Helvetica"/>
              </a:rPr>
              <a:t>Hirth,</a:t>
            </a:r>
            <a:r>
              <a:rPr kumimoji="0" lang="zh-CN" altLang="en-US" sz="1400" b="0" i="0" u="none" strike="noStrike" cap="none" spc="0" normalizeH="0">
                <a:ln>
                  <a:noFill/>
                </a:ln>
                <a:solidFill>
                  <a:srgbClr val="000000"/>
                </a:solidFill>
                <a:effectLst/>
                <a:uFillTx/>
                <a:latin typeface="+mj-lt"/>
                <a:ea typeface="+mj-ea"/>
                <a:cs typeface="+mj-cs"/>
                <a:sym typeface="Helvetica"/>
              </a:rPr>
              <a:t> </a:t>
            </a:r>
            <a:r>
              <a:rPr lang="en-US" altLang="zh-CN" sz="1400">
                <a:sym typeface="Helvetica"/>
              </a:rPr>
              <a:t>Jens</a:t>
            </a:r>
            <a:r>
              <a:rPr lang="zh-CN" altLang="en-US" sz="1400">
                <a:sym typeface="Helvetica"/>
              </a:rPr>
              <a:t> </a:t>
            </a:r>
            <a:r>
              <a:rPr lang="en-US" altLang="zh-CN" sz="1400">
                <a:sym typeface="Helvetica"/>
              </a:rPr>
              <a:t>Palesberg</a:t>
            </a:r>
            <a:r>
              <a:rPr lang="zh-CN" altLang="en-US" sz="1400">
                <a:sym typeface="Helvetica"/>
              </a:rPr>
              <a:t> </a:t>
            </a:r>
            <a:r>
              <a:rPr lang="en-US" altLang="zh-CN" sz="1400">
                <a:sym typeface="Helvetica"/>
              </a:rPr>
              <a:t>and</a:t>
            </a:r>
            <a:r>
              <a:rPr lang="zh-CN" altLang="en-US" sz="1400">
                <a:sym typeface="Helvetica"/>
              </a:rPr>
              <a:t> </a:t>
            </a:r>
            <a:r>
              <a:rPr lang="en-US" altLang="zh-CN" sz="1400">
                <a:sym typeface="Helvetica"/>
              </a:rPr>
              <a:t>Alex</a:t>
            </a:r>
            <a:r>
              <a:rPr lang="zh-CN" altLang="en-US" sz="1400">
                <a:sym typeface="Helvetica"/>
              </a:rPr>
              <a:t> </a:t>
            </a:r>
            <a:r>
              <a:rPr lang="en-US" altLang="zh-CN" sz="1400">
                <a:sym typeface="Helvetica"/>
              </a:rPr>
              <a:t>Aiken</a:t>
            </a:r>
            <a:r>
              <a:rPr lang="zh-CN" altLang="en-US" sz="1400">
                <a:sym typeface="Helvetica"/>
              </a:rPr>
              <a:t> </a:t>
            </a:r>
            <a:endParaRPr kumimoji="0" lang="zh-CN" altLang="en-US" sz="1400" b="0" i="0" u="none" strike="noStrike" cap="none" spc="0" normalizeH="0">
              <a:ln>
                <a:noFill/>
              </a:ln>
              <a:solidFill>
                <a:srgbClr val="000000"/>
              </a:solidFill>
              <a:effectLst/>
              <a:uFillTx/>
              <a:latin typeface="+mj-lt"/>
              <a:ea typeface="+mj-ea"/>
              <a:cs typeface="+mj-cs"/>
              <a:sym typeface="Helvetica"/>
            </a:endParaRPr>
          </a:p>
        </p:txBody>
      </p:sp>
      <p:sp>
        <p:nvSpPr>
          <p:cNvPr id="7" name="矩形 6">
            <a:extLst>
              <a:ext uri="{FF2B5EF4-FFF2-40B4-BE49-F238E27FC236}">
                <a16:creationId xmlns:a16="http://schemas.microsoft.com/office/drawing/2014/main" id="{E891DA21-8598-4E1D-F769-1C802727D3E0}"/>
              </a:ext>
            </a:extLst>
          </p:cNvPr>
          <p:cNvSpPr/>
          <p:nvPr/>
        </p:nvSpPr>
        <p:spPr>
          <a:xfrm>
            <a:off x="7002243" y="2314173"/>
            <a:ext cx="1002069" cy="426552"/>
          </a:xfrm>
          <a:prstGeom prst="rect">
            <a:avLst/>
          </a:prstGeom>
          <a:solidFill>
            <a:schemeClr val="accent4">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0">
            <a:no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a:solidFill>
                  <a:schemeClr val="tx1"/>
                </a:solidFill>
                <a:latin typeface="Microsoft YaHei" panose="020B0503020204020204" pitchFamily="34" charset="-122"/>
                <a:ea typeface="Microsoft YaHei" panose="020B0503020204020204" pitchFamily="34" charset="-122"/>
                <a:sym typeface="Helvetica"/>
              </a:rPr>
              <a:t>发表</a:t>
            </a:r>
            <a:endParaRPr kumimoji="0" lang="zh-CN" altLang="en-US" sz="1800" i="0" u="none" strike="noStrike" cap="none" spc="0" normalizeH="0" baseline="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sp>
        <p:nvSpPr>
          <p:cNvPr id="8" name="文本框 7">
            <a:extLst>
              <a:ext uri="{FF2B5EF4-FFF2-40B4-BE49-F238E27FC236}">
                <a16:creationId xmlns:a16="http://schemas.microsoft.com/office/drawing/2014/main" id="{5C13E627-5C21-9A49-774A-E364FF05A08C}"/>
              </a:ext>
            </a:extLst>
          </p:cNvPr>
          <p:cNvSpPr txBox="1"/>
          <p:nvPr/>
        </p:nvSpPr>
        <p:spPr>
          <a:xfrm>
            <a:off x="7214498" y="2740725"/>
            <a:ext cx="1374731" cy="307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a:ln>
                  <a:noFill/>
                </a:ln>
                <a:solidFill>
                  <a:srgbClr val="000000"/>
                </a:solidFill>
                <a:effectLst/>
                <a:uFillTx/>
                <a:latin typeface="+mj-lt"/>
                <a:ea typeface="+mj-ea"/>
                <a:cs typeface="+mj-cs"/>
                <a:sym typeface="Helvetica"/>
              </a:rPr>
              <a:t>Arxiv'21</a:t>
            </a:r>
            <a:r>
              <a:rPr lang="en-US" altLang="zh-CN" sz="1400">
                <a:sym typeface="Helvetica"/>
              </a:rPr>
              <a:t>/</a:t>
            </a:r>
            <a:r>
              <a:rPr lang="en-US" altLang="zh-CN" sz="1400">
                <a:sym typeface="Helvetica"/>
                <a:hlinkClick r:id="rId3"/>
              </a:rPr>
              <a:t>QST'24</a:t>
            </a:r>
            <a:endParaRPr kumimoji="0" lang="zh-CN" altLang="en-US" sz="1400" b="0" i="0" u="none" strike="noStrike" cap="none" spc="0" normalizeH="0" baseline="0">
              <a:ln>
                <a:noFill/>
              </a:ln>
              <a:solidFill>
                <a:srgbClr val="000000"/>
              </a:solidFill>
              <a:effectLst/>
              <a:uFillTx/>
              <a:latin typeface="+mj-lt"/>
              <a:ea typeface="+mj-ea"/>
              <a:cs typeface="+mj-cs"/>
              <a:sym typeface="Helvetica"/>
            </a:endParaRPr>
          </a:p>
        </p:txBody>
      </p:sp>
      <p:sp>
        <p:nvSpPr>
          <p:cNvPr id="4" name="页脚占位符 3">
            <a:extLst>
              <a:ext uri="{FF2B5EF4-FFF2-40B4-BE49-F238E27FC236}">
                <a16:creationId xmlns:a16="http://schemas.microsoft.com/office/drawing/2014/main" id="{61DC0AED-9EB9-1F6F-2B68-F5E3CB4EFDDF}"/>
              </a:ext>
            </a:extLst>
          </p:cNvPr>
          <p:cNvSpPr>
            <a:spLocks noGrp="1"/>
          </p:cNvSpPr>
          <p:nvPr>
            <p:ph type="ftr" sz="quarter" idx="11"/>
          </p:nvPr>
        </p:nvSpPr>
        <p:spPr/>
        <p:txBody>
          <a:bodyPr/>
          <a:lstStyle/>
          <a:p>
            <a:r>
              <a:rPr kumimoji="1" lang="en" altLang="zh-CN"/>
              <a:t>Quanto: optimizing quantum circuits with automatic generation of circuit identities</a:t>
            </a:r>
            <a:endParaRPr kumimoji="1" lang="zh-CN" altLang="en-US"/>
          </a:p>
        </p:txBody>
      </p:sp>
      <p:sp>
        <p:nvSpPr>
          <p:cNvPr id="2" name="矩形 1">
            <a:extLst>
              <a:ext uri="{FF2B5EF4-FFF2-40B4-BE49-F238E27FC236}">
                <a16:creationId xmlns:a16="http://schemas.microsoft.com/office/drawing/2014/main" id="{E898A2AF-A0D1-5973-5D29-D05251E9D11D}"/>
              </a:ext>
            </a:extLst>
          </p:cNvPr>
          <p:cNvSpPr/>
          <p:nvPr/>
        </p:nvSpPr>
        <p:spPr>
          <a:xfrm>
            <a:off x="7002244" y="1248020"/>
            <a:ext cx="1002069" cy="426552"/>
          </a:xfrm>
          <a:prstGeom prst="rect">
            <a:avLst/>
          </a:prstGeom>
          <a:solidFill>
            <a:schemeClr val="accent4">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0">
            <a:no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a:solidFill>
                  <a:schemeClr val="tx1"/>
                </a:solidFill>
                <a:latin typeface="Microsoft YaHei" panose="020B0503020204020204" pitchFamily="34" charset="-122"/>
                <a:ea typeface="Microsoft YaHei" panose="020B0503020204020204" pitchFamily="34" charset="-122"/>
                <a:sym typeface="Helvetica"/>
              </a:rPr>
              <a:t>单位</a:t>
            </a:r>
            <a:endParaRPr kumimoji="0" lang="zh-CN" altLang="en-US" sz="1800" i="0" u="none" strike="noStrike" cap="none" spc="0" normalizeH="0" baseline="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sp>
        <p:nvSpPr>
          <p:cNvPr id="9" name="文本框 8">
            <a:extLst>
              <a:ext uri="{FF2B5EF4-FFF2-40B4-BE49-F238E27FC236}">
                <a16:creationId xmlns:a16="http://schemas.microsoft.com/office/drawing/2014/main" id="{51CCE7B6-6983-54DF-6CD2-6240A94B5CC0}"/>
              </a:ext>
            </a:extLst>
          </p:cNvPr>
          <p:cNvSpPr txBox="1"/>
          <p:nvPr/>
        </p:nvSpPr>
        <p:spPr>
          <a:xfrm>
            <a:off x="7214500" y="1673934"/>
            <a:ext cx="4899735"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400">
                <a:sym typeface="Helvetica"/>
              </a:rPr>
              <a:t>University of Oxford,</a:t>
            </a:r>
            <a:r>
              <a:rPr lang="zh-CN" altLang="en-US" sz="1400">
                <a:sym typeface="Helvetica"/>
              </a:rPr>
              <a:t> </a:t>
            </a:r>
            <a:r>
              <a:rPr lang="en" altLang="zh-CN" sz="1400">
                <a:sym typeface="Helvetica"/>
              </a:rPr>
              <a:t>Stanford University</a:t>
            </a:r>
            <a:r>
              <a:rPr lang="en-US" altLang="zh-CN" sz="1400">
                <a:sym typeface="Helvetica"/>
              </a:rPr>
              <a:t>,</a:t>
            </a:r>
            <a:r>
              <a:rPr lang="zh-CN" altLang="en-US" sz="1400">
                <a:sym typeface="Helvetica"/>
              </a:rPr>
              <a:t> </a:t>
            </a:r>
            <a:r>
              <a:rPr lang="en" altLang="zh-CN" sz="1400">
                <a:sym typeface="Helvetica"/>
              </a:rPr>
              <a:t>VMware Research</a:t>
            </a:r>
            <a:r>
              <a:rPr lang="en-US" altLang="zh-CN" sz="1400">
                <a:sym typeface="Helvetica"/>
              </a:rPr>
              <a:t>,</a:t>
            </a:r>
          </a:p>
          <a:p>
            <a:pPr marL="0" marR="0" indent="0" algn="l" defTabSz="914400" rtl="0" fontAlgn="auto" latinLnBrk="0" hangingPunct="0">
              <a:lnSpc>
                <a:spcPct val="100000"/>
              </a:lnSpc>
              <a:spcBef>
                <a:spcPts val="0"/>
              </a:spcBef>
              <a:spcAft>
                <a:spcPts val="0"/>
              </a:spcAft>
              <a:buClrTx/>
              <a:buSzTx/>
              <a:buFontTx/>
              <a:buNone/>
              <a:tabLst/>
            </a:pPr>
            <a:r>
              <a:rPr kumimoji="0" lang="en" altLang="zh-CN" sz="1400" b="0" i="0" u="none" strike="noStrike" cap="none" spc="0" normalizeH="0">
                <a:ln>
                  <a:noFill/>
                </a:ln>
                <a:solidFill>
                  <a:srgbClr val="000000"/>
                </a:solidFill>
                <a:effectLst/>
                <a:uFillTx/>
                <a:latin typeface="+mj-lt"/>
                <a:ea typeface="+mj-ea"/>
                <a:cs typeface="+mj-cs"/>
                <a:sym typeface="Helvetica"/>
              </a:rPr>
              <a:t>Carnegie Mellon University</a:t>
            </a:r>
            <a:r>
              <a:rPr kumimoji="0" lang="en-US" altLang="zh-CN" sz="1400" b="0" i="0" u="none" strike="noStrike" cap="none" spc="0" normalizeH="0">
                <a:ln>
                  <a:noFill/>
                </a:ln>
                <a:solidFill>
                  <a:srgbClr val="000000"/>
                </a:solidFill>
                <a:effectLst/>
                <a:uFillTx/>
                <a:latin typeface="+mj-lt"/>
                <a:ea typeface="+mj-ea"/>
                <a:cs typeface="+mj-cs"/>
                <a:sym typeface="Helvetica"/>
              </a:rPr>
              <a:t>,</a:t>
            </a:r>
            <a:r>
              <a:rPr kumimoji="0" lang="zh-CN" altLang="en-US" sz="1400" b="0" i="0" u="none" strike="noStrike" cap="none" spc="0" normalizeH="0">
                <a:ln>
                  <a:noFill/>
                </a:ln>
                <a:solidFill>
                  <a:srgbClr val="000000"/>
                </a:solidFill>
                <a:effectLst/>
                <a:uFillTx/>
                <a:latin typeface="+mj-lt"/>
                <a:ea typeface="+mj-ea"/>
                <a:cs typeface="+mj-cs"/>
                <a:sym typeface="Helvetica"/>
              </a:rPr>
              <a:t> </a:t>
            </a:r>
            <a:r>
              <a:rPr kumimoji="0" lang="en" altLang="zh-CN" sz="1400" b="0" i="0" u="none" strike="noStrike" cap="none" spc="0" normalizeH="0">
                <a:ln>
                  <a:noFill/>
                </a:ln>
                <a:solidFill>
                  <a:srgbClr val="000000"/>
                </a:solidFill>
                <a:effectLst/>
                <a:uFillTx/>
                <a:latin typeface="+mj-lt"/>
                <a:ea typeface="+mj-ea"/>
                <a:cs typeface="+mj-cs"/>
                <a:sym typeface="Helvetica"/>
              </a:rPr>
              <a:t>University of California</a:t>
            </a:r>
            <a:endParaRPr kumimoji="0" lang="zh-CN" altLang="en-US" sz="1400" b="0" i="0" u="none" strike="noStrike" cap="none" spc="0" normalizeH="0">
              <a:ln>
                <a:noFill/>
              </a:ln>
              <a:solidFill>
                <a:srgbClr val="000000"/>
              </a:solidFill>
              <a:effectLst/>
              <a:uFillTx/>
              <a:latin typeface="+mj-lt"/>
              <a:ea typeface="+mj-ea"/>
              <a:cs typeface="+mj-cs"/>
              <a:sym typeface="Helvetica"/>
            </a:endParaRPr>
          </a:p>
        </p:txBody>
      </p:sp>
      <p:sp>
        <p:nvSpPr>
          <p:cNvPr id="10" name="矩形 9">
            <a:extLst>
              <a:ext uri="{FF2B5EF4-FFF2-40B4-BE49-F238E27FC236}">
                <a16:creationId xmlns:a16="http://schemas.microsoft.com/office/drawing/2014/main" id="{5ADB7B4D-A523-F4BD-AA0D-40D6EC136034}"/>
              </a:ext>
            </a:extLst>
          </p:cNvPr>
          <p:cNvSpPr/>
          <p:nvPr/>
        </p:nvSpPr>
        <p:spPr>
          <a:xfrm>
            <a:off x="7002243" y="3284300"/>
            <a:ext cx="1973081" cy="426552"/>
          </a:xfrm>
          <a:prstGeom prst="rect">
            <a:avLst/>
          </a:prstGeom>
          <a:solidFill>
            <a:schemeClr val="accent4">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0">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1800" i="0" u="none" strike="noStrike" cap="none" spc="0" normalizeH="0" baseline="0">
                <a:ln>
                  <a:noFill/>
                </a:ln>
                <a:solidFill>
                  <a:schemeClr val="tx1"/>
                </a:solidFill>
                <a:effectLst/>
                <a:uFillTx/>
                <a:latin typeface="Microsoft YaHei" panose="020B0503020204020204" pitchFamily="34" charset="-122"/>
                <a:ea typeface="Microsoft YaHei" panose="020B0503020204020204" pitchFamily="34" charset="-122"/>
                <a:sym typeface="Helvetica"/>
              </a:rPr>
              <a:t>团队所做工作</a:t>
            </a:r>
          </a:p>
        </p:txBody>
      </p:sp>
      <p:sp>
        <p:nvSpPr>
          <p:cNvPr id="11" name="文本框 10">
            <a:extLst>
              <a:ext uri="{FF2B5EF4-FFF2-40B4-BE49-F238E27FC236}">
                <a16:creationId xmlns:a16="http://schemas.microsoft.com/office/drawing/2014/main" id="{D3CF0227-85D7-FE3C-6D5E-75C43A01C558}"/>
              </a:ext>
            </a:extLst>
          </p:cNvPr>
          <p:cNvSpPr txBox="1"/>
          <p:nvPr/>
        </p:nvSpPr>
        <p:spPr>
          <a:xfrm>
            <a:off x="7214498" y="3719228"/>
            <a:ext cx="4736870" cy="18158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400" b="1">
                <a:sym typeface="Helvetica"/>
              </a:rPr>
              <a:t>Zhihao</a:t>
            </a:r>
            <a:r>
              <a:rPr lang="zh-CN" altLang="en-US" sz="1400" b="1">
                <a:sym typeface="Helvetica"/>
              </a:rPr>
              <a:t> </a:t>
            </a:r>
            <a:r>
              <a:rPr lang="en-US" altLang="zh-CN" sz="1400" b="1">
                <a:sym typeface="Helvetica"/>
              </a:rPr>
              <a:t>Jia</a:t>
            </a:r>
          </a:p>
          <a:p>
            <a:pPr marL="0" marR="0" indent="0" algn="l" defTabSz="914400" rtl="0" fontAlgn="auto" latinLnBrk="0" hangingPunct="0">
              <a:lnSpc>
                <a:spcPct val="100000"/>
              </a:lnSpc>
              <a:spcBef>
                <a:spcPts val="0"/>
              </a:spcBef>
              <a:spcAft>
                <a:spcPts val="0"/>
              </a:spcAft>
              <a:buClrTx/>
              <a:buSzTx/>
              <a:buFontTx/>
              <a:buNone/>
              <a:tabLst/>
            </a:pPr>
            <a:r>
              <a:rPr lang="en" altLang="zh-CN" sz="1400" b="0" i="0" u="none" strike="noStrike">
                <a:solidFill>
                  <a:srgbClr val="660099"/>
                </a:solidFill>
                <a:effectLst/>
                <a:latin typeface="Arial" panose="020B0604020202020204" pitchFamily="34" charset="0"/>
                <a:hlinkClick r:id="rId4"/>
              </a:rPr>
              <a:t>TASO: Optimizing Deep Learning Computation with Automatic Generation of Graph Substitutions</a:t>
            </a:r>
            <a:r>
              <a:rPr lang="en-US" altLang="zh-CN" sz="1400" b="0" i="0" u="none" strike="noStrike">
                <a:solidFill>
                  <a:schemeClr val="tx1"/>
                </a:solidFill>
                <a:effectLst/>
                <a:latin typeface="Arial" panose="020B0604020202020204" pitchFamily="34" charset="0"/>
              </a:rPr>
              <a:t>,</a:t>
            </a:r>
            <a:r>
              <a:rPr lang="zh-CN" altLang="en-US" sz="1400" b="0" i="0" u="none" strike="noStrike">
                <a:solidFill>
                  <a:schemeClr val="tx1"/>
                </a:solidFill>
                <a:effectLst/>
                <a:latin typeface="Arial" panose="020B0604020202020204" pitchFamily="34" charset="0"/>
              </a:rPr>
              <a:t> </a:t>
            </a:r>
            <a:r>
              <a:rPr lang="en-US" altLang="zh-CN" sz="1400" b="0" i="0" u="none" strike="noStrike">
                <a:solidFill>
                  <a:schemeClr val="tx1"/>
                </a:solidFill>
                <a:effectLst/>
                <a:latin typeface="Arial" panose="020B0604020202020204" pitchFamily="34" charset="0"/>
              </a:rPr>
              <a:t>SOSP'19</a:t>
            </a:r>
          </a:p>
          <a:p>
            <a:pPr marL="0" marR="0" indent="0" algn="l" defTabSz="914400" rtl="0" fontAlgn="auto" latinLnBrk="0" hangingPunct="0">
              <a:lnSpc>
                <a:spcPct val="100000"/>
              </a:lnSpc>
              <a:spcBef>
                <a:spcPts val="0"/>
              </a:spcBef>
              <a:spcAft>
                <a:spcPts val="0"/>
              </a:spcAft>
              <a:buClrTx/>
              <a:buSzTx/>
              <a:buFontTx/>
              <a:buNone/>
              <a:tabLst/>
            </a:pPr>
            <a:r>
              <a:rPr lang="en" altLang="zh-CN" sz="1400" b="0" i="0" u="none" strike="noStrike">
                <a:solidFill>
                  <a:srgbClr val="660099"/>
                </a:solidFill>
                <a:effectLst/>
                <a:latin typeface="Arial" panose="020B0604020202020204" pitchFamily="34" charset="0"/>
                <a:hlinkClick r:id="rId5"/>
              </a:rPr>
              <a:t>Quartz: superoptimization of quantum circuits</a:t>
            </a:r>
            <a:r>
              <a:rPr lang="en-US" altLang="zh-CN" sz="1400" b="0" i="0" u="none" strike="noStrike">
                <a:solidFill>
                  <a:schemeClr val="tx1"/>
                </a:solidFill>
                <a:effectLst/>
                <a:latin typeface="Arial" panose="020B0604020202020204" pitchFamily="34" charset="0"/>
              </a:rPr>
              <a:t>,</a:t>
            </a:r>
            <a:r>
              <a:rPr lang="zh-CN" altLang="en-US" sz="1400" b="0" i="0" u="none" strike="noStrike">
                <a:solidFill>
                  <a:schemeClr val="tx1"/>
                </a:solidFill>
                <a:effectLst/>
                <a:latin typeface="Arial" panose="020B0604020202020204" pitchFamily="34" charset="0"/>
              </a:rPr>
              <a:t> </a:t>
            </a:r>
            <a:r>
              <a:rPr lang="en-US" altLang="zh-CN" sz="1400" b="0" i="0" u="none" strike="noStrike">
                <a:solidFill>
                  <a:schemeClr val="tx1"/>
                </a:solidFill>
                <a:effectLst/>
                <a:latin typeface="Arial" panose="020B0604020202020204" pitchFamily="34" charset="0"/>
              </a:rPr>
              <a:t>PLDI'22</a:t>
            </a:r>
          </a:p>
          <a:p>
            <a:pPr marL="0" marR="0" indent="0" algn="l" defTabSz="914400" rtl="0" fontAlgn="auto" latinLnBrk="0" hangingPunct="0">
              <a:lnSpc>
                <a:spcPct val="100000"/>
              </a:lnSpc>
              <a:spcBef>
                <a:spcPts val="0"/>
              </a:spcBef>
              <a:spcAft>
                <a:spcPts val="0"/>
              </a:spcAft>
              <a:buClrTx/>
              <a:buSzTx/>
              <a:buFontTx/>
              <a:buNone/>
              <a:tabLst/>
            </a:pPr>
            <a:endParaRPr kumimoji="0" lang="en-US" altLang="zh-CN" sz="1400" cap="none" spc="0" normalizeH="0">
              <a:ln>
                <a:noFill/>
              </a:ln>
              <a:solidFill>
                <a:schemeClr val="tx1"/>
              </a:solidFill>
              <a:uFillTx/>
              <a:latin typeface="Arial" panose="020B0604020202020204" pitchFamily="34" charset="0"/>
              <a:ea typeface="+mj-ea"/>
              <a:cs typeface="+mj-cs"/>
              <a:sym typeface="Helvetica"/>
            </a:endParaRPr>
          </a:p>
          <a:p>
            <a:pPr marL="0" marR="0" indent="0" algn="l" defTabSz="914400" rtl="0" fontAlgn="auto" latinLnBrk="0" hangingPunct="0">
              <a:lnSpc>
                <a:spcPct val="100000"/>
              </a:lnSpc>
              <a:spcBef>
                <a:spcPts val="0"/>
              </a:spcBef>
              <a:spcAft>
                <a:spcPts val="0"/>
              </a:spcAft>
              <a:buClrTx/>
              <a:buSzTx/>
              <a:buFontTx/>
              <a:buNone/>
              <a:tabLst/>
            </a:pPr>
            <a:r>
              <a:rPr lang="en-US" altLang="zh-CN" sz="1400" b="1">
                <a:solidFill>
                  <a:schemeClr val="tx1"/>
                </a:solidFill>
                <a:latin typeface="Arial" panose="020B0604020202020204" pitchFamily="34" charset="0"/>
                <a:sym typeface="Helvetica"/>
              </a:rPr>
              <a:t>Jens</a:t>
            </a:r>
            <a:r>
              <a:rPr lang="zh-CN" altLang="en-US" sz="1400" b="1">
                <a:solidFill>
                  <a:schemeClr val="tx1"/>
                </a:solidFill>
                <a:latin typeface="Arial" panose="020B0604020202020204" pitchFamily="34" charset="0"/>
                <a:sym typeface="Helvetica"/>
              </a:rPr>
              <a:t> </a:t>
            </a:r>
            <a:r>
              <a:rPr lang="en-US" altLang="zh-CN" sz="1400" b="1">
                <a:solidFill>
                  <a:schemeClr val="tx1"/>
                </a:solidFill>
                <a:latin typeface="Arial" panose="020B0604020202020204" pitchFamily="34" charset="0"/>
                <a:sym typeface="Helvetica"/>
              </a:rPr>
              <a:t>Palesberg</a:t>
            </a:r>
            <a:endParaRPr kumimoji="0" lang="en-US" altLang="zh-CN" sz="1400" b="1" cap="none" spc="0" normalizeH="0">
              <a:ln>
                <a:noFill/>
              </a:ln>
              <a:solidFill>
                <a:schemeClr val="tx1"/>
              </a:solidFill>
              <a:uFillTx/>
              <a:latin typeface="Arial" panose="020B0604020202020204" pitchFamily="34" charset="0"/>
              <a:ea typeface="+mj-ea"/>
              <a:cs typeface="+mj-cs"/>
              <a:sym typeface="Helvetica"/>
            </a:endParaRPr>
          </a:p>
          <a:p>
            <a:pPr marL="0" marR="0" indent="0" algn="l" defTabSz="914400" rtl="0" fontAlgn="auto" latinLnBrk="0" hangingPunct="0">
              <a:lnSpc>
                <a:spcPct val="100000"/>
              </a:lnSpc>
              <a:spcBef>
                <a:spcPts val="0"/>
              </a:spcBef>
              <a:spcAft>
                <a:spcPts val="0"/>
              </a:spcAft>
              <a:buClrTx/>
              <a:buSzTx/>
              <a:buFontTx/>
              <a:buNone/>
              <a:tabLst/>
            </a:pPr>
            <a:r>
              <a:rPr lang="en" altLang="zh-CN" sz="1400" b="0" i="0" u="none" strike="noStrike">
                <a:solidFill>
                  <a:srgbClr val="660099"/>
                </a:solidFill>
                <a:effectLst/>
                <a:latin typeface="Arial" panose="020B0604020202020204" pitchFamily="34" charset="0"/>
                <a:hlinkClick r:id="rId6"/>
              </a:rPr>
              <a:t>Quantum abstract interpretation</a:t>
            </a:r>
            <a:r>
              <a:rPr lang="en-US" altLang="zh-CN" sz="1400" b="0" i="0" u="none" strike="noStrike">
                <a:solidFill>
                  <a:schemeClr val="tx1"/>
                </a:solidFill>
                <a:effectLst/>
                <a:latin typeface="Arial" panose="020B0604020202020204" pitchFamily="34" charset="0"/>
              </a:rPr>
              <a:t>,</a:t>
            </a:r>
            <a:r>
              <a:rPr lang="zh-CN" altLang="en-US" sz="1400" b="0" i="0" u="none" strike="noStrike">
                <a:solidFill>
                  <a:schemeClr val="tx1"/>
                </a:solidFill>
                <a:effectLst/>
                <a:latin typeface="Arial" panose="020B0604020202020204" pitchFamily="34" charset="0"/>
              </a:rPr>
              <a:t> </a:t>
            </a:r>
            <a:r>
              <a:rPr lang="en-US" altLang="zh-CN" sz="1400" b="0" i="0" u="none" strike="noStrike">
                <a:solidFill>
                  <a:schemeClr val="tx1"/>
                </a:solidFill>
                <a:effectLst/>
                <a:latin typeface="Arial" panose="020B0604020202020204" pitchFamily="34" charset="0"/>
              </a:rPr>
              <a:t>PLDI</a:t>
            </a:r>
            <a:r>
              <a:rPr lang="zh-CN" altLang="en-US" sz="1400" b="0" i="0" u="none" strike="noStrike">
                <a:solidFill>
                  <a:schemeClr val="tx1"/>
                </a:solidFill>
                <a:effectLst/>
                <a:latin typeface="Arial" panose="020B0604020202020204" pitchFamily="34" charset="0"/>
              </a:rPr>
              <a:t> </a:t>
            </a:r>
            <a:r>
              <a:rPr lang="en-US" altLang="zh-CN" sz="1400" b="0" i="0" u="none" strike="noStrike">
                <a:solidFill>
                  <a:schemeClr val="tx1"/>
                </a:solidFill>
                <a:effectLst/>
                <a:latin typeface="Arial" panose="020B0604020202020204" pitchFamily="34" charset="0"/>
              </a:rPr>
              <a:t>2021</a:t>
            </a:r>
          </a:p>
          <a:p>
            <a:pPr marL="0" marR="0" indent="0" algn="l" defTabSz="914400" rtl="0" fontAlgn="auto" latinLnBrk="0" hangingPunct="0">
              <a:lnSpc>
                <a:spcPct val="100000"/>
              </a:lnSpc>
              <a:spcBef>
                <a:spcPts val="0"/>
              </a:spcBef>
              <a:spcAft>
                <a:spcPts val="0"/>
              </a:spcAft>
              <a:buClrTx/>
              <a:buSzTx/>
              <a:buFontTx/>
              <a:buNone/>
              <a:tabLst/>
            </a:pPr>
            <a:r>
              <a:rPr lang="en" altLang="zh-CN" sz="1400" b="0" i="0" u="none" strike="noStrike">
                <a:solidFill>
                  <a:srgbClr val="660099"/>
                </a:solidFill>
                <a:effectLst/>
                <a:latin typeface="Arial" panose="020B0604020202020204" pitchFamily="34" charset="0"/>
                <a:hlinkClick r:id="rId7"/>
              </a:rPr>
              <a:t>Object-oriented type systems</a:t>
            </a:r>
            <a:r>
              <a:rPr lang="en-US" altLang="zh-CN" sz="1400">
                <a:solidFill>
                  <a:schemeClr val="tx1"/>
                </a:solidFill>
                <a:latin typeface="Arial" panose="020B0604020202020204" pitchFamily="34" charset="0"/>
              </a:rPr>
              <a:t>,</a:t>
            </a:r>
            <a:r>
              <a:rPr lang="zh-CN" altLang="en-US" sz="1400">
                <a:solidFill>
                  <a:schemeClr val="tx1"/>
                </a:solidFill>
                <a:latin typeface="Arial" panose="020B0604020202020204" pitchFamily="34" charset="0"/>
              </a:rPr>
              <a:t> </a:t>
            </a:r>
            <a:r>
              <a:rPr lang="en-US" altLang="zh-CN" sz="1400">
                <a:solidFill>
                  <a:schemeClr val="tx1"/>
                </a:solidFill>
                <a:latin typeface="Arial" panose="020B0604020202020204" pitchFamily="34" charset="0"/>
              </a:rPr>
              <a:t>1994</a:t>
            </a:r>
            <a:endParaRPr kumimoji="0" lang="zh-CN" altLang="en-US" sz="1400" b="0" i="0" u="none" strike="noStrike" cap="none" spc="0" normalizeH="0">
              <a:ln>
                <a:noFill/>
              </a:ln>
              <a:solidFill>
                <a:schemeClr val="tx1"/>
              </a:solidFill>
              <a:effectLst/>
              <a:uFillTx/>
              <a:latin typeface="+mj-lt"/>
              <a:ea typeface="+mj-ea"/>
              <a:cs typeface="+mj-cs"/>
              <a:sym typeface="Helvetica"/>
            </a:endParaRPr>
          </a:p>
        </p:txBody>
      </p:sp>
      <p:sp>
        <p:nvSpPr>
          <p:cNvPr id="12" name="内容占位符 3">
            <a:extLst>
              <a:ext uri="{FF2B5EF4-FFF2-40B4-BE49-F238E27FC236}">
                <a16:creationId xmlns:a16="http://schemas.microsoft.com/office/drawing/2014/main" id="{B51DB6A6-FADC-CB82-924B-04D4767A49BF}"/>
              </a:ext>
            </a:extLst>
          </p:cNvPr>
          <p:cNvSpPr>
            <a:spLocks noGrp="1"/>
          </p:cNvSpPr>
          <p:nvPr>
            <p:ph sz="quarter" idx="12"/>
          </p:nvPr>
        </p:nvSpPr>
        <p:spPr>
          <a:xfrm>
            <a:off x="393701" y="1937288"/>
            <a:ext cx="6484178" cy="4153950"/>
          </a:xfrm>
        </p:spPr>
        <p:txBody>
          <a:bodyPr>
            <a:normAutofit/>
          </a:bodyPr>
          <a:lstStyle/>
          <a:p>
            <a:r>
              <a:rPr kumimoji="1" lang="zh-CN" altLang="en-US"/>
              <a:t>背景和动机</a:t>
            </a:r>
            <a:endParaRPr kumimoji="1" lang="en-US" altLang="zh-CN"/>
          </a:p>
          <a:p>
            <a:pPr lvl="1"/>
            <a:r>
              <a:rPr kumimoji="1" lang="zh-CN" altLang="en-US"/>
              <a:t>现有的量子线路编译器在执行线路优化时仅考虑了简单的恒等线路</a:t>
            </a:r>
            <a:endParaRPr kumimoji="1" lang="en-US" altLang="zh-CN"/>
          </a:p>
          <a:p>
            <a:pPr lvl="1"/>
            <a:r>
              <a:rPr kumimoji="1" lang="zh-CN" altLang="en-US"/>
              <a:t>目前生成恒等线路的方式仅有人工生成和单比特门的自动生成</a:t>
            </a:r>
            <a:endParaRPr kumimoji="1" lang="en-US" altLang="zh-CN"/>
          </a:p>
          <a:p>
            <a:r>
              <a:rPr kumimoji="1" lang="zh-CN" altLang="en-US"/>
              <a:t>解决方法</a:t>
            </a:r>
            <a:endParaRPr kumimoji="1" lang="en-US" altLang="zh-CN"/>
          </a:p>
          <a:p>
            <a:pPr lvl="1"/>
            <a:r>
              <a:rPr kumimoji="1" lang="zh-CN" altLang="en-US"/>
              <a:t>我们提出了</a:t>
            </a:r>
            <a:r>
              <a:rPr kumimoji="1" lang="en-US" altLang="zh-CN">
                <a:latin typeface="+mj-lt"/>
              </a:rPr>
              <a:t>Quanto</a:t>
            </a:r>
            <a:r>
              <a:rPr kumimoji="1" lang="zh-CN" altLang="en-US">
                <a:latin typeface="+mj-lt"/>
              </a:rPr>
              <a:t>，它能够为给定的量子门生成恒等线路，并利用这些恒等线路实现更好的线路优化</a:t>
            </a:r>
          </a:p>
        </p:txBody>
      </p:sp>
    </p:spTree>
    <p:extLst>
      <p:ext uri="{BB962C8B-B14F-4D97-AF65-F5344CB8AC3E}">
        <p14:creationId xmlns:p14="http://schemas.microsoft.com/office/powerpoint/2010/main" val="172828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a:extLst>
              <a:ext uri="{FF2B5EF4-FFF2-40B4-BE49-F238E27FC236}">
                <a16:creationId xmlns:a16="http://schemas.microsoft.com/office/drawing/2014/main" id="{9BA5CEDB-3614-F9AD-CB6B-8EA4302BC5AA}"/>
              </a:ext>
            </a:extLst>
          </p:cNvPr>
          <p:cNvSpPr>
            <a:spLocks noGrp="1"/>
          </p:cNvSpPr>
          <p:nvPr>
            <p:ph type="ftr" sz="quarter" idx="11"/>
          </p:nvPr>
        </p:nvSpPr>
        <p:spPr/>
        <p:txBody>
          <a:bodyPr/>
          <a:lstStyle/>
          <a:p>
            <a:r>
              <a:rPr kumimoji="1" lang="en" altLang="zh-CN"/>
              <a:t>Quanto: optimizing quantum circuits with automatic generation of circuit identities</a:t>
            </a:r>
            <a:endParaRPr kumimoji="1" lang="zh-CN" altLang="en-US"/>
          </a:p>
        </p:txBody>
      </p:sp>
      <p:sp>
        <p:nvSpPr>
          <p:cNvPr id="3" name="标题 2">
            <a:extLst>
              <a:ext uri="{FF2B5EF4-FFF2-40B4-BE49-F238E27FC236}">
                <a16:creationId xmlns:a16="http://schemas.microsoft.com/office/drawing/2014/main" id="{D9FC0898-F23F-F6ED-15A8-33BAEBF61B63}"/>
              </a:ext>
            </a:extLst>
          </p:cNvPr>
          <p:cNvSpPr>
            <a:spLocks noGrp="1"/>
          </p:cNvSpPr>
          <p:nvPr>
            <p:ph type="title"/>
          </p:nvPr>
        </p:nvSpPr>
        <p:spPr/>
        <p:txBody>
          <a:bodyPr/>
          <a:lstStyle/>
          <a:p>
            <a:r>
              <a:rPr kumimoji="1" lang="zh-CN" altLang="en-US"/>
              <a:t>大纲</a:t>
            </a:r>
          </a:p>
        </p:txBody>
      </p:sp>
      <p:sp>
        <p:nvSpPr>
          <p:cNvPr id="4" name="内容占位符 3">
            <a:extLst>
              <a:ext uri="{FF2B5EF4-FFF2-40B4-BE49-F238E27FC236}">
                <a16:creationId xmlns:a16="http://schemas.microsoft.com/office/drawing/2014/main" id="{F958C753-80E8-E6AA-5AA0-4F1CEFD916DC}"/>
              </a:ext>
            </a:extLst>
          </p:cNvPr>
          <p:cNvSpPr>
            <a:spLocks noGrp="1"/>
          </p:cNvSpPr>
          <p:nvPr>
            <p:ph sz="quarter" idx="12"/>
          </p:nvPr>
        </p:nvSpPr>
        <p:spPr>
          <a:xfrm>
            <a:off x="393700" y="1937288"/>
            <a:ext cx="7572429" cy="4153950"/>
          </a:xfrm>
        </p:spPr>
        <p:txBody>
          <a:bodyPr>
            <a:normAutofit lnSpcReduction="10000"/>
          </a:bodyPr>
          <a:lstStyle/>
          <a:p>
            <a:r>
              <a:rPr kumimoji="1" lang="zh-CN" altLang="en-US"/>
              <a:t>介绍背景和研究动机</a:t>
            </a:r>
            <a:endParaRPr kumimoji="1" lang="en-US" altLang="zh-CN"/>
          </a:p>
          <a:p>
            <a:r>
              <a:rPr kumimoji="1" lang="zh-CN" altLang="en-US"/>
              <a:t>方法</a:t>
            </a:r>
            <a:endParaRPr kumimoji="1" lang="en-US" altLang="zh-CN"/>
          </a:p>
          <a:p>
            <a:pPr lvl="1"/>
            <a:r>
              <a:rPr kumimoji="1" lang="zh-CN" altLang="en-US"/>
              <a:t>恒等线路生成算法（恒等线路生成器）</a:t>
            </a:r>
            <a:endParaRPr kumimoji="1" lang="en-US" altLang="zh-CN"/>
          </a:p>
          <a:p>
            <a:pPr lvl="1"/>
            <a:r>
              <a:rPr kumimoji="1" lang="zh-CN" altLang="en-US"/>
              <a:t>优化算法设计</a:t>
            </a:r>
            <a:endParaRPr kumimoji="1" lang="en-US" altLang="zh-CN"/>
          </a:p>
          <a:p>
            <a:pPr lvl="1"/>
            <a:r>
              <a:rPr kumimoji="1" lang="zh-CN" altLang="en-US"/>
              <a:t>恒等线路的增长</a:t>
            </a:r>
            <a:endParaRPr kumimoji="1" lang="en-US" altLang="zh-CN"/>
          </a:p>
          <a:p>
            <a:pPr lvl="1"/>
            <a:r>
              <a:rPr kumimoji="1" lang="zh-CN" altLang="en-US"/>
              <a:t>算法的运行时间</a:t>
            </a:r>
            <a:endParaRPr kumimoji="1" lang="en-US" altLang="zh-CN"/>
          </a:p>
          <a:p>
            <a:r>
              <a:rPr kumimoji="1" lang="zh-CN" altLang="en-US"/>
              <a:t>实验</a:t>
            </a:r>
            <a:endParaRPr kumimoji="1" lang="en-US" altLang="zh-CN"/>
          </a:p>
          <a:p>
            <a:r>
              <a:rPr kumimoji="1" lang="zh-CN" altLang="en-US"/>
              <a:t>局限性</a:t>
            </a:r>
            <a:endParaRPr kumimoji="1" lang="en-US" altLang="zh-CN"/>
          </a:p>
          <a:p>
            <a:r>
              <a:rPr kumimoji="1" lang="zh-CN" altLang="en-US"/>
              <a:t>文章优缺点</a:t>
            </a:r>
            <a:endParaRPr kumimoji="1" lang="en-US" altLang="zh-CN"/>
          </a:p>
          <a:p>
            <a:pPr lvl="1"/>
            <a:endParaRPr kumimoji="1" lang="en-US" altLang="zh-CN"/>
          </a:p>
          <a:p>
            <a:pPr lvl="1"/>
            <a:endParaRPr kumimoji="1" lang="zh-CN" altLang="en-US"/>
          </a:p>
        </p:txBody>
      </p:sp>
      <p:pic>
        <p:nvPicPr>
          <p:cNvPr id="6" name="图片 5">
            <a:extLst>
              <a:ext uri="{FF2B5EF4-FFF2-40B4-BE49-F238E27FC236}">
                <a16:creationId xmlns:a16="http://schemas.microsoft.com/office/drawing/2014/main" id="{95CB4A2B-3DBF-D5C4-EFCF-B43F5FA26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6877" y="3429000"/>
            <a:ext cx="6118503" cy="1262270"/>
          </a:xfrm>
          <a:prstGeom prst="rect">
            <a:avLst/>
          </a:prstGeom>
        </p:spPr>
      </p:pic>
      <p:sp>
        <p:nvSpPr>
          <p:cNvPr id="7" name="文本框 6">
            <a:extLst>
              <a:ext uri="{FF2B5EF4-FFF2-40B4-BE49-F238E27FC236}">
                <a16:creationId xmlns:a16="http://schemas.microsoft.com/office/drawing/2014/main" id="{71FD866B-C080-2E31-FC82-1574B44A4D36}"/>
              </a:ext>
            </a:extLst>
          </p:cNvPr>
          <p:cNvSpPr txBox="1"/>
          <p:nvPr/>
        </p:nvSpPr>
        <p:spPr>
          <a:xfrm>
            <a:off x="6901777" y="4691270"/>
            <a:ext cx="2567365"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0" i="0" u="none" strike="noStrike" cap="none" spc="0" normalizeH="0" baseline="0">
                <a:ln>
                  <a:noFill/>
                </a:ln>
                <a:solidFill>
                  <a:srgbClr val="000000"/>
                </a:solidFill>
                <a:effectLst/>
                <a:uFillTx/>
                <a:latin typeface="+mj-lt"/>
                <a:ea typeface="+mj-ea"/>
                <a:cs typeface="+mj-cs"/>
                <a:sym typeface="Helvetica"/>
              </a:rPr>
              <a:t>恒等线路</a:t>
            </a:r>
            <a:r>
              <a:rPr kumimoji="0" lang="en-US" altLang="zh-CN" sz="1800" b="0" i="0" u="none" strike="noStrike" cap="none" spc="0" normalizeH="0" baseline="0">
                <a:ln>
                  <a:noFill/>
                </a:ln>
                <a:solidFill>
                  <a:srgbClr val="000000"/>
                </a:solidFill>
                <a:effectLst/>
                <a:uFillTx/>
                <a:latin typeface="+mj-lt"/>
                <a:ea typeface="+mj-ea"/>
                <a:cs typeface="+mj-cs"/>
                <a:sym typeface="Helvetica"/>
              </a:rPr>
              <a:t>(circuit</a:t>
            </a:r>
            <a:r>
              <a:rPr kumimoji="0" lang="zh-CN" altLang="en-US" sz="1800" b="0" i="0" u="none" strike="noStrike" cap="none" spc="0" normalizeH="0" baseline="0">
                <a:ln>
                  <a:noFill/>
                </a:ln>
                <a:solidFill>
                  <a:srgbClr val="000000"/>
                </a:solidFill>
                <a:effectLst/>
                <a:uFillTx/>
                <a:latin typeface="+mj-lt"/>
                <a:ea typeface="+mj-ea"/>
                <a:cs typeface="+mj-cs"/>
                <a:sym typeface="Helvetica"/>
              </a:rPr>
              <a:t> </a:t>
            </a:r>
            <a:r>
              <a:rPr kumimoji="0" lang="en-US" altLang="zh-CN" sz="1800" b="0" i="0" u="none" strike="noStrike" cap="none" spc="0" normalizeH="0" baseline="0">
                <a:ln>
                  <a:noFill/>
                </a:ln>
                <a:solidFill>
                  <a:srgbClr val="000000"/>
                </a:solidFill>
                <a:effectLst/>
                <a:uFillTx/>
                <a:latin typeface="+mj-lt"/>
                <a:ea typeface="+mj-ea"/>
                <a:cs typeface="+mj-cs"/>
                <a:sym typeface="Helvetica"/>
              </a:rPr>
              <a:t>idenity)</a:t>
            </a: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mc:AlternateContent xmlns:mc="http://schemas.openxmlformats.org/markup-compatibility/2006">
        <mc:Choice xmlns:a14="http://schemas.microsoft.com/office/drawing/2010/main" Requires="a14">
          <p:sp>
            <p:nvSpPr>
              <p:cNvPr id="8" name="文本框 7">
                <a:extLst>
                  <a:ext uri="{FF2B5EF4-FFF2-40B4-BE49-F238E27FC236}">
                    <a16:creationId xmlns:a16="http://schemas.microsoft.com/office/drawing/2014/main" id="{E72A9377-E6E5-66CC-48BC-491860E9F8D1}"/>
                  </a:ext>
                </a:extLst>
              </p:cNvPr>
              <p:cNvSpPr txBox="1"/>
              <p:nvPr/>
            </p:nvSpPr>
            <p:spPr>
              <a:xfrm>
                <a:off x="6814604" y="5377232"/>
                <a:ext cx="2741709" cy="5763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a:ln>
                      <a:noFill/>
                    </a:ln>
                    <a:solidFill>
                      <a:srgbClr val="000000"/>
                    </a:solidFill>
                    <a:effectLst/>
                    <a:uFillTx/>
                    <a:latin typeface="+mj-lt"/>
                    <a:ea typeface="+mj-ea"/>
                    <a:cs typeface="+mj-cs"/>
                    <a:sym typeface="Helvetica"/>
                  </a:rPr>
                  <a:t>Identity</a:t>
                </a:r>
                <a:r>
                  <a:rPr kumimoji="0" lang="zh-CN" altLang="en-US" sz="1800" b="0" i="0" u="none" strike="noStrike" cap="none" spc="0" normalizeH="0" baseline="0">
                    <a:ln>
                      <a:noFill/>
                    </a:ln>
                    <a:solidFill>
                      <a:srgbClr val="000000"/>
                    </a:solidFill>
                    <a:effectLst/>
                    <a:uFillTx/>
                    <a:latin typeface="+mj-lt"/>
                    <a:ea typeface="+mj-ea"/>
                    <a:cs typeface="+mj-cs"/>
                    <a:sym typeface="Helvetica"/>
                  </a:rPr>
                  <a:t> </a:t>
                </a:r>
                <a:r>
                  <a:rPr kumimoji="0" lang="en-US" altLang="zh-CN" sz="1800" b="0" i="0" u="none" strike="noStrike" cap="none" spc="0" normalizeH="0" baseline="0">
                    <a:ln>
                      <a:noFill/>
                    </a:ln>
                    <a:solidFill>
                      <a:srgbClr val="000000"/>
                    </a:solidFill>
                    <a:effectLst/>
                    <a:uFillTx/>
                    <a:latin typeface="+mj-lt"/>
                    <a:ea typeface="+mj-ea"/>
                    <a:cs typeface="+mj-cs"/>
                    <a:sym typeface="Helvetica"/>
                  </a:rPr>
                  <a:t>gate</a:t>
                </a:r>
                <a:r>
                  <a:rPr kumimoji="0" lang="zh-CN" altLang="en-US" sz="1800" b="0" i="0" u="none" strike="noStrike" cap="none" spc="0" normalizeH="0" baseline="0">
                    <a:ln>
                      <a:noFill/>
                    </a:ln>
                    <a:solidFill>
                      <a:srgbClr val="000000"/>
                    </a:solidFill>
                    <a:effectLst/>
                    <a:uFillTx/>
                    <a:latin typeface="+mj-lt"/>
                    <a:ea typeface="+mj-ea"/>
                    <a:cs typeface="+mj-cs"/>
                    <a:sym typeface="Helvetica"/>
                  </a:rPr>
                  <a:t> </a:t>
                </a:r>
                <a14:m>
                  <m:oMath xmlns:m="http://schemas.openxmlformats.org/officeDocument/2006/math">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𝐼</m:t>
                    </m:r>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m:t>
                    </m:r>
                    <m:r>
                      <a:rPr kumimoji="0" lang="zh-CN" altLang="en-US"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 </m:t>
                    </m:r>
                    <m:d>
                      <m:dPr>
                        <m:ctrlP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ctrlPr>
                      </m:dPr>
                      <m:e>
                        <m:m>
                          <m:mPr>
                            <m:mcs>
                              <m:mc>
                                <m:mcPr>
                                  <m:count m:val="2"/>
                                  <m:mcJc m:val="center"/>
                                </m:mcPr>
                              </m:mc>
                            </m:mcs>
                            <m:ctrlP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ctrlPr>
                          </m:mPr>
                          <m:mr>
                            <m:e>
                              <m:r>
                                <m:rPr>
                                  <m:brk m:alnAt="7"/>
                                </m:rP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1</m:t>
                              </m:r>
                            </m:e>
                            <m:e/>
                          </m:mr>
                          <m:mr>
                            <m:e/>
                            <m:e>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1</m:t>
                              </m:r>
                            </m:e>
                          </m:mr>
                        </m:m>
                      </m:e>
                    </m:d>
                  </m:oMath>
                </a14:m>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mc:Choice>
        <mc:Fallback>
          <p:sp>
            <p:nvSpPr>
              <p:cNvPr id="8" name="文本框 7">
                <a:extLst>
                  <a:ext uri="{FF2B5EF4-FFF2-40B4-BE49-F238E27FC236}">
                    <a16:creationId xmlns:a16="http://schemas.microsoft.com/office/drawing/2014/main" id="{E72A9377-E6E5-66CC-48BC-491860E9F8D1}"/>
                  </a:ext>
                </a:extLst>
              </p:cNvPr>
              <p:cNvSpPr txBox="1">
                <a:spLocks noRot="1" noChangeAspect="1" noMove="1" noResize="1" noEditPoints="1" noAdjustHandles="1" noChangeArrowheads="1" noChangeShapeType="1" noTextEdit="1"/>
              </p:cNvSpPr>
              <p:nvPr/>
            </p:nvSpPr>
            <p:spPr>
              <a:xfrm>
                <a:off x="6814604" y="5377232"/>
                <a:ext cx="2741709" cy="576308"/>
              </a:xfrm>
              <a:prstGeom prst="rect">
                <a:avLst/>
              </a:prstGeom>
              <a:blipFill>
                <a:blip r:embed="rId3"/>
                <a:stretch>
                  <a:fillRect l="-3687" b="-6522"/>
                </a:stretch>
              </a:blipFill>
              <a:ln w="12700" cap="flat">
                <a:noFill/>
                <a:miter lim="400000"/>
              </a:ln>
              <a:effectLst/>
            </p:spPr>
            <p:txBody>
              <a:bodyPr/>
              <a:lstStyle/>
              <a:p>
                <a:r>
                  <a:rPr lang="zh-CN" altLang="en-US">
                    <a:noFill/>
                  </a:rPr>
                  <a:t> </a:t>
                </a:r>
              </a:p>
            </p:txBody>
          </p:sp>
        </mc:Fallback>
      </mc:AlternateContent>
    </p:spTree>
    <p:extLst>
      <p:ext uri="{BB962C8B-B14F-4D97-AF65-F5344CB8AC3E}">
        <p14:creationId xmlns:p14="http://schemas.microsoft.com/office/powerpoint/2010/main" val="1067856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75F1399-FDA8-25A9-736D-7DD6206C4F7B}"/>
              </a:ext>
            </a:extLst>
          </p:cNvPr>
          <p:cNvSpPr>
            <a:spLocks noGrp="1"/>
          </p:cNvSpPr>
          <p:nvPr>
            <p:ph type="title"/>
          </p:nvPr>
        </p:nvSpPr>
        <p:spPr>
          <a:xfrm>
            <a:off x="393700" y="660126"/>
            <a:ext cx="6324600" cy="587894"/>
          </a:xfrm>
        </p:spPr>
        <p:txBody>
          <a:bodyPr/>
          <a:lstStyle/>
          <a:p>
            <a:r>
              <a:rPr lang="zh-CN" altLang="en-US"/>
              <a:t>方法</a:t>
            </a:r>
          </a:p>
        </p:txBody>
      </p:sp>
      <p:pic>
        <p:nvPicPr>
          <p:cNvPr id="5" name="图片 4">
            <a:extLst>
              <a:ext uri="{FF2B5EF4-FFF2-40B4-BE49-F238E27FC236}">
                <a16:creationId xmlns:a16="http://schemas.microsoft.com/office/drawing/2014/main" id="{DDD60F92-27ED-73AB-CDB0-FCCF21B3BA68}"/>
              </a:ext>
            </a:extLst>
          </p:cNvPr>
          <p:cNvPicPr>
            <a:picLocks noChangeAspect="1"/>
          </p:cNvPicPr>
          <p:nvPr/>
        </p:nvPicPr>
        <p:blipFill rotWithShape="1">
          <a:blip r:embed="rId3">
            <a:extLst>
              <a:ext uri="{28A0092B-C50C-407E-A947-70E740481C1C}">
                <a14:useLocalDpi xmlns:a14="http://schemas.microsoft.com/office/drawing/2010/main" val="0"/>
              </a:ext>
            </a:extLst>
          </a:blip>
          <a:srcRect l="29814"/>
          <a:stretch/>
        </p:blipFill>
        <p:spPr>
          <a:xfrm>
            <a:off x="7893933" y="296571"/>
            <a:ext cx="2312695" cy="3281434"/>
          </a:xfrm>
          <a:prstGeom prst="rect">
            <a:avLst/>
          </a:prstGeom>
        </p:spPr>
      </p:pic>
      <p:sp>
        <p:nvSpPr>
          <p:cNvPr id="11" name="内容占位符 10">
            <a:extLst>
              <a:ext uri="{FF2B5EF4-FFF2-40B4-BE49-F238E27FC236}">
                <a16:creationId xmlns:a16="http://schemas.microsoft.com/office/drawing/2014/main" id="{B63B59E8-6C7E-148A-756F-0BA09B211945}"/>
              </a:ext>
            </a:extLst>
          </p:cNvPr>
          <p:cNvSpPr>
            <a:spLocks noGrp="1"/>
          </p:cNvSpPr>
          <p:nvPr>
            <p:ph sz="quarter" idx="12"/>
          </p:nvPr>
        </p:nvSpPr>
        <p:spPr>
          <a:xfrm>
            <a:off x="284147" y="1694220"/>
            <a:ext cx="7297271" cy="2614420"/>
          </a:xfrm>
        </p:spPr>
        <p:txBody>
          <a:bodyPr>
            <a:normAutofit lnSpcReduction="10000"/>
          </a:bodyPr>
          <a:lstStyle/>
          <a:p>
            <a:r>
              <a:rPr lang="zh-CN" altLang="en-US"/>
              <a:t>恒等线路生成算法</a:t>
            </a:r>
            <a:endParaRPr lang="en-US" altLang="zh-CN"/>
          </a:p>
          <a:p>
            <a:pPr lvl="1"/>
            <a:r>
              <a:rPr lang="zh-CN" altLang="en-US"/>
              <a:t>将量子线路表示成网格</a:t>
            </a:r>
            <a:endParaRPr lang="en-US" altLang="zh-CN"/>
          </a:p>
          <a:p>
            <a:pPr lvl="1"/>
            <a:r>
              <a:rPr lang="zh-CN" altLang="en-US"/>
              <a:t>基于基本门集合递推生成所有可能的量子线路</a:t>
            </a:r>
            <a:endParaRPr lang="en-US" altLang="zh-CN"/>
          </a:p>
          <a:p>
            <a:pPr lvl="1"/>
            <a:r>
              <a:rPr lang="zh-CN" altLang="en-US"/>
              <a:t>计算出酉矩阵，并基于酉矩阵生成线路的指纹</a:t>
            </a:r>
            <a:endParaRPr lang="en-US" altLang="zh-CN"/>
          </a:p>
          <a:p>
            <a:pPr lvl="1"/>
            <a:r>
              <a:rPr lang="zh-CN" altLang="en-US"/>
              <a:t>创建指纹的哈希表</a:t>
            </a:r>
            <a:endParaRPr lang="en-US" altLang="zh-CN"/>
          </a:p>
          <a:p>
            <a:pPr lvl="1"/>
            <a:r>
              <a:rPr lang="zh-CN" altLang="en-US"/>
              <a:t>创建恒等线路的哈希表</a:t>
            </a:r>
            <a:endParaRPr lang="en-US" altLang="zh-CN"/>
          </a:p>
          <a:p>
            <a:pPr lvl="1"/>
            <a:endParaRPr lang="zh-CN" altLang="en-US"/>
          </a:p>
        </p:txBody>
      </p:sp>
      <p:pic>
        <p:nvPicPr>
          <p:cNvPr id="12" name="内容占位符 6">
            <a:extLst>
              <a:ext uri="{FF2B5EF4-FFF2-40B4-BE49-F238E27FC236}">
                <a16:creationId xmlns:a16="http://schemas.microsoft.com/office/drawing/2014/main" id="{A88675E9-1C46-6118-77AF-C69CC856C7F8}"/>
              </a:ext>
            </a:extLst>
          </p:cNvPr>
          <p:cNvPicPr>
            <a:picLocks noChangeAspect="1"/>
          </p:cNvPicPr>
          <p:nvPr/>
        </p:nvPicPr>
        <p:blipFill rotWithShape="1">
          <a:blip r:embed="rId4">
            <a:extLst>
              <a:ext uri="{28A0092B-C50C-407E-A947-70E740481C1C}">
                <a14:useLocalDpi xmlns:a14="http://schemas.microsoft.com/office/drawing/2010/main" val="0"/>
              </a:ext>
            </a:extLst>
          </a:blip>
          <a:srcRect t="45908"/>
          <a:stretch/>
        </p:blipFill>
        <p:spPr>
          <a:xfrm>
            <a:off x="2408295" y="4188501"/>
            <a:ext cx="4229346" cy="13265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sp>
        <p:nvSpPr>
          <p:cNvPr id="13" name="文本框 12">
            <a:extLst>
              <a:ext uri="{FF2B5EF4-FFF2-40B4-BE49-F238E27FC236}">
                <a16:creationId xmlns:a16="http://schemas.microsoft.com/office/drawing/2014/main" id="{75C4006E-797A-5FF4-9FEC-EEFFA016F840}"/>
              </a:ext>
            </a:extLst>
          </p:cNvPr>
          <p:cNvSpPr txBox="1"/>
          <p:nvPr/>
        </p:nvSpPr>
        <p:spPr>
          <a:xfrm>
            <a:off x="9728958" y="1371056"/>
            <a:ext cx="2178895"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sz="1200">
                <a:sym typeface="Helvetica"/>
              </a:rPr>
              <a:t>量子线路可以被表示为网格的格式，行代表量子线路的层，列代表线路中的量子比特</a:t>
            </a:r>
            <a:endParaRPr kumimoji="0" lang="zh-CN" altLang="en-US" sz="1200" b="0" i="0" u="none" strike="noStrike" cap="none" spc="0" normalizeH="0" baseline="0">
              <a:ln>
                <a:noFill/>
              </a:ln>
              <a:solidFill>
                <a:srgbClr val="000000"/>
              </a:solidFill>
              <a:effectLst/>
              <a:uFillTx/>
              <a:latin typeface="+mj-lt"/>
              <a:ea typeface="+mj-ea"/>
              <a:cs typeface="+mj-cs"/>
              <a:sym typeface="Helvetica"/>
            </a:endParaRPr>
          </a:p>
        </p:txBody>
      </p:sp>
      <p:pic>
        <p:nvPicPr>
          <p:cNvPr id="15" name="图片 14">
            <a:extLst>
              <a:ext uri="{FF2B5EF4-FFF2-40B4-BE49-F238E27FC236}">
                <a16:creationId xmlns:a16="http://schemas.microsoft.com/office/drawing/2014/main" id="{5A163487-7645-B878-5104-4EAB6EC691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5312" y="3654040"/>
            <a:ext cx="2012019" cy="2614420"/>
          </a:xfrm>
          <a:prstGeom prst="rect">
            <a:avLst/>
          </a:prstGeom>
        </p:spPr>
      </p:pic>
      <p:pic>
        <p:nvPicPr>
          <p:cNvPr id="17" name="图片 16">
            <a:extLst>
              <a:ext uri="{FF2B5EF4-FFF2-40B4-BE49-F238E27FC236}">
                <a16:creationId xmlns:a16="http://schemas.microsoft.com/office/drawing/2014/main" id="{5ED681C6-B996-F11C-727D-2D95BDC493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5002" y="3785855"/>
            <a:ext cx="3188501" cy="2431414"/>
          </a:xfrm>
          <a:prstGeom prst="rect">
            <a:avLst/>
          </a:prstGeom>
        </p:spPr>
      </p:pic>
      <p:cxnSp>
        <p:nvCxnSpPr>
          <p:cNvPr id="20" name="肘形连接符 19">
            <a:extLst>
              <a:ext uri="{FF2B5EF4-FFF2-40B4-BE49-F238E27FC236}">
                <a16:creationId xmlns:a16="http://schemas.microsoft.com/office/drawing/2014/main" id="{D5374ADE-8E65-D2F7-A32C-8A29ECC2E160}"/>
              </a:ext>
            </a:extLst>
          </p:cNvPr>
          <p:cNvCxnSpPr/>
          <p:nvPr/>
        </p:nvCxnSpPr>
        <p:spPr>
          <a:xfrm flipV="1">
            <a:off x="4183693" y="1828800"/>
            <a:ext cx="3945699" cy="551145"/>
          </a:xfrm>
          <a:prstGeom prst="bentConnector3">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22" name="肘形连接符 21">
            <a:extLst>
              <a:ext uri="{FF2B5EF4-FFF2-40B4-BE49-F238E27FC236}">
                <a16:creationId xmlns:a16="http://schemas.microsoft.com/office/drawing/2014/main" id="{DD77392B-D2C0-8DE8-326C-C0C29248A7CA}"/>
              </a:ext>
            </a:extLst>
          </p:cNvPr>
          <p:cNvCxnSpPr/>
          <p:nvPr/>
        </p:nvCxnSpPr>
        <p:spPr>
          <a:xfrm rot="16200000" flipH="1">
            <a:off x="7150854" y="2858379"/>
            <a:ext cx="847331" cy="638827"/>
          </a:xfrm>
          <a:prstGeom prst="bentConnector3">
            <a:avLst>
              <a:gd name="adj1" fmla="val 1216"/>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34" name="直线箭头连接符 33">
            <a:extLst>
              <a:ext uri="{FF2B5EF4-FFF2-40B4-BE49-F238E27FC236}">
                <a16:creationId xmlns:a16="http://schemas.microsoft.com/office/drawing/2014/main" id="{48822AF5-5DF3-7EBF-5E6B-0B4E5C35EA20}"/>
              </a:ext>
            </a:extLst>
          </p:cNvPr>
          <p:cNvCxnSpPr>
            <a:cxnSpLocks/>
          </p:cNvCxnSpPr>
          <p:nvPr/>
        </p:nvCxnSpPr>
        <p:spPr>
          <a:xfrm>
            <a:off x="4772415" y="3354124"/>
            <a:ext cx="0" cy="1041231"/>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pic>
        <p:nvPicPr>
          <p:cNvPr id="37" name="图片 36">
            <a:extLst>
              <a:ext uri="{FF2B5EF4-FFF2-40B4-BE49-F238E27FC236}">
                <a16:creationId xmlns:a16="http://schemas.microsoft.com/office/drawing/2014/main" id="{15AAA6B7-3CDE-E24B-9287-71CEAD5519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497" y="6097657"/>
            <a:ext cx="3277501" cy="691839"/>
          </a:xfrm>
          <a:prstGeom prst="rect">
            <a:avLst/>
          </a:prstGeom>
        </p:spPr>
      </p:pic>
      <p:cxnSp>
        <p:nvCxnSpPr>
          <p:cNvPr id="39" name="直线箭头连接符 38">
            <a:extLst>
              <a:ext uri="{FF2B5EF4-FFF2-40B4-BE49-F238E27FC236}">
                <a16:creationId xmlns:a16="http://schemas.microsoft.com/office/drawing/2014/main" id="{E66F8F9F-E5AC-330A-2256-FE6384C514E1}"/>
              </a:ext>
            </a:extLst>
          </p:cNvPr>
          <p:cNvCxnSpPr>
            <a:cxnSpLocks/>
          </p:cNvCxnSpPr>
          <p:nvPr/>
        </p:nvCxnSpPr>
        <p:spPr>
          <a:xfrm>
            <a:off x="1308778" y="4175076"/>
            <a:ext cx="0" cy="1849102"/>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43" name="页脚占位符 42">
            <a:extLst>
              <a:ext uri="{FF2B5EF4-FFF2-40B4-BE49-F238E27FC236}">
                <a16:creationId xmlns:a16="http://schemas.microsoft.com/office/drawing/2014/main" id="{CB94CEE6-0879-E04D-85CC-CCAA05D70C1A}"/>
              </a:ext>
            </a:extLst>
          </p:cNvPr>
          <p:cNvSpPr>
            <a:spLocks noGrp="1"/>
          </p:cNvSpPr>
          <p:nvPr>
            <p:ph type="ftr" sz="quarter" idx="11"/>
          </p:nvPr>
        </p:nvSpPr>
        <p:spPr/>
        <p:txBody>
          <a:bodyPr/>
          <a:lstStyle/>
          <a:p>
            <a:r>
              <a:rPr kumimoji="1" lang="en" altLang="zh-CN"/>
              <a:t>Quanto: optimizing quantum circuits with automatic generation of circuit identities</a:t>
            </a:r>
            <a:endParaRPr kumimoji="1" lang="zh-CN" altLang="en-US"/>
          </a:p>
        </p:txBody>
      </p:sp>
    </p:spTree>
    <p:extLst>
      <p:ext uri="{BB962C8B-B14F-4D97-AF65-F5344CB8AC3E}">
        <p14:creationId xmlns:p14="http://schemas.microsoft.com/office/powerpoint/2010/main" val="493282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7381285-CA9D-82D4-95DB-24DBE46EB92F}"/>
              </a:ext>
            </a:extLst>
          </p:cNvPr>
          <p:cNvSpPr>
            <a:spLocks noGrp="1"/>
          </p:cNvSpPr>
          <p:nvPr>
            <p:ph type="title"/>
          </p:nvPr>
        </p:nvSpPr>
        <p:spPr/>
        <p:txBody>
          <a:bodyPr/>
          <a:lstStyle/>
          <a:p>
            <a:r>
              <a:rPr kumimoji="1" lang="zh-CN" altLang="en-US"/>
              <a:t>方法</a:t>
            </a:r>
          </a:p>
        </p:txBody>
      </p:sp>
      <mc:AlternateContent xmlns:mc="http://schemas.openxmlformats.org/markup-compatibility/2006">
        <mc:Choice xmlns:a14="http://schemas.microsoft.com/office/drawing/2010/main" Requires="a14">
          <p:sp>
            <p:nvSpPr>
              <p:cNvPr id="4" name="内容占位符 3">
                <a:extLst>
                  <a:ext uri="{FF2B5EF4-FFF2-40B4-BE49-F238E27FC236}">
                    <a16:creationId xmlns:a16="http://schemas.microsoft.com/office/drawing/2014/main" id="{B9F65ADF-A4EE-F086-4225-EE6E3A15E44F}"/>
                  </a:ext>
                </a:extLst>
              </p:cNvPr>
              <p:cNvSpPr>
                <a:spLocks noGrp="1"/>
              </p:cNvSpPr>
              <p:nvPr>
                <p:ph sz="quarter" idx="12"/>
              </p:nvPr>
            </p:nvSpPr>
            <p:spPr>
              <a:xfrm>
                <a:off x="393700" y="1937288"/>
                <a:ext cx="7882395" cy="3690660"/>
              </a:xfrm>
            </p:spPr>
            <p:txBody>
              <a:bodyPr>
                <a:normAutofit fontScale="92500" lnSpcReduction="20000"/>
              </a:bodyPr>
              <a:lstStyle/>
              <a:p>
                <a:r>
                  <a:rPr kumimoji="1" lang="zh-CN" altLang="en-US"/>
                  <a:t>优化器设计</a:t>
                </a:r>
                <a:endParaRPr kumimoji="1" lang="en-US" altLang="zh-CN"/>
              </a:p>
              <a:p>
                <a:pPr lvl="1"/>
                <a:r>
                  <a:rPr kumimoji="1" lang="zh-CN" altLang="en-US"/>
                  <a:t>为输入量子线路生成线路片集合</a:t>
                </a:r>
                <a:endParaRPr kumimoji="1" lang="en-US" altLang="zh-CN"/>
              </a:p>
              <a:p>
                <a:pPr lvl="2"/>
                <a:r>
                  <a:rPr kumimoji="1" lang="zh-CN" altLang="en-US"/>
                  <a:t>对于深度为</a:t>
                </a:r>
                <a:r>
                  <a:rPr kumimoji="1" lang="en-US" altLang="zh-CN"/>
                  <a:t>m</a:t>
                </a:r>
                <a:r>
                  <a:rPr kumimoji="1" lang="zh-CN" altLang="en-US"/>
                  <a:t>，长度为</a:t>
                </a:r>
                <a:r>
                  <a:rPr kumimoji="1" lang="en-US" altLang="zh-CN"/>
                  <a:t>n</a:t>
                </a:r>
                <a:r>
                  <a:rPr kumimoji="1" lang="zh-CN" altLang="en-US"/>
                  <a:t>的量子线路，它能够生成的线路片个数为</a:t>
                </a:r>
                <a14:m>
                  <m:oMath xmlns:m="http://schemas.openxmlformats.org/officeDocument/2006/math">
                    <m:r>
                      <a:rPr kumimoji="1" lang="en" altLang="zh-CN" i="1">
                        <a:latin typeface="Cambria Math" panose="02040503050406030204" pitchFamily="18" charset="0"/>
                      </a:rPr>
                      <m:t>(</m:t>
                    </m:r>
                    <m:r>
                      <a:rPr kumimoji="1" lang="en" altLang="zh-CN" i="1">
                        <a:latin typeface="Cambria Math" panose="02040503050406030204" pitchFamily="18" charset="0"/>
                      </a:rPr>
                      <m:t>𝑛</m:t>
                    </m:r>
                    <m:r>
                      <a:rPr kumimoji="1" lang="en" altLang="zh-CN" i="1">
                        <a:latin typeface="Cambria Math" panose="02040503050406030204" pitchFamily="18" charset="0"/>
                      </a:rPr>
                      <m:t> − </m:t>
                    </m:r>
                    <m:r>
                      <a:rPr kumimoji="1" lang="en" altLang="zh-CN" i="1">
                        <a:latin typeface="Cambria Math" panose="02040503050406030204" pitchFamily="18" charset="0"/>
                      </a:rPr>
                      <m:t>𝑖</m:t>
                    </m:r>
                    <m:r>
                      <a:rPr kumimoji="1" lang="en" altLang="zh-CN" i="1">
                        <a:latin typeface="Cambria Math" panose="02040503050406030204" pitchFamily="18" charset="0"/>
                      </a:rPr>
                      <m:t> + 1) · (</m:t>
                    </m:r>
                    <m:r>
                      <a:rPr kumimoji="1" lang="en" altLang="zh-CN" i="1">
                        <a:latin typeface="Cambria Math" panose="02040503050406030204" pitchFamily="18" charset="0"/>
                      </a:rPr>
                      <m:t>𝑚</m:t>
                    </m:r>
                    <m:r>
                      <a:rPr kumimoji="1" lang="en" altLang="zh-CN" i="1">
                        <a:latin typeface="Cambria Math" panose="02040503050406030204" pitchFamily="18" charset="0"/>
                      </a:rPr>
                      <m:t> − </m:t>
                    </m:r>
                    <m:r>
                      <a:rPr kumimoji="1" lang="en" altLang="zh-CN" i="1">
                        <a:latin typeface="Cambria Math" panose="02040503050406030204" pitchFamily="18" charset="0"/>
                      </a:rPr>
                      <m:t>𝑗</m:t>
                    </m:r>
                    <m:r>
                      <a:rPr kumimoji="1" lang="en" altLang="zh-CN" i="1">
                        <a:latin typeface="Cambria Math" panose="02040503050406030204" pitchFamily="18" charset="0"/>
                      </a:rPr>
                      <m:t> + 1)</m:t>
                    </m:r>
                  </m:oMath>
                </a14:m>
                <a:endParaRPr kumimoji="1" lang="en-US" altLang="zh-CN"/>
              </a:p>
              <a:p>
                <a:pPr lvl="1"/>
                <a:r>
                  <a:rPr kumimoji="1" lang="zh-CN" altLang="en-US"/>
                  <a:t>检查有效的线路片</a:t>
                </a:r>
                <a:endParaRPr kumimoji="1" lang="en-US" altLang="zh-CN"/>
              </a:p>
              <a:p>
                <a:pPr lvl="1"/>
                <a:r>
                  <a:rPr kumimoji="1" lang="zh-CN" altLang="en-US"/>
                  <a:t>在哈希表中寻找线路片的指纹</a:t>
                </a:r>
                <a:endParaRPr kumimoji="1" lang="en-US" altLang="zh-CN"/>
              </a:p>
              <a:p>
                <a:pPr lvl="2"/>
                <a:r>
                  <a:rPr kumimoji="1" lang="zh-CN" altLang="en-US"/>
                  <a:t>这一过程并不需要计算线路片的酉矩阵</a:t>
                </a:r>
                <a:endParaRPr kumimoji="1" lang="en-US" altLang="zh-CN"/>
              </a:p>
              <a:p>
                <a:pPr lvl="1"/>
                <a:r>
                  <a:rPr kumimoji="1" lang="zh-CN" altLang="en-US"/>
                  <a:t>评估替代线路的代价，并选出一个最优的</a:t>
                </a:r>
                <a:endParaRPr kumimoji="1" lang="en-US" altLang="zh-CN"/>
              </a:p>
              <a:p>
                <a:pPr lvl="1"/>
                <a:r>
                  <a:rPr kumimoji="1" lang="zh-CN" altLang="en-US"/>
                  <a:t>检查替代是否有效，如果有效，就替代</a:t>
                </a:r>
                <a:endParaRPr kumimoji="1" lang="en-US" altLang="zh-CN"/>
              </a:p>
              <a:p>
                <a:pPr lvl="1"/>
                <a:r>
                  <a:rPr kumimoji="1" lang="zh-CN" altLang="en-US"/>
                  <a:t>重复如上过程</a:t>
                </a:r>
              </a:p>
            </p:txBody>
          </p:sp>
        </mc:Choice>
        <mc:Fallback>
          <p:sp>
            <p:nvSpPr>
              <p:cNvPr id="4" name="内容占位符 3">
                <a:extLst>
                  <a:ext uri="{FF2B5EF4-FFF2-40B4-BE49-F238E27FC236}">
                    <a16:creationId xmlns:a16="http://schemas.microsoft.com/office/drawing/2014/main" id="{B9F65ADF-A4EE-F086-4225-EE6E3A15E44F}"/>
                  </a:ext>
                </a:extLst>
              </p:cNvPr>
              <p:cNvSpPr>
                <a:spLocks noGrp="1" noRot="1" noChangeAspect="1" noMove="1" noResize="1" noEditPoints="1" noAdjustHandles="1" noChangeArrowheads="1" noChangeShapeType="1" noTextEdit="1"/>
              </p:cNvSpPr>
              <p:nvPr>
                <p:ph sz="quarter" idx="12"/>
              </p:nvPr>
            </p:nvSpPr>
            <p:spPr>
              <a:xfrm>
                <a:off x="393700" y="1937288"/>
                <a:ext cx="7882395" cy="3690660"/>
              </a:xfrm>
              <a:blipFill>
                <a:blip r:embed="rId3"/>
                <a:stretch>
                  <a:fillRect l="-2093" t="-3425"/>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99DD2FCF-B41D-115B-16BC-D923016505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0292" y="214233"/>
            <a:ext cx="5320008" cy="1184617"/>
          </a:xfrm>
          <a:prstGeom prst="rect">
            <a:avLst/>
          </a:prstGeom>
        </p:spPr>
      </p:pic>
      <p:pic>
        <p:nvPicPr>
          <p:cNvPr id="8" name="图片 7">
            <a:extLst>
              <a:ext uri="{FF2B5EF4-FFF2-40B4-BE49-F238E27FC236}">
                <a16:creationId xmlns:a16="http://schemas.microsoft.com/office/drawing/2014/main" id="{EFFF2D28-C48E-648E-9692-CCEA964219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6095" y="1398850"/>
            <a:ext cx="2819400" cy="2387600"/>
          </a:xfrm>
          <a:prstGeom prst="rect">
            <a:avLst/>
          </a:prstGeom>
        </p:spPr>
      </p:pic>
      <p:pic>
        <p:nvPicPr>
          <p:cNvPr id="10" name="图片 9">
            <a:extLst>
              <a:ext uri="{FF2B5EF4-FFF2-40B4-BE49-F238E27FC236}">
                <a16:creationId xmlns:a16="http://schemas.microsoft.com/office/drawing/2014/main" id="{FF6FC043-9CDC-20DA-4780-07BD162884AB}"/>
              </a:ext>
            </a:extLst>
          </p:cNvPr>
          <p:cNvPicPr>
            <a:picLocks noChangeAspect="1"/>
          </p:cNvPicPr>
          <p:nvPr/>
        </p:nvPicPr>
        <p:blipFill rotWithShape="1">
          <a:blip r:embed="rId6">
            <a:extLst>
              <a:ext uri="{28A0092B-C50C-407E-A947-70E740481C1C}">
                <a14:useLocalDpi xmlns:a14="http://schemas.microsoft.com/office/drawing/2010/main" val="0"/>
              </a:ext>
            </a:extLst>
          </a:blip>
          <a:srcRect b="64765"/>
          <a:stretch/>
        </p:blipFill>
        <p:spPr>
          <a:xfrm>
            <a:off x="582626" y="5922559"/>
            <a:ext cx="3473558" cy="608569"/>
          </a:xfrm>
          <a:prstGeom prst="rect">
            <a:avLst/>
          </a:prstGeom>
        </p:spPr>
      </p:pic>
      <p:pic>
        <p:nvPicPr>
          <p:cNvPr id="11" name="图片 10">
            <a:extLst>
              <a:ext uri="{FF2B5EF4-FFF2-40B4-BE49-F238E27FC236}">
                <a16:creationId xmlns:a16="http://schemas.microsoft.com/office/drawing/2014/main" id="{7F8FAB76-9EA9-A7F7-0957-75FF1F4D7D14}"/>
              </a:ext>
            </a:extLst>
          </p:cNvPr>
          <p:cNvPicPr>
            <a:picLocks noChangeAspect="1"/>
          </p:cNvPicPr>
          <p:nvPr/>
        </p:nvPicPr>
        <p:blipFill rotWithShape="1">
          <a:blip r:embed="rId6">
            <a:extLst>
              <a:ext uri="{28A0092B-C50C-407E-A947-70E740481C1C}">
                <a14:useLocalDpi xmlns:a14="http://schemas.microsoft.com/office/drawing/2010/main" val="0"/>
              </a:ext>
            </a:extLst>
          </a:blip>
          <a:srcRect l="7440" t="48054" r="8694"/>
          <a:stretch/>
        </p:blipFill>
        <p:spPr>
          <a:xfrm>
            <a:off x="4056184" y="5778778"/>
            <a:ext cx="2913148" cy="897209"/>
          </a:xfrm>
          <a:prstGeom prst="rect">
            <a:avLst/>
          </a:prstGeom>
        </p:spPr>
      </p:pic>
      <p:pic>
        <p:nvPicPr>
          <p:cNvPr id="13" name="图片 12">
            <a:extLst>
              <a:ext uri="{FF2B5EF4-FFF2-40B4-BE49-F238E27FC236}">
                <a16:creationId xmlns:a16="http://schemas.microsoft.com/office/drawing/2014/main" id="{1C884BA2-9279-3528-A25A-AA6A4DF634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08121" y="3811681"/>
            <a:ext cx="1888527" cy="2857317"/>
          </a:xfrm>
          <a:prstGeom prst="rect">
            <a:avLst/>
          </a:prstGeom>
        </p:spPr>
      </p:pic>
      <p:sp>
        <p:nvSpPr>
          <p:cNvPr id="15" name="矩形 14">
            <a:extLst>
              <a:ext uri="{FF2B5EF4-FFF2-40B4-BE49-F238E27FC236}">
                <a16:creationId xmlns:a16="http://schemas.microsoft.com/office/drawing/2014/main" id="{1CD90D3E-4069-DB52-AE6C-28E8628BB5E6}"/>
              </a:ext>
            </a:extLst>
          </p:cNvPr>
          <p:cNvSpPr/>
          <p:nvPr/>
        </p:nvSpPr>
        <p:spPr>
          <a:xfrm>
            <a:off x="2318860" y="1606548"/>
            <a:ext cx="1084763" cy="281353"/>
          </a:xfrm>
          <a:prstGeom prst="rect">
            <a:avLst/>
          </a:prstGeom>
          <a:solidFill>
            <a:srgbClr val="00B0F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6" name="文本框 15">
            <a:extLst>
              <a:ext uri="{FF2B5EF4-FFF2-40B4-BE49-F238E27FC236}">
                <a16:creationId xmlns:a16="http://schemas.microsoft.com/office/drawing/2014/main" id="{99602BD3-DBD7-902E-8A6E-89D50061C0C3}"/>
              </a:ext>
            </a:extLst>
          </p:cNvPr>
          <p:cNvSpPr txBox="1"/>
          <p:nvPr/>
        </p:nvSpPr>
        <p:spPr>
          <a:xfrm>
            <a:off x="2318859" y="1567960"/>
            <a:ext cx="3922915"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a:solidFill>
                  <a:schemeClr val="bg1"/>
                </a:solidFill>
                <a:latin typeface="Lucida Grande" panose="020B0600040502020204" pitchFamily="34" charset="0"/>
                <a:ea typeface="SimHei" panose="02010609060101010101" pitchFamily="49" charset="-122"/>
                <a:cs typeface="Lucida Grande" panose="020B0600040502020204" pitchFamily="34" charset="0"/>
                <a:sym typeface="Helvetica"/>
              </a:rPr>
              <a:t>线路深度     </a:t>
            </a:r>
            <a:r>
              <a:rPr lang="zh-CN" altLang="en-US">
                <a:solidFill>
                  <a:schemeClr val="tx1"/>
                </a:solidFill>
                <a:latin typeface="Lucida Grande" panose="020B0600040502020204" pitchFamily="34" charset="0"/>
                <a:ea typeface="SimHei" panose="02010609060101010101" pitchFamily="49" charset="-122"/>
                <a:cs typeface="Lucida Grande" panose="020B0600040502020204" pitchFamily="34" charset="0"/>
                <a:sym typeface="Helvetica"/>
              </a:rPr>
              <a:t>从输入到输出的最长路径</a:t>
            </a:r>
            <a:endParaRPr kumimoji="0" lang="zh-CN" altLang="en-US" sz="1800" b="0" i="0" u="none" strike="noStrike" cap="none" spc="0" normalizeH="0" baseline="0">
              <a:ln>
                <a:noFill/>
              </a:ln>
              <a:solidFill>
                <a:schemeClr val="tx1"/>
              </a:solidFill>
              <a:effectLst/>
              <a:uFillTx/>
              <a:latin typeface="Lucida Grande" panose="020B0600040502020204" pitchFamily="34" charset="0"/>
              <a:ea typeface="SimHei" panose="02010609060101010101" pitchFamily="49" charset="-122"/>
              <a:cs typeface="Lucida Grande" panose="020B0600040502020204" pitchFamily="34" charset="0"/>
              <a:sym typeface="Helvetica"/>
            </a:endParaRPr>
          </a:p>
        </p:txBody>
      </p:sp>
      <p:sp>
        <p:nvSpPr>
          <p:cNvPr id="17" name="三角形 16">
            <a:extLst>
              <a:ext uri="{FF2B5EF4-FFF2-40B4-BE49-F238E27FC236}">
                <a16:creationId xmlns:a16="http://schemas.microsoft.com/office/drawing/2014/main" id="{B9F95DE5-D751-E27D-C08C-91B46B79FB72}"/>
              </a:ext>
            </a:extLst>
          </p:cNvPr>
          <p:cNvSpPr/>
          <p:nvPr/>
        </p:nvSpPr>
        <p:spPr>
          <a:xfrm rot="5400000">
            <a:off x="3336598" y="1685048"/>
            <a:ext cx="281353" cy="147300"/>
          </a:xfrm>
          <a:prstGeom prst="triangle">
            <a:avLst>
              <a:gd name="adj" fmla="val 52111"/>
            </a:avLst>
          </a:prstGeom>
          <a:solidFill>
            <a:srgbClr val="00B0F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693569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a:extLst>
              <a:ext uri="{FF2B5EF4-FFF2-40B4-BE49-F238E27FC236}">
                <a16:creationId xmlns:a16="http://schemas.microsoft.com/office/drawing/2014/main" id="{42AFFE63-E12B-5141-DB86-0F0CF2E90E8C}"/>
              </a:ext>
            </a:extLst>
          </p:cNvPr>
          <p:cNvSpPr>
            <a:spLocks noGrp="1"/>
          </p:cNvSpPr>
          <p:nvPr>
            <p:ph type="ftr" sz="quarter" idx="11"/>
          </p:nvPr>
        </p:nvSpPr>
        <p:spPr/>
        <p:txBody>
          <a:bodyPr/>
          <a:lstStyle/>
          <a:p>
            <a:r>
              <a:rPr kumimoji="1" lang="en" altLang="zh-CN"/>
              <a:t>Quanto: optimizing quantum circuits with automatic generation of circuit identities</a:t>
            </a:r>
            <a:endParaRPr kumimoji="1" lang="zh-CN" altLang="en-US"/>
          </a:p>
        </p:txBody>
      </p:sp>
      <p:sp>
        <p:nvSpPr>
          <p:cNvPr id="3" name="标题 2">
            <a:extLst>
              <a:ext uri="{FF2B5EF4-FFF2-40B4-BE49-F238E27FC236}">
                <a16:creationId xmlns:a16="http://schemas.microsoft.com/office/drawing/2014/main" id="{C04A5D7D-E24E-489D-CA64-815BECFDABBC}"/>
              </a:ext>
            </a:extLst>
          </p:cNvPr>
          <p:cNvSpPr>
            <a:spLocks noGrp="1"/>
          </p:cNvSpPr>
          <p:nvPr>
            <p:ph type="title"/>
          </p:nvPr>
        </p:nvSpPr>
        <p:spPr/>
        <p:txBody>
          <a:bodyPr/>
          <a:lstStyle/>
          <a:p>
            <a:r>
              <a:rPr kumimoji="1" lang="zh-CN" altLang="en-US"/>
              <a:t>方法</a:t>
            </a:r>
          </a:p>
        </p:txBody>
      </p:sp>
      <mc:AlternateContent xmlns:mc="http://schemas.openxmlformats.org/markup-compatibility/2006">
        <mc:Choice xmlns:a14="http://schemas.microsoft.com/office/drawing/2010/main" Requires="a14">
          <p:sp>
            <p:nvSpPr>
              <p:cNvPr id="8" name="内容占位符 7">
                <a:extLst>
                  <a:ext uri="{FF2B5EF4-FFF2-40B4-BE49-F238E27FC236}">
                    <a16:creationId xmlns:a16="http://schemas.microsoft.com/office/drawing/2014/main" id="{E7B11C38-4355-74BB-53F2-3B4665D2404B}"/>
                  </a:ext>
                </a:extLst>
              </p:cNvPr>
              <p:cNvSpPr>
                <a:spLocks noGrp="1"/>
              </p:cNvSpPr>
              <p:nvPr>
                <p:ph sz="quarter" idx="12"/>
              </p:nvPr>
            </p:nvSpPr>
            <p:spPr>
              <a:xfrm>
                <a:off x="393699" y="1937288"/>
                <a:ext cx="11071469" cy="4153950"/>
              </a:xfrm>
            </p:spPr>
            <p:txBody>
              <a:bodyPr>
                <a:normAutofit fontScale="92500"/>
              </a:bodyPr>
              <a:lstStyle/>
              <a:p>
                <a:r>
                  <a:rPr lang="zh-CN" altLang="en-US"/>
                  <a:t>恒等线路的增长</a:t>
                </a:r>
                <a:endParaRPr lang="en-US" altLang="zh-CN"/>
              </a:p>
              <a:p>
                <a:pPr lvl="1"/>
                <a:r>
                  <a:rPr lang="zh-CN" altLang="en-US"/>
                  <a:t>在恒等线路生成过程中生成线路的个数公式</a:t>
                </a:r>
                <a:endParaRPr lang="en-US" altLang="zh-CN"/>
              </a:p>
              <a:p>
                <a:pPr marL="0" indent="0">
                  <a:buNone/>
                </a:pPr>
                <a14:m>
                  <m:oMathPara xmlns:m="http://schemas.openxmlformats.org/officeDocument/2006/math">
                    <m:oMathParaPr>
                      <m:jc m:val="centerGroup"/>
                    </m:oMathParaPr>
                    <m:oMath xmlns:m="http://schemas.openxmlformats.org/officeDocument/2006/math">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𝑺</m:t>
                          </m:r>
                        </m:e>
                        <m:sub>
                          <m:r>
                            <a:rPr lang="en-US" altLang="zh-CN" b="1" i="1">
                              <a:latin typeface="Cambria Math" panose="02040503050406030204" pitchFamily="18" charset="0"/>
                            </a:rPr>
                            <m:t>𝒍</m:t>
                          </m:r>
                        </m:sub>
                      </m:sSub>
                      <m:r>
                        <a:rPr lang="en-US" altLang="zh-CN" b="1" i="1">
                          <a:latin typeface="Cambria Math" panose="02040503050406030204" pitchFamily="18" charset="0"/>
                        </a:rPr>
                        <m:t>=</m:t>
                      </m:r>
                      <m:nary>
                        <m:naryPr>
                          <m:chr m:val="∑"/>
                          <m:ctrlPr>
                            <a:rPr lang="en-US" altLang="zh-CN" b="1" i="1">
                              <a:latin typeface="Cambria Math" panose="02040503050406030204" pitchFamily="18" charset="0"/>
                            </a:rPr>
                          </m:ctrlPr>
                        </m:naryPr>
                        <m:sub>
                          <m:r>
                            <m:rPr>
                              <m:brk m:alnAt="23"/>
                            </m:rPr>
                            <a:rPr lang="en-US" altLang="zh-CN" b="1" i="1">
                              <a:latin typeface="Cambria Math" panose="02040503050406030204" pitchFamily="18" charset="0"/>
                            </a:rPr>
                            <m:t>𝒓</m:t>
                          </m:r>
                          <m:r>
                            <a:rPr lang="en-US" altLang="zh-CN" b="1" i="1">
                              <a:latin typeface="Cambria Math" panose="02040503050406030204" pitchFamily="18" charset="0"/>
                            </a:rPr>
                            <m:t>=</m:t>
                          </m:r>
                          <m:r>
                            <a:rPr lang="en-US" altLang="zh-CN" b="1" i="1">
                              <a:latin typeface="Cambria Math" panose="02040503050406030204" pitchFamily="18" charset="0"/>
                            </a:rPr>
                            <m:t>𝟎</m:t>
                          </m:r>
                        </m:sub>
                        <m:sup>
                          <m:d>
                            <m:dPr>
                              <m:begChr m:val="⌊"/>
                              <m:endChr m:val="⌋"/>
                              <m:ctrlPr>
                                <a:rPr lang="en-US" altLang="zh-CN" b="1" i="1">
                                  <a:latin typeface="Cambria Math" panose="02040503050406030204" pitchFamily="18" charset="0"/>
                                </a:rPr>
                              </m:ctrlPr>
                            </m:dPr>
                            <m:e>
                              <m:r>
                                <a:rPr lang="en-US" altLang="zh-CN" b="1" i="1">
                                  <a:latin typeface="Cambria Math" panose="02040503050406030204" pitchFamily="18" charset="0"/>
                                </a:rPr>
                                <m:t>𝒏</m:t>
                              </m:r>
                              <m:r>
                                <a:rPr lang="en-US" altLang="zh-CN" b="1" i="1">
                                  <a:latin typeface="Cambria Math" panose="02040503050406030204" pitchFamily="18" charset="0"/>
                                </a:rPr>
                                <m:t>/</m:t>
                              </m:r>
                              <m:r>
                                <a:rPr lang="en-US" altLang="zh-CN" b="1" i="1">
                                  <a:latin typeface="Cambria Math" panose="02040503050406030204" pitchFamily="18" charset="0"/>
                                </a:rPr>
                                <m:t>𝟐</m:t>
                              </m:r>
                            </m:e>
                          </m:d>
                        </m:sup>
                        <m:e>
                          <m:f>
                            <m:fPr>
                              <m:ctrlPr>
                                <a:rPr lang="en-US" altLang="zh-CN" b="1" i="1">
                                  <a:latin typeface="Cambria Math" panose="02040503050406030204" pitchFamily="18" charset="0"/>
                                </a:rPr>
                              </m:ctrlPr>
                            </m:fPr>
                            <m:num>
                              <m:r>
                                <a:rPr lang="en-US" altLang="zh-CN" b="1" i="1">
                                  <a:latin typeface="Cambria Math" panose="02040503050406030204" pitchFamily="18" charset="0"/>
                                </a:rPr>
                                <m:t>𝒏</m:t>
                              </m:r>
                              <m:r>
                                <a:rPr lang="en-US" altLang="zh-CN" b="1" i="1">
                                  <a:latin typeface="Cambria Math" panose="02040503050406030204" pitchFamily="18" charset="0"/>
                                </a:rPr>
                                <m:t>!</m:t>
                              </m:r>
                            </m:num>
                            <m:den>
                              <m:r>
                                <a:rPr lang="en-US" altLang="zh-CN" b="1" i="1">
                                  <a:latin typeface="Cambria Math" panose="02040503050406030204" pitchFamily="18" charset="0"/>
                                </a:rPr>
                                <m:t>𝒓</m:t>
                              </m:r>
                              <m:r>
                                <a:rPr lang="en-US" altLang="zh-CN" b="1" i="1">
                                  <a:latin typeface="Cambria Math" panose="02040503050406030204" pitchFamily="18" charset="0"/>
                                </a:rPr>
                                <m:t>!</m:t>
                              </m:r>
                              <m:d>
                                <m:dPr>
                                  <m:ctrlPr>
                                    <a:rPr lang="en-US" altLang="zh-CN" b="1" i="1">
                                      <a:latin typeface="Cambria Math" panose="02040503050406030204" pitchFamily="18" charset="0"/>
                                    </a:rPr>
                                  </m:ctrlPr>
                                </m:dPr>
                                <m:e>
                                  <m:r>
                                    <a:rPr lang="en-US" altLang="zh-CN" b="1" i="1">
                                      <a:latin typeface="Cambria Math" panose="02040503050406030204" pitchFamily="18" charset="0"/>
                                    </a:rPr>
                                    <m:t>𝒏</m:t>
                                  </m:r>
                                  <m:r>
                                    <a:rPr lang="en-US" altLang="zh-CN" b="1" i="1">
                                      <a:latin typeface="Cambria Math" panose="02040503050406030204" pitchFamily="18" charset="0"/>
                                    </a:rPr>
                                    <m:t>−</m:t>
                                  </m:r>
                                  <m:r>
                                    <a:rPr lang="en-US" altLang="zh-CN" b="1" i="1">
                                      <a:latin typeface="Cambria Math" panose="02040503050406030204" pitchFamily="18" charset="0"/>
                                    </a:rPr>
                                    <m:t>𝒓</m:t>
                                  </m:r>
                                </m:e>
                              </m:d>
                              <m:r>
                                <a:rPr lang="en-US" altLang="zh-CN" b="1" i="1">
                                  <a:latin typeface="Cambria Math" panose="02040503050406030204" pitchFamily="18" charset="0"/>
                                </a:rPr>
                                <m:t>!</m:t>
                              </m:r>
                            </m:den>
                          </m:f>
                          <m:sSup>
                            <m:sSupPr>
                              <m:ctrlPr>
                                <a:rPr lang="en-US" altLang="zh-CN" b="1" i="1">
                                  <a:latin typeface="Cambria Math" panose="02040503050406030204" pitchFamily="18" charset="0"/>
                                </a:rPr>
                              </m:ctrlPr>
                            </m:sSupPr>
                            <m:e>
                              <m:r>
                                <a:rPr lang="en-US" altLang="zh-CN" b="1" i="1">
                                  <a:latin typeface="Cambria Math" panose="02040503050406030204" pitchFamily="18" charset="0"/>
                                </a:rPr>
                                <m:t>𝒈</m:t>
                              </m:r>
                            </m:e>
                            <m:sup>
                              <m:r>
                                <a:rPr lang="en-US" altLang="zh-CN" b="1" i="1">
                                  <a:latin typeface="Cambria Math" panose="02040503050406030204" pitchFamily="18" charset="0"/>
                                </a:rPr>
                                <m:t>𝒏</m:t>
                              </m:r>
                              <m:r>
                                <a:rPr lang="en-US" altLang="zh-CN" b="1" i="1">
                                  <a:latin typeface="Cambria Math" panose="02040503050406030204" pitchFamily="18" charset="0"/>
                                </a:rPr>
                                <m:t>−</m:t>
                              </m:r>
                              <m:r>
                                <a:rPr lang="en-US" altLang="zh-CN" b="1" i="1">
                                  <a:latin typeface="Cambria Math" panose="02040503050406030204" pitchFamily="18" charset="0"/>
                                </a:rPr>
                                <m:t>𝟐</m:t>
                              </m:r>
                              <m:r>
                                <a:rPr lang="en-US" altLang="zh-CN" b="1" i="1">
                                  <a:latin typeface="Cambria Math" panose="02040503050406030204" pitchFamily="18" charset="0"/>
                                </a:rPr>
                                <m:t>𝒓</m:t>
                              </m:r>
                            </m:sup>
                          </m:sSup>
                          <m:sSup>
                            <m:sSupPr>
                              <m:ctrlPr>
                                <a:rPr lang="en-US" altLang="zh-CN" b="1" i="1">
                                  <a:latin typeface="Cambria Math" panose="02040503050406030204" pitchFamily="18" charset="0"/>
                                </a:rPr>
                              </m:ctrlPr>
                            </m:sSupPr>
                            <m:e>
                              <m:r>
                                <a:rPr lang="en-US" altLang="zh-CN" b="1" i="1">
                                  <a:latin typeface="Cambria Math" panose="02040503050406030204" pitchFamily="18" charset="0"/>
                                </a:rPr>
                                <m:t>𝒕</m:t>
                              </m:r>
                            </m:e>
                            <m:sup>
                              <m:r>
                                <a:rPr lang="en-US" altLang="zh-CN" b="1" i="1">
                                  <a:latin typeface="Cambria Math" panose="02040503050406030204" pitchFamily="18" charset="0"/>
                                </a:rPr>
                                <m:t>𝒓</m:t>
                              </m:r>
                            </m:sup>
                          </m:sSup>
                        </m:e>
                      </m:nary>
                    </m:oMath>
                  </m:oMathPara>
                </a14:m>
                <a:endParaRPr lang="en-US" altLang="zh-CN" b="1"/>
              </a:p>
              <a:p>
                <a:pPr marL="0" indent="0">
                  <a:buNone/>
                </a:pPr>
                <a14:m>
                  <m:oMathPara xmlns:m="http://schemas.openxmlformats.org/officeDocument/2006/math">
                    <m:oMathParaPr>
                      <m:jc m:val="centerGroup"/>
                    </m:oMathParaPr>
                    <m:oMath xmlns:m="http://schemas.openxmlformats.org/officeDocument/2006/math">
                      <m:r>
                        <a:rPr lang="en-US" altLang="zh-CN" b="1" i="1">
                          <a:latin typeface="Cambria Math" panose="02040503050406030204" pitchFamily="18" charset="0"/>
                        </a:rPr>
                        <m:t>𝑺</m:t>
                      </m:r>
                      <m:r>
                        <a:rPr lang="en-US" altLang="zh-CN" b="1" i="1">
                          <a:latin typeface="Cambria Math" panose="02040503050406030204" pitchFamily="18" charset="0"/>
                        </a:rPr>
                        <m:t>=</m:t>
                      </m:r>
                      <m:sSubSup>
                        <m:sSubSupPr>
                          <m:ctrlPr>
                            <a:rPr lang="en-US" altLang="zh-CN" b="1" i="1">
                              <a:latin typeface="Cambria Math" panose="02040503050406030204" pitchFamily="18" charset="0"/>
                            </a:rPr>
                          </m:ctrlPr>
                        </m:sSubSupPr>
                        <m:e>
                          <m:r>
                            <a:rPr lang="en-US" altLang="zh-CN" b="1" i="1">
                              <a:latin typeface="Cambria Math" panose="02040503050406030204" pitchFamily="18" charset="0"/>
                            </a:rPr>
                            <m:t>𝑺</m:t>
                          </m:r>
                        </m:e>
                        <m:sub>
                          <m:r>
                            <a:rPr lang="en-US" altLang="zh-CN" b="1" i="1">
                              <a:latin typeface="Cambria Math" panose="02040503050406030204" pitchFamily="18" charset="0"/>
                            </a:rPr>
                            <m:t>𝒍</m:t>
                          </m:r>
                        </m:sub>
                        <m:sup>
                          <m:r>
                            <a:rPr lang="en-US" altLang="zh-CN" b="1" i="1">
                              <a:latin typeface="Cambria Math" panose="02040503050406030204" pitchFamily="18" charset="0"/>
                            </a:rPr>
                            <m:t>𝒅</m:t>
                          </m:r>
                        </m:sup>
                      </m:sSubSup>
                    </m:oMath>
                  </m:oMathPara>
                </a14:m>
                <a:endParaRPr lang="en-US" altLang="zh-CN" b="1"/>
              </a:p>
              <a:p>
                <a:pPr lvl="2"/>
                <a14:m>
                  <m:oMath xmlns:m="http://schemas.openxmlformats.org/officeDocument/2006/math">
                    <m:r>
                      <a:rPr lang="en-US" altLang="zh-CN" b="1" i="1">
                        <a:latin typeface="Cambria Math" panose="02040503050406030204" pitchFamily="18" charset="0"/>
                      </a:rPr>
                      <m:t>𝒓</m:t>
                    </m:r>
                  </m:oMath>
                </a14:m>
                <a:r>
                  <a:rPr lang="zh-CN" altLang="en-US" b="1"/>
                  <a:t>是单层内可能出现的双量子门的个数</a:t>
                </a:r>
                <a:endParaRPr lang="en-US" altLang="zh-CN" b="1"/>
              </a:p>
              <a:p>
                <a:r>
                  <a:rPr lang="zh-CN" altLang="en-US"/>
                  <a:t>算法的执行时间</a:t>
                </a:r>
                <a:endParaRPr lang="en-US" altLang="zh-CN"/>
              </a:p>
              <a:p>
                <a:pPr lvl="1"/>
                <a:r>
                  <a:rPr lang="zh-CN" altLang="en-US" b="1"/>
                  <a:t>对于</a:t>
                </a:r>
                <a14:m>
                  <m:oMath xmlns:m="http://schemas.openxmlformats.org/officeDocument/2006/math">
                    <m:r>
                      <a:rPr lang="en-US" altLang="zh-CN" b="1" i="1">
                        <a:latin typeface="Cambria Math" panose="02040503050406030204" pitchFamily="18" charset="0"/>
                      </a:rPr>
                      <m:t>(</m:t>
                    </m:r>
                    <m:r>
                      <a:rPr lang="en-US" altLang="zh-CN" b="1" i="1">
                        <a:latin typeface="Cambria Math" panose="02040503050406030204" pitchFamily="18" charset="0"/>
                      </a:rPr>
                      <m:t>𝒊</m:t>
                    </m:r>
                    <m:r>
                      <a:rPr lang="en-US" altLang="zh-CN" b="1" i="1">
                        <a:latin typeface="Cambria Math" panose="02040503050406030204" pitchFamily="18" charset="0"/>
                      </a:rPr>
                      <m:t>,</m:t>
                    </m:r>
                    <m:r>
                      <a:rPr lang="en-US" altLang="zh-CN" b="1" i="1">
                        <a:latin typeface="Cambria Math" panose="02040503050406030204" pitchFamily="18" charset="0"/>
                      </a:rPr>
                      <m:t>𝒋</m:t>
                    </m:r>
                    <m:r>
                      <a:rPr lang="en-US" altLang="zh-CN" b="1" i="1">
                        <a:latin typeface="Cambria Math" panose="02040503050406030204" pitchFamily="18" charset="0"/>
                      </a:rPr>
                      <m:t>)</m:t>
                    </m:r>
                  </m:oMath>
                </a14:m>
                <a:r>
                  <a:rPr lang="zh-CN" altLang="en-US" b="1"/>
                  <a:t>规模的线路片，输入线路会生成</a:t>
                </a:r>
                <a14:m>
                  <m:oMath xmlns:m="http://schemas.openxmlformats.org/officeDocument/2006/math">
                    <m:d>
                      <m:dPr>
                        <m:ctrlPr>
                          <a:rPr kumimoji="1" lang="en" altLang="zh-CN" i="1">
                            <a:latin typeface="Cambria Math" panose="02040503050406030204" pitchFamily="18" charset="0"/>
                          </a:rPr>
                        </m:ctrlPr>
                      </m:dPr>
                      <m:e>
                        <m:r>
                          <a:rPr kumimoji="1" lang="en" altLang="zh-CN" i="1">
                            <a:latin typeface="Cambria Math" panose="02040503050406030204" pitchFamily="18" charset="0"/>
                          </a:rPr>
                          <m:t>𝑛</m:t>
                        </m:r>
                        <m:r>
                          <a:rPr kumimoji="1" lang="en-US" altLang="zh-CN" b="0" i="1">
                            <a:latin typeface="Cambria Math" panose="02040503050406030204" pitchFamily="18" charset="0"/>
                          </a:rPr>
                          <m:t>−</m:t>
                        </m:r>
                        <m:r>
                          <a:rPr kumimoji="1" lang="en" altLang="zh-CN" i="1">
                            <a:latin typeface="Cambria Math" panose="02040503050406030204" pitchFamily="18" charset="0"/>
                          </a:rPr>
                          <m:t>𝑖</m:t>
                        </m:r>
                        <m:r>
                          <a:rPr kumimoji="1" lang="en" altLang="zh-CN" i="1">
                            <a:latin typeface="Cambria Math" panose="02040503050406030204" pitchFamily="18" charset="0"/>
                          </a:rPr>
                          <m:t>+1</m:t>
                        </m:r>
                      </m:e>
                    </m:d>
                    <m:r>
                      <a:rPr kumimoji="1" lang="en" altLang="zh-CN" i="1">
                        <a:latin typeface="Cambria Math" panose="02040503050406030204" pitchFamily="18" charset="0"/>
                      </a:rPr>
                      <m:t>·</m:t>
                    </m:r>
                    <m:d>
                      <m:dPr>
                        <m:ctrlPr>
                          <a:rPr kumimoji="1" lang="en" altLang="zh-CN" i="1">
                            <a:latin typeface="Cambria Math" panose="02040503050406030204" pitchFamily="18" charset="0"/>
                          </a:rPr>
                        </m:ctrlPr>
                      </m:dPr>
                      <m:e>
                        <m:r>
                          <a:rPr kumimoji="1" lang="en" altLang="zh-CN" i="1">
                            <a:latin typeface="Cambria Math" panose="02040503050406030204" pitchFamily="18" charset="0"/>
                          </a:rPr>
                          <m:t>𝑚</m:t>
                        </m:r>
                        <m:r>
                          <a:rPr kumimoji="1" lang="en" altLang="zh-CN" i="1">
                            <a:latin typeface="Cambria Math" panose="02040503050406030204" pitchFamily="18" charset="0"/>
                          </a:rPr>
                          <m:t>−</m:t>
                        </m:r>
                        <m:r>
                          <a:rPr kumimoji="1" lang="en" altLang="zh-CN" i="1">
                            <a:latin typeface="Cambria Math" panose="02040503050406030204" pitchFamily="18" charset="0"/>
                          </a:rPr>
                          <m:t>𝑗</m:t>
                        </m:r>
                        <m:r>
                          <a:rPr kumimoji="1" lang="en" altLang="zh-CN" i="1">
                            <a:latin typeface="Cambria Math" panose="02040503050406030204" pitchFamily="18" charset="0"/>
                          </a:rPr>
                          <m:t>+1</m:t>
                        </m:r>
                      </m:e>
                    </m:d>
                    <m:r>
                      <a:rPr kumimoji="1" lang="en-US" altLang="zh-CN" b="0" i="1">
                        <a:latin typeface="Cambria Math" panose="02040503050406030204" pitchFamily="18" charset="0"/>
                      </a:rPr>
                      <m:t>=</m:t>
                    </m:r>
                    <m:r>
                      <a:rPr kumimoji="1" lang="en-US" altLang="zh-CN" b="0" i="1">
                        <a:latin typeface="Cambria Math" panose="02040503050406030204" pitchFamily="18" charset="0"/>
                      </a:rPr>
                      <m:t>𝑂</m:t>
                    </m:r>
                    <m:r>
                      <a:rPr kumimoji="1" lang="en-US" altLang="zh-CN" b="0" i="1">
                        <a:latin typeface="Cambria Math" panose="02040503050406030204" pitchFamily="18" charset="0"/>
                      </a:rPr>
                      <m:t>(</m:t>
                    </m:r>
                    <m:r>
                      <a:rPr kumimoji="1" lang="en-US" altLang="zh-CN" b="0" i="1">
                        <a:latin typeface="Cambria Math" panose="02040503050406030204" pitchFamily="18" charset="0"/>
                      </a:rPr>
                      <m:t>𝑚𝑛</m:t>
                    </m:r>
                    <m:r>
                      <a:rPr kumimoji="1" lang="en-US" altLang="zh-CN" b="0" i="1">
                        <a:latin typeface="Cambria Math" panose="02040503050406030204" pitchFamily="18" charset="0"/>
                      </a:rPr>
                      <m:t>)</m:t>
                    </m:r>
                  </m:oMath>
                </a14:m>
                <a:r>
                  <a:rPr kumimoji="1" lang="zh-CN" altLang="en-US"/>
                  <a:t>个线路片，在考虑量子比特重新排序的情况下，线路片个数会达到</a:t>
                </a:r>
                <a14:m>
                  <m:oMath xmlns:m="http://schemas.openxmlformats.org/officeDocument/2006/math">
                    <m:r>
                      <a:rPr kumimoji="1" lang="en-US" altLang="zh-CN" i="1">
                        <a:latin typeface="Cambria Math" panose="02040503050406030204" pitchFamily="18" charset="0"/>
                      </a:rPr>
                      <m:t>𝑂</m:t>
                    </m:r>
                    <m:d>
                      <m:dPr>
                        <m:ctrlPr>
                          <a:rPr kumimoji="1" lang="en-US" altLang="zh-CN" i="1">
                            <a:latin typeface="Cambria Math" panose="02040503050406030204" pitchFamily="18" charset="0"/>
                          </a:rPr>
                        </m:ctrlPr>
                      </m:dPr>
                      <m:e>
                        <m:r>
                          <a:rPr kumimoji="1" lang="en-US" altLang="zh-CN" i="1">
                            <a:latin typeface="Cambria Math" panose="02040503050406030204" pitchFamily="18" charset="0"/>
                          </a:rPr>
                          <m:t>𝑚𝑛</m:t>
                        </m:r>
                        <m:r>
                          <a:rPr kumimoji="1" lang="en-US" altLang="zh-CN" i="1">
                            <a:latin typeface="Cambria Math" panose="02040503050406030204" pitchFamily="18" charset="0"/>
                            <a:ea typeface="Cambria Math" panose="02040503050406030204" pitchFamily="18" charset="0"/>
                          </a:rPr>
                          <m:t>∙</m:t>
                        </m:r>
                        <m:r>
                          <a:rPr kumimoji="1" lang="en-US" altLang="zh-CN" b="0" i="1">
                            <a:latin typeface="Cambria Math" panose="02040503050406030204" pitchFamily="18" charset="0"/>
                            <a:ea typeface="Cambria Math" panose="02040503050406030204" pitchFamily="18" charset="0"/>
                          </a:rPr>
                          <m:t>𝑛</m:t>
                        </m:r>
                        <m:r>
                          <a:rPr kumimoji="1" lang="en-US" altLang="zh-CN" b="0" i="1">
                            <a:latin typeface="Cambria Math" panose="02040503050406030204" pitchFamily="18" charset="0"/>
                            <a:ea typeface="Cambria Math" panose="02040503050406030204" pitchFamily="18" charset="0"/>
                          </a:rPr>
                          <m:t>!</m:t>
                        </m:r>
                      </m:e>
                    </m:d>
                    <m:r>
                      <a:rPr kumimoji="1" lang="en-US" altLang="zh-CN" b="0" i="1">
                        <a:latin typeface="Cambria Math" panose="02040503050406030204" pitchFamily="18" charset="0"/>
                      </a:rPr>
                      <m:t>=</m:t>
                    </m:r>
                    <m:r>
                      <a:rPr kumimoji="1" lang="en-US" altLang="zh-CN" b="0" i="1">
                        <a:latin typeface="Cambria Math" panose="02040503050406030204" pitchFamily="18" charset="0"/>
                      </a:rPr>
                      <m:t>𝑂</m:t>
                    </m:r>
                    <m:r>
                      <a:rPr kumimoji="1" lang="en-US" altLang="zh-CN" b="0" i="1">
                        <a:latin typeface="Cambria Math" panose="02040503050406030204" pitchFamily="18" charset="0"/>
                      </a:rPr>
                      <m:t>(</m:t>
                    </m:r>
                    <m:r>
                      <a:rPr kumimoji="1" lang="en-US" altLang="zh-CN" b="0" i="1">
                        <a:latin typeface="Cambria Math" panose="02040503050406030204" pitchFamily="18" charset="0"/>
                      </a:rPr>
                      <m:t>𝑚</m:t>
                    </m:r>
                    <m:r>
                      <a:rPr kumimoji="1" lang="en-US" altLang="zh-CN" b="0" i="1">
                        <a:latin typeface="Cambria Math" panose="02040503050406030204" pitchFamily="18" charset="0"/>
                        <a:ea typeface="Cambria Math" panose="02040503050406030204" pitchFamily="18" charset="0"/>
                      </a:rPr>
                      <m:t>∙</m:t>
                    </m:r>
                    <m:r>
                      <a:rPr kumimoji="1" lang="en-US" altLang="zh-CN" b="0" i="1">
                        <a:latin typeface="Cambria Math" panose="02040503050406030204" pitchFamily="18" charset="0"/>
                      </a:rPr>
                      <m:t>𝑛</m:t>
                    </m:r>
                    <m:r>
                      <a:rPr kumimoji="1" lang="en-US" altLang="zh-CN" b="0" i="1">
                        <a:latin typeface="Cambria Math" panose="02040503050406030204" pitchFamily="18" charset="0"/>
                      </a:rPr>
                      <m:t>!)</m:t>
                    </m:r>
                  </m:oMath>
                </a14:m>
                <a:endParaRPr kumimoji="1" lang="en-US" altLang="zh-CN"/>
              </a:p>
              <a:p>
                <a:pPr lvl="1"/>
                <a:endParaRPr lang="en-US" altLang="zh-CN" b="1"/>
              </a:p>
            </p:txBody>
          </p:sp>
        </mc:Choice>
        <mc:Fallback>
          <p:sp>
            <p:nvSpPr>
              <p:cNvPr id="8" name="内容占位符 7">
                <a:extLst>
                  <a:ext uri="{FF2B5EF4-FFF2-40B4-BE49-F238E27FC236}">
                    <a16:creationId xmlns:a16="http://schemas.microsoft.com/office/drawing/2014/main" id="{E7B11C38-4355-74BB-53F2-3B4665D2404B}"/>
                  </a:ext>
                </a:extLst>
              </p:cNvPr>
              <p:cNvSpPr>
                <a:spLocks noGrp="1" noRot="1" noChangeAspect="1" noMove="1" noResize="1" noEditPoints="1" noAdjustHandles="1" noChangeArrowheads="1" noChangeShapeType="1" noTextEdit="1"/>
              </p:cNvSpPr>
              <p:nvPr>
                <p:ph sz="quarter" idx="12"/>
              </p:nvPr>
            </p:nvSpPr>
            <p:spPr>
              <a:xfrm>
                <a:off x="393699" y="1937288"/>
                <a:ext cx="11071469" cy="4153950"/>
              </a:xfrm>
              <a:blipFill>
                <a:blip r:embed="rId2"/>
                <a:stretch>
                  <a:fillRect l="-1491" t="-10061" b="-1829"/>
                </a:stretch>
              </a:blipFill>
            </p:spPr>
            <p:txBody>
              <a:bodyPr/>
              <a:lstStyle/>
              <a:p>
                <a:r>
                  <a:rPr lang="zh-CN" altLang="en-US">
                    <a:noFill/>
                  </a:rPr>
                  <a:t> </a:t>
                </a:r>
              </a:p>
            </p:txBody>
          </p:sp>
        </mc:Fallback>
      </mc:AlternateContent>
      <p:pic>
        <p:nvPicPr>
          <p:cNvPr id="9" name="内容占位符 5">
            <a:extLst>
              <a:ext uri="{FF2B5EF4-FFF2-40B4-BE49-F238E27FC236}">
                <a16:creationId xmlns:a16="http://schemas.microsoft.com/office/drawing/2014/main" id="{EABCEDB2-8A4E-02CC-0780-43AF93AB50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9374" y="267280"/>
            <a:ext cx="4799243" cy="22388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spTree>
    <p:extLst>
      <p:ext uri="{BB962C8B-B14F-4D97-AF65-F5344CB8AC3E}">
        <p14:creationId xmlns:p14="http://schemas.microsoft.com/office/powerpoint/2010/main" val="3878660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AE05A4-7622-4F5D-B79B-8D0251028CF8}"/>
              </a:ext>
            </a:extLst>
          </p:cNvPr>
          <p:cNvSpPr>
            <a:spLocks noGrp="1"/>
          </p:cNvSpPr>
          <p:nvPr>
            <p:ph type="title"/>
          </p:nvPr>
        </p:nvSpPr>
        <p:spPr/>
        <p:txBody>
          <a:bodyPr>
            <a:noAutofit/>
          </a:bodyPr>
          <a:lstStyle/>
          <a:p>
            <a:r>
              <a:rPr kumimoji="1" lang="zh-CN" altLang="en-US" sz="2800"/>
              <a:t>实验</a:t>
            </a:r>
          </a:p>
        </p:txBody>
      </p:sp>
      <p:sp>
        <p:nvSpPr>
          <p:cNvPr id="14" name="内容占位符 13">
            <a:extLst>
              <a:ext uri="{FF2B5EF4-FFF2-40B4-BE49-F238E27FC236}">
                <a16:creationId xmlns:a16="http://schemas.microsoft.com/office/drawing/2014/main" id="{11B450A1-0667-4D4E-AA85-EEAA96A7C101}"/>
              </a:ext>
            </a:extLst>
          </p:cNvPr>
          <p:cNvSpPr>
            <a:spLocks noGrp="1"/>
          </p:cNvSpPr>
          <p:nvPr>
            <p:ph sz="quarter" idx="12"/>
          </p:nvPr>
        </p:nvSpPr>
        <p:spPr>
          <a:xfrm>
            <a:off x="365989" y="1937288"/>
            <a:ext cx="5993245" cy="4548856"/>
          </a:xfrm>
        </p:spPr>
        <p:txBody>
          <a:bodyPr/>
          <a:lstStyle/>
          <a:p>
            <a:r>
              <a:rPr lang="zh-CN" altLang="en-US"/>
              <a:t>实验</a:t>
            </a:r>
            <a:endParaRPr lang="en-US" altLang="zh-CN"/>
          </a:p>
          <a:p>
            <a:pPr lvl="1"/>
            <a:r>
              <a:rPr lang="zh-CN" altLang="en-US"/>
              <a:t>现有恒等线路规则的生成</a:t>
            </a:r>
            <a:endParaRPr lang="en-US" altLang="zh-CN"/>
          </a:p>
          <a:p>
            <a:pPr lvl="2"/>
            <a:r>
              <a:rPr lang="zh-CN" altLang="en-US"/>
              <a:t>表格中展示的是输入线路以及在不同编译器在输入线路上的编译结果</a:t>
            </a:r>
            <a:endParaRPr lang="en-US" altLang="zh-CN"/>
          </a:p>
          <a:p>
            <a:pPr lvl="2"/>
            <a:r>
              <a:rPr lang="en-US" altLang="zh-CN"/>
              <a:t>Quanto</a:t>
            </a:r>
            <a:r>
              <a:rPr lang="zh-CN" altLang="en-US"/>
              <a:t>生成的线路是逻辑线路，所以需要最后一列联合执行将逻辑线路映射到量子比特上</a:t>
            </a:r>
            <a:endParaRPr lang="en-US" altLang="zh-CN"/>
          </a:p>
          <a:p>
            <a:pPr lvl="2"/>
            <a:r>
              <a:rPr lang="zh-CN" altLang="en-US"/>
              <a:t>联合编译表明，虽然将线路编译到物理层面会导致线路深度增加，但是逻辑线路层面的优化是能够反映到物理线路层面的</a:t>
            </a:r>
          </a:p>
        </p:txBody>
      </p:sp>
      <p:pic>
        <p:nvPicPr>
          <p:cNvPr id="9" name="图片 8">
            <a:extLst>
              <a:ext uri="{FF2B5EF4-FFF2-40B4-BE49-F238E27FC236}">
                <a16:creationId xmlns:a16="http://schemas.microsoft.com/office/drawing/2014/main" id="{5C96DBF2-7097-28D6-E585-00A9659C3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513" y="166043"/>
            <a:ext cx="4524096" cy="3030867"/>
          </a:xfrm>
          <a:prstGeom prst="rect">
            <a:avLst/>
          </a:prstGeom>
        </p:spPr>
      </p:pic>
      <p:pic>
        <p:nvPicPr>
          <p:cNvPr id="11" name="图片 10">
            <a:extLst>
              <a:ext uri="{FF2B5EF4-FFF2-40B4-BE49-F238E27FC236}">
                <a16:creationId xmlns:a16="http://schemas.microsoft.com/office/drawing/2014/main" id="{65468F86-B371-CE9E-DC1A-87E2EFA29A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1327" y="3382836"/>
            <a:ext cx="4126282" cy="3469041"/>
          </a:xfrm>
          <a:prstGeom prst="rect">
            <a:avLst/>
          </a:prstGeom>
        </p:spPr>
      </p:pic>
      <p:sp>
        <p:nvSpPr>
          <p:cNvPr id="12" name="右箭头 11">
            <a:extLst>
              <a:ext uri="{FF2B5EF4-FFF2-40B4-BE49-F238E27FC236}">
                <a16:creationId xmlns:a16="http://schemas.microsoft.com/office/drawing/2014/main" id="{F7456C6C-A22B-D59C-A3B8-9449A88970BB}"/>
              </a:ext>
            </a:extLst>
          </p:cNvPr>
          <p:cNvSpPr/>
          <p:nvPr/>
        </p:nvSpPr>
        <p:spPr>
          <a:xfrm rot="16200000">
            <a:off x="10353983" y="3279918"/>
            <a:ext cx="303242" cy="205836"/>
          </a:xfrm>
          <a:prstGeom prst="rightArrow">
            <a:avLst/>
          </a:prstGeom>
          <a:solidFill>
            <a:srgbClr val="FFFFFF"/>
          </a:solidFill>
          <a:ln w="127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3" name="文本框 12">
            <a:extLst>
              <a:ext uri="{FF2B5EF4-FFF2-40B4-BE49-F238E27FC236}">
                <a16:creationId xmlns:a16="http://schemas.microsoft.com/office/drawing/2014/main" id="{008B25B6-E1AE-EE8B-29BC-DE81C6FECC80}"/>
              </a:ext>
            </a:extLst>
          </p:cNvPr>
          <p:cNvSpPr txBox="1"/>
          <p:nvPr/>
        </p:nvSpPr>
        <p:spPr>
          <a:xfrm>
            <a:off x="10683381" y="3231215"/>
            <a:ext cx="1370228" cy="338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sz="800">
                <a:latin typeface="Microsoft YaHei" panose="020B0503020204020204" pitchFamily="34" charset="-122"/>
                <a:ea typeface="Microsoft YaHei" panose="020B0503020204020204" pitchFamily="34" charset="-122"/>
                <a:sym typeface="Helvetica"/>
              </a:rPr>
              <a:t>线路来自现存文章，</a:t>
            </a:r>
            <a:r>
              <a:rPr lang="en-US" altLang="zh-CN" sz="800">
                <a:latin typeface="Microsoft YaHei" panose="020B0503020204020204" pitchFamily="34" charset="-122"/>
                <a:ea typeface="Microsoft YaHei" panose="020B0503020204020204" pitchFamily="34" charset="-122"/>
                <a:sym typeface="Helvetica"/>
              </a:rPr>
              <a:t>IBM</a:t>
            </a:r>
            <a:r>
              <a:rPr lang="zh-CN" altLang="en-US" sz="800">
                <a:latin typeface="Microsoft YaHei" panose="020B0503020204020204" pitchFamily="34" charset="-122"/>
                <a:ea typeface="Microsoft YaHei" panose="020B0503020204020204" pitchFamily="34" charset="-122"/>
                <a:sym typeface="Helvetica"/>
              </a:rPr>
              <a:t>和</a:t>
            </a:r>
            <a:r>
              <a:rPr lang="en-US" altLang="zh-CN" sz="800">
                <a:latin typeface="Microsoft YaHei" panose="020B0503020204020204" pitchFamily="34" charset="-122"/>
                <a:ea typeface="Microsoft YaHei" panose="020B0503020204020204" pitchFamily="34" charset="-122"/>
                <a:sym typeface="Helvetica"/>
              </a:rPr>
              <a:t>tket</a:t>
            </a:r>
            <a:r>
              <a:rPr lang="zh-CN" altLang="en-US" sz="800">
                <a:latin typeface="Microsoft YaHei" panose="020B0503020204020204" pitchFamily="34" charset="-122"/>
                <a:ea typeface="Microsoft YaHei" panose="020B0503020204020204" pitchFamily="34" charset="-122"/>
                <a:sym typeface="Helvetica"/>
              </a:rPr>
              <a:t>后端是</a:t>
            </a:r>
            <a:r>
              <a:rPr lang="en-US" altLang="zh-CN" sz="800">
                <a:latin typeface="Microsoft YaHei" panose="020B0503020204020204" pitchFamily="34" charset="-122"/>
                <a:ea typeface="Microsoft YaHei" panose="020B0503020204020204" pitchFamily="34" charset="-122"/>
                <a:sym typeface="Helvetica"/>
              </a:rPr>
              <a:t>ibmq</a:t>
            </a:r>
            <a:r>
              <a:rPr lang="zh-CN" altLang="en-US" sz="800">
                <a:latin typeface="Microsoft YaHei" panose="020B0503020204020204" pitchFamily="34" charset="-122"/>
                <a:ea typeface="Microsoft YaHei" panose="020B0503020204020204" pitchFamily="34" charset="-122"/>
                <a:sym typeface="Helvetica"/>
              </a:rPr>
              <a:t> </a:t>
            </a:r>
            <a:r>
              <a:rPr lang="en-US" altLang="zh-CN" sz="800">
                <a:latin typeface="Microsoft YaHei" panose="020B0503020204020204" pitchFamily="34" charset="-122"/>
                <a:ea typeface="Microsoft YaHei" panose="020B0503020204020204" pitchFamily="34" charset="-122"/>
                <a:sym typeface="Helvetica"/>
              </a:rPr>
              <a:t>essex.</a:t>
            </a:r>
            <a:endParaRPr kumimoji="0" lang="zh-CN" altLang="en-US" sz="800" b="0" i="0" u="none" strike="noStrike" cap="none" spc="0" normalizeH="0" baseline="0">
              <a:ln>
                <a:noFill/>
              </a:ln>
              <a:solidFill>
                <a:srgbClr val="000000"/>
              </a:solidFill>
              <a:effectLst/>
              <a:uFillTx/>
              <a:latin typeface="Microsoft YaHei" panose="020B0503020204020204" pitchFamily="34" charset="-122"/>
              <a:ea typeface="Microsoft YaHei" panose="020B0503020204020204" pitchFamily="34" charset="-122"/>
              <a:sym typeface="Helvetica"/>
            </a:endParaRPr>
          </a:p>
        </p:txBody>
      </p:sp>
      <p:sp>
        <p:nvSpPr>
          <p:cNvPr id="15" name="右箭头 14">
            <a:extLst>
              <a:ext uri="{FF2B5EF4-FFF2-40B4-BE49-F238E27FC236}">
                <a16:creationId xmlns:a16="http://schemas.microsoft.com/office/drawing/2014/main" id="{2EF67FF7-1DF1-F68A-4380-6B4E7F22BB28}"/>
              </a:ext>
            </a:extLst>
          </p:cNvPr>
          <p:cNvSpPr/>
          <p:nvPr/>
        </p:nvSpPr>
        <p:spPr>
          <a:xfrm rot="10800000">
            <a:off x="10345375" y="4362764"/>
            <a:ext cx="303242" cy="205836"/>
          </a:xfrm>
          <a:prstGeom prst="rightArrow">
            <a:avLst/>
          </a:prstGeom>
          <a:solidFill>
            <a:srgbClr val="FFFFFF"/>
          </a:solidFill>
          <a:ln w="127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6" name="文本框 15">
            <a:extLst>
              <a:ext uri="{FF2B5EF4-FFF2-40B4-BE49-F238E27FC236}">
                <a16:creationId xmlns:a16="http://schemas.microsoft.com/office/drawing/2014/main" id="{027F6BBF-1B56-7A68-3D6B-D30BB316BDC3}"/>
              </a:ext>
            </a:extLst>
          </p:cNvPr>
          <p:cNvSpPr txBox="1"/>
          <p:nvPr/>
        </p:nvSpPr>
        <p:spPr>
          <a:xfrm>
            <a:off x="10683381" y="4296407"/>
            <a:ext cx="1370228" cy="338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800">
                <a:latin typeface="Microsoft YaHei" panose="020B0503020204020204" pitchFamily="34" charset="-122"/>
                <a:ea typeface="Microsoft YaHei" panose="020B0503020204020204" pitchFamily="34" charset="-122"/>
                <a:sym typeface="Helvetica"/>
              </a:rPr>
              <a:t>IBM</a:t>
            </a:r>
            <a:r>
              <a:rPr lang="zh-CN" altLang="en-US" sz="800">
                <a:latin typeface="Microsoft YaHei" panose="020B0503020204020204" pitchFamily="34" charset="-122"/>
                <a:ea typeface="Microsoft YaHei" panose="020B0503020204020204" pitchFamily="34" charset="-122"/>
                <a:sym typeface="Helvetica"/>
              </a:rPr>
              <a:t>的后端是</a:t>
            </a:r>
            <a:r>
              <a:rPr lang="en-US" altLang="zh-CN" sz="800">
                <a:latin typeface="Microsoft YaHei" panose="020B0503020204020204" pitchFamily="34" charset="-122"/>
                <a:ea typeface="Microsoft YaHei" panose="020B0503020204020204" pitchFamily="34" charset="-122"/>
                <a:sym typeface="Helvetica"/>
              </a:rPr>
              <a:t>ibmq</a:t>
            </a:r>
            <a:r>
              <a:rPr lang="zh-CN" altLang="en-US" sz="800">
                <a:latin typeface="Microsoft YaHei" panose="020B0503020204020204" pitchFamily="34" charset="-122"/>
                <a:ea typeface="Microsoft YaHei" panose="020B0503020204020204" pitchFamily="34" charset="-122"/>
                <a:sym typeface="Helvetica"/>
              </a:rPr>
              <a:t> </a:t>
            </a:r>
            <a:r>
              <a:rPr lang="en-US" altLang="zh-CN" sz="800">
                <a:latin typeface="Microsoft YaHei" panose="020B0503020204020204" pitchFamily="34" charset="-122"/>
                <a:ea typeface="Microsoft YaHei" panose="020B0503020204020204" pitchFamily="34" charset="-122"/>
                <a:sym typeface="Helvetica"/>
              </a:rPr>
              <a:t>lima,</a:t>
            </a:r>
          </a:p>
          <a:p>
            <a:pPr marL="0" marR="0" indent="0" algn="l" defTabSz="914400" rtl="0" fontAlgn="auto" latinLnBrk="0" hangingPunct="0">
              <a:lnSpc>
                <a:spcPct val="100000"/>
              </a:lnSpc>
              <a:spcBef>
                <a:spcPts val="0"/>
              </a:spcBef>
              <a:spcAft>
                <a:spcPts val="0"/>
              </a:spcAft>
              <a:buClrTx/>
              <a:buSzTx/>
              <a:buFontTx/>
              <a:buNone/>
              <a:tabLst/>
            </a:pPr>
            <a:r>
              <a:rPr lang="en-US" altLang="zh-CN" sz="800">
                <a:latin typeface="Microsoft YaHei" panose="020B0503020204020204" pitchFamily="34" charset="-122"/>
                <a:ea typeface="Microsoft YaHei" panose="020B0503020204020204" pitchFamily="34" charset="-122"/>
                <a:sym typeface="Helvetica"/>
              </a:rPr>
              <a:t>tket</a:t>
            </a:r>
            <a:r>
              <a:rPr lang="zh-CN" altLang="en-US" sz="800">
                <a:latin typeface="Microsoft YaHei" panose="020B0503020204020204" pitchFamily="34" charset="-122"/>
                <a:ea typeface="Microsoft YaHei" panose="020B0503020204020204" pitchFamily="34" charset="-122"/>
                <a:sym typeface="Helvetica"/>
              </a:rPr>
              <a:t>后端是</a:t>
            </a:r>
            <a:r>
              <a:rPr lang="en-US" altLang="zh-CN" sz="800">
                <a:latin typeface="Microsoft YaHei" panose="020B0503020204020204" pitchFamily="34" charset="-122"/>
                <a:ea typeface="Microsoft YaHei" panose="020B0503020204020204" pitchFamily="34" charset="-122"/>
                <a:sym typeface="Helvetica"/>
              </a:rPr>
              <a:t>Aerbackend</a:t>
            </a:r>
            <a:endParaRPr kumimoji="0" lang="zh-CN" altLang="en-US" sz="800" b="0" i="0" u="none" strike="noStrike" cap="none" spc="0" normalizeH="0" baseline="0">
              <a:ln>
                <a:noFill/>
              </a:ln>
              <a:solidFill>
                <a:srgbClr val="000000"/>
              </a:solidFill>
              <a:effectLst/>
              <a:uFillTx/>
              <a:latin typeface="Microsoft YaHei" panose="020B0503020204020204" pitchFamily="34" charset="-122"/>
              <a:ea typeface="Microsoft YaHei" panose="020B0503020204020204" pitchFamily="34" charset="-122"/>
              <a:sym typeface="Helvetica"/>
            </a:endParaRPr>
          </a:p>
        </p:txBody>
      </p:sp>
    </p:spTree>
    <p:extLst>
      <p:ext uri="{BB962C8B-B14F-4D97-AF65-F5344CB8AC3E}">
        <p14:creationId xmlns:p14="http://schemas.microsoft.com/office/powerpoint/2010/main" val="330540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AE05A4-7622-4F5D-B79B-8D0251028CF8}"/>
              </a:ext>
            </a:extLst>
          </p:cNvPr>
          <p:cNvSpPr>
            <a:spLocks noGrp="1"/>
          </p:cNvSpPr>
          <p:nvPr>
            <p:ph type="title"/>
          </p:nvPr>
        </p:nvSpPr>
        <p:spPr/>
        <p:txBody>
          <a:bodyPr>
            <a:noAutofit/>
          </a:bodyPr>
          <a:lstStyle/>
          <a:p>
            <a:r>
              <a:rPr kumimoji="1" lang="zh-CN" altLang="en-US" sz="2800"/>
              <a:t>实验</a:t>
            </a:r>
          </a:p>
        </p:txBody>
      </p:sp>
      <mc:AlternateContent xmlns:mc="http://schemas.openxmlformats.org/markup-compatibility/2006">
        <mc:Choice xmlns:a14="http://schemas.microsoft.com/office/drawing/2010/main" Requires="a14">
          <p:sp>
            <p:nvSpPr>
              <p:cNvPr id="14" name="内容占位符 13">
                <a:extLst>
                  <a:ext uri="{FF2B5EF4-FFF2-40B4-BE49-F238E27FC236}">
                    <a16:creationId xmlns:a16="http://schemas.microsoft.com/office/drawing/2014/main" id="{11B450A1-0667-4D4E-AA85-EEAA96A7C101}"/>
                  </a:ext>
                </a:extLst>
              </p:cNvPr>
              <p:cNvSpPr>
                <a:spLocks noGrp="1"/>
              </p:cNvSpPr>
              <p:nvPr>
                <p:ph sz="quarter" idx="12"/>
              </p:nvPr>
            </p:nvSpPr>
            <p:spPr>
              <a:xfrm>
                <a:off x="365988" y="1937288"/>
                <a:ext cx="7584211" cy="4548856"/>
              </a:xfrm>
            </p:spPr>
            <p:txBody>
              <a:bodyPr>
                <a:normAutofit fontScale="92500" lnSpcReduction="10000"/>
              </a:bodyPr>
              <a:lstStyle/>
              <a:p>
                <a:r>
                  <a:rPr lang="zh-CN" altLang="en-US"/>
                  <a:t>实验</a:t>
                </a:r>
                <a:endParaRPr lang="en-US" altLang="zh-CN"/>
              </a:p>
              <a:p>
                <a:pPr lvl="1"/>
                <a:r>
                  <a:rPr lang="zh-CN" altLang="en-US"/>
                  <a:t>现有恒等线路规则的生成</a:t>
                </a:r>
                <a:endParaRPr lang="en-US" altLang="zh-CN"/>
              </a:p>
              <a:p>
                <a:pPr lvl="1"/>
                <a:r>
                  <a:rPr lang="zh-CN" altLang="en-US"/>
                  <a:t>新恒等线路规则的生成</a:t>
                </a:r>
                <a:endParaRPr lang="en-US" altLang="zh-CN"/>
              </a:p>
              <a:p>
                <a:pPr lvl="2"/>
                <a:r>
                  <a:rPr lang="en-US" altLang="zh-CN"/>
                  <a:t>Quanto</a:t>
                </a:r>
                <a:r>
                  <a:rPr lang="zh-CN" altLang="en-US"/>
                  <a:t>能基于给定基本门集生成新的恒等线路</a:t>
                </a:r>
                <a:endParaRPr lang="en-US" altLang="zh-CN"/>
              </a:p>
              <a:p>
                <a:pPr lvl="1"/>
                <a:r>
                  <a:rPr lang="zh-CN" altLang="en-US"/>
                  <a:t>量子线路优化及其收益</a:t>
                </a:r>
                <a:endParaRPr lang="en-US" altLang="zh-CN"/>
              </a:p>
              <a:p>
                <a:pPr lvl="2"/>
                <a:r>
                  <a:rPr lang="zh-CN" altLang="en-US"/>
                  <a:t>执行时间</a:t>
                </a:r>
                <a:endParaRPr lang="en-US" altLang="zh-CN"/>
              </a:p>
              <a:p>
                <a:pPr lvl="3"/>
                <a:r>
                  <a:rPr lang="zh-CN" altLang="en-US"/>
                  <a:t>层数为</a:t>
                </a:r>
                <a:r>
                  <a:rPr lang="en-US" altLang="zh-CN"/>
                  <a:t>d</a:t>
                </a:r>
                <a:r>
                  <a:rPr lang="zh-CN" altLang="en-US"/>
                  <a:t>的线路可以视作一共要执行</a:t>
                </a:r>
                <a:r>
                  <a:rPr lang="en-US" altLang="zh-CN"/>
                  <a:t>d</a:t>
                </a:r>
                <a:r>
                  <a:rPr lang="zh-CN" altLang="en-US"/>
                  <a:t>次</a:t>
                </a:r>
                <a:br>
                  <a:rPr lang="en-US" altLang="zh-CN"/>
                </a:br>
                <a14:m>
                  <m:oMath xmlns:m="http://schemas.openxmlformats.org/officeDocument/2006/math">
                    <m:sSup>
                      <m:sSupPr>
                        <m:ctrlPr>
                          <a:rPr lang="en-US" altLang="zh-CN" b="1" i="1">
                            <a:latin typeface="Cambria Math" panose="02040503050406030204" pitchFamily="18" charset="0"/>
                          </a:rPr>
                        </m:ctrlPr>
                      </m:sSupPr>
                      <m:e>
                        <m:r>
                          <a:rPr lang="en-US" altLang="zh-CN" b="1" i="1">
                            <a:latin typeface="Cambria Math" panose="02040503050406030204" pitchFamily="18" charset="0"/>
                          </a:rPr>
                          <m:t>𝟐</m:t>
                        </m:r>
                      </m:e>
                      <m:sup>
                        <m:r>
                          <a:rPr lang="en-US" altLang="zh-CN" b="1" i="1">
                            <a:latin typeface="Cambria Math" panose="02040503050406030204" pitchFamily="18" charset="0"/>
                          </a:rPr>
                          <m:t>𝒏</m:t>
                        </m:r>
                      </m:sup>
                    </m:sSup>
                    <m:r>
                      <a:rPr lang="en-US" altLang="zh-CN" b="1" i="1">
                        <a:latin typeface="Cambria Math" panose="02040503050406030204" pitchFamily="18" charset="0"/>
                        <a:ea typeface="Cambria Math" panose="02040503050406030204" pitchFamily="18" charset="0"/>
                      </a:rPr>
                      <m:t>×</m:t>
                    </m:r>
                    <m:sSup>
                      <m:sSupPr>
                        <m:ctrlPr>
                          <a:rPr lang="en-US" altLang="zh-CN" b="1" i="1">
                            <a:latin typeface="Cambria Math" panose="02040503050406030204" pitchFamily="18" charset="0"/>
                            <a:ea typeface="Cambria Math" panose="02040503050406030204" pitchFamily="18" charset="0"/>
                          </a:rPr>
                        </m:ctrlPr>
                      </m:sSupPr>
                      <m:e>
                        <m:r>
                          <a:rPr lang="en-US" altLang="zh-CN" b="1" i="1">
                            <a:latin typeface="Cambria Math" panose="02040503050406030204" pitchFamily="18" charset="0"/>
                            <a:ea typeface="Cambria Math" panose="02040503050406030204" pitchFamily="18" charset="0"/>
                          </a:rPr>
                          <m:t>𝟐</m:t>
                        </m:r>
                      </m:e>
                      <m:sup>
                        <m:r>
                          <a:rPr lang="en-US" altLang="zh-CN" b="1" i="1">
                            <a:latin typeface="Cambria Math" panose="02040503050406030204" pitchFamily="18" charset="0"/>
                            <a:ea typeface="Cambria Math" panose="02040503050406030204" pitchFamily="18" charset="0"/>
                          </a:rPr>
                          <m:t>𝒏</m:t>
                        </m:r>
                      </m:sup>
                    </m:sSup>
                  </m:oMath>
                </a14:m>
                <a:r>
                  <a:rPr lang="zh-CN" altLang="en-US"/>
                  <a:t>规模的矩阵乘法</a:t>
                </a:r>
                <a:endParaRPr lang="en-US" altLang="zh-CN"/>
              </a:p>
              <a:p>
                <a:pPr lvl="3"/>
                <a:r>
                  <a:rPr lang="zh-CN" altLang="en-US"/>
                  <a:t>若记量子门在硬件上的执行时间为</a:t>
                </a:r>
                <a14:m>
                  <m:oMath xmlns:m="http://schemas.openxmlformats.org/officeDocument/2006/math">
                    <m:r>
                      <a:rPr lang="en-US" altLang="zh-CN" b="1" i="1">
                        <a:latin typeface="Cambria Math" panose="02040503050406030204" pitchFamily="18" charset="0"/>
                      </a:rPr>
                      <m:t>𝒕</m:t>
                    </m:r>
                  </m:oMath>
                </a14:m>
                <a:r>
                  <a:rPr lang="zh-CN" altLang="en-US"/>
                  <a:t>。</a:t>
                </a:r>
                <a:br>
                  <a:rPr lang="en-US" altLang="zh-CN"/>
                </a:br>
                <a:r>
                  <a:rPr lang="zh-CN" altLang="en-US"/>
                  <a:t>量子线路层数减少了</a:t>
                </a:r>
                <a:r>
                  <a:rPr lang="en-US" altLang="zh-CN"/>
                  <a:t>k</a:t>
                </a:r>
                <a:r>
                  <a:rPr lang="zh-CN" altLang="en-US"/>
                  <a:t>层，执行时间就从</a:t>
                </a:r>
                <a:br>
                  <a:rPr lang="en-US" altLang="zh-CN" b="1" i="1">
                    <a:latin typeface="Cambria Math" panose="02040503050406030204" pitchFamily="18" charset="0"/>
                  </a:rPr>
                </a:br>
                <a14:m>
                  <m:oMath xmlns:m="http://schemas.openxmlformats.org/officeDocument/2006/math">
                    <m:r>
                      <a:rPr lang="en-US" altLang="zh-CN" b="1" i="1">
                        <a:latin typeface="Cambria Math" panose="02040503050406030204" pitchFamily="18" charset="0"/>
                      </a:rPr>
                      <m:t>𝒅𝒕</m:t>
                    </m:r>
                  </m:oMath>
                </a14:m>
                <a:r>
                  <a:rPr lang="zh-CN" altLang="en-US"/>
                  <a:t>减少到</a:t>
                </a:r>
                <a14:m>
                  <m:oMath xmlns:m="http://schemas.openxmlformats.org/officeDocument/2006/math">
                    <m:d>
                      <m:dPr>
                        <m:ctrlPr>
                          <a:rPr lang="en-US" altLang="zh-CN" b="1" i="1">
                            <a:latin typeface="Cambria Math" panose="02040503050406030204" pitchFamily="18" charset="0"/>
                          </a:rPr>
                        </m:ctrlPr>
                      </m:dPr>
                      <m:e>
                        <m:r>
                          <a:rPr lang="en-US" altLang="zh-CN" b="1" i="1">
                            <a:latin typeface="Cambria Math" panose="02040503050406030204" pitchFamily="18" charset="0"/>
                          </a:rPr>
                          <m:t>𝒅</m:t>
                        </m:r>
                        <m:r>
                          <a:rPr lang="en-US" altLang="zh-CN" b="1" i="1">
                            <a:latin typeface="Cambria Math" panose="02040503050406030204" pitchFamily="18" charset="0"/>
                          </a:rPr>
                          <m:t>−</m:t>
                        </m:r>
                        <m:r>
                          <a:rPr lang="en-US" altLang="zh-CN" b="1" i="1">
                            <a:latin typeface="Cambria Math" panose="02040503050406030204" pitchFamily="18" charset="0"/>
                          </a:rPr>
                          <m:t>𝒌</m:t>
                        </m:r>
                      </m:e>
                    </m:d>
                    <m:r>
                      <a:rPr lang="en-US" altLang="zh-CN" b="1" i="1">
                        <a:latin typeface="Cambria Math" panose="02040503050406030204" pitchFamily="18" charset="0"/>
                      </a:rPr>
                      <m:t>𝒕</m:t>
                    </m:r>
                  </m:oMath>
                </a14:m>
                <a:endParaRPr lang="en-US" altLang="zh-CN"/>
              </a:p>
              <a:p>
                <a:pPr lvl="2"/>
                <a:r>
                  <a:rPr lang="zh-CN" altLang="en-US"/>
                  <a:t>噪声减少</a:t>
                </a:r>
                <a:endParaRPr lang="en-US" altLang="zh-CN"/>
              </a:p>
            </p:txBody>
          </p:sp>
        </mc:Choice>
        <mc:Fallback>
          <p:sp>
            <p:nvSpPr>
              <p:cNvPr id="14" name="内容占位符 13">
                <a:extLst>
                  <a:ext uri="{FF2B5EF4-FFF2-40B4-BE49-F238E27FC236}">
                    <a16:creationId xmlns:a16="http://schemas.microsoft.com/office/drawing/2014/main" id="{11B450A1-0667-4D4E-AA85-EEAA96A7C101}"/>
                  </a:ext>
                </a:extLst>
              </p:cNvPr>
              <p:cNvSpPr>
                <a:spLocks noGrp="1" noRot="1" noChangeAspect="1" noMove="1" noResize="1" noEditPoints="1" noAdjustHandles="1" noChangeArrowheads="1" noChangeShapeType="1" noTextEdit="1"/>
              </p:cNvSpPr>
              <p:nvPr>
                <p:ph sz="quarter" idx="12"/>
              </p:nvPr>
            </p:nvSpPr>
            <p:spPr>
              <a:xfrm>
                <a:off x="365988" y="1937288"/>
                <a:ext cx="7584211" cy="4548856"/>
              </a:xfrm>
              <a:blipFill>
                <a:blip r:embed="rId3"/>
                <a:stretch>
                  <a:fillRect l="-2007" t="-2228"/>
                </a:stretch>
              </a:blipFill>
            </p:spPr>
            <p:txBody>
              <a:bodyPr/>
              <a:lstStyle/>
              <a:p>
                <a:r>
                  <a:rPr lang="zh-CN" altLang="en-US">
                    <a:noFill/>
                  </a:rPr>
                  <a:t> </a:t>
                </a:r>
              </a:p>
            </p:txBody>
          </p:sp>
        </mc:Fallback>
      </mc:AlternateContent>
      <p:pic>
        <p:nvPicPr>
          <p:cNvPr id="4" name="图片 3">
            <a:extLst>
              <a:ext uri="{FF2B5EF4-FFF2-40B4-BE49-F238E27FC236}">
                <a16:creationId xmlns:a16="http://schemas.microsoft.com/office/drawing/2014/main" id="{032D5483-4383-2024-211B-149797B6BD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6563" y="371856"/>
            <a:ext cx="4758670" cy="2880098"/>
          </a:xfrm>
          <a:prstGeom prst="rect">
            <a:avLst/>
          </a:prstGeom>
        </p:spPr>
      </p:pic>
      <p:pic>
        <p:nvPicPr>
          <p:cNvPr id="5" name="图片 4">
            <a:extLst>
              <a:ext uri="{FF2B5EF4-FFF2-40B4-BE49-F238E27FC236}">
                <a16:creationId xmlns:a16="http://schemas.microsoft.com/office/drawing/2014/main" id="{60BF4CCC-E9A8-841C-3E03-97DF6EB19A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2396" y="283012"/>
            <a:ext cx="4085035" cy="1930016"/>
          </a:xfrm>
          <a:prstGeom prst="rect">
            <a:avLst/>
          </a:prstGeom>
        </p:spPr>
      </p:pic>
      <p:pic>
        <p:nvPicPr>
          <p:cNvPr id="12" name="图片 11">
            <a:extLst>
              <a:ext uri="{FF2B5EF4-FFF2-40B4-BE49-F238E27FC236}">
                <a16:creationId xmlns:a16="http://schemas.microsoft.com/office/drawing/2014/main" id="{EDE05511-7521-41D0-BB16-885C4031ED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5979" y="3606047"/>
            <a:ext cx="5726316" cy="2397188"/>
          </a:xfrm>
          <a:prstGeom prst="rect">
            <a:avLst/>
          </a:prstGeom>
        </p:spPr>
      </p:pic>
    </p:spTree>
    <p:extLst>
      <p:ext uri="{BB962C8B-B14F-4D97-AF65-F5344CB8AC3E}">
        <p14:creationId xmlns:p14="http://schemas.microsoft.com/office/powerpoint/2010/main" val="3367397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a:extLst>
              <a:ext uri="{FF2B5EF4-FFF2-40B4-BE49-F238E27FC236}">
                <a16:creationId xmlns:a16="http://schemas.microsoft.com/office/drawing/2014/main" id="{8BCD9AC0-5694-C7ED-143D-C304A52D5CAA}"/>
              </a:ext>
            </a:extLst>
          </p:cNvPr>
          <p:cNvSpPr>
            <a:spLocks noGrp="1"/>
          </p:cNvSpPr>
          <p:nvPr>
            <p:ph type="ftr" sz="quarter" idx="11"/>
          </p:nvPr>
        </p:nvSpPr>
        <p:spPr/>
        <p:txBody>
          <a:bodyPr/>
          <a:lstStyle/>
          <a:p>
            <a:r>
              <a:rPr kumimoji="1" lang="en" altLang="zh-CN"/>
              <a:t>Quanto: optimizing quantum circuits with automatic generation of circuit identities</a:t>
            </a:r>
            <a:endParaRPr kumimoji="1" lang="zh-CN" altLang="en-US"/>
          </a:p>
        </p:txBody>
      </p:sp>
      <p:sp>
        <p:nvSpPr>
          <p:cNvPr id="3" name="标题 2">
            <a:extLst>
              <a:ext uri="{FF2B5EF4-FFF2-40B4-BE49-F238E27FC236}">
                <a16:creationId xmlns:a16="http://schemas.microsoft.com/office/drawing/2014/main" id="{DA0E3372-CE37-64FC-CC14-8F49CAFC22A4}"/>
              </a:ext>
            </a:extLst>
          </p:cNvPr>
          <p:cNvSpPr>
            <a:spLocks noGrp="1"/>
          </p:cNvSpPr>
          <p:nvPr>
            <p:ph type="title"/>
          </p:nvPr>
        </p:nvSpPr>
        <p:spPr/>
        <p:txBody>
          <a:bodyPr/>
          <a:lstStyle/>
          <a:p>
            <a:r>
              <a:rPr kumimoji="1" lang="zh-CN" altLang="en-US"/>
              <a:t>局限性</a:t>
            </a:r>
          </a:p>
        </p:txBody>
      </p:sp>
      <p:sp>
        <p:nvSpPr>
          <p:cNvPr id="4" name="内容占位符 3">
            <a:extLst>
              <a:ext uri="{FF2B5EF4-FFF2-40B4-BE49-F238E27FC236}">
                <a16:creationId xmlns:a16="http://schemas.microsoft.com/office/drawing/2014/main" id="{0EEDF6FD-AABA-6F5F-347D-44252D893B57}"/>
              </a:ext>
            </a:extLst>
          </p:cNvPr>
          <p:cNvSpPr>
            <a:spLocks noGrp="1"/>
          </p:cNvSpPr>
          <p:nvPr>
            <p:ph sz="quarter" idx="12"/>
          </p:nvPr>
        </p:nvSpPr>
        <p:spPr/>
        <p:txBody>
          <a:bodyPr/>
          <a:lstStyle/>
          <a:p>
            <a:r>
              <a:rPr kumimoji="1" lang="zh-CN" altLang="en-US"/>
              <a:t>扩展性</a:t>
            </a:r>
            <a:endParaRPr kumimoji="1" lang="en-US" altLang="zh-CN"/>
          </a:p>
          <a:p>
            <a:pPr lvl="1"/>
            <a:r>
              <a:rPr kumimoji="1" lang="en-US" altLang="zh-CN">
                <a:latin typeface="+mj-lt"/>
              </a:rPr>
              <a:t>Quanto</a:t>
            </a:r>
            <a:r>
              <a:rPr kumimoji="1" lang="zh-CN" altLang="en-US"/>
              <a:t>缺少生成大规模恒等线路的扩展性</a:t>
            </a:r>
            <a:endParaRPr kumimoji="1" lang="en-US" altLang="zh-CN"/>
          </a:p>
          <a:p>
            <a:r>
              <a:rPr kumimoji="1" lang="zh-CN" altLang="en-US"/>
              <a:t>替代丢失</a:t>
            </a:r>
            <a:endParaRPr kumimoji="1" lang="en-US" altLang="zh-CN"/>
          </a:p>
          <a:p>
            <a:pPr lvl="1"/>
            <a:r>
              <a:rPr kumimoji="1" lang="zh-CN" altLang="en-US"/>
              <a:t>对线路的分块策略仅考虑相邻的量子比特</a:t>
            </a:r>
            <a:endParaRPr kumimoji="1" lang="en-US" altLang="zh-CN"/>
          </a:p>
          <a:p>
            <a:r>
              <a:rPr kumimoji="1" lang="zh-CN" altLang="en-US"/>
              <a:t>含参门</a:t>
            </a:r>
            <a:endParaRPr kumimoji="1" lang="en-US" altLang="zh-CN"/>
          </a:p>
          <a:p>
            <a:pPr lvl="1"/>
            <a:r>
              <a:rPr kumimoji="1" lang="zh-CN" altLang="en-US"/>
              <a:t>量子门所使用的角度参数并非采用变量，而是使用了特定值</a:t>
            </a:r>
            <a:endParaRPr kumimoji="1" lang="en-US" altLang="zh-CN"/>
          </a:p>
          <a:p>
            <a:r>
              <a:rPr kumimoji="1" lang="zh-CN" altLang="en-US"/>
              <a:t>噪声的影响</a:t>
            </a:r>
            <a:endParaRPr kumimoji="1" lang="en-US" altLang="zh-CN"/>
          </a:p>
          <a:p>
            <a:pPr lvl="1"/>
            <a:r>
              <a:rPr kumimoji="1" lang="zh-CN" altLang="en-US"/>
              <a:t>文中对噪声的分析尚浅，值得继续深入</a:t>
            </a:r>
            <a:endParaRPr kumimoji="1" lang="en-US" altLang="zh-CN"/>
          </a:p>
        </p:txBody>
      </p:sp>
    </p:spTree>
    <p:extLst>
      <p:ext uri="{BB962C8B-B14F-4D97-AF65-F5344CB8AC3E}">
        <p14:creationId xmlns:p14="http://schemas.microsoft.com/office/powerpoint/2010/main" val="3974322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a:extLst>
              <a:ext uri="{FF2B5EF4-FFF2-40B4-BE49-F238E27FC236}">
                <a16:creationId xmlns:a16="http://schemas.microsoft.com/office/drawing/2014/main" id="{CC401C06-2545-F392-56D5-58317EB51FC4}"/>
              </a:ext>
            </a:extLst>
          </p:cNvPr>
          <p:cNvSpPr>
            <a:spLocks noGrp="1"/>
          </p:cNvSpPr>
          <p:nvPr>
            <p:ph type="ftr" sz="quarter" idx="11"/>
          </p:nvPr>
        </p:nvSpPr>
        <p:spPr/>
        <p:txBody>
          <a:bodyPr/>
          <a:lstStyle/>
          <a:p>
            <a:r>
              <a:rPr kumimoji="1" lang="en" altLang="zh-CN"/>
              <a:t>Quanto: optimizing quantum circuits with automatic generation of circuit identities</a:t>
            </a:r>
            <a:endParaRPr kumimoji="1" lang="zh-CN" altLang="en-US"/>
          </a:p>
        </p:txBody>
      </p:sp>
      <p:sp>
        <p:nvSpPr>
          <p:cNvPr id="3" name="标题 2">
            <a:extLst>
              <a:ext uri="{FF2B5EF4-FFF2-40B4-BE49-F238E27FC236}">
                <a16:creationId xmlns:a16="http://schemas.microsoft.com/office/drawing/2014/main" id="{806FA70F-FD9F-F1AD-AA96-C3BDBD44511E}"/>
              </a:ext>
            </a:extLst>
          </p:cNvPr>
          <p:cNvSpPr>
            <a:spLocks noGrp="1"/>
          </p:cNvSpPr>
          <p:nvPr>
            <p:ph type="title"/>
          </p:nvPr>
        </p:nvSpPr>
        <p:spPr/>
        <p:txBody>
          <a:bodyPr/>
          <a:lstStyle/>
          <a:p>
            <a:r>
              <a:rPr kumimoji="1" lang="zh-CN" altLang="en-US"/>
              <a:t>优缺点</a:t>
            </a:r>
          </a:p>
        </p:txBody>
      </p:sp>
      <p:sp>
        <p:nvSpPr>
          <p:cNvPr id="4" name="内容占位符 3">
            <a:extLst>
              <a:ext uri="{FF2B5EF4-FFF2-40B4-BE49-F238E27FC236}">
                <a16:creationId xmlns:a16="http://schemas.microsoft.com/office/drawing/2014/main" id="{01B95F5A-C025-F29B-EA46-998D38E0F6E3}"/>
              </a:ext>
            </a:extLst>
          </p:cNvPr>
          <p:cNvSpPr>
            <a:spLocks noGrp="1"/>
          </p:cNvSpPr>
          <p:nvPr>
            <p:ph sz="quarter" idx="12"/>
          </p:nvPr>
        </p:nvSpPr>
        <p:spPr/>
        <p:txBody>
          <a:bodyPr/>
          <a:lstStyle/>
          <a:p>
            <a:r>
              <a:rPr kumimoji="1" lang="zh-CN" altLang="en-US"/>
              <a:t>优点</a:t>
            </a:r>
            <a:endParaRPr kumimoji="1" lang="en-US" altLang="zh-CN"/>
          </a:p>
          <a:p>
            <a:pPr lvl="1"/>
            <a:r>
              <a:rPr kumimoji="1" lang="zh-CN" altLang="en-US"/>
              <a:t>文章利用了大量图片去说明自动生成恒等线路的设计思想，易于理解</a:t>
            </a:r>
            <a:endParaRPr kumimoji="1" lang="en-US" altLang="zh-CN"/>
          </a:p>
          <a:p>
            <a:r>
              <a:rPr kumimoji="1" lang="zh-CN" altLang="en-US"/>
              <a:t>缺点</a:t>
            </a:r>
            <a:endParaRPr kumimoji="1" lang="en-US" altLang="zh-CN"/>
          </a:p>
          <a:p>
            <a:pPr lvl="1"/>
            <a:r>
              <a:rPr kumimoji="1" lang="zh-CN" altLang="en-US"/>
              <a:t>文章简化了线路执行的建模，将所有量子门的执行时间视作是相等的</a:t>
            </a:r>
            <a:endParaRPr kumimoji="1" lang="en-US" altLang="zh-CN"/>
          </a:p>
          <a:p>
            <a:pPr lvl="1"/>
            <a:endParaRPr kumimoji="1" lang="en-US" altLang="zh-CN"/>
          </a:p>
        </p:txBody>
      </p:sp>
    </p:spTree>
    <p:extLst>
      <p:ext uri="{BB962C8B-B14F-4D97-AF65-F5344CB8AC3E}">
        <p14:creationId xmlns:p14="http://schemas.microsoft.com/office/powerpoint/2010/main" val="1460474599"/>
      </p:ext>
    </p:extLst>
  </p:cSld>
  <p:clrMapOvr>
    <a:masterClrMapping/>
  </p:clrMapOvr>
</p:sld>
</file>

<file path=ppt/theme/theme1.xml><?xml version="1.0" encoding="utf-8"?>
<a:theme xmlns:a="http://schemas.openxmlformats.org/drawingml/2006/main" name="1_ustc-1">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Helvetica"/>
        <a:ea typeface="Helvetica"/>
        <a:cs typeface="Helvetica"/>
      </a:majorFont>
      <a:minorFont>
        <a:latin typeface="等线"/>
        <a:ea typeface="等线"/>
        <a:cs typeface="等线"/>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ustc-1" id="{13E5BAFF-FBD7-9240-BEC7-37BDB4335F97}" vid="{91FF955A-3BD9-6E45-BCC5-3FBB1428409C}"/>
    </a:ext>
  </a:extLst>
</a:theme>
</file>

<file path=ppt/theme/theme2.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等线"/>
        <a:ea typeface="等线"/>
        <a:cs typeface="等线"/>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ustc-1</Template>
  <TotalTime>202698</TotalTime>
  <Words>861</Words>
  <Application>Microsoft Macintosh PowerPoint</Application>
  <PresentationFormat>宽屏</PresentationFormat>
  <Paragraphs>101</Paragraphs>
  <Slides>9</Slides>
  <Notes>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9</vt:i4>
      </vt:variant>
    </vt:vector>
  </HeadingPairs>
  <TitlesOfParts>
    <vt:vector size="21" baseType="lpstr">
      <vt:lpstr>等线</vt:lpstr>
      <vt:lpstr>等线 Light</vt:lpstr>
      <vt:lpstr>SimHei</vt:lpstr>
      <vt:lpstr>Microsoft YaHei</vt:lpstr>
      <vt:lpstr>Microsoft YaHei</vt:lpstr>
      <vt:lpstr>Heiti SC Medium</vt:lpstr>
      <vt:lpstr>Kaiti SC Black</vt:lpstr>
      <vt:lpstr>Arial</vt:lpstr>
      <vt:lpstr>Cambria Math</vt:lpstr>
      <vt:lpstr>Helvetica</vt:lpstr>
      <vt:lpstr>Lucida Grande</vt:lpstr>
      <vt:lpstr>1_ustc-1</vt:lpstr>
      <vt:lpstr>Quanto: optimizing quantum circuits with automatic generation of circuit identities</vt:lpstr>
      <vt:lpstr>大纲</vt:lpstr>
      <vt:lpstr>方法</vt:lpstr>
      <vt:lpstr>方法</vt:lpstr>
      <vt:lpstr>方法</vt:lpstr>
      <vt:lpstr>实验</vt:lpstr>
      <vt:lpstr>实验</vt:lpstr>
      <vt:lpstr>局限性</vt:lpstr>
      <vt:lpstr>优缺点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陈铭瑜</cp:lastModifiedBy>
  <cp:revision>1062</cp:revision>
  <cp:lastPrinted>2024-09-20T09:13:45Z</cp:lastPrinted>
  <dcterms:modified xsi:type="dcterms:W3CDTF">2024-09-20T11:19:25Z</dcterms:modified>
</cp:coreProperties>
</file>