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16"/>
  </p:notesMasterIdLst>
  <p:sldIdLst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AFF"/>
    <a:srgbClr val="2F528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00"/>
    <p:restoredTop sz="96197" autoAdjust="0"/>
  </p:normalViewPr>
  <p:slideViewPr>
    <p:cSldViewPr snapToGrid="0">
      <p:cViewPr varScale="1">
        <p:scale>
          <a:sx n="78" d="100"/>
          <a:sy n="78" d="100"/>
        </p:scale>
        <p:origin x="237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/>
            </a:lvl1pPr>
            <a:lvl2pPr>
              <a:defRPr sz="1800" b="0"/>
            </a:lvl2pPr>
            <a:lvl3pPr>
              <a:defRPr sz="16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png"/><Relationship Id="rId10" Type="http://schemas.openxmlformats.org/officeDocument/2006/relationships/image" Target="../media/image2.sv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8" r:id="rId5"/>
    <p:sldLayoutId id="2147483671" r:id="rId6"/>
    <p:sldLayoutId id="2147483672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pic>
        <p:nvPicPr>
          <p:cNvPr id="6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A digital-analog quantum genetic algorithm using Rydberg atom arrays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Aleix</a:t>
            </a:r>
            <a:r>
              <a:rPr lang="en-US" altLang="zh-CN" dirty="0"/>
              <a:t> </a:t>
            </a:r>
            <a:r>
              <a:rPr lang="en-US" altLang="zh-CN" dirty="0" err="1" smtClean="0"/>
              <a:t>Llenas</a:t>
            </a:r>
            <a:r>
              <a:rPr lang="en-US" altLang="zh-CN" dirty="0" smtClean="0"/>
              <a:t> </a:t>
            </a:r>
            <a:r>
              <a:rPr lang="en-US" altLang="zh-CN" dirty="0"/>
              <a:t>and Lucas </a:t>
            </a:r>
            <a:r>
              <a:rPr lang="en-US" altLang="zh-CN" dirty="0" err="1" smtClean="0"/>
              <a:t>Lamata</a:t>
            </a:r>
            <a:r>
              <a:rPr lang="en-US" altLang="zh-CN" dirty="0" smtClean="0"/>
              <a:t> </a:t>
            </a:r>
          </a:p>
          <a:p>
            <a:r>
              <a:rPr lang="en-US" altLang="zh-CN" dirty="0" err="1" smtClean="0"/>
              <a:t>Arxiv</a:t>
            </a:r>
            <a:r>
              <a:rPr lang="en-US" altLang="zh-CN" dirty="0" smtClean="0"/>
              <a:t> 2024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65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3677167" y="4770325"/>
            <a:ext cx="151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77167" y="5247465"/>
            <a:ext cx="151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677167" y="4617925"/>
            <a:ext cx="151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285007" y="878775"/>
                <a:ext cx="11720945" cy="1962148"/>
              </a:xfrm>
            </p:spPr>
            <p:txBody>
              <a:bodyPr/>
              <a:lstStyle/>
              <a:p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是一个参数化线路，可表示为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  <a:p>
                <a:r>
                  <a:rPr lang="zh-CN" altLang="en-US" dirty="0" smtClean="0"/>
                  <a:t>在变分量子算法中，常用</a:t>
                </a:r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制备初态，即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d>
                      <m:dPr>
                        <m:begChr m:val="|"/>
                        <m:endChr m:val="〉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zh-CN" altLang="en-US" dirty="0" smtClean="0"/>
                  <a:t>，再测量该量子态来估计哈密顿量的本征值，即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=〈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altLang="zh-CN" dirty="0" smtClean="0"/>
              </a:p>
              <a:p>
                <a:r>
                  <a:rPr lang="zh-CN" altLang="en-US" dirty="0" smtClean="0"/>
                  <a:t>如何设计一个好的</a:t>
                </a:r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？如何调出好的参数？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内容占位符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007" y="878775"/>
                <a:ext cx="11720945" cy="1962148"/>
              </a:xfrm>
              <a:blipFill>
                <a:blip r:embed="rId2"/>
                <a:stretch>
                  <a:fillRect l="-364" t="-5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Ansatz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3969406" y="4500909"/>
                <a:ext cx="972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 smtClean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406" y="4500909"/>
                <a:ext cx="972000" cy="864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004739" y="4770325"/>
                <a:ext cx="6724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739" y="4770325"/>
                <a:ext cx="672428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131286" y="4707155"/>
                <a:ext cx="970971" cy="506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286" y="4707155"/>
                <a:ext cx="970971" cy="506870"/>
              </a:xfrm>
              <a:prstGeom prst="rect">
                <a:avLst/>
              </a:prstGeom>
              <a:blipFill>
                <a:blip r:embed="rId5"/>
                <a:stretch>
                  <a:fillRect t="-10843" r="-6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右箭头 14"/>
          <p:cNvSpPr>
            <a:spLocks noChangeAspect="1"/>
          </p:cNvSpPr>
          <p:nvPr/>
        </p:nvSpPr>
        <p:spPr>
          <a:xfrm>
            <a:off x="6292137" y="4770325"/>
            <a:ext cx="684000" cy="338802"/>
          </a:xfrm>
          <a:prstGeom prst="rightArrow">
            <a:avLst/>
          </a:prstGeom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7187134" y="4701556"/>
                <a:ext cx="2362955" cy="506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134" y="4701556"/>
                <a:ext cx="2362955" cy="506870"/>
              </a:xfrm>
              <a:prstGeom prst="rect">
                <a:avLst/>
              </a:prstGeom>
              <a:blipFill>
                <a:blip r:embed="rId6"/>
                <a:stretch>
                  <a:fillRect t="-10843" r="-20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/>
          <p:cNvSpPr txBox="1"/>
          <p:nvPr/>
        </p:nvSpPr>
        <p:spPr>
          <a:xfrm>
            <a:off x="6313254" y="44332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 smtClean="0"/>
              <a:t>测量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3582970" y="4871101"/>
            <a:ext cx="461665" cy="254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4795052" y="4852582"/>
            <a:ext cx="461665" cy="254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en-US" altLang="zh-CN" dirty="0" smtClean="0"/>
              <a:t>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69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285007" y="878774"/>
            <a:ext cx="6182635" cy="53795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初始化：生成一些随机配置参数的</a:t>
            </a:r>
            <a:r>
              <a:rPr lang="en-US" altLang="zh-CN" dirty="0" smtClean="0"/>
              <a:t>ansatz</a:t>
            </a:r>
          </a:p>
          <a:p>
            <a:pPr>
              <a:lnSpc>
                <a:spcPct val="150000"/>
              </a:lnSpc>
            </a:pPr>
            <a:r>
              <a:rPr lang="zh-CN" altLang="en-US" dirty="0" smtClean="0"/>
              <a:t>交叉：测量每个</a:t>
            </a:r>
            <a:r>
              <a:rPr lang="en-US" altLang="zh-CN" dirty="0" smtClean="0"/>
              <a:t>candidate</a:t>
            </a:r>
            <a:r>
              <a:rPr lang="zh-CN" altLang="en-US" dirty="0" smtClean="0"/>
              <a:t>，保留一半最好的，它们两两组合产生下一代</a:t>
            </a:r>
            <a:r>
              <a:rPr lang="en-US" altLang="zh-CN" dirty="0" smtClean="0"/>
              <a:t>candidates</a:t>
            </a:r>
            <a:r>
              <a:rPr lang="zh-CN" altLang="en-US" dirty="0" smtClean="0"/>
              <a:t>，下一代的参数继承自父母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变异：随机增加新一代</a:t>
            </a:r>
            <a:r>
              <a:rPr lang="en-US" altLang="zh-CN" dirty="0" smtClean="0"/>
              <a:t>candidates</a:t>
            </a:r>
            <a:r>
              <a:rPr lang="zh-CN" altLang="en-US" dirty="0" smtClean="0"/>
              <a:t>的参数的偏移量，变异的概率和幅度逐渐衰减以保证收敛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不断重复交叉、变异过程，记录全局最优个体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量子遗传算法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6812132" y="897114"/>
                <a:ext cx="343145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b="0" i="0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32" y="897114"/>
                <a:ext cx="3431452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733777" y="2588305"/>
                <a:ext cx="358816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b="0" i="0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e>
                      </m:d>
                      <m:r>
                        <a:rPr lang="en-US" altLang="zh-CN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77" y="2588305"/>
                <a:ext cx="358816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6496532" y="4552205"/>
                <a:ext cx="406265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b="0" i="0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altLang="zh-CN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532" y="4552205"/>
                <a:ext cx="4062651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接箭头连接符 20"/>
          <p:cNvCxnSpPr/>
          <p:nvPr/>
        </p:nvCxnSpPr>
        <p:spPr>
          <a:xfrm>
            <a:off x="8955993" y="3523665"/>
            <a:ext cx="0" cy="10081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9044949" y="3843086"/>
                <a:ext cx="21141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𝑟𝑎𝑛𝑑𝑜𝑚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4949" y="3843086"/>
                <a:ext cx="211416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下箭头 22"/>
          <p:cNvSpPr>
            <a:spLocks noChangeAspect="1"/>
          </p:cNvSpPr>
          <p:nvPr/>
        </p:nvSpPr>
        <p:spPr>
          <a:xfrm>
            <a:off x="8365858" y="1872922"/>
            <a:ext cx="324000" cy="654114"/>
          </a:xfrm>
          <a:prstGeom prst="downArrow">
            <a:avLst/>
          </a:prstGeom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下箭头 23"/>
          <p:cNvSpPr>
            <a:spLocks noChangeAspect="1"/>
          </p:cNvSpPr>
          <p:nvPr/>
        </p:nvSpPr>
        <p:spPr>
          <a:xfrm>
            <a:off x="8365858" y="3685194"/>
            <a:ext cx="324000" cy="654114"/>
          </a:xfrm>
          <a:prstGeom prst="downArrow">
            <a:avLst/>
          </a:prstGeom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621423" y="3746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变异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621424" y="209474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交叉</a:t>
            </a:r>
          </a:p>
        </p:txBody>
      </p:sp>
    </p:spTree>
    <p:extLst>
      <p:ext uri="{BB962C8B-B14F-4D97-AF65-F5344CB8AC3E}">
        <p14:creationId xmlns:p14="http://schemas.microsoft.com/office/powerpoint/2010/main" val="295548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85007" y="878775"/>
                <a:ext cx="11720945" cy="3009562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 smtClean="0"/>
                  <a:t>global analog rotation (GAR)</a:t>
                </a:r>
                <a:r>
                  <a:rPr lang="zh-CN" altLang="en-US" dirty="0" smtClean="0"/>
                  <a:t>是一种作用于所有量子比特的全局操作，它</a:t>
                </a:r>
                <a:r>
                  <a:rPr lang="zh-CN" altLang="en-US" dirty="0"/>
                  <a:t>的参数是可调节的</a:t>
                </a:r>
                <a:r>
                  <a:rPr lang="zh-CN" altLang="en-US" dirty="0" smtClean="0"/>
                  <a:t>，即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global analog </a:t>
                </a:r>
                <a:r>
                  <a:rPr lang="en-US" altLang="zh-CN" dirty="0" smtClean="0"/>
                  <a:t>rotation</a:t>
                </a:r>
                <a:r>
                  <a:rPr lang="zh-CN" altLang="en-US" dirty="0" smtClean="0"/>
                  <a:t>作为</a:t>
                </a:r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的一部分提供纠缠，它和带参数的单比特旋转门共同构成</a:t>
                </a:r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，单比特旋转门为</a:t>
                </a:r>
                <a:r>
                  <a:rPr lang="en-US" altLang="zh-CN" dirty="0" smtClean="0"/>
                  <a:t>digital</a:t>
                </a:r>
                <a:r>
                  <a:rPr lang="zh-CN" altLang="en-US" dirty="0" smtClean="0"/>
                  <a:t>部分，</a:t>
                </a:r>
                <a:r>
                  <a:rPr lang="en-US" altLang="zh-CN" dirty="0"/>
                  <a:t> global analog </a:t>
                </a:r>
                <a:r>
                  <a:rPr lang="en-US" altLang="zh-CN" dirty="0" smtClean="0"/>
                  <a:t>rotation</a:t>
                </a:r>
                <a:r>
                  <a:rPr lang="zh-CN" altLang="en-US" dirty="0" smtClean="0"/>
                  <a:t>为</a:t>
                </a:r>
                <a:r>
                  <a:rPr lang="en-US" altLang="zh-CN" dirty="0" smtClean="0"/>
                  <a:t>analog</a:t>
                </a:r>
                <a:r>
                  <a:rPr lang="zh-CN" altLang="en-US" dirty="0" smtClean="0"/>
                  <a:t>部分</a:t>
                </a:r>
                <a:endParaRPr lang="en-US" altLang="zh-CN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global analog </a:t>
                </a:r>
                <a:r>
                  <a:rPr lang="en-US" altLang="zh-CN" dirty="0" smtClean="0"/>
                  <a:t>rotation</a:t>
                </a:r>
                <a:r>
                  <a:rPr lang="zh-CN" altLang="en-US" dirty="0" smtClean="0"/>
                  <a:t>取代普通</a:t>
                </a:r>
                <a:r>
                  <a:rPr lang="en-US" altLang="zh-CN" dirty="0" smtClean="0"/>
                  <a:t>ansatz</a:t>
                </a:r>
                <a:r>
                  <a:rPr lang="zh-CN" altLang="en-US" dirty="0" smtClean="0"/>
                  <a:t>线路中的</a:t>
                </a:r>
                <a:r>
                  <a:rPr lang="en-US" altLang="zh-CN" dirty="0" smtClean="0"/>
                  <a:t>CNOT</a:t>
                </a:r>
                <a:r>
                  <a:rPr lang="zh-CN" altLang="en-US" dirty="0" smtClean="0"/>
                  <a:t>门，它比与之等价的</a:t>
                </a:r>
                <a:r>
                  <a:rPr lang="en-US" altLang="zh-CN" dirty="0" smtClean="0"/>
                  <a:t>CNOT</a:t>
                </a:r>
                <a:r>
                  <a:rPr lang="zh-CN" altLang="en-US" dirty="0" smtClean="0"/>
                  <a:t>线路保真度更高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007" y="878775"/>
                <a:ext cx="11720945" cy="3009562"/>
              </a:xfrm>
              <a:blipFill>
                <a:blip r:embed="rId2"/>
                <a:stretch>
                  <a:fillRect l="-364" r="-2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Global analog rotation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52" y="4546829"/>
            <a:ext cx="11808000" cy="7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6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Ansatz</a:t>
            </a:r>
            <a:r>
              <a:rPr lang="zh-CN" altLang="en-US" dirty="0" smtClean="0"/>
              <a:t>中的可调参数包括：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）单比特门的旋转角度；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 smtClean="0"/>
              <a:t>GAR</a:t>
            </a:r>
            <a:r>
              <a:rPr lang="zh-CN" altLang="en-US" dirty="0" smtClean="0"/>
              <a:t>的参数</a:t>
            </a:r>
            <a:endParaRPr lang="en-US" altLang="zh-CN" dirty="0" smtClean="0"/>
          </a:p>
          <a:p>
            <a:r>
              <a:rPr lang="zh-CN" altLang="en-US" dirty="0" smtClean="0"/>
              <a:t>交叉过程：下一代的每个参数继承自父母中的一个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交叉过程的例子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78" y="3115254"/>
            <a:ext cx="10751707" cy="19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Interatomic distance </a:t>
            </a:r>
            <a:r>
              <a:rPr lang="zh-CN" altLang="en-US" dirty="0" smtClean="0"/>
              <a:t>表示两个氢原子的距离</a:t>
            </a:r>
            <a:endParaRPr lang="en-US" altLang="zh-CN" dirty="0" smtClean="0"/>
          </a:p>
          <a:p>
            <a:r>
              <a:rPr lang="en-US" altLang="zh-CN" dirty="0" smtClean="0"/>
              <a:t>Exact diagonalization </a:t>
            </a:r>
            <a:r>
              <a:rPr lang="zh-CN" altLang="en-US" dirty="0" smtClean="0"/>
              <a:t>表示理论值</a:t>
            </a:r>
            <a:endParaRPr lang="en-US" altLang="zh-CN" dirty="0" smtClean="0"/>
          </a:p>
          <a:p>
            <a:r>
              <a:rPr lang="zh-CN" altLang="en-US" dirty="0" smtClean="0"/>
              <a:t>灰色阴影表示偏离理论值</a:t>
            </a:r>
            <a:r>
              <a:rPr lang="en-US" altLang="zh-CN" dirty="0" smtClean="0"/>
              <a:t>10%, 5%, 1%</a:t>
            </a:r>
            <a:r>
              <a:rPr lang="zh-CN" altLang="en-US" dirty="0" smtClean="0"/>
              <a:t>的区间</a:t>
            </a:r>
            <a:endParaRPr lang="en-US" altLang="zh-CN" dirty="0" smtClean="0"/>
          </a:p>
          <a:p>
            <a:r>
              <a:rPr lang="zh-CN" altLang="en-US" dirty="0" smtClean="0"/>
              <a:t>可见数字</a:t>
            </a:r>
            <a:r>
              <a:rPr lang="en-US" altLang="zh-CN" dirty="0" smtClean="0"/>
              <a:t>-</a:t>
            </a:r>
            <a:r>
              <a:rPr lang="zh-CN" altLang="en-US" dirty="0" smtClean="0"/>
              <a:t>模拟遗传算法求得的所有结果相对理论值的误差都小于</a:t>
            </a:r>
            <a:r>
              <a:rPr lang="en-US" altLang="zh-CN" dirty="0" smtClean="0"/>
              <a:t>1%</a:t>
            </a:r>
          </a:p>
          <a:p>
            <a:r>
              <a:rPr lang="zh-CN" altLang="en-US" dirty="0" smtClean="0"/>
              <a:t>每个</a:t>
            </a:r>
            <a:r>
              <a:rPr lang="en-US" altLang="zh-CN" dirty="0" smtClean="0"/>
              <a:t>result </a:t>
            </a:r>
            <a:r>
              <a:rPr lang="zh-CN" altLang="en-US" dirty="0" smtClean="0"/>
              <a:t>的求解时长</a:t>
            </a:r>
            <a:r>
              <a:rPr lang="en-US" altLang="zh-CN" dirty="0" smtClean="0"/>
              <a:t>&lt;2</a:t>
            </a:r>
            <a:r>
              <a:rPr lang="zh-CN" altLang="en-US" dirty="0"/>
              <a:t>分钟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H2</a:t>
            </a:r>
            <a:r>
              <a:rPr lang="zh-CN" altLang="en-US" dirty="0" smtClean="0"/>
              <a:t>基态能量求解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193" y="3032326"/>
            <a:ext cx="4874337" cy="346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4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Protocol iteration</a:t>
                </a:r>
                <a:r>
                  <a:rPr lang="zh-CN" altLang="en-US" dirty="0" smtClean="0"/>
                  <a:t>表示遗传算法的迭代次数，算法经过</a:t>
                </a:r>
                <a:r>
                  <a:rPr lang="en-US" altLang="zh-CN" b="1" dirty="0" smtClean="0">
                    <a:solidFill>
                      <a:srgbClr val="C00000"/>
                    </a:solidFill>
                  </a:rPr>
                  <a:t>50</a:t>
                </a:r>
                <a:r>
                  <a:rPr lang="zh-CN" altLang="en-US" b="1" dirty="0" smtClean="0">
                    <a:solidFill>
                      <a:srgbClr val="C00000"/>
                    </a:solidFill>
                  </a:rPr>
                  <a:t>轮迭代</a:t>
                </a:r>
                <a:r>
                  <a:rPr lang="zh-CN" altLang="en-US" dirty="0" smtClean="0"/>
                  <a:t>基本收敛</a:t>
                </a:r>
                <a:endParaRPr lang="en-US" altLang="zh-CN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|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zh-CN" altLang="en-US" dirty="0" smtClean="0"/>
                  <a:t>，分别表示理论上的基态和算法最终找到的态，终态很接近理论基态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64" t="-1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H2</a:t>
            </a:r>
            <a:r>
              <a:rPr lang="zh-CN" altLang="en-US" dirty="0" smtClean="0"/>
              <a:t>迭代</a:t>
            </a:r>
            <a:r>
              <a:rPr lang="zh-CN" altLang="en-US" dirty="0"/>
              <a:t>过程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393" y="2277493"/>
            <a:ext cx="5111108" cy="36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2928" y="894505"/>
            <a:ext cx="11720945" cy="5379521"/>
          </a:xfrm>
        </p:spPr>
        <p:txBody>
          <a:bodyPr/>
          <a:lstStyle/>
          <a:p>
            <a:r>
              <a:rPr lang="en-US" altLang="zh-CN" dirty="0" err="1" smtClean="0"/>
              <a:t>LiH</a:t>
            </a:r>
            <a:r>
              <a:rPr lang="en-US" altLang="zh-CN" dirty="0" smtClean="0"/>
              <a:t> (left), BeH2 (right)</a:t>
            </a:r>
          </a:p>
          <a:p>
            <a:r>
              <a:rPr lang="zh-CN" altLang="en-US" dirty="0" smtClean="0"/>
              <a:t>实验结果的误差</a:t>
            </a:r>
            <a:r>
              <a:rPr lang="en-US" altLang="zh-CN" dirty="0" smtClean="0"/>
              <a:t>&lt;1%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LiH</a:t>
            </a:r>
            <a:r>
              <a:rPr lang="en-US" altLang="zh-CN" dirty="0" smtClean="0"/>
              <a:t> &amp; BeH2</a:t>
            </a:r>
            <a:r>
              <a:rPr lang="zh-CN" altLang="en-US" dirty="0" smtClean="0"/>
              <a:t>基态能力求解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52" y="2272353"/>
            <a:ext cx="4564192" cy="32628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521" y="2272352"/>
            <a:ext cx="4468933" cy="31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3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LiH</a:t>
            </a:r>
            <a:r>
              <a:rPr lang="en-US" altLang="zh-CN" dirty="0"/>
              <a:t> (left), BeH2 (right)</a:t>
            </a:r>
          </a:p>
          <a:p>
            <a:r>
              <a:rPr lang="en-US" altLang="zh-CN" dirty="0" err="1" smtClean="0"/>
              <a:t>LiH</a:t>
            </a:r>
            <a:r>
              <a:rPr lang="en-US" altLang="zh-CN" dirty="0"/>
              <a:t>, BeH2</a:t>
            </a:r>
            <a:r>
              <a:rPr lang="zh-CN" altLang="en-US" dirty="0"/>
              <a:t>需要</a:t>
            </a:r>
            <a:r>
              <a:rPr lang="en-US" altLang="zh-CN" dirty="0"/>
              <a:t>6</a:t>
            </a:r>
            <a:r>
              <a:rPr lang="zh-CN" altLang="en-US" dirty="0"/>
              <a:t>位量子比特编码，</a:t>
            </a:r>
            <a:r>
              <a:rPr lang="en-US" altLang="zh-CN" dirty="0"/>
              <a:t>ansatz</a:t>
            </a:r>
            <a:r>
              <a:rPr lang="zh-CN" altLang="en-US" dirty="0"/>
              <a:t>的参数更多，收敛需要的迭代次数</a:t>
            </a:r>
            <a:r>
              <a:rPr lang="zh-CN" altLang="en-US" dirty="0" smtClean="0"/>
              <a:t>更多</a:t>
            </a:r>
            <a:endParaRPr lang="en-US" altLang="zh-CN" dirty="0" smtClean="0"/>
          </a:p>
          <a:p>
            <a:r>
              <a:rPr lang="en-US" altLang="zh-CN" dirty="0" err="1" smtClean="0"/>
              <a:t>LiH</a:t>
            </a:r>
            <a:r>
              <a:rPr lang="zh-CN" altLang="en-US" dirty="0" smtClean="0"/>
              <a:t>和</a:t>
            </a:r>
            <a:r>
              <a:rPr lang="en-US" altLang="zh-CN" dirty="0" smtClean="0"/>
              <a:t>BeH2</a:t>
            </a:r>
            <a:r>
              <a:rPr lang="zh-CN" altLang="en-US" dirty="0" smtClean="0"/>
              <a:t>的实验需要</a:t>
            </a:r>
            <a:r>
              <a:rPr lang="en-US" altLang="zh-CN" dirty="0" smtClean="0"/>
              <a:t>1-2</a:t>
            </a:r>
            <a:r>
              <a:rPr lang="zh-CN" altLang="en-US" dirty="0" smtClean="0"/>
              <a:t>天时间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LiH</a:t>
            </a:r>
            <a:r>
              <a:rPr lang="en-US" altLang="zh-CN" dirty="0"/>
              <a:t> &amp; </a:t>
            </a:r>
            <a:r>
              <a:rPr lang="en-US" altLang="zh-CN" dirty="0" smtClean="0"/>
              <a:t>BeH2</a:t>
            </a:r>
            <a:r>
              <a:rPr lang="zh-CN" altLang="en-US" dirty="0" smtClean="0"/>
              <a:t>迭代过程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42" y="2623959"/>
            <a:ext cx="4420374" cy="31346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365" y="2623959"/>
            <a:ext cx="4455301" cy="319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6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" y="2543071"/>
            <a:ext cx="11720513" cy="2051258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比特数字</a:t>
            </a:r>
            <a:r>
              <a:rPr lang="en-US" altLang="zh-CN" dirty="0" smtClean="0"/>
              <a:t>-</a:t>
            </a:r>
            <a:r>
              <a:rPr lang="zh-CN" altLang="en-US" dirty="0" smtClean="0"/>
              <a:t>模拟</a:t>
            </a:r>
            <a:r>
              <a:rPr lang="en-US" altLang="zh-CN" dirty="0" smtClean="0"/>
              <a:t>ansatz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558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基于门线路的</a:t>
            </a:r>
            <a:r>
              <a:rPr lang="en-US" altLang="zh-CN" dirty="0" smtClean="0"/>
              <a:t>ansatz</a:t>
            </a:r>
            <a:r>
              <a:rPr lang="zh-CN" altLang="en-US" dirty="0" smtClean="0"/>
              <a:t>采用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门纠缠量子比特，而数字</a:t>
            </a:r>
            <a:r>
              <a:rPr lang="en-US" altLang="zh-CN" dirty="0" smtClean="0"/>
              <a:t>-</a:t>
            </a:r>
            <a:r>
              <a:rPr lang="zh-CN" altLang="en-US" dirty="0" smtClean="0"/>
              <a:t>模拟</a:t>
            </a:r>
            <a:r>
              <a:rPr lang="en-US" altLang="zh-CN" dirty="0" smtClean="0"/>
              <a:t>ansatz</a:t>
            </a:r>
            <a:r>
              <a:rPr lang="zh-CN" altLang="en-US" dirty="0" smtClean="0"/>
              <a:t>采用</a:t>
            </a:r>
            <a:r>
              <a:rPr lang="en-US" altLang="zh-CN" dirty="0" smtClean="0"/>
              <a:t>GAR</a:t>
            </a:r>
            <a:r>
              <a:rPr lang="zh-CN" altLang="en-US" dirty="0" smtClean="0"/>
              <a:t>算符取代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线路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文</a:t>
            </a:r>
            <a:r>
              <a:rPr lang="zh-CN" altLang="en-US" dirty="0" smtClean="0"/>
              <a:t>中表示</a:t>
            </a:r>
            <a:r>
              <a:rPr lang="en-US" altLang="zh-CN" dirty="0" smtClean="0"/>
              <a:t>GAR</a:t>
            </a:r>
            <a:r>
              <a:rPr lang="zh-CN" altLang="en-US" dirty="0" smtClean="0"/>
              <a:t>算符和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线路等价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分析：</a:t>
            </a:r>
            <a:r>
              <a:rPr lang="en-US" altLang="zh-CN" dirty="0" smtClean="0"/>
              <a:t>GAR</a:t>
            </a:r>
            <a:r>
              <a:rPr lang="zh-CN" altLang="en-US" dirty="0" smtClean="0"/>
              <a:t>是一个全局操作，</a:t>
            </a:r>
            <a:r>
              <a:rPr lang="zh-CN" altLang="en-US" b="1" dirty="0" smtClean="0">
                <a:solidFill>
                  <a:srgbClr val="C00000"/>
                </a:solidFill>
              </a:rPr>
              <a:t>任意一对量子</a:t>
            </a:r>
            <a:r>
              <a:rPr lang="zh-CN" altLang="en-US" b="1" dirty="0">
                <a:solidFill>
                  <a:srgbClr val="C00000"/>
                </a:solidFill>
              </a:rPr>
              <a:t>比特</a:t>
            </a:r>
            <a:r>
              <a:rPr lang="zh-CN" altLang="en-US" dirty="0" smtClean="0"/>
              <a:t>间都有相互作用，因此说它等价于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门的线路可能不准确，因为后者只作用于</a:t>
            </a:r>
            <a:r>
              <a:rPr lang="en-US" altLang="zh-CN" dirty="0" smtClean="0"/>
              <a:t>5</a:t>
            </a:r>
            <a:r>
              <a:rPr lang="zh-CN" altLang="en-US" dirty="0" smtClean="0"/>
              <a:t>对量子比特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GAR</a:t>
            </a:r>
            <a:r>
              <a:rPr lang="zh-CN" altLang="en-US" dirty="0" smtClean="0"/>
              <a:t>算符和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线路的关系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538" y="3302142"/>
            <a:ext cx="5150372" cy="10045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143" y="3302142"/>
            <a:ext cx="3350401" cy="33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9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随着模拟时长的增加，</a:t>
            </a:r>
            <a:r>
              <a:rPr lang="en-US" altLang="zh-CN" dirty="0" smtClean="0"/>
              <a:t>GAR</a:t>
            </a:r>
            <a:r>
              <a:rPr lang="zh-CN" altLang="en-US" dirty="0" smtClean="0"/>
              <a:t>的保真度逐渐下降，而与之等价的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线路保持不变</a:t>
            </a:r>
            <a:endParaRPr lang="en-US" altLang="zh-CN" dirty="0" smtClean="0"/>
          </a:p>
          <a:p>
            <a:r>
              <a:rPr lang="zh-CN" altLang="en-US" dirty="0" smtClean="0"/>
              <a:t>随着量子比特的增加，</a:t>
            </a:r>
            <a:r>
              <a:rPr lang="en-US" altLang="zh-CN" dirty="0" smtClean="0"/>
              <a:t>GAR</a:t>
            </a:r>
            <a:r>
              <a:rPr lang="zh-CN" altLang="en-US" dirty="0" smtClean="0"/>
              <a:t>的保真度下降不大，而与之等级的</a:t>
            </a:r>
            <a:r>
              <a:rPr lang="en-US" altLang="zh-CN" dirty="0" smtClean="0"/>
              <a:t>CNOT</a:t>
            </a:r>
            <a:r>
              <a:rPr lang="zh-CN" altLang="en-US" dirty="0" smtClean="0"/>
              <a:t>线路快速下降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GAR </a:t>
            </a:r>
            <a:r>
              <a:rPr lang="en-US" altLang="zh-CN" dirty="0" err="1" smtClean="0"/>
              <a:t>v.s</a:t>
            </a:r>
            <a:r>
              <a:rPr lang="en-US" altLang="zh-CN" dirty="0" smtClean="0"/>
              <a:t>. CNOT</a:t>
            </a:r>
            <a:r>
              <a:rPr lang="zh-CN" altLang="en-US" dirty="0" smtClean="0"/>
              <a:t>线路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7" y="2726840"/>
            <a:ext cx="4380337" cy="30586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972" y="2806505"/>
            <a:ext cx="4476062" cy="31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3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遗传算法的</a:t>
            </a:r>
            <a:r>
              <a:rPr lang="en-US" altLang="zh-CN" dirty="0" smtClean="0"/>
              <a:t>candidates</a:t>
            </a:r>
            <a:r>
              <a:rPr lang="zh-CN" altLang="en-US" dirty="0" smtClean="0"/>
              <a:t>可以并行处理，如何在中性原子量子计算机上并行多个线路？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en-US" altLang="zh-CN" dirty="0" smtClean="0"/>
              <a:t>Layout</a:t>
            </a:r>
            <a:r>
              <a:rPr lang="zh-CN" altLang="en-US" dirty="0" smtClean="0"/>
              <a:t>影响量子比特的距离，因而影响它们的作用强度，如何选择好的</a:t>
            </a:r>
            <a:r>
              <a:rPr lang="en-US" altLang="zh-CN" dirty="0" smtClean="0"/>
              <a:t>layout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从算法角度，如何将分子的信息编入</a:t>
            </a:r>
            <a:r>
              <a:rPr lang="en-US" altLang="zh-CN" dirty="0" smtClean="0"/>
              <a:t>ansatz</a:t>
            </a:r>
            <a:r>
              <a:rPr lang="zh-CN" altLang="en-US" dirty="0"/>
              <a:t>，</a:t>
            </a:r>
            <a:r>
              <a:rPr lang="zh-CN" altLang="en-US" dirty="0" smtClean="0"/>
              <a:t>生成适配分子哈密顿量的</a:t>
            </a:r>
            <a:r>
              <a:rPr lang="en-US" altLang="zh-CN" dirty="0" smtClean="0"/>
              <a:t>ansatz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637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2341</TotalTime>
  <Words>601</Words>
  <Application>Microsoft Office PowerPoint</Application>
  <PresentationFormat>宽屏</PresentationFormat>
  <Paragraphs>75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微软雅黑</vt:lpstr>
      <vt:lpstr>Arial</vt:lpstr>
      <vt:lpstr>Cambria Math</vt:lpstr>
      <vt:lpstr>Times New Roman</vt:lpstr>
      <vt:lpstr>Wingdings</vt:lpstr>
      <vt:lpstr>1_Office 主题​​</vt:lpstr>
      <vt:lpstr>毕设</vt:lpstr>
      <vt:lpstr>A digital-analog quantum genetic algorithm using Rydberg atom arrays</vt:lpstr>
      <vt:lpstr>Ansatz </vt:lpstr>
      <vt:lpstr>量子遗传算法</vt:lpstr>
      <vt:lpstr>Global analog rotation</vt:lpstr>
      <vt:lpstr>交叉过程的例子</vt:lpstr>
      <vt:lpstr>H2基态能量求解</vt:lpstr>
      <vt:lpstr>H2迭代过程</vt:lpstr>
      <vt:lpstr>LiH &amp; BeH2基态能力求解</vt:lpstr>
      <vt:lpstr>LiH &amp; BeH2迭代过程</vt:lpstr>
      <vt:lpstr>6比特数字-模拟ansatz</vt:lpstr>
      <vt:lpstr>GAR算符和CNOT线路的关系</vt:lpstr>
      <vt:lpstr>GAR v.s. CNOT线路</vt:lpstr>
      <vt:lpstr>启发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Administrator</cp:lastModifiedBy>
  <cp:revision>23</cp:revision>
  <dcterms:created xsi:type="dcterms:W3CDTF">2023-05-31T05:10:39Z</dcterms:created>
  <dcterms:modified xsi:type="dcterms:W3CDTF">2024-09-06T07:11:23Z</dcterms:modified>
</cp:coreProperties>
</file>