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6"/>
  </p:notesMasterIdLst>
  <p:sldIdLst>
    <p:sldId id="504" r:id="rId3"/>
    <p:sldId id="545" r:id="rId4"/>
    <p:sldId id="546" r:id="rId5"/>
    <p:sldId id="547" r:id="rId6"/>
    <p:sldId id="548" r:id="rId7"/>
    <p:sldId id="549" r:id="rId8"/>
    <p:sldId id="550" r:id="rId9"/>
    <p:sldId id="551" r:id="rId10"/>
    <p:sldId id="552" r:id="rId11"/>
    <p:sldId id="554" r:id="rId12"/>
    <p:sldId id="553" r:id="rId13"/>
    <p:sldId id="555" r:id="rId14"/>
    <p:sldId id="557"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A6CC"/>
    <a:srgbClr val="9E96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43" autoAdjust="0"/>
  </p:normalViewPr>
  <p:slideViewPr>
    <p:cSldViewPr snapToGrid="0">
      <p:cViewPr varScale="1">
        <p:scale>
          <a:sx n="58" d="100"/>
          <a:sy n="58" d="100"/>
        </p:scale>
        <p:origin x="1598"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9DFDA-4F70-49EB-A69F-867D1205F40F}" type="datetimeFigureOut">
              <a:rPr lang="zh-CN" altLang="en-US" smtClean="0"/>
              <a:t>2024/4/30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627EA-266D-4C34-8F27-E3405EBDF870}" type="slidenum">
              <a:rPr lang="zh-CN" altLang="en-US" smtClean="0"/>
              <a:t>‹#›</a:t>
            </a:fld>
            <a:endParaRPr lang="zh-CN" altLang="en-US"/>
          </a:p>
        </p:txBody>
      </p:sp>
    </p:spTree>
    <p:extLst>
      <p:ext uri="{BB962C8B-B14F-4D97-AF65-F5344CB8AC3E}">
        <p14:creationId xmlns:p14="http://schemas.microsoft.com/office/powerpoint/2010/main" val="87829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u="none" dirty="0">
                <a:solidFill>
                  <a:schemeClr val="tx1"/>
                </a:solidFill>
                <a:latin typeface="等线" panose="02010600030101010101" charset="-122"/>
                <a:ea typeface="等线" panose="02010600030101010101" charset="-122"/>
              </a:rPr>
              <a:t>大家好，我今天要带来的是</a:t>
            </a:r>
            <a:r>
              <a:rPr lang="en-US" altLang="zh-CN" b="0" u="none" dirty="0">
                <a:solidFill>
                  <a:schemeClr val="tx1"/>
                </a:solidFill>
                <a:latin typeface="等线" panose="02010600030101010101" charset="-122"/>
                <a:ea typeface="等线" panose="02010600030101010101" charset="-122"/>
              </a:rPr>
              <a:t>ICDE 2020</a:t>
            </a:r>
            <a:r>
              <a:rPr lang="zh-CN" altLang="en-US" b="0" u="none" dirty="0">
                <a:solidFill>
                  <a:schemeClr val="tx1"/>
                </a:solidFill>
                <a:latin typeface="等线" panose="02010600030101010101" charset="-122"/>
                <a:ea typeface="等线" panose="02010600030101010101" charset="-122"/>
              </a:rPr>
              <a:t>的一篇文章，使用图视图做图查询优化</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首先是文章的动机，真实世界中的社交网络、道路交通等均可以用图的方式建模，并且它们都遵循一个良好的模式</a:t>
            </a:r>
            <a:r>
              <a:rPr lang="en-US" altLang="zh-CN" dirty="0"/>
              <a:t>(Schema)</a:t>
            </a:r>
            <a:r>
              <a:rPr lang="zh-CN" altLang="en-US" dirty="0"/>
              <a:t>定义，利用这个</a:t>
            </a:r>
            <a:r>
              <a:rPr lang="en-US" altLang="zh-CN" dirty="0"/>
              <a:t>Schema</a:t>
            </a:r>
            <a:r>
              <a:rPr lang="zh-CN" altLang="en-US" dirty="0"/>
              <a:t>信息可以提升查询效率</a:t>
            </a:r>
            <a:endParaRPr lang="en-US" altLang="zh-CN" dirty="0"/>
          </a:p>
          <a:p>
            <a:r>
              <a:rPr lang="zh-CN" altLang="en-US" dirty="0"/>
              <a:t>比如说对于这个图，</a:t>
            </a:r>
            <a:r>
              <a:rPr lang="en-US" altLang="zh-CN" dirty="0"/>
              <a:t>Job</a:t>
            </a:r>
            <a:r>
              <a:rPr lang="zh-CN" altLang="en-US" dirty="0"/>
              <a:t>类型的点可以写</a:t>
            </a:r>
            <a:r>
              <a:rPr lang="en-US" altLang="zh-CN" dirty="0"/>
              <a:t>file</a:t>
            </a:r>
            <a:r>
              <a:rPr lang="zh-CN" altLang="en-US" dirty="0"/>
              <a:t>类型的点，</a:t>
            </a:r>
            <a:r>
              <a:rPr lang="en-US" altLang="zh-CN" dirty="0"/>
              <a:t>file</a:t>
            </a:r>
            <a:r>
              <a:rPr lang="zh-CN" altLang="en-US" dirty="0"/>
              <a:t>类型的点可以被</a:t>
            </a:r>
            <a:r>
              <a:rPr lang="en-US" altLang="zh-CN" dirty="0"/>
              <a:t>Job</a:t>
            </a:r>
            <a:r>
              <a:rPr lang="zh-CN" altLang="en-US" dirty="0"/>
              <a:t>类型的点读取，但是不存在</a:t>
            </a:r>
            <a:r>
              <a:rPr lang="en-US" altLang="zh-CN" dirty="0"/>
              <a:t>Job</a:t>
            </a:r>
            <a:r>
              <a:rPr lang="zh-CN" altLang="en-US" dirty="0"/>
              <a:t>到</a:t>
            </a:r>
            <a:r>
              <a:rPr lang="en-US" altLang="zh-CN" dirty="0"/>
              <a:t>Job</a:t>
            </a:r>
            <a:r>
              <a:rPr lang="zh-CN" altLang="en-US" dirty="0"/>
              <a:t>的边，也不存在</a:t>
            </a:r>
            <a:r>
              <a:rPr lang="en-US" altLang="zh-CN" dirty="0"/>
              <a:t>file</a:t>
            </a:r>
            <a:r>
              <a:rPr lang="zh-CN" altLang="en-US" dirty="0"/>
              <a:t>到</a:t>
            </a:r>
            <a:r>
              <a:rPr lang="en-US" altLang="zh-CN" dirty="0"/>
              <a:t>file</a:t>
            </a:r>
            <a:r>
              <a:rPr lang="zh-CN" altLang="en-US" dirty="0"/>
              <a:t>类型的边，所以如果要找</a:t>
            </a:r>
            <a:r>
              <a:rPr lang="en-US" altLang="zh-CN" dirty="0"/>
              <a:t>file</a:t>
            </a:r>
            <a:r>
              <a:rPr lang="zh-CN" altLang="en-US" dirty="0"/>
              <a:t>到</a:t>
            </a:r>
            <a:r>
              <a:rPr lang="en-US" altLang="zh-CN" dirty="0"/>
              <a:t>file</a:t>
            </a:r>
            <a:r>
              <a:rPr lang="zh-CN" altLang="en-US" dirty="0"/>
              <a:t>的两跳的路径，只可能是</a:t>
            </a:r>
            <a:r>
              <a:rPr lang="en-US" altLang="zh-CN" dirty="0"/>
              <a:t>file</a:t>
            </a:r>
            <a:r>
              <a:rPr lang="zh-CN" altLang="en-US" dirty="0"/>
              <a:t>到</a:t>
            </a:r>
            <a:r>
              <a:rPr lang="en-US" altLang="zh-CN" dirty="0"/>
              <a:t>Job</a:t>
            </a:r>
            <a:r>
              <a:rPr lang="zh-CN" altLang="en-US" dirty="0"/>
              <a:t>再到</a:t>
            </a:r>
            <a:r>
              <a:rPr lang="en-US" altLang="zh-CN" dirty="0"/>
              <a:t>file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同时，作者注意到在同一图上，经常会有相似的查询多次运行，这些查询中相同的部分可以抽取出来作为物化视图，这样每次查询都可以直接使用视图的结果，大大提升查询效率。</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2</a:t>
            </a:fld>
            <a:endParaRPr lang="zh-CN" altLang="en-US"/>
          </a:p>
        </p:txBody>
      </p:sp>
    </p:spTree>
    <p:extLst>
      <p:ext uri="{BB962C8B-B14F-4D97-AF65-F5344CB8AC3E}">
        <p14:creationId xmlns:p14="http://schemas.microsoft.com/office/powerpoint/2010/main" val="4163252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本文的主要贡献包括四点：</a:t>
            </a:r>
            <a:endParaRPr lang="en-US" altLang="zh-CN" dirty="0"/>
          </a:p>
          <a:p>
            <a:r>
              <a:rPr lang="en-US" altLang="zh-CN" dirty="0"/>
              <a:t>1. </a:t>
            </a:r>
            <a:r>
              <a:rPr lang="zh-CN" altLang="en-US" dirty="0"/>
              <a:t>使用图视图优化查询速率</a:t>
            </a:r>
            <a:endParaRPr lang="en-US" altLang="zh-CN" dirty="0"/>
          </a:p>
          <a:p>
            <a:r>
              <a:rPr lang="en-US" altLang="zh-CN" dirty="0"/>
              <a:t>2.</a:t>
            </a:r>
            <a:r>
              <a:rPr lang="zh-CN" altLang="en-US" dirty="0"/>
              <a:t> 提出基于限制的视图枚举</a:t>
            </a:r>
            <a:endParaRPr lang="en-US" altLang="zh-CN" dirty="0"/>
          </a:p>
          <a:p>
            <a:r>
              <a:rPr lang="en-US" altLang="zh-CN" dirty="0"/>
              <a:t>3. </a:t>
            </a:r>
            <a:r>
              <a:rPr lang="zh-CN" altLang="en-US" dirty="0"/>
              <a:t>设计对图视图的代价评估模型</a:t>
            </a:r>
            <a:endParaRPr lang="en-US" altLang="zh-CN" dirty="0"/>
          </a:p>
          <a:p>
            <a:r>
              <a:rPr lang="en-US" altLang="zh-CN" dirty="0"/>
              <a:t>4. </a:t>
            </a:r>
            <a:r>
              <a:rPr lang="zh-CN" altLang="en-US" dirty="0"/>
              <a:t>在真实世界的图上做实验并得出结论</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3</a:t>
            </a:fld>
            <a:endParaRPr lang="zh-CN" altLang="en-US"/>
          </a:p>
        </p:txBody>
      </p:sp>
    </p:spTree>
    <p:extLst>
      <p:ext uri="{BB962C8B-B14F-4D97-AF65-F5344CB8AC3E}">
        <p14:creationId xmlns:p14="http://schemas.microsoft.com/office/powerpoint/2010/main" val="1715850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右边是本文的整体结构图</a:t>
            </a:r>
            <a:endParaRPr lang="en-US" altLang="zh-CN" dirty="0"/>
          </a:p>
          <a:p>
            <a:r>
              <a:rPr lang="zh-CN" altLang="en-US" dirty="0"/>
              <a:t>先根据用户提供的查询工作负载以及图</a:t>
            </a:r>
            <a:r>
              <a:rPr lang="en-US" altLang="zh-CN" dirty="0"/>
              <a:t>Schema</a:t>
            </a:r>
            <a:r>
              <a:rPr lang="zh-CN" altLang="en-US" dirty="0"/>
              <a:t>经过视图枚举</a:t>
            </a:r>
            <a:r>
              <a:rPr lang="en-US" altLang="zh-CN" dirty="0"/>
              <a:t>(View Enumerator)</a:t>
            </a:r>
            <a:r>
              <a:rPr lang="zh-CN" altLang="en-US" dirty="0"/>
              <a:t>枚举出可用的视图集合</a:t>
            </a:r>
            <a:endParaRPr lang="en-US" altLang="zh-CN" dirty="0"/>
          </a:p>
          <a:p>
            <a:r>
              <a:rPr lang="zh-CN" altLang="en-US" dirty="0"/>
              <a:t>然后经过视图选择</a:t>
            </a:r>
            <a:r>
              <a:rPr lang="en-US" altLang="zh-CN" dirty="0"/>
              <a:t>(View Selection)</a:t>
            </a:r>
            <a:r>
              <a:rPr lang="zh-CN" altLang="en-US" dirty="0"/>
              <a:t>选择可接受的代价下对工作负载优化最大的视图集合，创建物化视图</a:t>
            </a:r>
            <a:endParaRPr lang="en-US" altLang="zh-CN" dirty="0"/>
          </a:p>
          <a:p>
            <a:r>
              <a:rPr lang="zh-CN" altLang="en-US" dirty="0"/>
              <a:t>在实际查询时，使用查询重写器</a:t>
            </a:r>
            <a:r>
              <a:rPr lang="en-US" altLang="zh-CN" dirty="0"/>
              <a:t>(Query Rewriter)</a:t>
            </a:r>
            <a:r>
              <a:rPr lang="zh-CN" altLang="en-US" dirty="0"/>
              <a:t>找到优化最大的视图并重写原查询，最终执行得到结果</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4</a:t>
            </a:fld>
            <a:endParaRPr lang="zh-CN" altLang="en-US"/>
          </a:p>
        </p:txBody>
      </p:sp>
    </p:spTree>
    <p:extLst>
      <p:ext uri="{BB962C8B-B14F-4D97-AF65-F5344CB8AC3E}">
        <p14:creationId xmlns:p14="http://schemas.microsoft.com/office/powerpoint/2010/main" val="133823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本文定义了两种视图，一种是连接</a:t>
            </a:r>
            <a:r>
              <a:rPr lang="en-US" altLang="zh-CN" dirty="0"/>
              <a:t>(Connectors),</a:t>
            </a:r>
            <a:r>
              <a:rPr lang="zh-CN" altLang="en-US" dirty="0"/>
              <a:t>一种是摘要</a:t>
            </a:r>
            <a:r>
              <a:rPr lang="en-US" altLang="zh-CN" dirty="0"/>
              <a:t>(Summarizers)</a:t>
            </a:r>
          </a:p>
          <a:p>
            <a:r>
              <a:rPr lang="zh-CN" altLang="en-US" dirty="0"/>
              <a:t>连接由起点、终点和两点间定义的路径构成，包括顶点类型相同的连接、边类型全相同的连接、</a:t>
            </a:r>
            <a:r>
              <a:rPr lang="en-US" altLang="zh-CN" dirty="0"/>
              <a:t>k</a:t>
            </a:r>
            <a:r>
              <a:rPr lang="zh-CN" altLang="en-US" dirty="0"/>
              <a:t>跳连接、源点到汇点的连接</a:t>
            </a:r>
            <a:r>
              <a:rPr lang="en-US" altLang="zh-CN" dirty="0"/>
              <a:t>(</a:t>
            </a:r>
            <a:r>
              <a:rPr lang="zh-CN" altLang="en-US" dirty="0"/>
              <a:t>即没有入边的点到没有出边的点</a:t>
            </a:r>
            <a:r>
              <a:rPr lang="en-US" altLang="zh-CN" dirty="0"/>
              <a:t>)</a:t>
            </a:r>
          </a:p>
          <a:p>
            <a:r>
              <a:rPr lang="zh-CN" altLang="en-US" dirty="0"/>
              <a:t>主要想法是将多跳的路径压缩成单条边，比如图中这个</a:t>
            </a:r>
            <a:r>
              <a:rPr lang="en-US" altLang="zh-CN" dirty="0"/>
              <a:t>job</a:t>
            </a:r>
            <a:r>
              <a:rPr lang="zh-CN" altLang="en-US" dirty="0"/>
              <a:t>到</a:t>
            </a:r>
            <a:r>
              <a:rPr lang="en-US" altLang="zh-CN" dirty="0"/>
              <a:t>job</a:t>
            </a:r>
            <a:r>
              <a:rPr lang="zh-CN" altLang="en-US" dirty="0"/>
              <a:t>的两跳连接和</a:t>
            </a:r>
            <a:r>
              <a:rPr lang="en-US" altLang="zh-CN" dirty="0"/>
              <a:t>file</a:t>
            </a:r>
            <a:r>
              <a:rPr lang="zh-CN" altLang="en-US" dirty="0"/>
              <a:t>到</a:t>
            </a:r>
            <a:r>
              <a:rPr lang="en-US" altLang="zh-CN" dirty="0"/>
              <a:t>file</a:t>
            </a:r>
            <a:r>
              <a:rPr lang="zh-CN" altLang="en-US" dirty="0"/>
              <a:t>的两跳连接</a:t>
            </a:r>
            <a:endParaRPr lang="en-US" altLang="zh-CN" dirty="0"/>
          </a:p>
          <a:p>
            <a:r>
              <a:rPr lang="zh-CN" altLang="en-US" dirty="0"/>
              <a:t>摘要包括过滤器和聚集器，可以根据类型、属性</a:t>
            </a:r>
            <a:r>
              <a:rPr lang="en-US" altLang="zh-CN" dirty="0"/>
              <a:t>(</a:t>
            </a:r>
            <a:r>
              <a:rPr lang="zh-CN" altLang="en-US" dirty="0"/>
              <a:t>比如年龄大于</a:t>
            </a:r>
            <a:r>
              <a:rPr lang="en-US" altLang="zh-CN" dirty="0"/>
              <a:t>30)</a:t>
            </a:r>
            <a:r>
              <a:rPr lang="zh-CN" altLang="en-US" dirty="0"/>
              <a:t>等过滤一部分点或边，或者使用聚集函数将部分点边聚集起来，比如</a:t>
            </a:r>
            <a:r>
              <a:rPr lang="en-US" altLang="zh-CN" dirty="0"/>
              <a:t>count</a:t>
            </a:r>
            <a:r>
              <a:rPr lang="zh-CN" altLang="en-US" dirty="0"/>
              <a:t>，</a:t>
            </a:r>
            <a:r>
              <a:rPr lang="en-US" altLang="zh-CN" dirty="0"/>
              <a:t>sum</a:t>
            </a:r>
            <a:r>
              <a:rPr lang="zh-CN" altLang="en-US" dirty="0"/>
              <a:t>等</a:t>
            </a:r>
          </a:p>
        </p:txBody>
      </p:sp>
      <p:sp>
        <p:nvSpPr>
          <p:cNvPr id="4" name="灯片编号占位符 3"/>
          <p:cNvSpPr>
            <a:spLocks noGrp="1"/>
          </p:cNvSpPr>
          <p:nvPr>
            <p:ph type="sldNum" sz="quarter" idx="5"/>
          </p:nvPr>
        </p:nvSpPr>
        <p:spPr/>
        <p:txBody>
          <a:bodyPr/>
          <a:lstStyle/>
          <a:p>
            <a:fld id="{7DB627EA-266D-4C34-8F27-E3405EBDF870}" type="slidenum">
              <a:rPr lang="zh-CN" altLang="en-US" smtClean="0"/>
              <a:t>5</a:t>
            </a:fld>
            <a:endParaRPr lang="zh-CN" altLang="en-US"/>
          </a:p>
        </p:txBody>
      </p:sp>
    </p:spTree>
    <p:extLst>
      <p:ext uri="{BB962C8B-B14F-4D97-AF65-F5344CB8AC3E}">
        <p14:creationId xmlns:p14="http://schemas.microsoft.com/office/powerpoint/2010/main" val="3291797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然后是基于限制的视图枚举，首先根据</a:t>
            </a:r>
            <a:r>
              <a:rPr lang="en-US" altLang="zh-CN" dirty="0"/>
              <a:t>Schema</a:t>
            </a:r>
            <a:r>
              <a:rPr lang="zh-CN" altLang="en-US" dirty="0"/>
              <a:t>和</a:t>
            </a:r>
            <a:r>
              <a:rPr lang="en-US" altLang="zh-CN" dirty="0"/>
              <a:t>query</a:t>
            </a:r>
            <a:r>
              <a:rPr lang="zh-CN" altLang="en-US" dirty="0"/>
              <a:t>语句定义显式约束并挖掘出隐式约束</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显式约束包括点的名字类型、边的起点终点和边类型、可变长边的起点、终点、最小跳、最大跳等</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比如右边的查询对应的显式约束 还有这个图的</a:t>
            </a:r>
            <a:r>
              <a:rPr lang="en-US" altLang="zh-CN" dirty="0"/>
              <a:t>Schema</a:t>
            </a:r>
            <a:r>
              <a:rPr lang="zh-CN" altLang="en-US" dirty="0"/>
              <a:t>本身带来的约束</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隐式约束比如从</a:t>
            </a:r>
            <a:r>
              <a:rPr lang="en-US" altLang="zh-CN" dirty="0"/>
              <a:t>file</a:t>
            </a:r>
            <a:r>
              <a:rPr lang="zh-CN" altLang="en-US" dirty="0"/>
              <a:t>到</a:t>
            </a:r>
            <a:r>
              <a:rPr lang="en-US" altLang="zh-CN" dirty="0"/>
              <a:t>file</a:t>
            </a:r>
            <a:r>
              <a:rPr lang="zh-CN" altLang="en-US" dirty="0"/>
              <a:t>的</a:t>
            </a:r>
            <a:r>
              <a:rPr lang="en-US" altLang="zh-CN" dirty="0"/>
              <a:t>0</a:t>
            </a:r>
            <a:r>
              <a:rPr lang="zh-CN" altLang="en-US" dirty="0"/>
              <a:t>到</a:t>
            </a:r>
            <a:r>
              <a:rPr lang="en-US" altLang="zh-CN" dirty="0"/>
              <a:t>8</a:t>
            </a:r>
            <a:r>
              <a:rPr lang="zh-CN" altLang="en-US" dirty="0"/>
              <a:t>跳路径只有偶数跳是可能的，因为从</a:t>
            </a:r>
            <a:r>
              <a:rPr lang="en-US" altLang="zh-CN" dirty="0"/>
              <a:t>Schema</a:t>
            </a:r>
            <a:r>
              <a:rPr lang="zh-CN" altLang="en-US" dirty="0"/>
              <a:t>上可以看到只有</a:t>
            </a:r>
            <a:r>
              <a:rPr lang="en-US" altLang="zh-CN" dirty="0"/>
              <a:t>file</a:t>
            </a:r>
            <a:r>
              <a:rPr lang="zh-CN" altLang="en-US" dirty="0"/>
              <a:t>和</a:t>
            </a:r>
            <a:r>
              <a:rPr lang="en-US" altLang="zh-CN" dirty="0"/>
              <a:t>Job</a:t>
            </a:r>
            <a:r>
              <a:rPr lang="zh-CN" altLang="en-US" dirty="0"/>
              <a:t>之间有边连接，所以</a:t>
            </a:r>
            <a:r>
              <a:rPr lang="en-US" altLang="zh-CN" dirty="0"/>
              <a:t>file</a:t>
            </a:r>
            <a:r>
              <a:rPr lang="zh-CN" altLang="en-US" dirty="0"/>
              <a:t>到</a:t>
            </a:r>
            <a:r>
              <a:rPr lang="en-US" altLang="zh-CN" dirty="0"/>
              <a:t>file</a:t>
            </a:r>
            <a:r>
              <a:rPr lang="zh-CN" altLang="en-US" dirty="0"/>
              <a:t>的路径一定是一个</a:t>
            </a:r>
            <a:r>
              <a:rPr lang="en-US" altLang="zh-CN" dirty="0"/>
              <a:t>file</a:t>
            </a:r>
            <a:r>
              <a:rPr lang="zh-CN" altLang="en-US" dirty="0"/>
              <a:t>，一个</a:t>
            </a:r>
            <a:r>
              <a:rPr lang="en-US" altLang="zh-CN" dirty="0"/>
              <a:t>job</a:t>
            </a:r>
            <a:r>
              <a:rPr lang="zh-CN" altLang="en-US" dirty="0"/>
              <a:t>地更替，奇数跳只会到达</a:t>
            </a:r>
            <a:r>
              <a:rPr lang="en-US" altLang="zh-CN" dirty="0"/>
              <a:t>job</a:t>
            </a:r>
            <a:r>
              <a:rPr lang="zh-CN" altLang="en-US" dirty="0"/>
              <a:t>类型的点</a:t>
            </a:r>
          </a:p>
        </p:txBody>
      </p:sp>
      <p:sp>
        <p:nvSpPr>
          <p:cNvPr id="4" name="灯片编号占位符 3"/>
          <p:cNvSpPr>
            <a:spLocks noGrp="1"/>
          </p:cNvSpPr>
          <p:nvPr>
            <p:ph type="sldNum" sz="quarter" idx="5"/>
          </p:nvPr>
        </p:nvSpPr>
        <p:spPr/>
        <p:txBody>
          <a:bodyPr/>
          <a:lstStyle/>
          <a:p>
            <a:fld id="{7DB627EA-266D-4C34-8F27-E3405EBDF870}" type="slidenum">
              <a:rPr lang="zh-CN" altLang="en-US" smtClean="0"/>
              <a:t>6</a:t>
            </a:fld>
            <a:endParaRPr lang="zh-CN" altLang="en-US"/>
          </a:p>
        </p:txBody>
      </p:sp>
    </p:spTree>
    <p:extLst>
      <p:ext uri="{BB962C8B-B14F-4D97-AF65-F5344CB8AC3E}">
        <p14:creationId xmlns:p14="http://schemas.microsoft.com/office/powerpoint/2010/main" val="1898381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然后使用</a:t>
            </a:r>
            <a:r>
              <a:rPr lang="en-US" altLang="zh-CN" dirty="0"/>
              <a:t>Prolog</a:t>
            </a:r>
            <a:r>
              <a:rPr lang="zh-CN" altLang="en-US" dirty="0"/>
              <a:t>语言定义一些视图模板，并使用推理引擎列出候选的视图集合</a:t>
            </a:r>
            <a:endParaRPr lang="en-US" altLang="zh-CN" dirty="0"/>
          </a:p>
          <a:p>
            <a:r>
              <a:rPr lang="zh-CN" altLang="en-US" dirty="0"/>
              <a:t>比如右边的示例里</a:t>
            </a:r>
            <a:r>
              <a:rPr lang="en-US" altLang="zh-CN" dirty="0" err="1"/>
              <a:t>kHopConnector</a:t>
            </a:r>
            <a:r>
              <a:rPr lang="en-US" altLang="zh-CN" dirty="0"/>
              <a:t>(X,Y,XTYPE,YTYPE,K)</a:t>
            </a:r>
            <a:r>
              <a:rPr lang="zh-CN" altLang="en-US" dirty="0"/>
              <a:t>，需要满足</a:t>
            </a:r>
            <a:r>
              <a:rPr lang="en-US" altLang="zh-CN" dirty="0"/>
              <a:t>X</a:t>
            </a:r>
            <a:r>
              <a:rPr lang="zh-CN" altLang="en-US" dirty="0"/>
              <a:t>是</a:t>
            </a:r>
            <a:r>
              <a:rPr lang="en-US" altLang="zh-CN" dirty="0"/>
              <a:t>XTYPE</a:t>
            </a:r>
            <a:r>
              <a:rPr lang="zh-CN" altLang="en-US" dirty="0"/>
              <a:t>，</a:t>
            </a:r>
            <a:r>
              <a:rPr lang="en-US" altLang="zh-CN" dirty="0"/>
              <a:t>Y</a:t>
            </a:r>
            <a:r>
              <a:rPr lang="zh-CN" altLang="en-US" dirty="0"/>
              <a:t>是</a:t>
            </a:r>
            <a:r>
              <a:rPr lang="en-US" altLang="zh-CN" dirty="0"/>
              <a:t>YTYPE</a:t>
            </a:r>
            <a:r>
              <a:rPr lang="zh-CN" altLang="en-US" dirty="0"/>
              <a:t>，查询语句中有</a:t>
            </a:r>
            <a:r>
              <a:rPr lang="en-US" altLang="zh-CN" dirty="0"/>
              <a:t>X</a:t>
            </a:r>
            <a:r>
              <a:rPr lang="zh-CN" altLang="en-US" dirty="0"/>
              <a:t>到</a:t>
            </a:r>
            <a:r>
              <a:rPr lang="en-US" altLang="zh-CN" dirty="0"/>
              <a:t>Y</a:t>
            </a:r>
            <a:r>
              <a:rPr lang="zh-CN" altLang="en-US" dirty="0"/>
              <a:t>地</a:t>
            </a:r>
            <a:r>
              <a:rPr lang="en-US" altLang="zh-CN" dirty="0"/>
              <a:t>K</a:t>
            </a:r>
            <a:r>
              <a:rPr lang="zh-CN" altLang="en-US" dirty="0"/>
              <a:t>跳，</a:t>
            </a:r>
            <a:r>
              <a:rPr lang="en-US" altLang="zh-CN" dirty="0"/>
              <a:t>Schema</a:t>
            </a:r>
            <a:r>
              <a:rPr lang="zh-CN" altLang="en-US" dirty="0"/>
              <a:t>中有</a:t>
            </a:r>
            <a:r>
              <a:rPr lang="en-US" altLang="zh-CN" dirty="0"/>
              <a:t>XTYPE</a:t>
            </a:r>
            <a:r>
              <a:rPr lang="zh-CN" altLang="en-US" dirty="0"/>
              <a:t>到</a:t>
            </a:r>
            <a:r>
              <a:rPr lang="en-US" altLang="zh-CN" dirty="0"/>
              <a:t>YTYPE</a:t>
            </a:r>
            <a:r>
              <a:rPr lang="zh-CN" altLang="en-US" dirty="0"/>
              <a:t>的</a:t>
            </a:r>
            <a:r>
              <a:rPr lang="en-US" altLang="zh-CN" dirty="0"/>
              <a:t>K</a:t>
            </a:r>
            <a:r>
              <a:rPr lang="zh-CN" altLang="en-US" dirty="0"/>
              <a:t>跳</a:t>
            </a:r>
            <a:endParaRPr lang="en-US" altLang="zh-CN" dirty="0"/>
          </a:p>
          <a:p>
            <a:endParaRPr lang="en-US" altLang="zh-CN" dirty="0"/>
          </a:p>
          <a:p>
            <a:r>
              <a:rPr lang="zh-CN" altLang="en-US" dirty="0"/>
              <a:t>并且对于每个视图，推理引擎会给出重写后的查询</a:t>
            </a:r>
            <a:endParaRPr lang="en-US" altLang="zh-CN" dirty="0"/>
          </a:p>
          <a:p>
            <a:r>
              <a:rPr lang="zh-CN" altLang="en-US" dirty="0"/>
              <a:t>对于下面这个查询，其实是从</a:t>
            </a:r>
            <a:r>
              <a:rPr lang="en-US" altLang="zh-CN" dirty="0"/>
              <a:t>job</a:t>
            </a:r>
            <a:r>
              <a:rPr lang="zh-CN" altLang="en-US" dirty="0"/>
              <a:t>类型的</a:t>
            </a:r>
            <a:r>
              <a:rPr lang="en-US" altLang="zh-CN" dirty="0"/>
              <a:t>q_j1</a:t>
            </a:r>
            <a:r>
              <a:rPr lang="zh-CN" altLang="en-US" dirty="0"/>
              <a:t>到</a:t>
            </a:r>
            <a:r>
              <a:rPr lang="en-US" altLang="zh-CN" dirty="0"/>
              <a:t>job</a:t>
            </a:r>
            <a:r>
              <a:rPr lang="zh-CN" altLang="en-US" dirty="0"/>
              <a:t>类型的</a:t>
            </a:r>
            <a:r>
              <a:rPr lang="en-US" altLang="zh-CN" dirty="0"/>
              <a:t>q_j2</a:t>
            </a:r>
            <a:r>
              <a:rPr lang="zh-CN" altLang="en-US" dirty="0"/>
              <a:t>的</a:t>
            </a:r>
            <a:r>
              <a:rPr lang="en-US" altLang="zh-CN" dirty="0"/>
              <a:t>2</a:t>
            </a:r>
            <a:r>
              <a:rPr lang="zh-CN" altLang="en-US" dirty="0"/>
              <a:t>跳到</a:t>
            </a:r>
            <a:r>
              <a:rPr lang="en-US" altLang="zh-CN" dirty="0"/>
              <a:t>10</a:t>
            </a:r>
            <a:r>
              <a:rPr lang="zh-CN" altLang="en-US" dirty="0"/>
              <a:t>跳的连接，又因为</a:t>
            </a:r>
            <a:r>
              <a:rPr lang="en-US" altLang="zh-CN" dirty="0"/>
              <a:t>Schema</a:t>
            </a:r>
            <a:r>
              <a:rPr lang="zh-CN" altLang="en-US" dirty="0"/>
              <a:t>限制只可能是偶数跳，所以是</a:t>
            </a:r>
            <a:r>
              <a:rPr lang="en-US" altLang="zh-CN" dirty="0"/>
              <a:t>2</a:t>
            </a:r>
            <a:r>
              <a:rPr lang="zh-CN" altLang="en-US" dirty="0"/>
              <a:t>，</a:t>
            </a:r>
            <a:r>
              <a:rPr lang="en-US" altLang="zh-CN" dirty="0"/>
              <a:t>4</a:t>
            </a:r>
            <a:r>
              <a:rPr lang="zh-CN" altLang="en-US" dirty="0"/>
              <a:t>，</a:t>
            </a:r>
            <a:r>
              <a:rPr lang="en-US" altLang="zh-CN" dirty="0"/>
              <a:t>6</a:t>
            </a:r>
            <a:r>
              <a:rPr lang="zh-CN" altLang="en-US" dirty="0"/>
              <a:t>，</a:t>
            </a:r>
            <a:r>
              <a:rPr lang="en-US" altLang="zh-CN" dirty="0"/>
              <a:t>8</a:t>
            </a:r>
            <a:r>
              <a:rPr lang="zh-CN" altLang="en-US" dirty="0"/>
              <a:t>，</a:t>
            </a:r>
            <a:r>
              <a:rPr lang="en-US" altLang="zh-CN" dirty="0"/>
              <a:t>10</a:t>
            </a:r>
          </a:p>
        </p:txBody>
      </p:sp>
      <p:sp>
        <p:nvSpPr>
          <p:cNvPr id="4" name="灯片编号占位符 3"/>
          <p:cNvSpPr>
            <a:spLocks noGrp="1"/>
          </p:cNvSpPr>
          <p:nvPr>
            <p:ph type="sldNum" sz="quarter" idx="5"/>
          </p:nvPr>
        </p:nvSpPr>
        <p:spPr/>
        <p:txBody>
          <a:bodyPr/>
          <a:lstStyle/>
          <a:p>
            <a:fld id="{7DB627EA-266D-4C34-8F27-E3405EBDF870}" type="slidenum">
              <a:rPr lang="zh-CN" altLang="en-US" smtClean="0"/>
              <a:t>7</a:t>
            </a:fld>
            <a:endParaRPr lang="zh-CN" altLang="en-US"/>
          </a:p>
        </p:txBody>
      </p:sp>
    </p:spTree>
    <p:extLst>
      <p:ext uri="{BB962C8B-B14F-4D97-AF65-F5344CB8AC3E}">
        <p14:creationId xmlns:p14="http://schemas.microsoft.com/office/powerpoint/2010/main" val="912014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有了枚举出的视图集合，就需要选择出其中合适的视图集合进行物化</a:t>
            </a:r>
            <a:endParaRPr lang="en-US" altLang="zh-CN" dirty="0"/>
          </a:p>
          <a:p>
            <a:r>
              <a:rPr lang="zh-CN" altLang="en-US" dirty="0"/>
              <a:t>文章中使用</a:t>
            </a:r>
            <a:r>
              <a:rPr lang="en-US" altLang="zh-CN" dirty="0"/>
              <a:t>0-1</a:t>
            </a:r>
            <a:r>
              <a:rPr lang="zh-CN" altLang="en-US" dirty="0"/>
              <a:t>背包的算法，背包的大小为物化视图的空间预算，每个视图的重量为该视图估计的大小，视图的价值为视图对工作负载中所有查询的性能提升的和，而对某个查询的性能提升为原查询的执行开销除以重写后的执行开销，</a:t>
            </a:r>
            <a:r>
              <a:rPr lang="zh-CN" altLang="en-US" sz="1200" dirty="0"/>
              <a:t>执行开销由图数据库</a:t>
            </a:r>
            <a:r>
              <a:rPr lang="en-US" altLang="zh-CN" sz="1200" dirty="0"/>
              <a:t>Neo4j</a:t>
            </a:r>
            <a:r>
              <a:rPr lang="zh-CN" altLang="en-US" sz="1200" dirty="0"/>
              <a:t>提供的</a:t>
            </a:r>
            <a:r>
              <a:rPr lang="en-US" altLang="zh-CN" sz="1200" dirty="0"/>
              <a:t>Cost-Based Optimizer</a:t>
            </a:r>
            <a:r>
              <a:rPr lang="zh-CN" altLang="en-US" sz="1200" dirty="0"/>
              <a:t>给出</a:t>
            </a:r>
            <a:endParaRPr lang="en-US" altLang="zh-CN" dirty="0"/>
          </a:p>
          <a:p>
            <a:r>
              <a:rPr lang="zh-CN" altLang="en-US" dirty="0"/>
              <a:t>其中视图的大小估计，以</a:t>
            </a:r>
            <a:r>
              <a:rPr lang="en-US" altLang="zh-CN" dirty="0"/>
              <a:t>k</a:t>
            </a:r>
            <a:r>
              <a:rPr lang="zh-CN" altLang="en-US" dirty="0"/>
              <a:t>跳连接为例，将其根据起始节点的类型划分，对于某一种起始节点的类型</a:t>
            </a:r>
            <a:r>
              <a:rPr lang="en-US" altLang="zh-CN" dirty="0"/>
              <a:t>t</a:t>
            </a:r>
            <a:r>
              <a:rPr lang="zh-CN" altLang="en-US" dirty="0"/>
              <a:t>，找到以</a:t>
            </a:r>
            <a:r>
              <a:rPr lang="en-US" altLang="zh-CN" dirty="0"/>
              <a:t>t</a:t>
            </a:r>
            <a:r>
              <a:rPr lang="zh-CN" altLang="en-US" dirty="0"/>
              <a:t>为起始点的</a:t>
            </a:r>
            <a:r>
              <a:rPr lang="en-US" altLang="zh-CN" dirty="0"/>
              <a:t>k</a:t>
            </a:r>
            <a:r>
              <a:rPr lang="zh-CN" altLang="en-US" dirty="0"/>
              <a:t>跳路径中可能出现的所有节点类型，然后找到这些节点类型中所有点的最大出度</a:t>
            </a:r>
            <a:r>
              <a:rPr lang="en-US" altLang="zh-CN" dirty="0"/>
              <a:t>deg(</a:t>
            </a:r>
            <a:r>
              <a:rPr lang="en-US" altLang="zh-CN" dirty="0" err="1"/>
              <a:t>ni</a:t>
            </a:r>
            <a:r>
              <a:rPr lang="en-US" altLang="zh-CN" dirty="0"/>
              <a:t>)</a:t>
            </a:r>
            <a:r>
              <a:rPr lang="zh-CN" altLang="en-US" dirty="0"/>
              <a:t>，整个视图最大为</a:t>
            </a:r>
            <a:r>
              <a:rPr lang="en-US" altLang="zh-CN" dirty="0" err="1"/>
              <a:t>nt</a:t>
            </a:r>
            <a:r>
              <a:rPr lang="zh-CN" altLang="en-US" dirty="0"/>
              <a:t>乘以</a:t>
            </a:r>
            <a:r>
              <a:rPr lang="en-US" altLang="zh-CN" dirty="0"/>
              <a:t>deg(</a:t>
            </a:r>
            <a:r>
              <a:rPr lang="en-US" altLang="zh-CN" dirty="0" err="1"/>
              <a:t>ni</a:t>
            </a:r>
            <a:r>
              <a:rPr lang="en-US" altLang="zh-CN" dirty="0"/>
              <a:t>)</a:t>
            </a:r>
            <a:r>
              <a:rPr lang="zh-CN" altLang="en-US" dirty="0"/>
              <a:t>的</a:t>
            </a:r>
            <a:r>
              <a:rPr lang="en-US" altLang="zh-CN" dirty="0"/>
              <a:t>k</a:t>
            </a:r>
            <a:r>
              <a:rPr lang="zh-CN" altLang="en-US" dirty="0"/>
              <a:t>次方，因为这样估计过于宽松，所以增加</a:t>
            </a:r>
            <a:r>
              <a:rPr lang="en-US" altLang="zh-CN" dirty="0"/>
              <a:t>alpha</a:t>
            </a:r>
            <a:r>
              <a:rPr lang="zh-CN" altLang="en-US" dirty="0"/>
              <a:t>参数</a:t>
            </a:r>
            <a:r>
              <a:rPr lang="en-US" altLang="zh-CN" dirty="0"/>
              <a:t>(</a:t>
            </a:r>
            <a:r>
              <a:rPr lang="zh-CN" altLang="en-US" dirty="0"/>
              <a:t>表示</a:t>
            </a:r>
            <a:r>
              <a:rPr lang="en-US" altLang="zh-CN" dirty="0"/>
              <a:t>deg(</a:t>
            </a:r>
            <a:r>
              <a:rPr lang="en-US" altLang="zh-CN" dirty="0" err="1"/>
              <a:t>ni</a:t>
            </a:r>
            <a:r>
              <a:rPr lang="en-US" altLang="zh-CN" dirty="0"/>
              <a:t>)</a:t>
            </a:r>
            <a:r>
              <a:rPr lang="zh-CN" altLang="en-US" dirty="0"/>
              <a:t>的比例</a:t>
            </a:r>
            <a:r>
              <a:rPr lang="en-US" altLang="zh-CN" dirty="0"/>
              <a:t>),alpha</a:t>
            </a:r>
            <a:r>
              <a:rPr lang="zh-CN" altLang="en-US" dirty="0"/>
              <a:t>为</a:t>
            </a:r>
            <a:r>
              <a:rPr lang="en-US" altLang="zh-CN" dirty="0"/>
              <a:t>100</a:t>
            </a:r>
            <a:r>
              <a:rPr lang="zh-CN" altLang="en-US" dirty="0"/>
              <a:t>时即最大</a:t>
            </a:r>
            <a:endParaRPr lang="en-US" altLang="zh-CN"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8</a:t>
            </a:fld>
            <a:endParaRPr lang="zh-CN" altLang="en-US"/>
          </a:p>
        </p:txBody>
      </p:sp>
    </p:spTree>
    <p:extLst>
      <p:ext uri="{BB962C8B-B14F-4D97-AF65-F5344CB8AC3E}">
        <p14:creationId xmlns:p14="http://schemas.microsoft.com/office/powerpoint/2010/main" val="3281604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物化之后就可以</a:t>
            </a:r>
            <a:r>
              <a:rPr lang="zh-CN" altLang="en-US" sz="1200" dirty="0"/>
              <a:t>对每个查询找到性能提升最大的视图并重写</a:t>
            </a:r>
            <a:r>
              <a:rPr lang="en-US" altLang="zh-CN" sz="1200" dirty="0"/>
              <a:t>(</a:t>
            </a:r>
            <a:r>
              <a:rPr lang="zh-CN" altLang="en-US" sz="1200" dirty="0"/>
              <a:t>目前只支持基于单个视图重写</a:t>
            </a:r>
            <a:r>
              <a:rPr lang="en-US" altLang="zh-CN" sz="1200" dirty="0"/>
              <a:t>)</a:t>
            </a:r>
          </a:p>
          <a:p>
            <a:r>
              <a:rPr lang="zh-CN" altLang="en-US" dirty="0"/>
              <a:t>对于之前的查询，从</a:t>
            </a:r>
            <a:r>
              <a:rPr lang="en-US" altLang="zh-CN" dirty="0"/>
              <a:t>Job</a:t>
            </a:r>
            <a:r>
              <a:rPr lang="zh-CN" altLang="en-US" dirty="0"/>
              <a:t>到</a:t>
            </a:r>
            <a:r>
              <a:rPr lang="en-US" altLang="zh-CN" dirty="0"/>
              <a:t>Job</a:t>
            </a:r>
            <a:r>
              <a:rPr lang="zh-CN" altLang="en-US" dirty="0"/>
              <a:t>的连接，可以用一个</a:t>
            </a:r>
            <a:r>
              <a:rPr lang="en-US" altLang="zh-CN" dirty="0"/>
              <a:t>Job</a:t>
            </a:r>
            <a:r>
              <a:rPr lang="zh-CN" altLang="en-US" dirty="0"/>
              <a:t>到</a:t>
            </a:r>
            <a:r>
              <a:rPr lang="en-US" altLang="zh-CN" dirty="0"/>
              <a:t>Job</a:t>
            </a:r>
            <a:r>
              <a:rPr lang="zh-CN" altLang="en-US" dirty="0"/>
              <a:t>的两跳连接的视图重写</a:t>
            </a:r>
            <a:endParaRPr lang="en-US" altLang="zh-CN"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9</a:t>
            </a:fld>
            <a:endParaRPr lang="zh-CN" altLang="en-US"/>
          </a:p>
        </p:txBody>
      </p:sp>
    </p:spTree>
    <p:extLst>
      <p:ext uri="{BB962C8B-B14F-4D97-AF65-F5344CB8AC3E}">
        <p14:creationId xmlns:p14="http://schemas.microsoft.com/office/powerpoint/2010/main" val="957178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实验部分</a:t>
            </a:r>
            <a:r>
              <a:rPr lang="zh-CN" altLang="en-US" sz="1200" dirty="0"/>
              <a:t>选取了四种图数据，其中</a:t>
            </a:r>
            <a:r>
              <a:rPr lang="en-US" altLang="zh-CN" sz="1200" dirty="0"/>
              <a:t>prov</a:t>
            </a:r>
            <a:r>
              <a:rPr lang="zh-CN" altLang="en-US" sz="1200" dirty="0"/>
              <a:t>和</a:t>
            </a:r>
            <a:r>
              <a:rPr lang="en-US" altLang="zh-CN" sz="1200" dirty="0" err="1"/>
              <a:t>dblp</a:t>
            </a:r>
            <a:r>
              <a:rPr lang="zh-CN" altLang="en-US" sz="1200" dirty="0"/>
              <a:t>有多种点类型，其他的图只有一种点类型，</a:t>
            </a:r>
            <a:r>
              <a:rPr lang="en-US" altLang="zh-CN" sz="1200" dirty="0"/>
              <a:t>summarized</a:t>
            </a:r>
            <a:r>
              <a:rPr lang="zh-CN" altLang="en-US" sz="1200" dirty="0"/>
              <a:t>版本会筛选出其中的部分点和边类型</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10</a:t>
            </a:fld>
            <a:endParaRPr lang="zh-CN" altLang="en-US"/>
          </a:p>
        </p:txBody>
      </p:sp>
    </p:spTree>
    <p:extLst>
      <p:ext uri="{BB962C8B-B14F-4D97-AF65-F5344CB8AC3E}">
        <p14:creationId xmlns:p14="http://schemas.microsoft.com/office/powerpoint/2010/main" val="1668851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在视图的大小估计部分，从实验结果看取</a:t>
            </a:r>
            <a:r>
              <a:rPr lang="el-GR" altLang="zh-CN" sz="1200" i="0" dirty="0">
                <a:solidFill>
                  <a:srgbClr val="000000"/>
                </a:solidFill>
                <a:effectLst/>
                <a:latin typeface="Microsoft YaHei" panose="020B0503020204020204" pitchFamily="34" charset="-122"/>
                <a:ea typeface="Microsoft YaHei" panose="020B0503020204020204" pitchFamily="34" charset="-122"/>
              </a:rPr>
              <a:t>α</a:t>
            </a:r>
            <a:r>
              <a:rPr lang="en-US" altLang="zh-CN" sz="1200" i="0" dirty="0">
                <a:solidFill>
                  <a:srgbClr val="000000"/>
                </a:solidFill>
                <a:effectLst/>
                <a:latin typeface="Microsoft YaHei" panose="020B0503020204020204" pitchFamily="34" charset="-122"/>
                <a:ea typeface="Microsoft YaHei" panose="020B0503020204020204" pitchFamily="34" charset="-122"/>
              </a:rPr>
              <a:t>=50</a:t>
            </a:r>
            <a:r>
              <a:rPr lang="zh-CN" altLang="en-US" sz="1200" i="0" dirty="0">
                <a:solidFill>
                  <a:srgbClr val="000000"/>
                </a:solidFill>
                <a:effectLst/>
                <a:latin typeface="Microsoft YaHei" panose="020B0503020204020204" pitchFamily="34" charset="-122"/>
                <a:ea typeface="Microsoft YaHei" panose="020B0503020204020204" pitchFamily="34" charset="-122"/>
              </a:rPr>
              <a:t>基本上是比较准确的</a:t>
            </a:r>
            <a:endParaRPr lang="en-US" altLang="zh-CN" sz="1200" i="0" dirty="0">
              <a:solidFill>
                <a:srgbClr val="000000"/>
              </a:solidFill>
              <a:effectLst/>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000000"/>
                </a:solidFill>
                <a:latin typeface="Microsoft YaHei" panose="020B0503020204020204" pitchFamily="34" charset="-122"/>
                <a:ea typeface="Microsoft YaHei" panose="020B0503020204020204" pitchFamily="34" charset="-122"/>
              </a:rPr>
              <a:t>查询优化部分总共有</a:t>
            </a:r>
            <a:r>
              <a:rPr lang="en-US" altLang="zh-CN" sz="1200" dirty="0">
                <a:solidFill>
                  <a:srgbClr val="000000"/>
                </a:solidFill>
                <a:latin typeface="Microsoft YaHei" panose="020B0503020204020204" pitchFamily="34" charset="-122"/>
                <a:ea typeface="Microsoft YaHei" panose="020B0503020204020204" pitchFamily="34" charset="-122"/>
              </a:rPr>
              <a:t>8</a:t>
            </a:r>
            <a:r>
              <a:rPr lang="zh-CN" altLang="en-US" sz="1200" dirty="0">
                <a:solidFill>
                  <a:srgbClr val="000000"/>
                </a:solidFill>
                <a:latin typeface="Microsoft YaHei" panose="020B0503020204020204" pitchFamily="34" charset="-122"/>
                <a:ea typeface="Microsoft YaHei" panose="020B0503020204020204" pitchFamily="34" charset="-122"/>
              </a:rPr>
              <a:t>条语句，对于</a:t>
            </a:r>
            <a:r>
              <a:rPr lang="en-US" altLang="zh-CN" sz="1200" dirty="0">
                <a:solidFill>
                  <a:srgbClr val="000000"/>
                </a:solidFill>
                <a:latin typeface="Microsoft YaHei" panose="020B0503020204020204" pitchFamily="34" charset="-122"/>
                <a:ea typeface="Microsoft YaHei" panose="020B0503020204020204" pitchFamily="34" charset="-122"/>
              </a:rPr>
              <a:t>prov</a:t>
            </a:r>
            <a:r>
              <a:rPr lang="zh-CN" altLang="en-US" sz="1200" dirty="0">
                <a:solidFill>
                  <a:srgbClr val="000000"/>
                </a:solidFill>
                <a:latin typeface="Microsoft YaHei" panose="020B0503020204020204" pitchFamily="34" charset="-122"/>
                <a:ea typeface="Microsoft YaHei" panose="020B0503020204020204" pitchFamily="34" charset="-122"/>
              </a:rPr>
              <a:t>和</a:t>
            </a:r>
            <a:r>
              <a:rPr lang="en-US" altLang="zh-CN" sz="1200" dirty="0" err="1">
                <a:solidFill>
                  <a:srgbClr val="000000"/>
                </a:solidFill>
                <a:latin typeface="Microsoft YaHei" panose="020B0503020204020204" pitchFamily="34" charset="-122"/>
                <a:ea typeface="Microsoft YaHei" panose="020B0503020204020204" pitchFamily="34" charset="-122"/>
              </a:rPr>
              <a:t>dblp</a:t>
            </a:r>
            <a:r>
              <a:rPr lang="zh-CN" altLang="en-US" sz="1200" dirty="0">
                <a:solidFill>
                  <a:srgbClr val="000000"/>
                </a:solidFill>
                <a:latin typeface="Microsoft YaHei" panose="020B0503020204020204" pitchFamily="34" charset="-122"/>
                <a:ea typeface="Microsoft YaHei" panose="020B0503020204020204" pitchFamily="34" charset="-122"/>
              </a:rPr>
              <a:t>的优化效果都不错，最高能达到</a:t>
            </a:r>
            <a:r>
              <a:rPr lang="en-US" altLang="zh-CN" sz="1200" dirty="0">
                <a:solidFill>
                  <a:srgbClr val="000000"/>
                </a:solidFill>
                <a:latin typeface="Microsoft YaHei" panose="020B0503020204020204" pitchFamily="34" charset="-122"/>
                <a:ea typeface="Microsoft YaHei" panose="020B0503020204020204" pitchFamily="34" charset="-122"/>
              </a:rPr>
              <a:t>50</a:t>
            </a:r>
            <a:r>
              <a:rPr lang="zh-CN" altLang="en-US" sz="1200" dirty="0">
                <a:solidFill>
                  <a:srgbClr val="000000"/>
                </a:solidFill>
                <a:latin typeface="Microsoft YaHei" panose="020B0503020204020204" pitchFamily="34" charset="-122"/>
                <a:ea typeface="Microsoft YaHei" panose="020B0503020204020204" pitchFamily="34" charset="-122"/>
              </a:rPr>
              <a:t>倍的优化</a:t>
            </a:r>
            <a:endParaRPr lang="en-US" altLang="zh-CN" sz="1200" dirty="0"/>
          </a:p>
          <a:p>
            <a:endParaRPr lang="en-US" altLang="zh-CN" sz="1200" i="0" dirty="0">
              <a:solidFill>
                <a:srgbClr val="000000"/>
              </a:solidFill>
              <a:effectLst/>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7DB627EA-266D-4C34-8F27-E3405EBDF870}" type="slidenum">
              <a:rPr lang="zh-CN" altLang="en-US" smtClean="0"/>
              <a:t>11</a:t>
            </a:fld>
            <a:endParaRPr lang="zh-CN" altLang="en-US"/>
          </a:p>
        </p:txBody>
      </p:sp>
    </p:spTree>
    <p:extLst>
      <p:ext uri="{BB962C8B-B14F-4D97-AF65-F5344CB8AC3E}">
        <p14:creationId xmlns:p14="http://schemas.microsoft.com/office/powerpoint/2010/main" val="323319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然后是总结部分</a:t>
            </a:r>
            <a:endParaRPr lang="en-US" altLang="zh-CN" dirty="0"/>
          </a:p>
          <a:p>
            <a:r>
              <a:rPr lang="zh-CN" altLang="en-US" sz="2800" dirty="0"/>
              <a:t>优点是</a:t>
            </a:r>
            <a:r>
              <a:rPr lang="zh-CN" altLang="en-US" sz="2500" dirty="0"/>
              <a:t>本文是第一个使用图视图进行图查询优化的工作，并且得到了比较不错的效果，还有本文的思路比较易懂，没有涉及过多艰深的概念</a:t>
            </a:r>
            <a:endParaRPr lang="en-US" altLang="zh-CN" sz="2500" dirty="0"/>
          </a:p>
          <a:p>
            <a:r>
              <a:rPr lang="zh-CN" altLang="en-US" sz="2800" dirty="0"/>
              <a:t>不足之处是本文</a:t>
            </a:r>
            <a:r>
              <a:rPr lang="zh-CN" altLang="en-US" sz="2500" dirty="0"/>
              <a:t>并没有提到物化视图的更新操作</a:t>
            </a:r>
            <a:endParaRPr lang="en-US" altLang="zh-CN" sz="25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7DB627EA-266D-4C34-8F27-E3405EBDF870}" type="slidenum">
              <a:rPr lang="zh-CN" altLang="en-US" smtClean="0"/>
              <a:t>12</a:t>
            </a:fld>
            <a:endParaRPr lang="zh-CN" altLang="en-US"/>
          </a:p>
        </p:txBody>
      </p:sp>
    </p:spTree>
    <p:extLst>
      <p:ext uri="{BB962C8B-B14F-4D97-AF65-F5344CB8AC3E}">
        <p14:creationId xmlns:p14="http://schemas.microsoft.com/office/powerpoint/2010/main" val="3487051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最后祝</a:t>
            </a:r>
            <a:r>
              <a:rPr lang="zh-CN" altLang="en-US" dirty="0"/>
              <a:t>大家五一快乐！</a:t>
            </a:r>
          </a:p>
        </p:txBody>
      </p:sp>
      <p:sp>
        <p:nvSpPr>
          <p:cNvPr id="4" name="灯片编号占位符 3"/>
          <p:cNvSpPr>
            <a:spLocks noGrp="1"/>
          </p:cNvSpPr>
          <p:nvPr>
            <p:ph type="sldNum" sz="quarter" idx="5"/>
          </p:nvPr>
        </p:nvSpPr>
        <p:spPr/>
        <p:txBody>
          <a:bodyPr/>
          <a:lstStyle/>
          <a:p>
            <a:fld id="{7DB627EA-266D-4C34-8F27-E3405EBDF870}" type="slidenum">
              <a:rPr lang="zh-CN" altLang="en-US" smtClean="0"/>
              <a:t>13</a:t>
            </a:fld>
            <a:endParaRPr lang="zh-CN" altLang="en-US"/>
          </a:p>
        </p:txBody>
      </p:sp>
    </p:spTree>
    <p:extLst>
      <p:ext uri="{BB962C8B-B14F-4D97-AF65-F5344CB8AC3E}">
        <p14:creationId xmlns:p14="http://schemas.microsoft.com/office/powerpoint/2010/main" val="297637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2024/4/30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4" y="1726880"/>
            <a:ext cx="8585847" cy="1783082"/>
          </a:xfrm>
          <a:prstGeom prst="rect">
            <a:avLst/>
          </a:prstGeom>
        </p:spPr>
        <p:txBody>
          <a:bodyPr anchor="b"/>
          <a:lstStyle>
            <a:lvl1pPr algn="ctr">
              <a:defRPr sz="3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4" y="3705101"/>
            <a:ext cx="8585847" cy="1552698"/>
          </a:xfrm>
        </p:spPr>
        <p:txBody>
          <a:bodyPr>
            <a:normAutofit/>
          </a:bodyPr>
          <a:lstStyle>
            <a:lvl1pPr marL="0" indent="0" algn="ctr">
              <a:buNone/>
              <a:defRPr sz="2100" b="0">
                <a:solidFill>
                  <a:srgbClr val="4B649F"/>
                </a:solidFill>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2024/4/30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5" y="4757742"/>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5"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7" y="1612582"/>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spTree>
    <p:extLst>
      <p:ext uri="{BB962C8B-B14F-4D97-AF65-F5344CB8AC3E}">
        <p14:creationId xmlns:p14="http://schemas.microsoft.com/office/powerpoint/2010/main" val="2327429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4" y="2"/>
            <a:ext cx="8585847" cy="2047869"/>
          </a:xfrm>
          <a:prstGeom prst="rect">
            <a:avLst/>
          </a:prstGeom>
        </p:spPr>
        <p:txBody>
          <a:bodyPr vert="horz" lIns="68580" tIns="34290" rIns="68580" bIns="3429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sz="3000"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5" y="4057652"/>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5"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5" y="2184203"/>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4" y="2546030"/>
            <a:ext cx="8585847" cy="1783082"/>
          </a:xfrm>
          <a:prstGeom prst="rect">
            <a:avLst/>
          </a:prstGeom>
        </p:spPr>
        <p:txBody>
          <a:bodyPr anchor="ctr" anchorCtr="0"/>
          <a:lstStyle>
            <a:lvl1pPr algn="ctr">
              <a:defRPr sz="3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1980943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2024/4/30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6" y="902526"/>
            <a:ext cx="11792199"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608562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
        <p:nvSpPr>
          <p:cNvPr id="11" name="文本占位符 2"/>
          <p:cNvSpPr>
            <a:spLocks noGrp="1"/>
          </p:cNvSpPr>
          <p:nvPr>
            <p:ph idx="1" hasCustomPrompt="1"/>
          </p:nvPr>
        </p:nvSpPr>
        <p:spPr>
          <a:xfrm>
            <a:off x="285009" y="878775"/>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2" name="矩形: 圆角 1"/>
          <p:cNvSpPr/>
          <p:nvPr userDrawn="1"/>
        </p:nvSpPr>
        <p:spPr>
          <a:xfrm>
            <a:off x="11556958" y="6251930"/>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900" b="1" smtClean="0">
                <a:latin typeface="微软雅黑" panose="020B0503020204020204" pitchFamily="34" charset="-122"/>
                <a:ea typeface="微软雅黑" panose="020B0503020204020204" pitchFamily="34" charset="-122"/>
              </a:rPr>
              <a:t>‹#›</a:t>
            </a:fld>
            <a:endParaRPr lang="zh-CN" altLang="en-US" sz="1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53992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2024/4/30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30974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封面">
    <p:spTree>
      <p:nvGrpSpPr>
        <p:cNvPr id="1" name=""/>
        <p:cNvGrpSpPr/>
        <p:nvPr/>
      </p:nvGrpSpPr>
      <p:grpSpPr>
        <a:xfrm>
          <a:off x="0" y="0"/>
          <a:ext cx="0" cy="0"/>
          <a:chOff x="0" y="0"/>
          <a:chExt cx="0" cy="0"/>
        </a:xfrm>
      </p:grpSpPr>
      <p:sp>
        <p:nvSpPr>
          <p:cNvPr id="4" name="标题 3"/>
          <p:cNvSpPr>
            <a:spLocks noGrp="1"/>
          </p:cNvSpPr>
          <p:nvPr>
            <p:ph type="title"/>
          </p:nvPr>
        </p:nvSpPr>
        <p:spPr>
          <a:xfrm>
            <a:off x="2113083" y="1536335"/>
            <a:ext cx="7965831" cy="1892667"/>
          </a:xfrm>
          <a:prstGeom prst="rect">
            <a:avLst/>
          </a:prstGeom>
        </p:spPr>
        <p:txBody>
          <a:bodyPr anchor="ctr"/>
          <a:lstStyle>
            <a:lvl1pPr algn="ctr">
              <a:defRPr lang="zh-CN" altLang="en-US" sz="3000" b="1" kern="1200" dirty="0" smtClean="0">
                <a:solidFill>
                  <a:schemeClr val="accent1">
                    <a:lumMod val="50000"/>
                  </a:schemeClr>
                </a:solidFill>
                <a:latin typeface="微软雅黑" panose="020B0503020204020204" pitchFamily="34" charset="-122"/>
                <a:ea typeface="微软雅黑" panose="020B0503020204020204" pitchFamily="34" charset="-122"/>
                <a:cs typeface="+mj-cs"/>
              </a:defRPr>
            </a:lvl1pPr>
          </a:lstStyle>
          <a:p>
            <a:r>
              <a:rPr lang="zh-CN" altLang="en-US" dirty="0"/>
              <a:t>单击此处编辑母版标题样式</a:t>
            </a:r>
          </a:p>
        </p:txBody>
      </p:sp>
      <p:sp>
        <p:nvSpPr>
          <p:cNvPr id="5" name="矩形 19"/>
          <p:cNvSpPr/>
          <p:nvPr userDrawn="1"/>
        </p:nvSpPr>
        <p:spPr>
          <a:xfrm>
            <a:off x="1636687"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6" name="副标题 2"/>
          <p:cNvSpPr>
            <a:spLocks noGrp="1"/>
          </p:cNvSpPr>
          <p:nvPr>
            <p:ph type="subTitle" idx="1"/>
          </p:nvPr>
        </p:nvSpPr>
        <p:spPr>
          <a:xfrm>
            <a:off x="1803077" y="3518817"/>
            <a:ext cx="8585847" cy="1552698"/>
          </a:xfrm>
          <a:prstGeom prst="rect">
            <a:avLst/>
          </a:prstGeom>
        </p:spPr>
        <p:txBody>
          <a:bodyPr>
            <a:normAutofit/>
          </a:bodyPr>
          <a:lstStyle>
            <a:lvl1pPr marL="0" indent="0" algn="ctr">
              <a:buNone/>
              <a:defRPr sz="2100" b="0">
                <a:solidFill>
                  <a:srgbClr val="4B649F"/>
                </a:solidFill>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grpSp>
        <p:nvGrpSpPr>
          <p:cNvPr id="7" name="Group 3"/>
          <p:cNvGrpSpPr/>
          <p:nvPr userDrawn="1"/>
        </p:nvGrpSpPr>
        <p:grpSpPr>
          <a:xfrm>
            <a:off x="1506857" y="1331228"/>
            <a:ext cx="470297" cy="470297"/>
            <a:chOff x="1308100" y="1397035"/>
            <a:chExt cx="627063" cy="627062"/>
          </a:xfrm>
        </p:grpSpPr>
        <p:sp>
          <p:nvSpPr>
            <p:cNvPr id="8"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9"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0" name="Group 1"/>
          <p:cNvGrpSpPr/>
          <p:nvPr userDrawn="1"/>
        </p:nvGrpSpPr>
        <p:grpSpPr>
          <a:xfrm>
            <a:off x="10220907" y="4807196"/>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22" name="组合 21"/>
          <p:cNvGrpSpPr/>
          <p:nvPr userDrawn="1"/>
        </p:nvGrpSpPr>
        <p:grpSpPr>
          <a:xfrm>
            <a:off x="9524" y="0"/>
            <a:ext cx="981077" cy="1003300"/>
            <a:chOff x="9523" y="0"/>
            <a:chExt cx="981077" cy="1003300"/>
          </a:xfrm>
        </p:grpSpPr>
        <p:sp>
          <p:nvSpPr>
            <p:cNvPr id="16" name="等腰三角形 15"/>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等腰三角形 16"/>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9" name="等腰三角形 18"/>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0" name="等腰三角形 19"/>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Tree>
    <p:extLst>
      <p:ext uri="{BB962C8B-B14F-4D97-AF65-F5344CB8AC3E}">
        <p14:creationId xmlns:p14="http://schemas.microsoft.com/office/powerpoint/2010/main" val="69918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2024/4/30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9"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800E37-E163-40CA-8146-A68431A5A674}" type="datetime1">
              <a:rPr lang="zh-CN" altLang="en-US" smtClean="0"/>
              <a:t>2024/4/30</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Tree>
    <p:extLst>
      <p:ext uri="{BB962C8B-B14F-4D97-AF65-F5344CB8AC3E}">
        <p14:creationId xmlns:p14="http://schemas.microsoft.com/office/powerpoint/2010/main" val="2764236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685800" rtl="0" eaLnBrk="1" latinLnBrk="0" hangingPunct="1">
        <a:lnSpc>
          <a:spcPct val="90000"/>
        </a:lnSpc>
        <a:spcBef>
          <a:spcPct val="0"/>
        </a:spcBef>
        <a:buNone/>
        <a:defRPr sz="3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266700" indent="-266700" algn="l" defTabSz="685800" rtl="0" eaLnBrk="1" latinLnBrk="0" hangingPunct="1">
        <a:lnSpc>
          <a:spcPct val="9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9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9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9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9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hyperlink" Target="https://ieeexplore.ieee.org/stamp/stamp.jsp?tp=&amp;arnumber=9101351" TargetMode="External"/><Relationship Id="rId4" Type="http://schemas.openxmlformats.org/officeDocument/2006/relationships/hyperlink" Target="https://dl.acm.org/doi/pdf/10.1145/3472883.348699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5485" y="4425555"/>
            <a:ext cx="3299519" cy="932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2736861" y="2486220"/>
            <a:ext cx="65546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pPr>
            <a:r>
              <a:rPr lang="en-US" altLang="zh-CN" sz="2400" b="1" dirty="0" err="1">
                <a:solidFill>
                  <a:srgbClr val="000000"/>
                </a:solidFill>
                <a:effectLst/>
                <a:latin typeface="NimbusRomNo9L-Regu"/>
              </a:rPr>
              <a:t>Kaskade</a:t>
            </a:r>
            <a:r>
              <a:rPr lang="en-US" altLang="zh-CN" sz="2400" b="1" dirty="0">
                <a:solidFill>
                  <a:srgbClr val="000000"/>
                </a:solidFill>
                <a:effectLst/>
                <a:latin typeface="NimbusRomNo9L-Regu"/>
              </a:rPr>
              <a:t>: Graph Views for Efficient Graph Analytics</a:t>
            </a:r>
            <a:endParaRPr lang="en-US" altLang="zh-CN" sz="2400" b="1" dirty="0">
              <a:solidFill>
                <a:srgbClr val="44546A"/>
              </a:solidFill>
            </a:endParaRPr>
          </a:p>
        </p:txBody>
      </p:sp>
      <p:sp>
        <p:nvSpPr>
          <p:cNvPr id="20" name="矩形 19"/>
          <p:cNvSpPr/>
          <p:nvPr/>
        </p:nvSpPr>
        <p:spPr>
          <a:xfrm>
            <a:off x="2625566" y="2133496"/>
            <a:ext cx="6688970" cy="2738168"/>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nvGrpSpPr>
          <p:cNvPr id="21" name="Group 1"/>
          <p:cNvGrpSpPr/>
          <p:nvPr/>
        </p:nvGrpSpPr>
        <p:grpSpPr>
          <a:xfrm>
            <a:off x="9024526" y="4483251"/>
            <a:ext cx="418802" cy="396479"/>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grpSp>
        <p:nvGrpSpPr>
          <p:cNvPr id="24" name="Group 3"/>
          <p:cNvGrpSpPr/>
          <p:nvPr/>
        </p:nvGrpSpPr>
        <p:grpSpPr>
          <a:xfrm>
            <a:off x="2539843" y="2066686"/>
            <a:ext cx="352723" cy="352723"/>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sp>
        <p:nvSpPr>
          <p:cNvPr id="3" name="文本框 2"/>
          <p:cNvSpPr txBox="1"/>
          <p:nvPr/>
        </p:nvSpPr>
        <p:spPr>
          <a:xfrm>
            <a:off x="-634975" y="929414"/>
            <a:ext cx="184731" cy="300082"/>
          </a:xfrm>
          <a:prstGeom prst="rect">
            <a:avLst/>
          </a:prstGeom>
          <a:noFill/>
        </p:spPr>
        <p:txBody>
          <a:bodyPr wrap="none" rtlCol="0">
            <a:spAutoFit/>
          </a:bodyPr>
          <a:lstStyle/>
          <a:p>
            <a:pPr defTabSz="685800">
              <a:defRPr/>
            </a:pPr>
            <a:endParaRPr kumimoji="1" lang="zh-CN" altLang="en-US" sz="1350" dirty="0">
              <a:solidFill>
                <a:prstClr val="black"/>
              </a:solidFill>
              <a:latin typeface="等线" panose="02010600030101010101" charset="-122"/>
              <a:ea typeface="等线" panose="02010600030101010101" charset="-122"/>
            </a:endParaRPr>
          </a:p>
        </p:txBody>
      </p:sp>
      <p:sp>
        <p:nvSpPr>
          <p:cNvPr id="7" name="文本框 6">
            <a:hlinkClick r:id="rId4"/>
          </p:cNvPr>
          <p:cNvSpPr txBox="1"/>
          <p:nvPr/>
        </p:nvSpPr>
        <p:spPr>
          <a:xfrm>
            <a:off x="4860952" y="4077073"/>
            <a:ext cx="2304256" cy="276999"/>
          </a:xfrm>
          <a:prstGeom prst="rect">
            <a:avLst/>
          </a:prstGeom>
          <a:noFill/>
        </p:spPr>
        <p:txBody>
          <a:bodyPr wrap="square" rtlCol="0">
            <a:spAutoFit/>
          </a:bodyPr>
          <a:lstStyle/>
          <a:p>
            <a:pPr algn="ctr" fontAlgn="base">
              <a:spcBef>
                <a:spcPct val="0"/>
              </a:spcBef>
              <a:spcAft>
                <a:spcPct val="0"/>
              </a:spcAft>
            </a:pPr>
            <a:r>
              <a:rPr lang="en-US" altLang="zh-CN" sz="1200" u="sng" dirty="0">
                <a:solidFill>
                  <a:srgbClr val="4472C4"/>
                </a:solidFill>
                <a:latin typeface="Arial" panose="020B0604020202020204" pitchFamily="34" charset="0"/>
                <a:ea typeface="宋体" panose="02010600030101010101" pitchFamily="2" charset="-122"/>
                <a:hlinkClick r:id="rId5"/>
              </a:rPr>
              <a:t>ICDE 2020(CCF-A)</a:t>
            </a:r>
            <a:endParaRPr lang="zh-CN" altLang="en-US" sz="1200" u="sng" dirty="0">
              <a:solidFill>
                <a:srgbClr val="4472C4"/>
              </a:solidFill>
              <a:latin typeface="Arial" panose="020B0604020202020204" pitchFamily="34" charset="0"/>
              <a:ea typeface="宋体" panose="02010600030101010101" pitchFamily="2" charset="-122"/>
            </a:endParaRPr>
          </a:p>
        </p:txBody>
      </p:sp>
      <p:pic>
        <p:nvPicPr>
          <p:cNvPr id="4" name="图片 3">
            <a:extLst>
              <a:ext uri="{FF2B5EF4-FFF2-40B4-BE49-F238E27FC236}">
                <a16:creationId xmlns:a16="http://schemas.microsoft.com/office/drawing/2014/main" id="{737AAFB6-FC25-4936-8B14-7E2B7191EA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5471" y="3429000"/>
            <a:ext cx="6001058" cy="38102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真实世界中的社交网络、道路交通等均可以用图的方式建模，并且它们都遵循一个良好的模式</a:t>
            </a:r>
            <a:r>
              <a:rPr lang="en-US" altLang="zh-CN" dirty="0"/>
              <a:t>(Schema)</a:t>
            </a:r>
            <a:r>
              <a:rPr lang="zh-CN" altLang="en-US" dirty="0"/>
              <a:t>定义，利用这个</a:t>
            </a:r>
            <a:r>
              <a:rPr lang="en-US" altLang="zh-CN" dirty="0"/>
              <a:t>Schema</a:t>
            </a:r>
            <a:r>
              <a:rPr lang="zh-CN" altLang="en-US" dirty="0"/>
              <a:t>信息可以提升查询效率</a:t>
            </a:r>
            <a:endParaRPr lang="en-US" altLang="zh-CN" dirty="0"/>
          </a:p>
          <a:p>
            <a:r>
              <a:rPr lang="zh-CN" altLang="en-US" dirty="0"/>
              <a:t>同时，作者注意到在同一图上，经常会有相似的查询多次运行，这些查询中相同的部分可以抽取出来作为物化视图，这样每次查询都可以直接使用视图的结果，大大提升查询效率。</a:t>
            </a:r>
            <a:endParaRPr lang="en-US" altLang="zh-CN" dirty="0"/>
          </a:p>
        </p:txBody>
      </p:sp>
      <p:sp>
        <p:nvSpPr>
          <p:cNvPr id="3" name="标题 2"/>
          <p:cNvSpPr>
            <a:spLocks noGrp="1"/>
          </p:cNvSpPr>
          <p:nvPr>
            <p:ph type="title"/>
          </p:nvPr>
        </p:nvSpPr>
        <p:spPr/>
        <p:txBody>
          <a:bodyPr/>
          <a:lstStyle/>
          <a:p>
            <a:r>
              <a:rPr lang="zh-CN" altLang="en-US" dirty="0"/>
              <a:t>动机</a:t>
            </a:r>
          </a:p>
        </p:txBody>
      </p:sp>
      <p:pic>
        <p:nvPicPr>
          <p:cNvPr id="5" name="图片 4">
            <a:extLst>
              <a:ext uri="{FF2B5EF4-FFF2-40B4-BE49-F238E27FC236}">
                <a16:creationId xmlns:a16="http://schemas.microsoft.com/office/drawing/2014/main" id="{1AC94CFF-4E04-4157-8E2A-34A2E546C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773" y="3429000"/>
            <a:ext cx="6572299" cy="192677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a:t>1. </a:t>
            </a:r>
            <a:r>
              <a:rPr lang="zh-CN" altLang="en-US" dirty="0"/>
              <a:t>使用图视图优化查询速率</a:t>
            </a:r>
            <a:endParaRPr lang="en-US" altLang="zh-CN" dirty="0"/>
          </a:p>
          <a:p>
            <a:r>
              <a:rPr lang="en-US" altLang="zh-CN" dirty="0"/>
              <a:t>2.</a:t>
            </a:r>
            <a:r>
              <a:rPr lang="zh-CN" altLang="en-US" dirty="0"/>
              <a:t> 提出基于限制的视图枚举</a:t>
            </a:r>
            <a:endParaRPr lang="en-US" altLang="zh-CN" dirty="0"/>
          </a:p>
          <a:p>
            <a:r>
              <a:rPr lang="en-US" altLang="zh-CN" dirty="0"/>
              <a:t>3. </a:t>
            </a:r>
            <a:r>
              <a:rPr lang="zh-CN" altLang="en-US" dirty="0"/>
              <a:t>设计对图视图的代价评估模型</a:t>
            </a:r>
            <a:endParaRPr lang="en-US" altLang="zh-CN" dirty="0"/>
          </a:p>
          <a:p>
            <a:r>
              <a:rPr lang="en-US" altLang="zh-CN" dirty="0"/>
              <a:t>4. </a:t>
            </a:r>
            <a:r>
              <a:rPr lang="zh-CN" altLang="en-US" dirty="0"/>
              <a:t>在真实世界的图上做实验并得出结论</a:t>
            </a:r>
            <a:endParaRPr lang="en-US" altLang="zh-CN" dirty="0"/>
          </a:p>
        </p:txBody>
      </p:sp>
      <p:sp>
        <p:nvSpPr>
          <p:cNvPr id="3" name="标题 2"/>
          <p:cNvSpPr>
            <a:spLocks noGrp="1"/>
          </p:cNvSpPr>
          <p:nvPr>
            <p:ph type="title"/>
          </p:nvPr>
        </p:nvSpPr>
        <p:spPr/>
        <p:txBody>
          <a:bodyPr/>
          <a:lstStyle/>
          <a:p>
            <a:r>
              <a:rPr lang="zh-CN" altLang="en-US" dirty="0"/>
              <a:t>贡献</a:t>
            </a:r>
          </a:p>
        </p:txBody>
      </p:sp>
    </p:spTree>
    <p:extLst>
      <p:ext uri="{BB962C8B-B14F-4D97-AF65-F5344CB8AC3E}">
        <p14:creationId xmlns:p14="http://schemas.microsoft.com/office/powerpoint/2010/main" val="30784566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85009" y="878775"/>
            <a:ext cx="5810991" cy="5379521"/>
          </a:xfrm>
        </p:spPr>
        <p:txBody>
          <a:bodyPr/>
          <a:lstStyle/>
          <a:p>
            <a:r>
              <a:rPr lang="zh-CN" altLang="en-US" dirty="0"/>
              <a:t>右边是本文的整体结构图</a:t>
            </a:r>
            <a:endParaRPr lang="en-US" altLang="zh-CN" dirty="0"/>
          </a:p>
          <a:p>
            <a:r>
              <a:rPr lang="zh-CN" altLang="en-US" dirty="0"/>
              <a:t>先根据用户提供的查询工作负载以及图</a:t>
            </a:r>
            <a:r>
              <a:rPr lang="en-US" altLang="zh-CN" dirty="0"/>
              <a:t>Schema</a:t>
            </a:r>
            <a:r>
              <a:rPr lang="zh-CN" altLang="en-US" dirty="0"/>
              <a:t>经过视图枚举</a:t>
            </a:r>
            <a:r>
              <a:rPr lang="en-US" altLang="zh-CN" dirty="0"/>
              <a:t>(View Enumerator)</a:t>
            </a:r>
            <a:r>
              <a:rPr lang="zh-CN" altLang="en-US" dirty="0"/>
              <a:t>枚举出可用的视图集合</a:t>
            </a:r>
            <a:endParaRPr lang="en-US" altLang="zh-CN" dirty="0"/>
          </a:p>
          <a:p>
            <a:r>
              <a:rPr lang="zh-CN" altLang="en-US" dirty="0"/>
              <a:t>然后经过视图选择</a:t>
            </a:r>
            <a:r>
              <a:rPr lang="en-US" altLang="zh-CN" dirty="0"/>
              <a:t>(View Selection)</a:t>
            </a:r>
            <a:r>
              <a:rPr lang="zh-CN" altLang="en-US" dirty="0"/>
              <a:t>选择可接受的代价下对工作负载优化最大的视图集合，创建物化视图</a:t>
            </a:r>
            <a:endParaRPr lang="en-US" altLang="zh-CN" dirty="0"/>
          </a:p>
          <a:p>
            <a:r>
              <a:rPr lang="zh-CN" altLang="en-US" dirty="0"/>
              <a:t>在实际查询时，使用查询重写器</a:t>
            </a:r>
            <a:r>
              <a:rPr lang="en-US" altLang="zh-CN" dirty="0"/>
              <a:t>(Query Rewriter)</a:t>
            </a:r>
            <a:r>
              <a:rPr lang="zh-CN" altLang="en-US" dirty="0"/>
              <a:t>找到优化最大的视图并重写原查询，最终执行得到结果</a:t>
            </a:r>
            <a:endParaRPr lang="en-US" altLang="zh-CN" dirty="0"/>
          </a:p>
        </p:txBody>
      </p:sp>
      <p:sp>
        <p:nvSpPr>
          <p:cNvPr id="3" name="标题 2"/>
          <p:cNvSpPr>
            <a:spLocks noGrp="1"/>
          </p:cNvSpPr>
          <p:nvPr>
            <p:ph type="title"/>
          </p:nvPr>
        </p:nvSpPr>
        <p:spPr/>
        <p:txBody>
          <a:bodyPr/>
          <a:lstStyle/>
          <a:p>
            <a:r>
              <a:rPr lang="zh-CN" altLang="en-US" dirty="0"/>
              <a:t>整体结构</a:t>
            </a:r>
          </a:p>
        </p:txBody>
      </p:sp>
      <p:pic>
        <p:nvPicPr>
          <p:cNvPr id="5" name="图片 4">
            <a:extLst>
              <a:ext uri="{FF2B5EF4-FFF2-40B4-BE49-F238E27FC236}">
                <a16:creationId xmlns:a16="http://schemas.microsoft.com/office/drawing/2014/main" id="{9B2BDD57-98F1-4480-884B-6A6FE92A6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370" y="1631216"/>
            <a:ext cx="4987510" cy="3281745"/>
          </a:xfrm>
          <a:prstGeom prst="rect">
            <a:avLst/>
          </a:prstGeom>
        </p:spPr>
      </p:pic>
    </p:spTree>
    <p:extLst>
      <p:ext uri="{BB962C8B-B14F-4D97-AF65-F5344CB8AC3E}">
        <p14:creationId xmlns:p14="http://schemas.microsoft.com/office/powerpoint/2010/main" val="4071281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a:extLst>
              <a:ext uri="{FF2B5EF4-FFF2-40B4-BE49-F238E27FC236}">
                <a16:creationId xmlns:a16="http://schemas.microsoft.com/office/drawing/2014/main" id="{CD69273D-5887-4FDD-A0F1-738B421725E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95932" y="3175197"/>
            <a:ext cx="4464002" cy="3682801"/>
          </a:xfrm>
        </p:spPr>
      </p:pic>
      <p:sp>
        <p:nvSpPr>
          <p:cNvPr id="3" name="标题 2"/>
          <p:cNvSpPr>
            <a:spLocks noGrp="1"/>
          </p:cNvSpPr>
          <p:nvPr>
            <p:ph type="title"/>
          </p:nvPr>
        </p:nvSpPr>
        <p:spPr/>
        <p:txBody>
          <a:bodyPr/>
          <a:lstStyle/>
          <a:p>
            <a:r>
              <a:rPr lang="zh-CN" altLang="en-US" dirty="0"/>
              <a:t>视图定义</a:t>
            </a:r>
          </a:p>
        </p:txBody>
      </p:sp>
      <p:pic>
        <p:nvPicPr>
          <p:cNvPr id="6" name="图片 5">
            <a:extLst>
              <a:ext uri="{FF2B5EF4-FFF2-40B4-BE49-F238E27FC236}">
                <a16:creationId xmlns:a16="http://schemas.microsoft.com/office/drawing/2014/main" id="{373E53F5-5390-4267-B4CE-956FDB202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373" y="686222"/>
            <a:ext cx="5162725" cy="2541650"/>
          </a:xfrm>
          <a:prstGeom prst="rect">
            <a:avLst/>
          </a:prstGeom>
        </p:spPr>
      </p:pic>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5810991"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本文定义了两种视图，一种是连接</a:t>
            </a:r>
            <a:r>
              <a:rPr lang="en-US" altLang="zh-CN" dirty="0"/>
              <a:t>(Connectors),</a:t>
            </a:r>
            <a:r>
              <a:rPr lang="zh-CN" altLang="en-US" dirty="0"/>
              <a:t>一种是摘要</a:t>
            </a:r>
            <a:r>
              <a:rPr lang="en-US" altLang="zh-CN" dirty="0"/>
              <a:t>(Summarizers)</a:t>
            </a:r>
          </a:p>
        </p:txBody>
      </p:sp>
      <p:pic>
        <p:nvPicPr>
          <p:cNvPr id="11" name="图片 10">
            <a:extLst>
              <a:ext uri="{FF2B5EF4-FFF2-40B4-BE49-F238E27FC236}">
                <a16:creationId xmlns:a16="http://schemas.microsoft.com/office/drawing/2014/main" id="{5BFC14B0-DF8F-4BF4-9318-A1B1F2B2E2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5602" y="1775979"/>
            <a:ext cx="3859577" cy="2903786"/>
          </a:xfrm>
          <a:prstGeom prst="rect">
            <a:avLst/>
          </a:prstGeom>
        </p:spPr>
      </p:pic>
    </p:spTree>
    <p:extLst>
      <p:ext uri="{BB962C8B-B14F-4D97-AF65-F5344CB8AC3E}">
        <p14:creationId xmlns:p14="http://schemas.microsoft.com/office/powerpoint/2010/main" val="2885086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基于限制的视图枚举</a:t>
            </a:r>
            <a:r>
              <a:rPr lang="en-US" altLang="zh-CN" dirty="0"/>
              <a:t>(Constraint-Based View Enumerator)</a:t>
            </a:r>
            <a:endParaRPr lang="zh-CN" altLang="en-US" dirty="0"/>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5810991"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首先根据</a:t>
            </a:r>
            <a:r>
              <a:rPr lang="en-US" altLang="zh-CN" dirty="0"/>
              <a:t>Schema</a:t>
            </a:r>
            <a:r>
              <a:rPr lang="zh-CN" altLang="en-US" dirty="0"/>
              <a:t>和</a:t>
            </a:r>
            <a:r>
              <a:rPr lang="en-US" altLang="zh-CN" dirty="0"/>
              <a:t>query</a:t>
            </a:r>
            <a:r>
              <a:rPr lang="zh-CN" altLang="en-US" dirty="0"/>
              <a:t>语句定义显式约束并挖掘出隐式约束</a:t>
            </a:r>
            <a:endParaRPr lang="en-US" altLang="zh-CN" dirty="0"/>
          </a:p>
          <a:p>
            <a:r>
              <a:rPr lang="zh-CN" altLang="en-US" dirty="0"/>
              <a:t>显式约束包括点的名字、类型，边的起点终点和边类型，可变长边的起点、终点、最小跳、最大跳等</a:t>
            </a:r>
            <a:endParaRPr lang="en-US" altLang="zh-CN" dirty="0"/>
          </a:p>
          <a:p>
            <a:r>
              <a:rPr lang="zh-CN" altLang="en-US" dirty="0"/>
              <a:t>隐式约束比如从</a:t>
            </a:r>
            <a:r>
              <a:rPr lang="en-US" altLang="zh-CN" dirty="0"/>
              <a:t>file</a:t>
            </a:r>
            <a:r>
              <a:rPr lang="zh-CN" altLang="en-US" dirty="0"/>
              <a:t>到</a:t>
            </a:r>
            <a:r>
              <a:rPr lang="en-US" altLang="zh-CN" dirty="0"/>
              <a:t>file</a:t>
            </a:r>
            <a:r>
              <a:rPr lang="zh-CN" altLang="en-US" dirty="0"/>
              <a:t>的</a:t>
            </a:r>
            <a:r>
              <a:rPr lang="en-US" altLang="zh-CN" dirty="0"/>
              <a:t>0</a:t>
            </a:r>
            <a:r>
              <a:rPr lang="zh-CN" altLang="en-US" dirty="0"/>
              <a:t>到</a:t>
            </a:r>
            <a:r>
              <a:rPr lang="en-US" altLang="zh-CN" dirty="0"/>
              <a:t>8</a:t>
            </a:r>
            <a:r>
              <a:rPr lang="zh-CN" altLang="en-US" dirty="0"/>
              <a:t>跳路径只有偶数跳是可能的</a:t>
            </a:r>
            <a:endParaRPr lang="en-US" altLang="zh-CN" dirty="0"/>
          </a:p>
        </p:txBody>
      </p:sp>
      <p:pic>
        <p:nvPicPr>
          <p:cNvPr id="7" name="图片 6">
            <a:extLst>
              <a:ext uri="{FF2B5EF4-FFF2-40B4-BE49-F238E27FC236}">
                <a16:creationId xmlns:a16="http://schemas.microsoft.com/office/drawing/2014/main" id="{0D6D0133-3E99-4C4F-BE03-C3C82DBC1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1285" y="1201484"/>
            <a:ext cx="5218958" cy="952780"/>
          </a:xfrm>
          <a:prstGeom prst="rect">
            <a:avLst/>
          </a:prstGeom>
        </p:spPr>
      </p:pic>
      <p:sp>
        <p:nvSpPr>
          <p:cNvPr id="10" name="文本框 9">
            <a:extLst>
              <a:ext uri="{FF2B5EF4-FFF2-40B4-BE49-F238E27FC236}">
                <a16:creationId xmlns:a16="http://schemas.microsoft.com/office/drawing/2014/main" id="{8B17FCEB-48F5-4D7C-8E8D-0AD9AC1C4EDE}"/>
              </a:ext>
            </a:extLst>
          </p:cNvPr>
          <p:cNvSpPr txBox="1"/>
          <p:nvPr/>
        </p:nvSpPr>
        <p:spPr>
          <a:xfrm>
            <a:off x="7795916" y="832152"/>
            <a:ext cx="2789695" cy="369332"/>
          </a:xfrm>
          <a:prstGeom prst="rect">
            <a:avLst/>
          </a:prstGeom>
          <a:noFill/>
        </p:spPr>
        <p:txBody>
          <a:bodyPr wrap="square" rtlCol="0">
            <a:spAutoFit/>
          </a:bodyPr>
          <a:lstStyle/>
          <a:p>
            <a:pPr algn="ctr"/>
            <a:r>
              <a:rPr lang="zh-CN" altLang="en-US" dirty="0"/>
              <a:t>示例查询</a:t>
            </a:r>
          </a:p>
        </p:txBody>
      </p:sp>
      <p:pic>
        <p:nvPicPr>
          <p:cNvPr id="13" name="图片 12">
            <a:extLst>
              <a:ext uri="{FF2B5EF4-FFF2-40B4-BE49-F238E27FC236}">
                <a16:creationId xmlns:a16="http://schemas.microsoft.com/office/drawing/2014/main" id="{40C8789F-E2CA-4B94-A5A6-200B1B3578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0137" y="2544018"/>
            <a:ext cx="4699385" cy="2129770"/>
          </a:xfrm>
          <a:prstGeom prst="rect">
            <a:avLst/>
          </a:prstGeom>
        </p:spPr>
      </p:pic>
      <p:pic>
        <p:nvPicPr>
          <p:cNvPr id="15" name="图片 14">
            <a:extLst>
              <a:ext uri="{FF2B5EF4-FFF2-40B4-BE49-F238E27FC236}">
                <a16:creationId xmlns:a16="http://schemas.microsoft.com/office/drawing/2014/main" id="{7A40BD95-F5D2-46E0-A008-5CC8223B1C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9909" y="5063541"/>
            <a:ext cx="4883728" cy="779319"/>
          </a:xfrm>
          <a:prstGeom prst="rect">
            <a:avLst/>
          </a:prstGeom>
        </p:spPr>
      </p:pic>
      <p:sp>
        <p:nvSpPr>
          <p:cNvPr id="16" name="文本框 15">
            <a:extLst>
              <a:ext uri="{FF2B5EF4-FFF2-40B4-BE49-F238E27FC236}">
                <a16:creationId xmlns:a16="http://schemas.microsoft.com/office/drawing/2014/main" id="{B46F31DB-304B-49BF-9EDF-CA34A018E15D}"/>
              </a:ext>
            </a:extLst>
          </p:cNvPr>
          <p:cNvSpPr txBox="1"/>
          <p:nvPr/>
        </p:nvSpPr>
        <p:spPr>
          <a:xfrm>
            <a:off x="7575064" y="2231756"/>
            <a:ext cx="3231397" cy="369332"/>
          </a:xfrm>
          <a:prstGeom prst="rect">
            <a:avLst/>
          </a:prstGeom>
          <a:noFill/>
        </p:spPr>
        <p:txBody>
          <a:bodyPr wrap="square" rtlCol="0">
            <a:spAutoFit/>
          </a:bodyPr>
          <a:lstStyle/>
          <a:p>
            <a:pPr algn="ctr"/>
            <a:r>
              <a:rPr lang="zh-CN" altLang="en-US" dirty="0"/>
              <a:t>查询对应的显式约束</a:t>
            </a:r>
          </a:p>
        </p:txBody>
      </p:sp>
      <p:sp>
        <p:nvSpPr>
          <p:cNvPr id="17" name="文本框 16">
            <a:extLst>
              <a:ext uri="{FF2B5EF4-FFF2-40B4-BE49-F238E27FC236}">
                <a16:creationId xmlns:a16="http://schemas.microsoft.com/office/drawing/2014/main" id="{BF8360A4-446B-4FCB-8A12-DE381B4F9075}"/>
              </a:ext>
            </a:extLst>
          </p:cNvPr>
          <p:cNvSpPr txBox="1"/>
          <p:nvPr/>
        </p:nvSpPr>
        <p:spPr>
          <a:xfrm>
            <a:off x="8196840" y="4694209"/>
            <a:ext cx="2388771" cy="369332"/>
          </a:xfrm>
          <a:prstGeom prst="rect">
            <a:avLst/>
          </a:prstGeom>
          <a:noFill/>
        </p:spPr>
        <p:txBody>
          <a:bodyPr wrap="square" rtlCol="0">
            <a:spAutoFit/>
          </a:bodyPr>
          <a:lstStyle/>
          <a:p>
            <a:pPr algn="l"/>
            <a:r>
              <a:rPr lang="zh-CN" altLang="en-US" dirty="0"/>
              <a:t>图</a:t>
            </a:r>
            <a:r>
              <a:rPr lang="en-US" altLang="zh-CN" dirty="0"/>
              <a:t>Schema</a:t>
            </a:r>
            <a:r>
              <a:rPr lang="zh-CN" altLang="en-US" dirty="0"/>
              <a:t>的显式约束</a:t>
            </a:r>
          </a:p>
        </p:txBody>
      </p:sp>
      <p:pic>
        <p:nvPicPr>
          <p:cNvPr id="18" name="图片 17">
            <a:extLst>
              <a:ext uri="{FF2B5EF4-FFF2-40B4-BE49-F238E27FC236}">
                <a16:creationId xmlns:a16="http://schemas.microsoft.com/office/drawing/2014/main" id="{D9068F75-A059-49CB-AE2E-9CDB585D9D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8188" y="3568535"/>
            <a:ext cx="3859577" cy="2903786"/>
          </a:xfrm>
          <a:prstGeom prst="rect">
            <a:avLst/>
          </a:prstGeom>
        </p:spPr>
      </p:pic>
    </p:spTree>
    <p:extLst>
      <p:ext uri="{BB962C8B-B14F-4D97-AF65-F5344CB8AC3E}">
        <p14:creationId xmlns:p14="http://schemas.microsoft.com/office/powerpoint/2010/main" val="24835784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基于限制的视图枚举</a:t>
            </a:r>
            <a:r>
              <a:rPr lang="en-US" altLang="zh-CN" dirty="0"/>
              <a:t>(Constraint-Based View Enumerator)</a:t>
            </a:r>
            <a:endParaRPr lang="zh-CN" altLang="en-US" dirty="0"/>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5810991"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然后使用</a:t>
            </a:r>
            <a:r>
              <a:rPr lang="en-US" altLang="zh-CN" dirty="0"/>
              <a:t>Prolog</a:t>
            </a:r>
            <a:r>
              <a:rPr lang="zh-CN" altLang="en-US" dirty="0"/>
              <a:t>语言定义一些视图模板，并使用推理引擎列出候选的视图集合</a:t>
            </a:r>
            <a:endParaRPr lang="en-US" altLang="zh-CN" dirty="0"/>
          </a:p>
          <a:p>
            <a:r>
              <a:rPr lang="zh-CN" altLang="en-US" dirty="0"/>
              <a:t>并且对于每个视图，推理引擎会给出重写后的查询</a:t>
            </a:r>
            <a:endParaRPr lang="en-US" altLang="zh-CN" dirty="0"/>
          </a:p>
          <a:p>
            <a:r>
              <a:rPr lang="zh-CN" altLang="en-US" dirty="0"/>
              <a:t>对于以下查询：</a:t>
            </a:r>
            <a:endParaRPr lang="en-US" altLang="zh-CN" dirty="0"/>
          </a:p>
          <a:p>
            <a:endParaRPr lang="en-US" altLang="zh-CN" dirty="0"/>
          </a:p>
          <a:p>
            <a:endParaRPr lang="en-US" altLang="zh-CN" dirty="0"/>
          </a:p>
          <a:p>
            <a:r>
              <a:rPr lang="zh-CN" altLang="en-US" dirty="0"/>
              <a:t>可能的视图如下：</a:t>
            </a:r>
            <a:endParaRPr lang="en-US" altLang="zh-CN" dirty="0"/>
          </a:p>
        </p:txBody>
      </p:sp>
      <p:pic>
        <p:nvPicPr>
          <p:cNvPr id="4" name="图片 3">
            <a:extLst>
              <a:ext uri="{FF2B5EF4-FFF2-40B4-BE49-F238E27FC236}">
                <a16:creationId xmlns:a16="http://schemas.microsoft.com/office/drawing/2014/main" id="{A301AD53-7962-48C7-8CFF-AFA7F33BD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581" y="1321937"/>
            <a:ext cx="4394690" cy="4649701"/>
          </a:xfrm>
          <a:prstGeom prst="rect">
            <a:avLst/>
          </a:prstGeom>
        </p:spPr>
      </p:pic>
      <p:sp>
        <p:nvSpPr>
          <p:cNvPr id="5" name="文本框 4">
            <a:extLst>
              <a:ext uri="{FF2B5EF4-FFF2-40B4-BE49-F238E27FC236}">
                <a16:creationId xmlns:a16="http://schemas.microsoft.com/office/drawing/2014/main" id="{D9CC36E0-198C-4D65-8C7C-0BE75DC3448F}"/>
              </a:ext>
            </a:extLst>
          </p:cNvPr>
          <p:cNvSpPr txBox="1"/>
          <p:nvPr/>
        </p:nvSpPr>
        <p:spPr>
          <a:xfrm>
            <a:off x="8462074" y="2572717"/>
            <a:ext cx="1061634" cy="223138"/>
          </a:xfrm>
          <a:prstGeom prst="rect">
            <a:avLst/>
          </a:prstGeom>
          <a:noFill/>
        </p:spPr>
        <p:txBody>
          <a:bodyPr wrap="square" rtlCol="0">
            <a:spAutoFit/>
          </a:bodyPr>
          <a:lstStyle/>
          <a:p>
            <a:pPr algn="l"/>
            <a:r>
              <a:rPr lang="en-US" altLang="zh-CN" sz="850" dirty="0">
                <a:solidFill>
                  <a:srgbClr val="9E96C3"/>
                </a:solidFill>
              </a:rPr>
              <a:t>Y</a:t>
            </a:r>
            <a:endParaRPr lang="zh-CN" altLang="en-US" sz="850" dirty="0">
              <a:solidFill>
                <a:srgbClr val="9E96C3"/>
              </a:solidFill>
            </a:endParaRPr>
          </a:p>
        </p:txBody>
      </p:sp>
      <p:pic>
        <p:nvPicPr>
          <p:cNvPr id="8" name="图片 7">
            <a:extLst>
              <a:ext uri="{FF2B5EF4-FFF2-40B4-BE49-F238E27FC236}">
                <a16:creationId xmlns:a16="http://schemas.microsoft.com/office/drawing/2014/main" id="{4C14B3F0-23D8-419D-8009-52FBBD2333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042" y="4572361"/>
            <a:ext cx="5093016" cy="1158498"/>
          </a:xfrm>
          <a:prstGeom prst="rect">
            <a:avLst/>
          </a:prstGeom>
        </p:spPr>
      </p:pic>
      <p:pic>
        <p:nvPicPr>
          <p:cNvPr id="19" name="图片 18">
            <a:extLst>
              <a:ext uri="{FF2B5EF4-FFF2-40B4-BE49-F238E27FC236}">
                <a16:creationId xmlns:a16="http://schemas.microsoft.com/office/drawing/2014/main" id="{4065CF7F-EDCB-4964-BFA7-AF9354F81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704" y="3092145"/>
            <a:ext cx="5218958" cy="952780"/>
          </a:xfrm>
          <a:prstGeom prst="rect">
            <a:avLst/>
          </a:prstGeom>
        </p:spPr>
      </p:pic>
    </p:spTree>
    <p:extLst>
      <p:ext uri="{BB962C8B-B14F-4D97-AF65-F5344CB8AC3E}">
        <p14:creationId xmlns:p14="http://schemas.microsoft.com/office/powerpoint/2010/main" val="6020277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视图选择</a:t>
            </a:r>
            <a:r>
              <a:rPr lang="en-US" altLang="zh-CN" dirty="0"/>
              <a:t>(View Selection)</a:t>
            </a:r>
            <a:endParaRPr lang="zh-CN" altLang="en-US" dirty="0"/>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5612095" cy="5379521"/>
          </a:xfrm>
          <a:prstGeom prst="rect">
            <a:avLst/>
          </a:prstGeom>
        </p:spPr>
        <p:txBody>
          <a:bodyPr vert="horz" lIns="91440" tIns="45720" rIns="91440" bIns="45720" rtlCol="0">
            <a:normAutofit fontScale="92500" lnSpcReduction="10000"/>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有了枚举出的视图集合，需要选择其中合适的视图集合进行物化</a:t>
            </a:r>
            <a:endParaRPr lang="en-US" altLang="zh-CN" sz="2800" dirty="0"/>
          </a:p>
          <a:p>
            <a:r>
              <a:rPr lang="zh-CN" altLang="en-US" sz="2800" dirty="0"/>
              <a:t>使用</a:t>
            </a:r>
            <a:r>
              <a:rPr lang="en-US" altLang="zh-CN" sz="2800" dirty="0"/>
              <a:t>0-1</a:t>
            </a:r>
            <a:r>
              <a:rPr lang="zh-CN" altLang="en-US" sz="2800" dirty="0"/>
              <a:t>背包的算法，背包的大小为物化视图的空间预算，每个视图的重量为该视图估计的大小，视图的价值为视图对工作负载中所有查询的性能提升的和，对某个查询的性能提升为原查询的执行开销除以重写后的执行开销，执行开销由图数据库</a:t>
            </a:r>
            <a:r>
              <a:rPr lang="en-US" altLang="zh-CN" sz="2800" dirty="0"/>
              <a:t>Neo4j</a:t>
            </a:r>
            <a:r>
              <a:rPr lang="zh-CN" altLang="en-US" sz="2800" dirty="0"/>
              <a:t>提供的</a:t>
            </a:r>
            <a:r>
              <a:rPr lang="en-US" altLang="zh-CN" sz="2800" dirty="0"/>
              <a:t>Cost-Based Optimizer</a:t>
            </a:r>
            <a:r>
              <a:rPr lang="zh-CN" altLang="en-US" sz="2800" dirty="0"/>
              <a:t>给出</a:t>
            </a:r>
            <a:endParaRPr lang="en-US" altLang="zh-CN" sz="2800" dirty="0"/>
          </a:p>
          <a:p>
            <a:endParaRPr lang="en-US" altLang="zh-CN" sz="2800" dirty="0"/>
          </a:p>
        </p:txBody>
      </p:sp>
      <p:sp>
        <p:nvSpPr>
          <p:cNvPr id="6" name="内容占位符 1">
            <a:extLst>
              <a:ext uri="{FF2B5EF4-FFF2-40B4-BE49-F238E27FC236}">
                <a16:creationId xmlns:a16="http://schemas.microsoft.com/office/drawing/2014/main" id="{2C8B1C6C-B522-4170-A27F-16CC986F319F}"/>
              </a:ext>
            </a:extLst>
          </p:cNvPr>
          <p:cNvSpPr txBox="1">
            <a:spLocks/>
          </p:cNvSpPr>
          <p:nvPr/>
        </p:nvSpPr>
        <p:spPr>
          <a:xfrm>
            <a:off x="6031425" y="878774"/>
            <a:ext cx="5001323"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视图的大小估计</a:t>
            </a:r>
            <a:r>
              <a:rPr lang="en-US" altLang="zh-CN" sz="2800" dirty="0"/>
              <a:t>(</a:t>
            </a:r>
            <a:r>
              <a:rPr lang="zh-CN" altLang="en-US" sz="2800" dirty="0"/>
              <a:t>以</a:t>
            </a:r>
            <a:r>
              <a:rPr lang="en-US" altLang="zh-CN" sz="2800" dirty="0"/>
              <a:t>k</a:t>
            </a:r>
            <a:r>
              <a:rPr lang="zh-CN" altLang="en-US" sz="2800" dirty="0"/>
              <a:t>跳连接为例</a:t>
            </a:r>
            <a:r>
              <a:rPr lang="en-US" altLang="zh-CN" sz="2800" dirty="0"/>
              <a:t>)</a:t>
            </a:r>
            <a:r>
              <a:rPr lang="zh-CN" altLang="en-US" sz="2800" dirty="0"/>
              <a:t>：</a:t>
            </a:r>
            <a:endParaRPr lang="en-US" altLang="zh-CN" sz="2800" dirty="0"/>
          </a:p>
          <a:p>
            <a:endParaRPr lang="en-US" altLang="zh-CN" sz="2800" dirty="0"/>
          </a:p>
          <a:p>
            <a:endParaRPr lang="en-US" altLang="zh-CN" sz="2800" dirty="0"/>
          </a:p>
          <a:p>
            <a:endParaRPr lang="en-US" altLang="zh-CN" sz="2800" dirty="0"/>
          </a:p>
        </p:txBody>
      </p:sp>
      <p:pic>
        <p:nvPicPr>
          <p:cNvPr id="7" name="图片 6">
            <a:extLst>
              <a:ext uri="{FF2B5EF4-FFF2-40B4-BE49-F238E27FC236}">
                <a16:creationId xmlns:a16="http://schemas.microsoft.com/office/drawing/2014/main" id="{9B2F26F8-EA48-46B5-885A-D4E302FCCD5F}"/>
              </a:ext>
            </a:extLst>
          </p:cNvPr>
          <p:cNvPicPr>
            <a:picLocks noChangeAspect="1"/>
          </p:cNvPicPr>
          <p:nvPr/>
        </p:nvPicPr>
        <p:blipFill rotWithShape="1">
          <a:blip r:embed="rId3">
            <a:extLst>
              <a:ext uri="{28A0092B-C50C-407E-A947-70E740481C1C}">
                <a14:useLocalDpi xmlns:a14="http://schemas.microsoft.com/office/drawing/2010/main" val="0"/>
              </a:ext>
            </a:extLst>
          </a:blip>
          <a:srcRect t="4549" b="5615"/>
          <a:stretch/>
        </p:blipFill>
        <p:spPr>
          <a:xfrm>
            <a:off x="6359130" y="2369652"/>
            <a:ext cx="4995827" cy="1287948"/>
          </a:xfrm>
          <a:prstGeom prst="rect">
            <a:avLst/>
          </a:prstGeom>
        </p:spPr>
      </p:pic>
    </p:spTree>
    <p:extLst>
      <p:ext uri="{BB962C8B-B14F-4D97-AF65-F5344CB8AC3E}">
        <p14:creationId xmlns:p14="http://schemas.microsoft.com/office/powerpoint/2010/main" val="21467961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基于视图的查询重写</a:t>
            </a:r>
            <a:r>
              <a:rPr lang="en-US" altLang="zh-CN" dirty="0"/>
              <a:t>(View-Based Query Rewriting)</a:t>
            </a:r>
            <a:endParaRPr lang="zh-CN" altLang="en-US" dirty="0"/>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10912516"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对每个查询找到性能提升最大的视图并重写</a:t>
            </a:r>
            <a:r>
              <a:rPr lang="en-US" altLang="zh-CN" sz="2800" dirty="0"/>
              <a:t>(</a:t>
            </a:r>
            <a:r>
              <a:rPr lang="zh-CN" altLang="en-US" sz="2800" dirty="0"/>
              <a:t>目前只支持基于单个视图重写</a:t>
            </a:r>
            <a:r>
              <a:rPr lang="en-US" altLang="zh-CN" sz="2800" dirty="0"/>
              <a:t>)</a:t>
            </a:r>
          </a:p>
        </p:txBody>
      </p:sp>
      <p:pic>
        <p:nvPicPr>
          <p:cNvPr id="4" name="图片 3">
            <a:extLst>
              <a:ext uri="{FF2B5EF4-FFF2-40B4-BE49-F238E27FC236}">
                <a16:creationId xmlns:a16="http://schemas.microsoft.com/office/drawing/2014/main" id="{4BF03B92-5D12-43E3-A649-930ABE8DB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853" y="3997816"/>
            <a:ext cx="4996703" cy="1690061"/>
          </a:xfrm>
          <a:prstGeom prst="rect">
            <a:avLst/>
          </a:prstGeom>
        </p:spPr>
      </p:pic>
      <p:pic>
        <p:nvPicPr>
          <p:cNvPr id="8" name="图片 7">
            <a:extLst>
              <a:ext uri="{FF2B5EF4-FFF2-40B4-BE49-F238E27FC236}">
                <a16:creationId xmlns:a16="http://schemas.microsoft.com/office/drawing/2014/main" id="{37308CC5-DD2C-43FD-9E84-E3915F3E2D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226" y="2770605"/>
            <a:ext cx="5218958" cy="952780"/>
          </a:xfrm>
          <a:prstGeom prst="rect">
            <a:avLst/>
          </a:prstGeom>
        </p:spPr>
      </p:pic>
      <p:sp>
        <p:nvSpPr>
          <p:cNvPr id="5" name="文本框 4">
            <a:extLst>
              <a:ext uri="{FF2B5EF4-FFF2-40B4-BE49-F238E27FC236}">
                <a16:creationId xmlns:a16="http://schemas.microsoft.com/office/drawing/2014/main" id="{283E777F-B499-48DB-975E-2029502EA372}"/>
              </a:ext>
            </a:extLst>
          </p:cNvPr>
          <p:cNvSpPr txBox="1"/>
          <p:nvPr/>
        </p:nvSpPr>
        <p:spPr>
          <a:xfrm>
            <a:off x="4308530" y="4812225"/>
            <a:ext cx="85240" cy="246221"/>
          </a:xfrm>
          <a:prstGeom prst="rect">
            <a:avLst/>
          </a:prstGeom>
          <a:solidFill>
            <a:schemeClr val="bg1"/>
          </a:solidFill>
        </p:spPr>
        <p:txBody>
          <a:bodyPr wrap="square" rtlCol="0">
            <a:spAutoFit/>
          </a:bodyPr>
          <a:lstStyle/>
          <a:p>
            <a:pPr algn="l"/>
            <a:r>
              <a:rPr lang="en-US" altLang="zh-CN" sz="1000" dirty="0">
                <a:solidFill>
                  <a:srgbClr val="A3A6CC"/>
                </a:solidFill>
              </a:rPr>
              <a:t>5</a:t>
            </a:r>
            <a:endParaRPr lang="zh-CN" altLang="en-US" sz="1000" dirty="0">
              <a:solidFill>
                <a:srgbClr val="A3A6CC"/>
              </a:solidFill>
            </a:endParaRPr>
          </a:p>
        </p:txBody>
      </p:sp>
    </p:spTree>
    <p:extLst>
      <p:ext uri="{BB962C8B-B14F-4D97-AF65-F5344CB8AC3E}">
        <p14:creationId xmlns:p14="http://schemas.microsoft.com/office/powerpoint/2010/main" val="38667011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实验部分</a:t>
            </a:r>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10912516"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选取了四种图数据，</a:t>
            </a:r>
            <a:r>
              <a:rPr lang="en-US" altLang="zh-CN" sz="2800" dirty="0"/>
              <a:t>prov</a:t>
            </a:r>
            <a:r>
              <a:rPr lang="zh-CN" altLang="en-US" sz="2800" dirty="0"/>
              <a:t>和</a:t>
            </a:r>
            <a:r>
              <a:rPr lang="en-US" altLang="zh-CN" sz="2800" dirty="0" err="1"/>
              <a:t>dblp</a:t>
            </a:r>
            <a:r>
              <a:rPr lang="zh-CN" altLang="en-US" sz="2800" dirty="0"/>
              <a:t>有多种点类型，其他的图只有一种点类型，</a:t>
            </a:r>
            <a:r>
              <a:rPr lang="en-US" altLang="zh-CN" sz="2800" dirty="0"/>
              <a:t>summarized</a:t>
            </a:r>
            <a:r>
              <a:rPr lang="zh-CN" altLang="en-US" sz="2800" dirty="0"/>
              <a:t>版本筛选出其中的部分点和边类型</a:t>
            </a:r>
            <a:endParaRPr lang="en-US" altLang="zh-CN" sz="2800" dirty="0"/>
          </a:p>
          <a:p>
            <a:endParaRPr lang="en-US" altLang="zh-CN" sz="2800" dirty="0"/>
          </a:p>
          <a:p>
            <a:endParaRPr lang="en-US" altLang="zh-CN" sz="2800" dirty="0"/>
          </a:p>
          <a:p>
            <a:pPr marL="0" indent="0">
              <a:buNone/>
            </a:pPr>
            <a:endParaRPr lang="en-US" altLang="zh-CN" sz="2800" dirty="0"/>
          </a:p>
          <a:p>
            <a:endParaRPr lang="en-US" altLang="zh-CN" sz="2800" dirty="0"/>
          </a:p>
        </p:txBody>
      </p:sp>
      <p:sp>
        <p:nvSpPr>
          <p:cNvPr id="5" name="文本框 4">
            <a:extLst>
              <a:ext uri="{FF2B5EF4-FFF2-40B4-BE49-F238E27FC236}">
                <a16:creationId xmlns:a16="http://schemas.microsoft.com/office/drawing/2014/main" id="{283E777F-B499-48DB-975E-2029502EA372}"/>
              </a:ext>
            </a:extLst>
          </p:cNvPr>
          <p:cNvSpPr txBox="1"/>
          <p:nvPr/>
        </p:nvSpPr>
        <p:spPr>
          <a:xfrm>
            <a:off x="4308530" y="4812225"/>
            <a:ext cx="85240" cy="246221"/>
          </a:xfrm>
          <a:prstGeom prst="rect">
            <a:avLst/>
          </a:prstGeom>
          <a:solidFill>
            <a:schemeClr val="bg1"/>
          </a:solidFill>
        </p:spPr>
        <p:txBody>
          <a:bodyPr wrap="square" rtlCol="0">
            <a:spAutoFit/>
          </a:bodyPr>
          <a:lstStyle/>
          <a:p>
            <a:pPr algn="l"/>
            <a:endParaRPr lang="zh-CN" altLang="en-US" sz="1000" dirty="0">
              <a:solidFill>
                <a:srgbClr val="A3A6CC"/>
              </a:solidFill>
            </a:endParaRPr>
          </a:p>
        </p:txBody>
      </p:sp>
      <p:pic>
        <p:nvPicPr>
          <p:cNvPr id="4" name="图片 3">
            <a:extLst>
              <a:ext uri="{FF2B5EF4-FFF2-40B4-BE49-F238E27FC236}">
                <a16:creationId xmlns:a16="http://schemas.microsoft.com/office/drawing/2014/main" id="{06751077-A026-47BC-8863-ED0EE86816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217" y="2423733"/>
            <a:ext cx="5798525" cy="2634713"/>
          </a:xfrm>
          <a:prstGeom prst="rect">
            <a:avLst/>
          </a:prstGeom>
        </p:spPr>
      </p:pic>
    </p:spTree>
    <p:extLst>
      <p:ext uri="{BB962C8B-B14F-4D97-AF65-F5344CB8AC3E}">
        <p14:creationId xmlns:p14="http://schemas.microsoft.com/office/powerpoint/2010/main" val="33951858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实验部分</a:t>
            </a:r>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10912516"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在视图的大小估计部分，从实验结果看取</a:t>
            </a:r>
            <a:r>
              <a:rPr lang="el-GR" altLang="zh-CN" sz="2800" i="0" dirty="0">
                <a:solidFill>
                  <a:srgbClr val="000000"/>
                </a:solidFill>
                <a:effectLst/>
                <a:latin typeface="Microsoft YaHei" panose="020B0503020204020204" pitchFamily="34" charset="-122"/>
                <a:ea typeface="Microsoft YaHei" panose="020B0503020204020204" pitchFamily="34" charset="-122"/>
              </a:rPr>
              <a:t>α</a:t>
            </a:r>
            <a:r>
              <a:rPr lang="en-US" altLang="zh-CN" sz="2800" i="0" dirty="0">
                <a:solidFill>
                  <a:srgbClr val="000000"/>
                </a:solidFill>
                <a:effectLst/>
                <a:latin typeface="Microsoft YaHei" panose="020B0503020204020204" pitchFamily="34" charset="-122"/>
                <a:ea typeface="Microsoft YaHei" panose="020B0503020204020204" pitchFamily="34" charset="-122"/>
              </a:rPr>
              <a:t>=50</a:t>
            </a:r>
            <a:r>
              <a:rPr lang="zh-CN" altLang="en-US" sz="2800" i="0" dirty="0">
                <a:solidFill>
                  <a:srgbClr val="000000"/>
                </a:solidFill>
                <a:effectLst/>
                <a:latin typeface="Microsoft YaHei" panose="020B0503020204020204" pitchFamily="34" charset="-122"/>
                <a:ea typeface="Microsoft YaHei" panose="020B0503020204020204" pitchFamily="34" charset="-122"/>
              </a:rPr>
              <a:t>基本上是比较准确的</a:t>
            </a:r>
            <a:endParaRPr lang="en-US" altLang="zh-CN" sz="2800" i="0" dirty="0">
              <a:solidFill>
                <a:srgbClr val="000000"/>
              </a:solidFill>
              <a:effectLst/>
              <a:latin typeface="Microsoft YaHei" panose="020B0503020204020204" pitchFamily="34" charset="-122"/>
              <a:ea typeface="Microsoft YaHei" panose="020B0503020204020204" pitchFamily="34" charset="-122"/>
            </a:endParaRPr>
          </a:p>
          <a:p>
            <a:endParaRPr lang="en-US" altLang="zh-CN" sz="2800" b="0" dirty="0">
              <a:solidFill>
                <a:srgbClr val="000000"/>
              </a:solidFill>
              <a:latin typeface="Microsoft YaHei" panose="020B0503020204020204" pitchFamily="34" charset="-122"/>
              <a:ea typeface="Microsoft YaHei" panose="020B0503020204020204" pitchFamily="34" charset="-122"/>
            </a:endParaRPr>
          </a:p>
          <a:p>
            <a:endParaRPr lang="en-US" altLang="zh-CN" sz="2800" b="0" dirty="0">
              <a:solidFill>
                <a:srgbClr val="000000"/>
              </a:solidFill>
              <a:latin typeface="Microsoft YaHei" panose="020B0503020204020204" pitchFamily="34" charset="-122"/>
              <a:ea typeface="Microsoft YaHei" panose="020B0503020204020204" pitchFamily="34" charset="-122"/>
            </a:endParaRPr>
          </a:p>
          <a:p>
            <a:endParaRPr lang="en-US" altLang="zh-CN" sz="2800" b="0" dirty="0">
              <a:solidFill>
                <a:srgbClr val="000000"/>
              </a:solidFill>
              <a:latin typeface="Microsoft YaHei" panose="020B0503020204020204" pitchFamily="34" charset="-122"/>
              <a:ea typeface="Microsoft YaHei" panose="020B0503020204020204" pitchFamily="34" charset="-122"/>
            </a:endParaRPr>
          </a:p>
          <a:p>
            <a:r>
              <a:rPr lang="zh-CN" altLang="en-US" sz="2800" dirty="0">
                <a:solidFill>
                  <a:srgbClr val="000000"/>
                </a:solidFill>
                <a:latin typeface="Microsoft YaHei" panose="020B0503020204020204" pitchFamily="34" charset="-122"/>
                <a:ea typeface="Microsoft YaHei" panose="020B0503020204020204" pitchFamily="34" charset="-122"/>
              </a:rPr>
              <a:t>查询优化部分总共有</a:t>
            </a:r>
            <a:r>
              <a:rPr lang="en-US" altLang="zh-CN" sz="2800" dirty="0">
                <a:solidFill>
                  <a:srgbClr val="000000"/>
                </a:solidFill>
                <a:latin typeface="Microsoft YaHei" panose="020B0503020204020204" pitchFamily="34" charset="-122"/>
                <a:ea typeface="Microsoft YaHei" panose="020B0503020204020204" pitchFamily="34" charset="-122"/>
              </a:rPr>
              <a:t>8</a:t>
            </a:r>
            <a:r>
              <a:rPr lang="zh-CN" altLang="en-US" sz="2800" dirty="0">
                <a:solidFill>
                  <a:srgbClr val="000000"/>
                </a:solidFill>
                <a:latin typeface="Microsoft YaHei" panose="020B0503020204020204" pitchFamily="34" charset="-122"/>
                <a:ea typeface="Microsoft YaHei" panose="020B0503020204020204" pitchFamily="34" charset="-122"/>
              </a:rPr>
              <a:t>条语句，对于</a:t>
            </a:r>
            <a:r>
              <a:rPr lang="en-US" altLang="zh-CN" sz="2800" dirty="0">
                <a:solidFill>
                  <a:srgbClr val="000000"/>
                </a:solidFill>
                <a:latin typeface="Microsoft YaHei" panose="020B0503020204020204" pitchFamily="34" charset="-122"/>
                <a:ea typeface="Microsoft YaHei" panose="020B0503020204020204" pitchFamily="34" charset="-122"/>
              </a:rPr>
              <a:t>prov</a:t>
            </a:r>
            <a:r>
              <a:rPr lang="zh-CN" altLang="en-US" sz="2800" dirty="0">
                <a:solidFill>
                  <a:srgbClr val="000000"/>
                </a:solidFill>
                <a:latin typeface="Microsoft YaHei" panose="020B0503020204020204" pitchFamily="34" charset="-122"/>
                <a:ea typeface="Microsoft YaHei" panose="020B0503020204020204" pitchFamily="34" charset="-122"/>
              </a:rPr>
              <a:t>和</a:t>
            </a:r>
            <a:r>
              <a:rPr lang="en-US" altLang="zh-CN" sz="2800" dirty="0" err="1">
                <a:solidFill>
                  <a:srgbClr val="000000"/>
                </a:solidFill>
                <a:latin typeface="Microsoft YaHei" panose="020B0503020204020204" pitchFamily="34" charset="-122"/>
                <a:ea typeface="Microsoft YaHei" panose="020B0503020204020204" pitchFamily="34" charset="-122"/>
              </a:rPr>
              <a:t>dblp</a:t>
            </a:r>
            <a:r>
              <a:rPr lang="zh-CN" altLang="en-US" sz="2800" dirty="0">
                <a:solidFill>
                  <a:srgbClr val="000000"/>
                </a:solidFill>
                <a:latin typeface="Microsoft YaHei" panose="020B0503020204020204" pitchFamily="34" charset="-122"/>
                <a:ea typeface="Microsoft YaHei" panose="020B0503020204020204" pitchFamily="34" charset="-122"/>
              </a:rPr>
              <a:t>的优化效果都不错，最高能达到</a:t>
            </a:r>
            <a:r>
              <a:rPr lang="en-US" altLang="zh-CN" sz="2800" dirty="0">
                <a:solidFill>
                  <a:srgbClr val="000000"/>
                </a:solidFill>
                <a:latin typeface="Microsoft YaHei" panose="020B0503020204020204" pitchFamily="34" charset="-122"/>
                <a:ea typeface="Microsoft YaHei" panose="020B0503020204020204" pitchFamily="34" charset="-122"/>
              </a:rPr>
              <a:t>50</a:t>
            </a:r>
            <a:r>
              <a:rPr lang="zh-CN" altLang="en-US" sz="2800" dirty="0">
                <a:solidFill>
                  <a:srgbClr val="000000"/>
                </a:solidFill>
                <a:latin typeface="Microsoft YaHei" panose="020B0503020204020204" pitchFamily="34" charset="-122"/>
                <a:ea typeface="Microsoft YaHei" panose="020B0503020204020204" pitchFamily="34" charset="-122"/>
              </a:rPr>
              <a:t>倍的优化</a:t>
            </a:r>
            <a:endParaRPr lang="en-US" altLang="zh-CN" sz="2800" dirty="0"/>
          </a:p>
        </p:txBody>
      </p:sp>
      <p:sp>
        <p:nvSpPr>
          <p:cNvPr id="5" name="文本框 4">
            <a:extLst>
              <a:ext uri="{FF2B5EF4-FFF2-40B4-BE49-F238E27FC236}">
                <a16:creationId xmlns:a16="http://schemas.microsoft.com/office/drawing/2014/main" id="{283E777F-B499-48DB-975E-2029502EA372}"/>
              </a:ext>
            </a:extLst>
          </p:cNvPr>
          <p:cNvSpPr txBox="1"/>
          <p:nvPr/>
        </p:nvSpPr>
        <p:spPr>
          <a:xfrm>
            <a:off x="4308530" y="4812225"/>
            <a:ext cx="85240" cy="246221"/>
          </a:xfrm>
          <a:prstGeom prst="rect">
            <a:avLst/>
          </a:prstGeom>
          <a:solidFill>
            <a:schemeClr val="bg1"/>
          </a:solidFill>
        </p:spPr>
        <p:txBody>
          <a:bodyPr wrap="square" rtlCol="0">
            <a:spAutoFit/>
          </a:bodyPr>
          <a:lstStyle/>
          <a:p>
            <a:pPr algn="l"/>
            <a:endParaRPr lang="zh-CN" altLang="en-US" sz="1000" dirty="0">
              <a:solidFill>
                <a:srgbClr val="A3A6CC"/>
              </a:solidFill>
            </a:endParaRPr>
          </a:p>
        </p:txBody>
      </p:sp>
      <p:pic>
        <p:nvPicPr>
          <p:cNvPr id="10" name="图片 9">
            <a:extLst>
              <a:ext uri="{FF2B5EF4-FFF2-40B4-BE49-F238E27FC236}">
                <a16:creationId xmlns:a16="http://schemas.microsoft.com/office/drawing/2014/main" id="{8532894E-9DA2-42B5-8814-1F525266C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536" y="2000004"/>
            <a:ext cx="7535050" cy="1652893"/>
          </a:xfrm>
          <a:prstGeom prst="rect">
            <a:avLst/>
          </a:prstGeom>
        </p:spPr>
      </p:pic>
      <p:pic>
        <p:nvPicPr>
          <p:cNvPr id="12" name="图片 11">
            <a:extLst>
              <a:ext uri="{FF2B5EF4-FFF2-40B4-BE49-F238E27FC236}">
                <a16:creationId xmlns:a16="http://schemas.microsoft.com/office/drawing/2014/main" id="{3216F5F7-30D8-4EF4-BAD5-320D414151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475" y="5001303"/>
            <a:ext cx="7652163" cy="1643696"/>
          </a:xfrm>
          <a:prstGeom prst="rect">
            <a:avLst/>
          </a:prstGeom>
        </p:spPr>
      </p:pic>
    </p:spTree>
    <p:extLst>
      <p:ext uri="{BB962C8B-B14F-4D97-AF65-F5344CB8AC3E}">
        <p14:creationId xmlns:p14="http://schemas.microsoft.com/office/powerpoint/2010/main" val="14557770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总结</a:t>
            </a:r>
          </a:p>
        </p:txBody>
      </p:sp>
      <p:sp>
        <p:nvSpPr>
          <p:cNvPr id="9" name="内容占位符 1">
            <a:extLst>
              <a:ext uri="{FF2B5EF4-FFF2-40B4-BE49-F238E27FC236}">
                <a16:creationId xmlns:a16="http://schemas.microsoft.com/office/drawing/2014/main" id="{018EB758-1ADC-4797-9E04-8F35F04D2D9D}"/>
              </a:ext>
            </a:extLst>
          </p:cNvPr>
          <p:cNvSpPr txBox="1">
            <a:spLocks/>
          </p:cNvSpPr>
          <p:nvPr/>
        </p:nvSpPr>
        <p:spPr>
          <a:xfrm>
            <a:off x="285009" y="878775"/>
            <a:ext cx="10912516"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t>优点：</a:t>
            </a:r>
            <a:endParaRPr lang="en-US" altLang="zh-CN" sz="2800" dirty="0"/>
          </a:p>
          <a:p>
            <a:pPr lvl="1"/>
            <a:r>
              <a:rPr lang="zh-CN" altLang="en-US" sz="2500" dirty="0"/>
              <a:t>本文是第一个使用图视图进行图查询优化的工作，并且得到了比较不错的效果</a:t>
            </a:r>
            <a:endParaRPr lang="en-US" altLang="zh-CN" sz="2500" dirty="0"/>
          </a:p>
          <a:p>
            <a:pPr lvl="1"/>
            <a:r>
              <a:rPr lang="zh-CN" altLang="en-US" sz="2500" dirty="0"/>
              <a:t>本文的思路比较易懂，没有涉及过多艰深的概念</a:t>
            </a:r>
            <a:endParaRPr lang="en-US" altLang="zh-CN" sz="2500" dirty="0"/>
          </a:p>
          <a:p>
            <a:r>
              <a:rPr lang="zh-CN" altLang="en-US" sz="2800" dirty="0"/>
              <a:t>不足：</a:t>
            </a:r>
            <a:endParaRPr lang="en-US" altLang="zh-CN" sz="2800" dirty="0"/>
          </a:p>
          <a:p>
            <a:pPr lvl="1"/>
            <a:r>
              <a:rPr lang="zh-CN" altLang="en-US" sz="2500" dirty="0"/>
              <a:t>并没有提到物化视图的更新操作</a:t>
            </a:r>
            <a:endParaRPr lang="en-US" altLang="zh-CN" sz="2500" dirty="0"/>
          </a:p>
        </p:txBody>
      </p:sp>
      <p:sp>
        <p:nvSpPr>
          <p:cNvPr id="5" name="文本框 4">
            <a:extLst>
              <a:ext uri="{FF2B5EF4-FFF2-40B4-BE49-F238E27FC236}">
                <a16:creationId xmlns:a16="http://schemas.microsoft.com/office/drawing/2014/main" id="{283E777F-B499-48DB-975E-2029502EA372}"/>
              </a:ext>
            </a:extLst>
          </p:cNvPr>
          <p:cNvSpPr txBox="1"/>
          <p:nvPr/>
        </p:nvSpPr>
        <p:spPr>
          <a:xfrm>
            <a:off x="4308530" y="4812225"/>
            <a:ext cx="85240" cy="246221"/>
          </a:xfrm>
          <a:prstGeom prst="rect">
            <a:avLst/>
          </a:prstGeom>
          <a:solidFill>
            <a:schemeClr val="bg1"/>
          </a:solidFill>
        </p:spPr>
        <p:txBody>
          <a:bodyPr wrap="square" rtlCol="0">
            <a:spAutoFit/>
          </a:bodyPr>
          <a:lstStyle/>
          <a:p>
            <a:pPr algn="l"/>
            <a:endParaRPr lang="zh-CN" altLang="en-US" sz="1000" dirty="0">
              <a:solidFill>
                <a:srgbClr val="A3A6CC"/>
              </a:solidFill>
            </a:endParaRPr>
          </a:p>
        </p:txBody>
      </p:sp>
    </p:spTree>
    <p:extLst>
      <p:ext uri="{BB962C8B-B14F-4D97-AF65-F5344CB8AC3E}">
        <p14:creationId xmlns:p14="http://schemas.microsoft.com/office/powerpoint/2010/main" val="24405715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0552A9-1055-43C7-99F5-70041843DD71}"/>
              </a:ext>
            </a:extLst>
          </p:cNvPr>
          <p:cNvSpPr>
            <a:spLocks noGrp="1"/>
          </p:cNvSpPr>
          <p:nvPr>
            <p:ph type="ctrTitle"/>
          </p:nvPr>
        </p:nvSpPr>
        <p:spPr/>
        <p:txBody>
          <a:bodyPr/>
          <a:lstStyle/>
          <a:p>
            <a:r>
              <a:rPr lang="zh-CN" altLang="en-US"/>
              <a:t>祝大家五一快乐！</a:t>
            </a:r>
            <a:endParaRPr lang="zh-CN" altLang="en-US" dirty="0"/>
          </a:p>
        </p:txBody>
      </p:sp>
    </p:spTree>
    <p:extLst>
      <p:ext uri="{BB962C8B-B14F-4D97-AF65-F5344CB8AC3E}">
        <p14:creationId xmlns:p14="http://schemas.microsoft.com/office/powerpoint/2010/main" val="3850368703"/>
      </p:ext>
    </p:extLst>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rgbClr val="FF0000"/>
          </a:solidFill>
        </a:ln>
      </a:spPr>
      <a:bodyPr wrap="square" rtlCol="0" anchor="ctr">
        <a:spAutoFit/>
      </a:bodyPr>
      <a:lstStyle>
        <a:defPPr algn="ctr">
          <a:defRPr dirty="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1339</TotalTime>
  <Words>1800</Words>
  <Application>Microsoft Office PowerPoint</Application>
  <PresentationFormat>宽屏</PresentationFormat>
  <Paragraphs>109</Paragraphs>
  <Slides>13</Slides>
  <Notes>13</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13</vt:i4>
      </vt:variant>
    </vt:vector>
  </HeadingPairs>
  <TitlesOfParts>
    <vt:vector size="22" baseType="lpstr">
      <vt:lpstr>NimbusRomNo9L-Regu</vt:lpstr>
      <vt:lpstr>等线</vt:lpstr>
      <vt:lpstr>微软雅黑</vt:lpstr>
      <vt:lpstr>微软雅黑</vt:lpstr>
      <vt:lpstr>Arial</vt:lpstr>
      <vt:lpstr>Calibri</vt:lpstr>
      <vt:lpstr>Wingdings</vt:lpstr>
      <vt:lpstr>WPS</vt:lpstr>
      <vt:lpstr>1_Office 主题​​</vt:lpstr>
      <vt:lpstr>PowerPoint 演示文稿</vt:lpstr>
      <vt:lpstr>动机</vt:lpstr>
      <vt:lpstr>贡献</vt:lpstr>
      <vt:lpstr>整体结构</vt:lpstr>
      <vt:lpstr>视图定义</vt:lpstr>
      <vt:lpstr>基于限制的视图枚举(Constraint-Based View Enumerator)</vt:lpstr>
      <vt:lpstr>基于限制的视图枚举(Constraint-Based View Enumerator)</vt:lpstr>
      <vt:lpstr>视图选择(View Selection)</vt:lpstr>
      <vt:lpstr>基于视图的查询重写(View-Based Query Rewriting)</vt:lpstr>
      <vt:lpstr>实验部分</vt:lpstr>
      <vt:lpstr>实验部分</vt:lpstr>
      <vt:lpstr>总结</vt:lpstr>
      <vt:lpstr>祝大家五一快乐！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chaijun xu</cp:lastModifiedBy>
  <cp:revision>43</cp:revision>
  <dcterms:created xsi:type="dcterms:W3CDTF">2023-08-09T12:44:55Z</dcterms:created>
  <dcterms:modified xsi:type="dcterms:W3CDTF">2024-04-30T10:33:49Z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2052-12.1.0.15259</vt:lpwstr>
  </property>
</Properties>
</file>