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sldIdLst>
    <p:sldId id="399" r:id="rId3"/>
    <p:sldId id="400" r:id="rId4"/>
    <p:sldId id="401" r:id="rId5"/>
    <p:sldId id="402" r:id="rId6"/>
    <p:sldId id="403" r:id="rId7"/>
    <p:sldId id="406" r:id="rId8"/>
    <p:sldId id="407" r:id="rId9"/>
    <p:sldId id="404" r:id="rId10"/>
    <p:sldId id="408" r:id="rId11"/>
    <p:sldId id="409" r:id="rId12"/>
    <p:sldId id="405" r:id="rId13"/>
    <p:sldId id="410" r:id="rId14"/>
    <p:sldId id="411" r:id="rId15"/>
    <p:sldId id="412" r:id="rId16"/>
    <p:sldId id="413" r:id="rId17"/>
    <p:sldId id="414" r:id="rId18"/>
    <p:sldId id="415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WOD" id="{12655E8C-A4FD-4A49-B270-3694F4E704F3}">
          <p14:sldIdLst>
            <p14:sldId id="399"/>
            <p14:sldId id="400"/>
            <p14:sldId id="401"/>
            <p14:sldId id="402"/>
            <p14:sldId id="403"/>
            <p14:sldId id="406"/>
            <p14:sldId id="407"/>
            <p14:sldId id="404"/>
            <p14:sldId id="408"/>
            <p14:sldId id="409"/>
            <p14:sldId id="405"/>
            <p14:sldId id="410"/>
            <p14:sldId id="411"/>
            <p14:sldId id="412"/>
            <p14:sldId id="413"/>
            <p14:sldId id="414"/>
            <p14:sldId id="4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6" autoAdjust="0"/>
    <p:restoredTop sz="83944" autoAdjust="0"/>
  </p:normalViewPr>
  <p:slideViewPr>
    <p:cSldViewPr snapToGrid="0">
      <p:cViewPr varScale="1">
        <p:scale>
          <a:sx n="80" d="100"/>
          <a:sy n="80" d="100"/>
        </p:scale>
        <p:origin x="8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37FB4-0D1E-470E-8D83-4836035CF6F9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82DD6-19D9-4DCB-AF55-70645AF14A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00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7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064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48C08B-16BC-4F08-B87D-1E1D90D7B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1EB890-964B-4F8C-98F3-AEC6FFE00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DE89D1-1C17-4980-8CED-BDFF0EC37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E8590F-0A0E-4E11-B0BE-E9AFE553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F20654-8B07-4BF6-BD83-D11529435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45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665D8-EB30-419E-8AF0-2B044BF6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903BB7-06AA-4296-8BF2-82C0EBA5B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272070-4FE1-43F0-ABF2-2270CEA2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0461D7-25E4-4963-849F-5F6D2E04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265288-F545-4D8A-9A58-09939EEC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18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1EA60B-6EF1-472A-B2DB-8FB0A88B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BADB35-F3B6-43C8-BD1D-B1133D8E8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F4B17F-5C8B-494B-827E-C20929BA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9B62C8-78C5-4E36-BA4D-BBA0B1C2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323027-CFB0-4FEB-B593-55BF86FE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2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0ED81-0358-4E77-B89A-E6FEF0CE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3D1203-E057-472D-9FBB-5A14E8890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B3DE1E-4822-407E-9063-37650591F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B8D0F1-90F3-49FD-A260-90A92C66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F01D0B-8223-4C01-A92F-5D2C0D9B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E4500F-947F-4862-9482-391F5CC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25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51D4C-AE15-4007-9E2C-961D8E27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F18590-3DCB-43F5-9CF3-9389FB4C3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6D76FC-B9C2-4D81-BE3B-F1EA7275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684FAC-BE36-45DA-8C4E-CDC3CC828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631A122-8861-423E-9265-C2D581A97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314FBF6-E25B-4A13-909F-E4979972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4FF9BDC-C825-4BE9-8412-ECD65C84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EF42BE1-A121-40DF-BC57-41564CA2E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4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5666EB-B3A4-475F-A434-7BA2A160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BD05F92-2B1C-45F9-A0A6-D06E8130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7848DD-9E75-4305-AB3D-1979DACC9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ABC8DB-0C95-4330-8C3A-FEA00B4C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18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7AB445-2D34-4984-9EDA-D8B643C3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AFE48E4-AFCF-41B3-BAE4-0AD28A44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88424-AB7F-458D-B136-58DDC6E6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66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3209D9-D2CA-474F-B57E-FBCDCA45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01FA66-1ECD-47E7-95D5-D6380E624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AE0F27B-0B8F-41E2-A062-A3B00DDF0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34AD30-A9B0-4ABA-B925-9AAAE66A3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0EDB27-240B-477A-AE3A-BFCEB7AC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2BE3B6-8930-437F-867A-B39E42555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2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F26D10-16FA-47E9-A486-BA8842AD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E0B5005-873F-4DC3-B1C2-59B152ED7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7FF589-B407-46E1-A466-9C0A394E3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59769B-2115-4630-917C-0BA85FEE1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737566-D28F-45B1-88B1-BA727694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B4371F-08AE-4D81-A8E7-08C684FA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53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D46610-F91F-49E6-9297-580B262D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C93F8B-0440-47B2-A610-DB78DF83E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8B061D-84E1-4EB9-BED4-92420D3C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D31DCE-9AAD-43A3-8B77-2588E17F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E48407-5AF1-44F8-AD17-06AC7E4D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56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C89974E-5995-4A56-9088-FFE972BEEE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70E58F-481F-4D2B-BB3B-78D815900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51BDFE-1915-447E-96B1-2CCB7F83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4724C5-5338-4D3E-81B3-433C3DEC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59E76E-304E-49F4-8ACA-6563503F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187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4353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06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396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3AE8E52-791E-46D7-826B-4C8EE93F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D5B643-0156-4DE1-B694-0580ACF3D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7BB6F9-E8E0-4203-B533-C4CDA694A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E58A4-3672-43BC-A513-4A2A4D70F507}" type="datetimeFigureOut">
              <a:rPr lang="zh-CN" altLang="en-US" smtClean="0"/>
              <a:t>2024/3/19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A0250D-F6D0-4E03-B861-76EC8A059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EA6F7-2D0F-406D-876B-8A05E7DD5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15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E4935-0061-4288-8CF1-A556F81E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01" y="1870288"/>
            <a:ext cx="9732237" cy="307542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ConvNet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2020s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ConvNext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CVPR2022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Zhuang Liu et.al.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1200" dirty="0"/>
              <a:t>Facebook AI Research (FAIR)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84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97D8D3B-327A-BEBC-98A2-BC78D2E0038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450850" lvl="1" indent="0">
              <a:buNone/>
            </a:pPr>
            <a:endParaRPr lang="en-US" altLang="zh-CN" dirty="0"/>
          </a:p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随着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Transformer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及相关的引申模型在图像分类和识别领域大放异彩，越来越多的研究人员抛弃了传统的基于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CNN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的深度学习模型而转投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Transformer </a:t>
            </a:r>
          </a:p>
          <a:p>
            <a:endParaRPr lang="en-US" altLang="zh-CN" dirty="0"/>
          </a:p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作者提出面向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2020s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年代的卷积神经网络模型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——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ConvNeXt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网络，该网络在多个分类任务和识别任务中均超越了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模型达到最佳的性能表现。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A509416-1406-3AB4-2998-6F74555FB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现状</a:t>
            </a:r>
          </a:p>
        </p:txBody>
      </p:sp>
    </p:spTree>
    <p:extLst>
      <p:ext uri="{BB962C8B-B14F-4D97-AF65-F5344CB8AC3E}">
        <p14:creationId xmlns:p14="http://schemas.microsoft.com/office/powerpoint/2010/main" val="145298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A509416-1406-3AB4-2998-6F74555FB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本文的主要贡献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48597F-E290-A683-406D-469368DE327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ConvNeXt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网络并没有在整体的网络框架和搭建思路上做重大的创新，它仅仅是依照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Transformer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网络的一些先进思想对现有的经典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ResNet50/200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网络做一些调整改进，将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Transformer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网络的最新的部分思想和技术引入到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CNN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网络现有的模块中从而结合这两种网络的优势，提高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CNN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网络的性能表现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7463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A509416-1406-3AB4-2998-6F74555FB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ResNet50 Vs </a:t>
            </a:r>
            <a:r>
              <a:rPr lang="en-US" altLang="zh-CN" dirty="0" err="1"/>
              <a:t>Swin</a:t>
            </a:r>
            <a:r>
              <a:rPr lang="en-US" altLang="zh-CN" dirty="0"/>
              <a:t> Transformer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B70EC3-EC3A-D574-A21B-90CF4F780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938" y="900815"/>
            <a:ext cx="6267975" cy="201968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E712158A-99A7-136D-01AB-4568CFD298CA}"/>
              </a:ext>
            </a:extLst>
          </p:cNvPr>
          <p:cNvSpPr txBox="1"/>
          <p:nvPr/>
        </p:nvSpPr>
        <p:spPr>
          <a:xfrm>
            <a:off x="318052" y="1596983"/>
            <a:ext cx="238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ResNet50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6FE0E745-C647-DF0D-359B-3B5E2D758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1109" y="2844806"/>
            <a:ext cx="7387134" cy="263341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3F883C1C-01B1-CE47-04C5-74D926D7BC5E}"/>
              </a:ext>
            </a:extLst>
          </p:cNvPr>
          <p:cNvSpPr txBox="1"/>
          <p:nvPr/>
        </p:nvSpPr>
        <p:spPr>
          <a:xfrm>
            <a:off x="356774" y="4161511"/>
            <a:ext cx="2073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Swin</a:t>
            </a:r>
            <a:r>
              <a:rPr lang="en-US" altLang="zh-CN" dirty="0"/>
              <a:t> Transformer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ED36A7B-6383-E64B-534D-C3891C351D4D}"/>
              </a:ext>
            </a:extLst>
          </p:cNvPr>
          <p:cNvSpPr txBox="1"/>
          <p:nvPr/>
        </p:nvSpPr>
        <p:spPr>
          <a:xfrm>
            <a:off x="1510747" y="6076583"/>
            <a:ext cx="7760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模型结构的相似之处： 多阶段特征提取，残差计算</a:t>
            </a:r>
          </a:p>
        </p:txBody>
      </p:sp>
    </p:spTree>
    <p:extLst>
      <p:ext uri="{BB962C8B-B14F-4D97-AF65-F5344CB8AC3E}">
        <p14:creationId xmlns:p14="http://schemas.microsoft.com/office/powerpoint/2010/main" val="2475721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优化</a:t>
            </a:r>
          </a:p>
        </p:txBody>
      </p:sp>
      <p:pic>
        <p:nvPicPr>
          <p:cNvPr id="1026" name="Picture 2" descr="图片">
            <a:extLst>
              <a:ext uri="{FF2B5EF4-FFF2-40B4-BE49-F238E27FC236}">
                <a16:creationId xmlns:a16="http://schemas.microsoft.com/office/drawing/2014/main" id="{DF2D0821-5701-D4CC-626F-7B1EF6759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64" y="938252"/>
            <a:ext cx="4296768" cy="559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FDE9546-3A84-73BA-B710-80ED51E80B32}"/>
              </a:ext>
            </a:extLst>
          </p:cNvPr>
          <p:cNvSpPr txBox="1"/>
          <p:nvPr/>
        </p:nvSpPr>
        <p:spPr>
          <a:xfrm>
            <a:off x="4814924" y="2296788"/>
            <a:ext cx="70420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2400" b="0" i="0" dirty="0">
                <a:solidFill>
                  <a:srgbClr val="121212"/>
                </a:solidFill>
                <a:effectLst/>
                <a:latin typeface="-apple-system"/>
              </a:rPr>
              <a:t>Macro design  </a:t>
            </a:r>
            <a:r>
              <a:rPr lang="zh-CN" altLang="en-US" sz="2400" b="0" i="0" dirty="0">
                <a:solidFill>
                  <a:srgbClr val="121212"/>
                </a:solidFill>
                <a:effectLst/>
                <a:latin typeface="-apple-system"/>
              </a:rPr>
              <a:t>（宏观设计）</a:t>
            </a:r>
            <a:endParaRPr lang="en-US" altLang="zh-CN" sz="2400" b="0" i="0" dirty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en-US" altLang="zh-CN" sz="2400" b="0" i="0" dirty="0">
                <a:solidFill>
                  <a:srgbClr val="121212"/>
                </a:solidFill>
                <a:effectLst/>
                <a:latin typeface="-apple-system"/>
              </a:rPr>
              <a:t>2. </a:t>
            </a:r>
            <a:r>
              <a:rPr lang="en-US" altLang="zh-CN" sz="2400" b="0" i="0" dirty="0" err="1">
                <a:solidFill>
                  <a:srgbClr val="121212"/>
                </a:solidFill>
                <a:effectLst/>
                <a:latin typeface="-apple-system"/>
              </a:rPr>
              <a:t>ResNeXt</a:t>
            </a:r>
            <a:r>
              <a:rPr lang="en-US" altLang="zh-CN" sz="2400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</a:p>
          <a:p>
            <a:r>
              <a:rPr lang="en-US" altLang="zh-CN" sz="2400" b="0" i="0" dirty="0">
                <a:solidFill>
                  <a:srgbClr val="121212"/>
                </a:solidFill>
                <a:effectLst/>
                <a:latin typeface="-apple-system"/>
              </a:rPr>
              <a:t>3. Inverted bottleneck </a:t>
            </a:r>
            <a:r>
              <a:rPr lang="zh-CN" altLang="en-US" sz="2400" b="0" i="0" dirty="0">
                <a:solidFill>
                  <a:srgbClr val="121212"/>
                </a:solidFill>
                <a:effectLst/>
                <a:latin typeface="-apple-system"/>
              </a:rPr>
              <a:t>（反向瓶颈）</a:t>
            </a:r>
            <a:r>
              <a:rPr lang="en-US" altLang="zh-CN" sz="2400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</a:p>
          <a:p>
            <a:r>
              <a:rPr lang="en-US" altLang="zh-CN" sz="2400" b="0" i="0" dirty="0">
                <a:solidFill>
                  <a:srgbClr val="121212"/>
                </a:solidFill>
                <a:effectLst/>
                <a:latin typeface="-apple-system"/>
              </a:rPr>
              <a:t>4. Large kernel size </a:t>
            </a:r>
            <a:r>
              <a:rPr lang="zh-CN" altLang="en-US" sz="2400" b="0" i="0" dirty="0">
                <a:solidFill>
                  <a:srgbClr val="121212"/>
                </a:solidFill>
                <a:effectLst/>
                <a:latin typeface="-apple-system"/>
              </a:rPr>
              <a:t>（大卷积核）</a:t>
            </a:r>
            <a:endParaRPr lang="en-US" altLang="zh-CN" sz="2400" b="0" i="0" dirty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en-US" altLang="zh-CN" sz="2400" b="0" i="0" dirty="0">
                <a:solidFill>
                  <a:srgbClr val="121212"/>
                </a:solidFill>
                <a:effectLst/>
                <a:latin typeface="-apple-system"/>
              </a:rPr>
              <a:t>5. Various layer-wise Micro designs </a:t>
            </a:r>
            <a:r>
              <a:rPr lang="zh-CN" altLang="en-US" sz="2400" b="0" i="0" dirty="0">
                <a:solidFill>
                  <a:srgbClr val="121212"/>
                </a:solidFill>
                <a:effectLst/>
                <a:latin typeface="-apple-system"/>
              </a:rPr>
              <a:t>（分层微观设计）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2671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优化</a:t>
            </a:r>
            <a:r>
              <a:rPr lang="en-US" altLang="zh-CN" dirty="0"/>
              <a:t>-</a:t>
            </a:r>
            <a:r>
              <a:rPr lang="en-US" altLang="zh-CN" sz="4000" b="0" i="0" dirty="0">
                <a:solidFill>
                  <a:srgbClr val="121212"/>
                </a:solidFill>
                <a:effectLst/>
                <a:latin typeface="-apple-system"/>
              </a:rPr>
              <a:t> Macro design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481BB7-C282-EACD-2129-F224C946A8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/>
          <a:lstStyle/>
          <a:p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stage ratio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B70EC3-EC3A-D574-A21B-90CF4F780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33" y="1590768"/>
            <a:ext cx="5160238" cy="166274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FE0E745-C647-DF0D-359B-3B5E2D758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49" y="3668712"/>
            <a:ext cx="6081609" cy="216800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C37160C-DC24-AE7A-EC2F-5650EE1C20B3}"/>
              </a:ext>
            </a:extLst>
          </p:cNvPr>
          <p:cNvSpPr txBox="1"/>
          <p:nvPr/>
        </p:nvSpPr>
        <p:spPr>
          <a:xfrm>
            <a:off x="6949726" y="987459"/>
            <a:ext cx="49981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ResNet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和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网络均有四个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stage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阶段，</a:t>
            </a:r>
            <a:endParaRPr lang="en-US" altLang="zh-CN" b="0" i="0" dirty="0">
              <a:solidFill>
                <a:srgbClr val="121212"/>
              </a:solidFill>
              <a:effectLst/>
              <a:latin typeface="-apple-system"/>
            </a:endParaRPr>
          </a:p>
          <a:p>
            <a:endParaRPr lang="en-US" altLang="zh-CN" dirty="0">
              <a:solidFill>
                <a:srgbClr val="121212"/>
              </a:solidFill>
              <a:latin typeface="-apple-system"/>
            </a:endParaRPr>
          </a:p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ResNet 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中每一阶段都是由</a:t>
            </a:r>
            <a:r>
              <a:rPr lang="en-US" altLang="zh-CN" dirty="0" err="1">
                <a:solidFill>
                  <a:srgbClr val="121212"/>
                </a:solidFill>
                <a:latin typeface="-apple-system"/>
              </a:rPr>
              <a:t>BottleNetwork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 block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块堆叠，其堆叠数量为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( 3,4,6,3) 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EEF977-D6BE-0807-A226-91406DB36EBE}"/>
              </a:ext>
            </a:extLst>
          </p:cNvPr>
          <p:cNvSpPr/>
          <p:nvPr/>
        </p:nvSpPr>
        <p:spPr>
          <a:xfrm>
            <a:off x="2003729" y="1494845"/>
            <a:ext cx="2377440" cy="15027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5C60583-0162-9F53-6CFE-A8C3E7A2ADE5}"/>
              </a:ext>
            </a:extLst>
          </p:cNvPr>
          <p:cNvSpPr/>
          <p:nvPr/>
        </p:nvSpPr>
        <p:spPr>
          <a:xfrm>
            <a:off x="1296063" y="3902052"/>
            <a:ext cx="3315693" cy="15027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599145C-98A4-C6BD-16CC-89268EE39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746" y="2320271"/>
            <a:ext cx="4436986" cy="249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AA31E9E-8B1E-C75A-E428-C4745C7A3007}"/>
              </a:ext>
            </a:extLst>
          </p:cNvPr>
          <p:cNvSpPr txBox="1"/>
          <p:nvPr/>
        </p:nvSpPr>
        <p:spPr>
          <a:xfrm>
            <a:off x="7036746" y="4962365"/>
            <a:ext cx="49111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 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各个阶段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block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为（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2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2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6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2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）</a:t>
            </a:r>
            <a:endParaRPr lang="en-US" altLang="zh-CN" b="0" i="0" dirty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作者按照</a:t>
            </a:r>
            <a:r>
              <a:rPr lang="en-US" altLang="zh-CN" dirty="0" err="1">
                <a:solidFill>
                  <a:srgbClr val="121212"/>
                </a:solidFill>
                <a:latin typeface="-apple-system"/>
              </a:rPr>
              <a:t>Swin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-T 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的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block 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的比例，将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ResNet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中的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block 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堆叠次数调整为（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3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，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3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，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9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，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3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）</a:t>
            </a:r>
            <a:endParaRPr lang="en-US" altLang="zh-CN" dirty="0">
              <a:solidFill>
                <a:srgbClr val="121212"/>
              </a:solidFill>
              <a:latin typeface="-apple-system"/>
            </a:endParaRPr>
          </a:p>
          <a:p>
            <a:endParaRPr lang="en-US" altLang="zh-CN" b="0" i="0" dirty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-apple-system"/>
              </a:rPr>
              <a:t>准确度 </a:t>
            </a:r>
            <a:r>
              <a:rPr lang="en-US" altLang="zh-CN" b="1" dirty="0">
                <a:solidFill>
                  <a:srgbClr val="FF0000"/>
                </a:solidFill>
                <a:latin typeface="-apple-system"/>
              </a:rPr>
              <a:t>78.8% -&gt; 79.4%</a:t>
            </a:r>
            <a:endParaRPr lang="en-US" altLang="zh-CN" b="1" i="0" dirty="0">
              <a:solidFill>
                <a:srgbClr val="FF0000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137864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优化</a:t>
            </a:r>
            <a:r>
              <a:rPr lang="en-US" altLang="zh-CN" dirty="0"/>
              <a:t>-</a:t>
            </a:r>
            <a:r>
              <a:rPr lang="en-US" altLang="zh-CN" sz="4000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“</a:t>
            </a:r>
            <a:r>
              <a:rPr lang="en-US" altLang="zh-CN" b="1" i="0" dirty="0" err="1">
                <a:solidFill>
                  <a:srgbClr val="121212"/>
                </a:solidFill>
                <a:effectLst/>
                <a:latin typeface="-apple-system"/>
              </a:rPr>
              <a:t>patchify</a:t>
            </a:r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” stem</a:t>
            </a:r>
            <a:r>
              <a:rPr lang="en-US" altLang="zh-CN" sz="4000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481BB7-C282-EACD-2129-F224C946A8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/>
          <a:lstStyle/>
          <a:p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stage ratio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B70EC3-EC3A-D574-A21B-90CF4F780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33" y="1590768"/>
            <a:ext cx="5160238" cy="166274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FE0E745-C647-DF0D-359B-3B5E2D758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49" y="3668712"/>
            <a:ext cx="6081609" cy="216800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DEEF977-D6BE-0807-A226-91406DB36EBE}"/>
              </a:ext>
            </a:extLst>
          </p:cNvPr>
          <p:cNvSpPr/>
          <p:nvPr/>
        </p:nvSpPr>
        <p:spPr>
          <a:xfrm>
            <a:off x="884013" y="1670740"/>
            <a:ext cx="1254888" cy="13825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5C60583-0162-9F53-6CFE-A8C3E7A2ADE5}"/>
              </a:ext>
            </a:extLst>
          </p:cNvPr>
          <p:cNvSpPr/>
          <p:nvPr/>
        </p:nvSpPr>
        <p:spPr>
          <a:xfrm>
            <a:off x="667909" y="3924581"/>
            <a:ext cx="659959" cy="15027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FA2F3D-70FE-C066-B13A-4169D08D49BF}"/>
              </a:ext>
            </a:extLst>
          </p:cNvPr>
          <p:cNvSpPr txBox="1"/>
          <p:nvPr/>
        </p:nvSpPr>
        <p:spPr>
          <a:xfrm>
            <a:off x="6352578" y="3253511"/>
            <a:ext cx="56884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网络中的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stem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层为一个卷积核大小为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4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，步距为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4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的卷积层</a:t>
            </a:r>
            <a:endParaRPr lang="en-US" altLang="zh-CN" dirty="0">
              <a:solidFill>
                <a:srgbClr val="121212"/>
              </a:solidFill>
              <a:latin typeface="-apple-system"/>
            </a:endParaRPr>
          </a:p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[H,W,3] -&gt;  [ H/4,W/4, 48]</a:t>
            </a:r>
          </a:p>
          <a:p>
            <a:endParaRPr lang="en-US" altLang="zh-CN" dirty="0">
              <a:solidFill>
                <a:srgbClr val="121212"/>
              </a:solidFill>
              <a:latin typeface="-apple-system"/>
            </a:endParaRPr>
          </a:p>
          <a:p>
            <a:endParaRPr lang="en-US" altLang="zh-CN" dirty="0">
              <a:solidFill>
                <a:srgbClr val="121212"/>
              </a:solidFill>
              <a:latin typeface="-apple-system"/>
            </a:endParaRPr>
          </a:p>
          <a:p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ConvNeXt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网络将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stem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层换成了与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网络相同的卷积核大小为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4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，步距为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4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的卷积层，准确率 均有少量进步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E3763F8-CEDC-2ED3-09E4-A001A551B584}"/>
              </a:ext>
            </a:extLst>
          </p:cNvPr>
          <p:cNvSpPr txBox="1"/>
          <p:nvPr/>
        </p:nvSpPr>
        <p:spPr>
          <a:xfrm>
            <a:off x="6352578" y="1375584"/>
            <a:ext cx="56884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ResNet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网络中的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stem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层为</a:t>
            </a:r>
            <a:endParaRPr lang="en-US" altLang="zh-CN" b="0" i="0" dirty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1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、卷积核大小为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7 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，步距为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2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，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padding 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为 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3</a:t>
            </a:r>
          </a:p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[H,W,3] -&gt;  [ H/2,W/2, 64 ]</a:t>
            </a:r>
          </a:p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2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、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核大小为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3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，步距为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2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的最大池化层</a:t>
            </a:r>
            <a:endParaRPr lang="en-US" altLang="zh-CN" b="0" i="0" dirty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en-US" altLang="zh-CN" dirty="0"/>
              <a:t>[H/2,W/2,64] -&gt; [H/4,W/4, 64]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4641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0" i="0" dirty="0" err="1">
                <a:solidFill>
                  <a:srgbClr val="121212"/>
                </a:solidFill>
                <a:effectLst/>
                <a:latin typeface="-apple-system"/>
              </a:rPr>
              <a:t>ResNeXt</a:t>
            </a:r>
            <a:r>
              <a:rPr lang="en-US" altLang="zh-CN" sz="4000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endParaRPr lang="zh-CN" altLang="en-US" dirty="0"/>
          </a:p>
        </p:txBody>
      </p:sp>
      <p:pic>
        <p:nvPicPr>
          <p:cNvPr id="3074" name="Picture 2" descr="图片">
            <a:extLst>
              <a:ext uri="{FF2B5EF4-FFF2-40B4-BE49-F238E27FC236}">
                <a16:creationId xmlns:a16="http://schemas.microsoft.com/office/drawing/2014/main" id="{05635D6F-9C25-B58E-2AFE-F9B8D2670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1" y="1250800"/>
            <a:ext cx="5316663" cy="32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44FA005-3260-1F16-F2A0-92D06620F3A7}"/>
              </a:ext>
            </a:extLst>
          </p:cNvPr>
          <p:cNvSpPr txBox="1"/>
          <p:nvPr/>
        </p:nvSpPr>
        <p:spPr>
          <a:xfrm>
            <a:off x="5830728" y="1946888"/>
            <a:ext cx="61503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ResNeXt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在卷积块的中间部分采用了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group-wise convolution</a:t>
            </a:r>
          </a:p>
          <a:p>
            <a:r>
              <a:rPr lang="en-US" altLang="zh-CN" dirty="0"/>
              <a:t>[H,W,256] -&gt; 32 * [H,W,4 ]-&gt; 32*[H,W,4] -&gt; 32 * [H,W,256]</a:t>
            </a:r>
          </a:p>
          <a:p>
            <a:r>
              <a:rPr lang="zh-CN" altLang="en-US" dirty="0"/>
              <a:t>再将</a:t>
            </a:r>
            <a:r>
              <a:rPr lang="en-US" altLang="zh-CN" dirty="0"/>
              <a:t>32</a:t>
            </a:r>
            <a:r>
              <a:rPr lang="zh-CN" altLang="en-US" dirty="0"/>
              <a:t>个</a:t>
            </a:r>
            <a:r>
              <a:rPr lang="en-US" altLang="zh-CN" dirty="0"/>
              <a:t>feature </a:t>
            </a:r>
            <a:r>
              <a:rPr lang="zh-CN" altLang="en-US" dirty="0"/>
              <a:t>相加</a:t>
            </a:r>
            <a:r>
              <a:rPr lang="en-US" altLang="zh-CN" dirty="0"/>
              <a:t> </a:t>
            </a:r>
            <a:r>
              <a:rPr lang="zh-CN" altLang="en-US" dirty="0"/>
              <a:t>，等价于下图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713A3C7-0038-D045-0A60-489A0D788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248" y="2926743"/>
            <a:ext cx="1443655" cy="182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10447D2-511B-C3EF-3ACB-F05DB263F2A9}"/>
              </a:ext>
            </a:extLst>
          </p:cNvPr>
          <p:cNvSpPr txBox="1"/>
          <p:nvPr/>
        </p:nvSpPr>
        <p:spPr>
          <a:xfrm>
            <a:off x="5830728" y="1004991"/>
            <a:ext cx="6822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ResNet block</a:t>
            </a:r>
            <a:r>
              <a:rPr lang="zh-CN" altLang="en-US" dirty="0"/>
              <a:t>中的</a:t>
            </a:r>
            <a:r>
              <a:rPr lang="en-US" altLang="zh-CN" dirty="0"/>
              <a:t>feature </a:t>
            </a:r>
            <a:r>
              <a:rPr lang="zh-CN" altLang="en-US" dirty="0"/>
              <a:t>变化</a:t>
            </a:r>
            <a:endParaRPr lang="en-US" altLang="zh-CN" dirty="0"/>
          </a:p>
          <a:p>
            <a:r>
              <a:rPr lang="en-US" altLang="zh-CN" dirty="0"/>
              <a:t>[H,W,256] -&gt; [H,W,64] -&gt; [H,W,64] -&gt; [H,W,256]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7A9C16-84FC-00DA-5813-8054B4CC78BD}"/>
              </a:ext>
            </a:extLst>
          </p:cNvPr>
          <p:cNvSpPr txBox="1"/>
          <p:nvPr/>
        </p:nvSpPr>
        <p:spPr>
          <a:xfrm>
            <a:off x="5635597" y="5033862"/>
            <a:ext cx="6556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ConvNext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则采用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depth-wise convolution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构成卷积块，牺牲部分精度的前提下大幅度减少参数规模</a:t>
            </a:r>
            <a:endParaRPr lang="en-US" altLang="zh-CN" b="0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601718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0" dirty="0" err="1">
                <a:solidFill>
                  <a:srgbClr val="121212"/>
                </a:solidFill>
                <a:latin typeface="-apple-system"/>
              </a:rPr>
              <a:t>DepthWise</a:t>
            </a:r>
            <a:r>
              <a:rPr lang="en-US" altLang="zh-CN" b="0" dirty="0">
                <a:solidFill>
                  <a:srgbClr val="121212"/>
                </a:solidFill>
                <a:latin typeface="-apple-system"/>
              </a:rPr>
              <a:t> </a:t>
            </a:r>
            <a:r>
              <a:rPr lang="en-US" altLang="zh-CN" b="0" i="0" dirty="0">
                <a:solidFill>
                  <a:srgbClr val="191B1F"/>
                </a:solidFill>
                <a:effectLst/>
                <a:latin typeface="-apple-system"/>
              </a:rPr>
              <a:t>Separable Convolution</a:t>
            </a:r>
            <a:r>
              <a:rPr lang="en-US" altLang="zh-CN" b="0" dirty="0">
                <a:solidFill>
                  <a:srgbClr val="121212"/>
                </a:solidFill>
                <a:latin typeface="-apple-system"/>
              </a:rPr>
              <a:t> </a:t>
            </a:r>
            <a:r>
              <a:rPr lang="en-US" altLang="zh-CN" sz="4000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44FA005-3260-1F16-F2A0-92D06620F3A7}"/>
              </a:ext>
            </a:extLst>
          </p:cNvPr>
          <p:cNvSpPr txBox="1"/>
          <p:nvPr/>
        </p:nvSpPr>
        <p:spPr>
          <a:xfrm>
            <a:off x="4974203" y="3341763"/>
            <a:ext cx="66506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DepthWise</a:t>
            </a:r>
            <a:r>
              <a:rPr lang="en-US" altLang="zh-CN" dirty="0"/>
              <a:t> </a:t>
            </a:r>
            <a:r>
              <a:rPr lang="zh-CN" altLang="en-US" dirty="0"/>
              <a:t>将每个通道单独计算</a:t>
            </a:r>
            <a:r>
              <a:rPr lang="en-US" altLang="zh-CN" dirty="0"/>
              <a:t>,</a:t>
            </a:r>
            <a:r>
              <a:rPr lang="zh-CN" altLang="en-US" dirty="0"/>
              <a:t>使用</a:t>
            </a:r>
            <a:r>
              <a:rPr lang="en-US" altLang="zh-CN" dirty="0"/>
              <a:t>3</a:t>
            </a:r>
            <a:r>
              <a:rPr lang="zh-CN" altLang="en-US" dirty="0"/>
              <a:t>个 </a:t>
            </a:r>
            <a:r>
              <a:rPr lang="en-US" altLang="zh-CN" dirty="0"/>
              <a:t>3x3 </a:t>
            </a:r>
            <a:r>
              <a:rPr lang="zh-CN" altLang="en-US" dirty="0"/>
              <a:t>卷积核</a:t>
            </a:r>
            <a:r>
              <a:rPr lang="en-US" altLang="zh-CN" dirty="0"/>
              <a:t>-&gt;[H*,W*,3 ]</a:t>
            </a:r>
          </a:p>
          <a:p>
            <a:endParaRPr lang="en-US" altLang="zh-CN" dirty="0"/>
          </a:p>
          <a:p>
            <a:r>
              <a:rPr lang="zh-CN" altLang="en-US" dirty="0"/>
              <a:t>参数量 （</a:t>
            </a:r>
            <a:r>
              <a:rPr lang="en-US" altLang="zh-CN" dirty="0"/>
              <a:t>3*3</a:t>
            </a:r>
            <a:r>
              <a:rPr lang="zh-CN" altLang="en-US" dirty="0"/>
              <a:t>）</a:t>
            </a:r>
            <a:r>
              <a:rPr lang="en-US" altLang="zh-CN" dirty="0"/>
              <a:t>*3 = 27</a:t>
            </a:r>
          </a:p>
          <a:p>
            <a:endParaRPr lang="en-US" altLang="zh-CN" dirty="0"/>
          </a:p>
          <a:p>
            <a:r>
              <a:rPr lang="en-US" altLang="zh-CN" dirty="0" err="1"/>
              <a:t>PointWise</a:t>
            </a:r>
            <a:r>
              <a:rPr lang="en-US" altLang="zh-CN" dirty="0"/>
              <a:t> </a:t>
            </a:r>
            <a:r>
              <a:rPr lang="zh-CN" altLang="en-US" dirty="0"/>
              <a:t>使用 </a:t>
            </a:r>
            <a:r>
              <a:rPr lang="en-US" altLang="zh-CN" dirty="0"/>
              <a:t>4 </a:t>
            </a:r>
            <a:r>
              <a:rPr lang="zh-CN" altLang="en-US" dirty="0"/>
              <a:t>个 </a:t>
            </a:r>
            <a:r>
              <a:rPr lang="en-US" altLang="zh-CN" dirty="0"/>
              <a:t>1x1</a:t>
            </a:r>
            <a:r>
              <a:rPr lang="zh-CN" altLang="en-US" dirty="0"/>
              <a:t> 卷积核 </a:t>
            </a:r>
            <a:r>
              <a:rPr lang="en-US" altLang="zh-CN" dirty="0"/>
              <a:t>[H*,W*,3 ]-&gt;[H*,W*,4]</a:t>
            </a:r>
          </a:p>
          <a:p>
            <a:r>
              <a:rPr lang="zh-CN" altLang="en-US" dirty="0"/>
              <a:t>参数量   </a:t>
            </a:r>
            <a:r>
              <a:rPr lang="en-US" altLang="zh-CN" dirty="0"/>
              <a:t>1* 3</a:t>
            </a:r>
            <a:r>
              <a:rPr lang="zh-CN" altLang="en-US" dirty="0"/>
              <a:t> </a:t>
            </a:r>
            <a:r>
              <a:rPr lang="en-US" altLang="zh-CN" dirty="0"/>
              <a:t>* 4 = 12</a:t>
            </a:r>
          </a:p>
          <a:p>
            <a:endParaRPr lang="en-US" altLang="zh-CN" dirty="0"/>
          </a:p>
          <a:p>
            <a:r>
              <a:rPr lang="zh-CN" altLang="en-US" dirty="0"/>
              <a:t>总参数量：</a:t>
            </a:r>
            <a:r>
              <a:rPr lang="en-US" altLang="zh-CN" dirty="0"/>
              <a:t>27+12 = 39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0447D2-511B-C3EF-3ACB-F05DB263F2A9}"/>
              </a:ext>
            </a:extLst>
          </p:cNvPr>
          <p:cNvSpPr txBox="1"/>
          <p:nvPr/>
        </p:nvSpPr>
        <p:spPr>
          <a:xfrm>
            <a:off x="5194464" y="949129"/>
            <a:ext cx="6822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[H,W,3]  </a:t>
            </a:r>
            <a:r>
              <a:rPr lang="zh-CN" altLang="en-US" dirty="0"/>
              <a:t>使用 </a:t>
            </a:r>
            <a:r>
              <a:rPr lang="en-US" altLang="zh-CN" dirty="0"/>
              <a:t>4</a:t>
            </a:r>
            <a:r>
              <a:rPr lang="zh-CN" altLang="en-US" dirty="0"/>
              <a:t>个 </a:t>
            </a:r>
            <a:r>
              <a:rPr lang="en-US" altLang="zh-CN" dirty="0"/>
              <a:t>3x3</a:t>
            </a:r>
            <a:r>
              <a:rPr lang="zh-CN" altLang="en-US" dirty="0"/>
              <a:t> 卷积核 </a:t>
            </a:r>
            <a:r>
              <a:rPr lang="en-US" altLang="zh-CN" dirty="0"/>
              <a:t>-&gt; [H*,W*,4 ]</a:t>
            </a:r>
          </a:p>
          <a:p>
            <a:r>
              <a:rPr lang="zh-CN" altLang="en-US" dirty="0"/>
              <a:t>参数量 （</a:t>
            </a:r>
            <a:r>
              <a:rPr lang="en-US" altLang="zh-CN" dirty="0"/>
              <a:t>3*3</a:t>
            </a:r>
            <a:r>
              <a:rPr lang="zh-CN" altLang="en-US" dirty="0"/>
              <a:t>）</a:t>
            </a:r>
            <a:r>
              <a:rPr lang="en-US" altLang="zh-CN" dirty="0"/>
              <a:t>* 3</a:t>
            </a:r>
            <a:r>
              <a:rPr lang="zh-CN" altLang="en-US" dirty="0"/>
              <a:t>（通道数）</a:t>
            </a:r>
            <a:r>
              <a:rPr lang="en-US" altLang="zh-CN" dirty="0"/>
              <a:t>* 4 </a:t>
            </a:r>
            <a:r>
              <a:rPr lang="zh-CN" altLang="en-US" dirty="0"/>
              <a:t>（</a:t>
            </a:r>
            <a:r>
              <a:rPr lang="en-US" altLang="zh-CN" dirty="0"/>
              <a:t>filter</a:t>
            </a:r>
            <a:r>
              <a:rPr lang="zh-CN" altLang="en-US" dirty="0"/>
              <a:t>数） </a:t>
            </a:r>
            <a:r>
              <a:rPr lang="en-US" altLang="zh-CN" dirty="0"/>
              <a:t>=108  </a:t>
            </a:r>
            <a:endParaRPr lang="zh-CN" altLang="en-US" dirty="0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90FB93C6-3A04-4273-9B30-F15348D07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11" y="975831"/>
            <a:ext cx="3230510" cy="16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32EEB9F-BF02-C62D-0B87-B1C5FC09329C}"/>
              </a:ext>
            </a:extLst>
          </p:cNvPr>
          <p:cNvSpPr txBox="1"/>
          <p:nvPr/>
        </p:nvSpPr>
        <p:spPr>
          <a:xfrm>
            <a:off x="937114" y="2701538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普通卷积</a:t>
            </a:r>
          </a:p>
        </p:txBody>
      </p:sp>
      <p:pic>
        <p:nvPicPr>
          <p:cNvPr id="5130" name="Picture 10">
            <a:extLst>
              <a:ext uri="{FF2B5EF4-FFF2-40B4-BE49-F238E27FC236}">
                <a16:creationId xmlns:a16="http://schemas.microsoft.com/office/drawing/2014/main" id="{1D1C6489-0437-DDB2-8BE4-737D56CA4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9" y="3189505"/>
            <a:ext cx="3659480" cy="143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89D7FA1-48F3-B918-D282-30CB92341900}"/>
              </a:ext>
            </a:extLst>
          </p:cNvPr>
          <p:cNvSpPr txBox="1"/>
          <p:nvPr/>
        </p:nvSpPr>
        <p:spPr>
          <a:xfrm>
            <a:off x="927740" y="4624934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/>
              <a:t>DepthWise</a:t>
            </a:r>
            <a:endParaRPr lang="zh-CN" altLang="en-US" dirty="0"/>
          </a:p>
        </p:txBody>
      </p:sp>
      <p:pic>
        <p:nvPicPr>
          <p:cNvPr id="5134" name="Picture 14">
            <a:extLst>
              <a:ext uri="{FF2B5EF4-FFF2-40B4-BE49-F238E27FC236}">
                <a16:creationId xmlns:a16="http://schemas.microsoft.com/office/drawing/2014/main" id="{17370802-8EE2-5FC7-DA42-110115D78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20" y="4994266"/>
            <a:ext cx="3084543" cy="127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C2528E6-23B9-CB10-815A-3B89DA921EAD}"/>
              </a:ext>
            </a:extLst>
          </p:cNvPr>
          <p:cNvSpPr txBox="1"/>
          <p:nvPr/>
        </p:nvSpPr>
        <p:spPr>
          <a:xfrm>
            <a:off x="817562" y="6287764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/>
              <a:t>PointWise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980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0" dirty="0">
                <a:solidFill>
                  <a:srgbClr val="121212"/>
                </a:solidFill>
                <a:latin typeface="-apple-system"/>
              </a:rPr>
              <a:t>width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1BF23F5-B510-40E2-75AF-D3826DECF370}"/>
              </a:ext>
            </a:extLst>
          </p:cNvPr>
          <p:cNvSpPr txBox="1"/>
          <p:nvPr/>
        </p:nvSpPr>
        <p:spPr>
          <a:xfrm>
            <a:off x="962108" y="4596661"/>
            <a:ext cx="97403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网络中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stem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层的输出特征通道数为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96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（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C=96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），而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ResNet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stem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层的输出只有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64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维。为了和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网络保持一致，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ConvNeXt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网络加大了输出维度的数量使其与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网络相同，大幅提升了网络的准确率，但同时增加了模型的参数规模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688BD4A-D8F9-D0A6-6D39-64E842339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344" y="1054257"/>
            <a:ext cx="8284194" cy="29532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7F7C3BE-9F0E-DAF4-33D0-418AB922A50F}"/>
              </a:ext>
            </a:extLst>
          </p:cNvPr>
          <p:cNvSpPr/>
          <p:nvPr/>
        </p:nvSpPr>
        <p:spPr>
          <a:xfrm>
            <a:off x="1733384" y="1421245"/>
            <a:ext cx="906449" cy="18626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456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Inverted bottleneck</a:t>
            </a:r>
            <a:endParaRPr lang="zh-CN" altLang="en-US" dirty="0"/>
          </a:p>
        </p:txBody>
      </p:sp>
      <p:pic>
        <p:nvPicPr>
          <p:cNvPr id="6146" name="Picture 2" descr="图片">
            <a:extLst>
              <a:ext uri="{FF2B5EF4-FFF2-40B4-BE49-F238E27FC236}">
                <a16:creationId xmlns:a16="http://schemas.microsoft.com/office/drawing/2014/main" id="{2D491C83-F3B0-F815-792D-02DF0748D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49" y="3638103"/>
            <a:ext cx="6111567" cy="303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图片">
            <a:extLst>
              <a:ext uri="{FF2B5EF4-FFF2-40B4-BE49-F238E27FC236}">
                <a16:creationId xmlns:a16="http://schemas.microsoft.com/office/drawing/2014/main" id="{500B0E3A-00DA-9E6F-1EFA-96E305A17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55" b="25510"/>
          <a:stretch/>
        </p:blipFill>
        <p:spPr bwMode="auto">
          <a:xfrm>
            <a:off x="704685" y="1276338"/>
            <a:ext cx="1650558" cy="24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DE3663F-55F9-78FD-4780-97B7DB5D29E8}"/>
              </a:ext>
            </a:extLst>
          </p:cNvPr>
          <p:cNvSpPr txBox="1"/>
          <p:nvPr/>
        </p:nvSpPr>
        <p:spPr>
          <a:xfrm>
            <a:off x="534395" y="1017242"/>
            <a:ext cx="1820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ResNet block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96A97CE-006A-A056-B600-A105C349C7BB}"/>
              </a:ext>
            </a:extLst>
          </p:cNvPr>
          <p:cNvSpPr/>
          <p:nvPr/>
        </p:nvSpPr>
        <p:spPr>
          <a:xfrm>
            <a:off x="2377440" y="1781092"/>
            <a:ext cx="1650558" cy="1908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256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3D245E-9E23-F716-AA13-1C9A644D432E}"/>
              </a:ext>
            </a:extLst>
          </p:cNvPr>
          <p:cNvSpPr/>
          <p:nvPr/>
        </p:nvSpPr>
        <p:spPr>
          <a:xfrm>
            <a:off x="2735249" y="2311383"/>
            <a:ext cx="890546" cy="1908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64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7C55E9-7632-9D0E-07C8-1F81FAE21CDA}"/>
              </a:ext>
            </a:extLst>
          </p:cNvPr>
          <p:cNvSpPr/>
          <p:nvPr/>
        </p:nvSpPr>
        <p:spPr>
          <a:xfrm>
            <a:off x="2355243" y="2880359"/>
            <a:ext cx="1650558" cy="1908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256</a:t>
            </a:r>
            <a:endParaRPr lang="zh-CN" altLang="en-US" dirty="0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7A38C845-8100-F43D-63C3-00FF6986E5D1}"/>
              </a:ext>
            </a:extLst>
          </p:cNvPr>
          <p:cNvSpPr/>
          <p:nvPr/>
        </p:nvSpPr>
        <p:spPr>
          <a:xfrm>
            <a:off x="3101009" y="2073531"/>
            <a:ext cx="159026" cy="174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箭头: 下 10">
            <a:extLst>
              <a:ext uri="{FF2B5EF4-FFF2-40B4-BE49-F238E27FC236}">
                <a16:creationId xmlns:a16="http://schemas.microsoft.com/office/drawing/2014/main" id="{55A125FB-6E54-2B2A-D9C6-FDCF71F8980D}"/>
              </a:ext>
            </a:extLst>
          </p:cNvPr>
          <p:cNvSpPr/>
          <p:nvPr/>
        </p:nvSpPr>
        <p:spPr>
          <a:xfrm>
            <a:off x="3112107" y="2628592"/>
            <a:ext cx="159026" cy="174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E81CF98-6DD9-FEDE-7DF1-155525B68064}"/>
              </a:ext>
            </a:extLst>
          </p:cNvPr>
          <p:cNvSpPr txBox="1"/>
          <p:nvPr/>
        </p:nvSpPr>
        <p:spPr>
          <a:xfrm>
            <a:off x="6618135" y="2280121"/>
            <a:ext cx="214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a) </a:t>
            </a:r>
            <a:r>
              <a:rPr lang="en-US" altLang="zh-CN" dirty="0" err="1"/>
              <a:t>ResNeXt</a:t>
            </a:r>
            <a:r>
              <a:rPr lang="en-US" altLang="zh-CN" dirty="0"/>
              <a:t> block 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31222F0-7874-741D-BB48-436CF39A847A}"/>
              </a:ext>
            </a:extLst>
          </p:cNvPr>
          <p:cNvSpPr/>
          <p:nvPr/>
        </p:nvSpPr>
        <p:spPr>
          <a:xfrm>
            <a:off x="9734051" y="4022671"/>
            <a:ext cx="1048247" cy="1724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96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85846AB-5407-7F83-217A-37475BA0825F}"/>
              </a:ext>
            </a:extLst>
          </p:cNvPr>
          <p:cNvSpPr/>
          <p:nvPr/>
        </p:nvSpPr>
        <p:spPr>
          <a:xfrm>
            <a:off x="9279007" y="4609997"/>
            <a:ext cx="2226860" cy="21705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384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743623C-327F-59A8-C225-51B5BA117E3E}"/>
              </a:ext>
            </a:extLst>
          </p:cNvPr>
          <p:cNvSpPr/>
          <p:nvPr/>
        </p:nvSpPr>
        <p:spPr>
          <a:xfrm>
            <a:off x="9748878" y="5241896"/>
            <a:ext cx="1128091" cy="1749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96</a:t>
            </a:r>
            <a:endParaRPr lang="zh-CN" altLang="en-US" dirty="0"/>
          </a:p>
        </p:txBody>
      </p:sp>
      <p:sp>
        <p:nvSpPr>
          <p:cNvPr id="16" name="箭头: 下 15">
            <a:extLst>
              <a:ext uri="{FF2B5EF4-FFF2-40B4-BE49-F238E27FC236}">
                <a16:creationId xmlns:a16="http://schemas.microsoft.com/office/drawing/2014/main" id="{89CDCFB1-CF44-F94A-4DAD-6831CFDB88F1}"/>
              </a:ext>
            </a:extLst>
          </p:cNvPr>
          <p:cNvSpPr/>
          <p:nvPr/>
        </p:nvSpPr>
        <p:spPr>
          <a:xfrm>
            <a:off x="10258174" y="4315110"/>
            <a:ext cx="159026" cy="174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下 16">
            <a:extLst>
              <a:ext uri="{FF2B5EF4-FFF2-40B4-BE49-F238E27FC236}">
                <a16:creationId xmlns:a16="http://schemas.microsoft.com/office/drawing/2014/main" id="{D62E7F3A-2D48-4247-2554-A0BD5458709D}"/>
              </a:ext>
            </a:extLst>
          </p:cNvPr>
          <p:cNvSpPr/>
          <p:nvPr/>
        </p:nvSpPr>
        <p:spPr>
          <a:xfrm>
            <a:off x="10233411" y="4887030"/>
            <a:ext cx="159026" cy="174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E822D2C-6A7A-582F-884D-3A025E0955B2}"/>
              </a:ext>
            </a:extLst>
          </p:cNvPr>
          <p:cNvSpPr txBox="1"/>
          <p:nvPr/>
        </p:nvSpPr>
        <p:spPr>
          <a:xfrm>
            <a:off x="6571834" y="4517698"/>
            <a:ext cx="2462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b) </a:t>
            </a:r>
            <a:r>
              <a:rPr lang="en-US" altLang="zh-CN" dirty="0" err="1"/>
              <a:t>ConvNext</a:t>
            </a:r>
            <a:r>
              <a:rPr lang="en-US" altLang="zh-CN" dirty="0"/>
              <a:t> </a:t>
            </a:r>
          </a:p>
          <a:p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Inverted</a:t>
            </a:r>
            <a:r>
              <a:rPr lang="en-US" altLang="zh-CN" dirty="0"/>
              <a:t> bottleneck 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772B810-40DA-F29D-68C0-3FD08A5A3E2C}"/>
              </a:ext>
            </a:extLst>
          </p:cNvPr>
          <p:cNvSpPr/>
          <p:nvPr/>
        </p:nvSpPr>
        <p:spPr>
          <a:xfrm>
            <a:off x="8989281" y="1823831"/>
            <a:ext cx="1650558" cy="1908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384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7423DEC-8708-729C-22AD-AD029949B1F2}"/>
              </a:ext>
            </a:extLst>
          </p:cNvPr>
          <p:cNvSpPr/>
          <p:nvPr/>
        </p:nvSpPr>
        <p:spPr>
          <a:xfrm>
            <a:off x="9347090" y="2354122"/>
            <a:ext cx="890546" cy="1908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96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43579C2-3417-B67F-76CF-BF550332E239}"/>
              </a:ext>
            </a:extLst>
          </p:cNvPr>
          <p:cNvSpPr/>
          <p:nvPr/>
        </p:nvSpPr>
        <p:spPr>
          <a:xfrm>
            <a:off x="8967084" y="2923098"/>
            <a:ext cx="1650558" cy="1908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384</a:t>
            </a:r>
            <a:endParaRPr lang="zh-CN" altLang="en-US" dirty="0"/>
          </a:p>
        </p:txBody>
      </p:sp>
      <p:sp>
        <p:nvSpPr>
          <p:cNvPr id="22" name="箭头: 下 21">
            <a:extLst>
              <a:ext uri="{FF2B5EF4-FFF2-40B4-BE49-F238E27FC236}">
                <a16:creationId xmlns:a16="http://schemas.microsoft.com/office/drawing/2014/main" id="{E2419841-C650-EAF1-5BDC-F9168B43A40A}"/>
              </a:ext>
            </a:extLst>
          </p:cNvPr>
          <p:cNvSpPr/>
          <p:nvPr/>
        </p:nvSpPr>
        <p:spPr>
          <a:xfrm>
            <a:off x="9712850" y="2116270"/>
            <a:ext cx="159026" cy="174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下 22">
            <a:extLst>
              <a:ext uri="{FF2B5EF4-FFF2-40B4-BE49-F238E27FC236}">
                <a16:creationId xmlns:a16="http://schemas.microsoft.com/office/drawing/2014/main" id="{98AE9A06-1542-09A6-B1BE-0C8693991278}"/>
              </a:ext>
            </a:extLst>
          </p:cNvPr>
          <p:cNvSpPr/>
          <p:nvPr/>
        </p:nvSpPr>
        <p:spPr>
          <a:xfrm>
            <a:off x="9723948" y="2671331"/>
            <a:ext cx="159026" cy="174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868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Large kernel size  </a:t>
            </a:r>
            <a:endParaRPr lang="zh-CN" altLang="en-US" dirty="0"/>
          </a:p>
        </p:txBody>
      </p:sp>
      <p:pic>
        <p:nvPicPr>
          <p:cNvPr id="24" name="Picture 2" descr="图片">
            <a:extLst>
              <a:ext uri="{FF2B5EF4-FFF2-40B4-BE49-F238E27FC236}">
                <a16:creationId xmlns:a16="http://schemas.microsoft.com/office/drawing/2014/main" id="{118F5232-8944-821A-B011-80CB052DE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9" r="12470" b="40483"/>
          <a:stretch/>
        </p:blipFill>
        <p:spPr bwMode="auto">
          <a:xfrm>
            <a:off x="5445317" y="938488"/>
            <a:ext cx="3760967" cy="139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5EACD11-C1ED-5278-565F-2FB06B04E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789" t="799" r="15127" b="23807"/>
          <a:stretch/>
        </p:blipFill>
        <p:spPr>
          <a:xfrm>
            <a:off x="691763" y="2520564"/>
            <a:ext cx="1614220" cy="331569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CA783354-171D-9263-787F-2772477D2F8A}"/>
              </a:ext>
            </a:extLst>
          </p:cNvPr>
          <p:cNvSpPr txBox="1"/>
          <p:nvPr/>
        </p:nvSpPr>
        <p:spPr>
          <a:xfrm>
            <a:off x="2700763" y="2585985"/>
            <a:ext cx="89160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Transformer block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中的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MSA (Multi-head Self-Attention)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是在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MLP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模型之前的</a:t>
            </a:r>
            <a:endParaRPr lang="en-US" altLang="zh-CN" dirty="0">
              <a:solidFill>
                <a:srgbClr val="121212"/>
              </a:solidFill>
              <a:latin typeface="-apple-system"/>
            </a:endParaRPr>
          </a:p>
          <a:p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作者参考此设计将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 depth-wise conv 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放在了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1</a:t>
            </a:r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x1</a:t>
            </a:r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 卷积前面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也就是将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depth-wise conv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上移</a:t>
            </a:r>
            <a:endParaRPr lang="en-US" altLang="zh-CN" b="0" i="0" dirty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zh-CN" altLang="en-US" dirty="0">
                <a:solidFill>
                  <a:srgbClr val="121212"/>
                </a:solidFill>
                <a:latin typeface="-apple-system"/>
              </a:rPr>
              <a:t>参数规模和准确性都有一定程度的降低</a:t>
            </a:r>
            <a:endParaRPr lang="zh-CN" altLang="en-US" dirty="0"/>
          </a:p>
        </p:txBody>
      </p:sp>
      <p:pic>
        <p:nvPicPr>
          <p:cNvPr id="27" name="Picture 2" descr="图片">
            <a:extLst>
              <a:ext uri="{FF2B5EF4-FFF2-40B4-BE49-F238E27FC236}">
                <a16:creationId xmlns:a16="http://schemas.microsoft.com/office/drawing/2014/main" id="{DD034C6F-FD5B-2382-5DA1-8A3C02426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242" y="3465424"/>
            <a:ext cx="6111567" cy="303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ED013B3F-7412-6DCA-77A0-5971BA976A02}"/>
              </a:ext>
            </a:extLst>
          </p:cNvPr>
          <p:cNvSpPr/>
          <p:nvPr/>
        </p:nvSpPr>
        <p:spPr>
          <a:xfrm>
            <a:off x="5996576" y="3534736"/>
            <a:ext cx="3791480" cy="20403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D3A032A-93A4-343F-A50B-E6A877E67712}"/>
              </a:ext>
            </a:extLst>
          </p:cNvPr>
          <p:cNvSpPr txBox="1"/>
          <p:nvPr/>
        </p:nvSpPr>
        <p:spPr>
          <a:xfrm>
            <a:off x="475091" y="894798"/>
            <a:ext cx="6150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moving up 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  <a:ea typeface="微软雅黑" pitchFamily="34" charset="-122"/>
                <a:cs typeface="Times New Roman" pitchFamily="18" charset="0"/>
              </a:rPr>
              <a:t>depth-wise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 convolution layer</a:t>
            </a:r>
          </a:p>
        </p:txBody>
      </p:sp>
    </p:spTree>
    <p:extLst>
      <p:ext uri="{BB962C8B-B14F-4D97-AF65-F5344CB8AC3E}">
        <p14:creationId xmlns:p14="http://schemas.microsoft.com/office/powerpoint/2010/main" val="1347940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Large kernel size  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1F844C-0924-67A0-62AC-6C1BA437FCC5}"/>
              </a:ext>
            </a:extLst>
          </p:cNvPr>
          <p:cNvSpPr txBox="1"/>
          <p:nvPr/>
        </p:nvSpPr>
        <p:spPr>
          <a:xfrm>
            <a:off x="4014083" y="1055736"/>
            <a:ext cx="6150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altLang="zh-CN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pic>
        <p:nvPicPr>
          <p:cNvPr id="24" name="Picture 2" descr="图片">
            <a:extLst>
              <a:ext uri="{FF2B5EF4-FFF2-40B4-BE49-F238E27FC236}">
                <a16:creationId xmlns:a16="http://schemas.microsoft.com/office/drawing/2014/main" id="{118F5232-8944-821A-B011-80CB052DE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9" r="12470" b="40483"/>
          <a:stretch/>
        </p:blipFill>
        <p:spPr bwMode="auto">
          <a:xfrm>
            <a:off x="896509" y="2527521"/>
            <a:ext cx="4873139" cy="180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81F432E-91BF-84B5-6766-D5AA451532F5}"/>
              </a:ext>
            </a:extLst>
          </p:cNvPr>
          <p:cNvSpPr txBox="1"/>
          <p:nvPr/>
        </p:nvSpPr>
        <p:spPr>
          <a:xfrm>
            <a:off x="475090" y="894798"/>
            <a:ext cx="11412110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moving up 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  <a:ea typeface="微软雅黑" pitchFamily="34" charset="-122"/>
                <a:cs typeface="Times New Roman" pitchFamily="18" charset="0"/>
              </a:rPr>
              <a:t>depth-wise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 convolution layer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lang="zh-CN" altLang="en-US" sz="2000" b="1" dirty="0">
                <a:solidFill>
                  <a:srgbClr val="121212"/>
                </a:solidFill>
                <a:latin typeface="-apple-system"/>
              </a:rPr>
              <a:t>作者尝试了集中不同的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</a:rPr>
              <a:t> kernel size,  Kernel size </a:t>
            </a:r>
            <a:r>
              <a:rPr lang="zh-CN" altLang="en-US" sz="2000" b="1" dirty="0">
                <a:solidFill>
                  <a:srgbClr val="121212"/>
                </a:solidFill>
                <a:latin typeface="-apple-system"/>
              </a:rPr>
              <a:t>并不是越大越好，为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</a:rPr>
              <a:t>7 </a:t>
            </a:r>
            <a:r>
              <a:rPr lang="zh-CN" altLang="en-US" sz="2000" b="1" dirty="0">
                <a:solidFill>
                  <a:srgbClr val="121212"/>
                </a:solidFill>
                <a:latin typeface="-apple-system"/>
              </a:rPr>
              <a:t>时准确率达到最优值，</a:t>
            </a:r>
            <a:endParaRPr lang="en-US" altLang="zh-CN" sz="2000" b="1" dirty="0">
              <a:solidFill>
                <a:srgbClr val="121212"/>
              </a:solidFill>
              <a:latin typeface="-apple-system"/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lang="zh-CN" altLang="en-US" sz="2000" b="1" i="0" dirty="0">
                <a:solidFill>
                  <a:srgbClr val="121212"/>
                </a:solidFill>
                <a:effectLst/>
                <a:latin typeface="-apple-system"/>
              </a:rPr>
              <a:t>这与</a:t>
            </a:r>
            <a:r>
              <a:rPr lang="en-US" altLang="zh-CN" sz="2000" b="1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 Transformer </a:t>
            </a:r>
            <a:r>
              <a:rPr lang="zh-CN" altLang="en-US" sz="2000" b="1" i="0" dirty="0">
                <a:solidFill>
                  <a:srgbClr val="121212"/>
                </a:solidFill>
                <a:effectLst/>
                <a:latin typeface="-apple-system"/>
              </a:rPr>
              <a:t>中的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windows 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</a:rPr>
              <a:t>size </a:t>
            </a:r>
            <a:r>
              <a:rPr lang="zh-CN" altLang="en-US" sz="2000" b="1" dirty="0">
                <a:solidFill>
                  <a:srgbClr val="121212"/>
                </a:solidFill>
                <a:latin typeface="-apple-system"/>
              </a:rPr>
              <a:t>相同，</a:t>
            </a:r>
            <a:r>
              <a:rPr lang="en-US" altLang="zh-CN" sz="2000" b="1" dirty="0" err="1">
                <a:solidFill>
                  <a:srgbClr val="121212"/>
                </a:solidFill>
                <a:latin typeface="-apple-system"/>
              </a:rPr>
              <a:t>Swin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</a:rPr>
              <a:t> Transformer </a:t>
            </a:r>
            <a:r>
              <a:rPr lang="zh-CN" altLang="en-US" sz="2000" b="1" dirty="0">
                <a:solidFill>
                  <a:srgbClr val="121212"/>
                </a:solidFill>
                <a:latin typeface="-apple-system"/>
              </a:rPr>
              <a:t>中的 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</a:rPr>
              <a:t>windows size </a:t>
            </a:r>
            <a:r>
              <a:rPr lang="zh-CN" altLang="en-US" sz="2000" b="1" dirty="0">
                <a:solidFill>
                  <a:srgbClr val="121212"/>
                </a:solidFill>
                <a:latin typeface="-apple-system"/>
              </a:rPr>
              <a:t>同样设置为</a:t>
            </a:r>
            <a:r>
              <a:rPr lang="en-US" altLang="zh-CN" sz="2000" b="1" dirty="0">
                <a:solidFill>
                  <a:srgbClr val="121212"/>
                </a:solidFill>
                <a:latin typeface="-apple-system"/>
              </a:rPr>
              <a:t>7</a:t>
            </a:r>
            <a:endParaRPr lang="en-US" altLang="zh-CN" sz="2000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18423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Micro Design</a:t>
            </a:r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  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1F844C-0924-67A0-62AC-6C1BA437FCC5}"/>
              </a:ext>
            </a:extLst>
          </p:cNvPr>
          <p:cNvSpPr txBox="1"/>
          <p:nvPr/>
        </p:nvSpPr>
        <p:spPr>
          <a:xfrm>
            <a:off x="4014083" y="1055736"/>
            <a:ext cx="6150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altLang="zh-CN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1F432E-91BF-84B5-6766-D5AA451532F5}"/>
              </a:ext>
            </a:extLst>
          </p:cNvPr>
          <p:cNvSpPr txBox="1"/>
          <p:nvPr/>
        </p:nvSpPr>
        <p:spPr>
          <a:xfrm>
            <a:off x="481607" y="1040060"/>
            <a:ext cx="11412110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replacing </a:t>
            </a:r>
            <a:r>
              <a:rPr lang="en-US" altLang="zh-CN" sz="2000" b="1" i="0" dirty="0" err="1">
                <a:solidFill>
                  <a:srgbClr val="121212"/>
                </a:solidFill>
                <a:effectLst/>
                <a:latin typeface="-apple-system"/>
              </a:rPr>
              <a:t>ReLU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 with GELU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lang="zh-CN" altLang="en-US" sz="2000" b="1" i="0" dirty="0">
                <a:solidFill>
                  <a:srgbClr val="121212"/>
                </a:solidFill>
                <a:effectLst/>
                <a:latin typeface="-apple-system"/>
              </a:rPr>
              <a:t>将</a:t>
            </a:r>
            <a:r>
              <a:rPr lang="en-US" altLang="zh-CN" sz="2000" b="1" i="0" dirty="0" err="1">
                <a:solidFill>
                  <a:srgbClr val="121212"/>
                </a:solidFill>
                <a:effectLst/>
                <a:latin typeface="-apple-system"/>
              </a:rPr>
              <a:t>ReLU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sz="2000" b="1" i="0" dirty="0">
                <a:solidFill>
                  <a:srgbClr val="121212"/>
                </a:solidFill>
                <a:effectLst/>
                <a:latin typeface="-apple-system"/>
              </a:rPr>
              <a:t>激活函数换成 </a:t>
            </a:r>
            <a:r>
              <a:rPr lang="en-US" altLang="zh-CN" sz="2000" b="1" i="0" dirty="0" err="1">
                <a:solidFill>
                  <a:srgbClr val="121212"/>
                </a:solidFill>
                <a:effectLst/>
                <a:latin typeface="-apple-system"/>
              </a:rPr>
              <a:t>GeLU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sz="2000" b="1" i="0" dirty="0">
                <a:solidFill>
                  <a:srgbClr val="121212"/>
                </a:solidFill>
                <a:effectLst/>
                <a:latin typeface="-apple-system"/>
              </a:rPr>
              <a:t>激活函数，</a:t>
            </a:r>
            <a:endParaRPr lang="en-US" altLang="zh-CN" sz="2000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pic>
        <p:nvPicPr>
          <p:cNvPr id="2" name="Picture 2" descr="图片">
            <a:extLst>
              <a:ext uri="{FF2B5EF4-FFF2-40B4-BE49-F238E27FC236}">
                <a16:creationId xmlns:a16="http://schemas.microsoft.com/office/drawing/2014/main" id="{396D20FE-D15A-8637-44D6-8E91A0B06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07"/>
          <a:stretch/>
        </p:blipFill>
        <p:spPr bwMode="auto">
          <a:xfrm>
            <a:off x="6909897" y="912814"/>
            <a:ext cx="3629163" cy="194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2210130B-252D-8180-932D-33CCCB675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07" y="3287932"/>
            <a:ext cx="4850725" cy="299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50E8F87-1CEE-9EDB-7897-CD8524858E61}"/>
              </a:ext>
            </a:extLst>
          </p:cNvPr>
          <p:cNvSpPr txBox="1"/>
          <p:nvPr/>
        </p:nvSpPr>
        <p:spPr>
          <a:xfrm>
            <a:off x="5740841" y="3462287"/>
            <a:ext cx="381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ReLu</a:t>
            </a:r>
            <a:r>
              <a:rPr lang="en-US" altLang="zh-CN" dirty="0"/>
              <a:t>(x)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max(0,x)</a:t>
            </a:r>
            <a:endParaRPr lang="zh-CN" altLang="en-US" dirty="0"/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21B3F516-4EA3-F3E3-2694-74861A2E5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841" y="4508074"/>
            <a:ext cx="6038313" cy="75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495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Micro Design</a:t>
            </a:r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  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1F844C-0924-67A0-62AC-6C1BA437FCC5}"/>
              </a:ext>
            </a:extLst>
          </p:cNvPr>
          <p:cNvSpPr txBox="1"/>
          <p:nvPr/>
        </p:nvSpPr>
        <p:spPr>
          <a:xfrm>
            <a:off x="4014083" y="1055736"/>
            <a:ext cx="6150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altLang="zh-CN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1F432E-91BF-84B5-6766-D5AA451532F5}"/>
              </a:ext>
            </a:extLst>
          </p:cNvPr>
          <p:cNvSpPr txBox="1"/>
          <p:nvPr/>
        </p:nvSpPr>
        <p:spPr>
          <a:xfrm>
            <a:off x="481607" y="1040060"/>
            <a:ext cx="11412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fewer activation functions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CFDA5E-92B3-F421-E70B-F51B02A306EE}"/>
              </a:ext>
            </a:extLst>
          </p:cNvPr>
          <p:cNvSpPr txBox="1"/>
          <p:nvPr/>
        </p:nvSpPr>
        <p:spPr>
          <a:xfrm>
            <a:off x="976022" y="1591072"/>
            <a:ext cx="99729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Swin-T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网络的每一个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Swin Transformer Block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中均只含有一个激活函数，因此受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Swin-T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的启发，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ConvNeXt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网络减少了激活函数的使用，每个块只使用一个激活函数，部署在在第二层之后。这一项操作使得准确率由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80.6%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上升到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81.3%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，增加了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0.7%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6B0228E-E980-0081-7611-2C3EA9916CF5}"/>
              </a:ext>
            </a:extLst>
          </p:cNvPr>
          <p:cNvSpPr txBox="1"/>
          <p:nvPr/>
        </p:nvSpPr>
        <p:spPr>
          <a:xfrm>
            <a:off x="481607" y="2901990"/>
            <a:ext cx="11412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fewer normalization functions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20E779C-05A1-E6A9-61A0-839E0D1B69B0}"/>
              </a:ext>
            </a:extLst>
          </p:cNvPr>
          <p:cNvSpPr txBox="1"/>
          <p:nvPr/>
        </p:nvSpPr>
        <p:spPr>
          <a:xfrm>
            <a:off x="944217" y="3429641"/>
            <a:ext cx="1000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与激活函数类似，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ConvNeXt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网络也减少了正则化函数的使用，每个块只使用一个正则化函数，部署在第一层之后。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5123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121212"/>
                </a:solidFill>
                <a:latin typeface="-apple-system"/>
              </a:rPr>
              <a:t>Micro Design</a:t>
            </a:r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  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1F844C-0924-67A0-62AC-6C1BA437FCC5}"/>
              </a:ext>
            </a:extLst>
          </p:cNvPr>
          <p:cNvSpPr txBox="1"/>
          <p:nvPr/>
        </p:nvSpPr>
        <p:spPr>
          <a:xfrm>
            <a:off x="4014083" y="1055736"/>
            <a:ext cx="6150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altLang="zh-CN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1F432E-91BF-84B5-6766-D5AA451532F5}"/>
              </a:ext>
            </a:extLst>
          </p:cNvPr>
          <p:cNvSpPr txBox="1"/>
          <p:nvPr/>
        </p:nvSpPr>
        <p:spPr>
          <a:xfrm>
            <a:off x="481607" y="1040060"/>
            <a:ext cx="38359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substituting BN with LN</a:t>
            </a:r>
          </a:p>
        </p:txBody>
      </p:sp>
      <p:pic>
        <p:nvPicPr>
          <p:cNvPr id="11266" name="Picture 2" descr="图片">
            <a:extLst>
              <a:ext uri="{FF2B5EF4-FFF2-40B4-BE49-F238E27FC236}">
                <a16:creationId xmlns:a16="http://schemas.microsoft.com/office/drawing/2014/main" id="{A28539E2-049D-23D1-8930-6CC46CF03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23" y="1563496"/>
            <a:ext cx="3570135" cy="442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E4DE450-2A04-4A0A-A511-0C787616F9A3}"/>
              </a:ext>
            </a:extLst>
          </p:cNvPr>
          <p:cNvSpPr txBox="1"/>
          <p:nvPr/>
        </p:nvSpPr>
        <p:spPr>
          <a:xfrm>
            <a:off x="481607" y="6218145"/>
            <a:ext cx="6150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将正则化函数由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BN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替换成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LN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9446BC-F23D-AF2D-C175-1E6A3BE71148}"/>
              </a:ext>
            </a:extLst>
          </p:cNvPr>
          <p:cNvSpPr txBox="1"/>
          <p:nvPr/>
        </p:nvSpPr>
        <p:spPr>
          <a:xfrm>
            <a:off x="6152212" y="1026171"/>
            <a:ext cx="3835951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separate </a:t>
            </a:r>
            <a:r>
              <a:rPr lang="en-US" altLang="zh-CN" sz="2000" b="1" i="0" dirty="0" err="1">
                <a:solidFill>
                  <a:srgbClr val="121212"/>
                </a:solidFill>
                <a:effectLst/>
                <a:latin typeface="-apple-system"/>
              </a:rPr>
              <a:t>downsampling</a:t>
            </a:r>
            <a:r>
              <a:rPr lang="en-US" altLang="zh-CN" sz="2000" b="1" i="0" dirty="0">
                <a:solidFill>
                  <a:srgbClr val="121212"/>
                </a:solidFill>
                <a:effectLst/>
                <a:latin typeface="-apple-system"/>
              </a:rPr>
              <a:t> layers</a:t>
            </a:r>
            <a:endParaRPr lang="en-US" altLang="zh-CN" sz="2000" b="1" dirty="0">
              <a:solidFill>
                <a:srgbClr val="121212"/>
              </a:solidFill>
              <a:latin typeface="-apple-system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endParaRPr lang="en-US" altLang="zh-CN" sz="2000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A66AD0-8A22-17DB-A4A8-735CBD7C14D2}"/>
              </a:ext>
            </a:extLst>
          </p:cNvPr>
          <p:cNvSpPr txBox="1"/>
          <p:nvPr/>
        </p:nvSpPr>
        <p:spPr>
          <a:xfrm>
            <a:off x="5587779" y="1800742"/>
            <a:ext cx="61503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参考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-T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网络中的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Patch Merging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模块，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ConvNeXt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网络单独设计了一个下采样层对特征进行单独的下采样操作。通过单独的下采样操作，网络的准确率由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81.5%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提升到了 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82.0%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7889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CB2623B-B513-C60E-3BB5-69224F8C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Patch Merging in </a:t>
            </a:r>
            <a:r>
              <a:rPr lang="en-US" altLang="zh-CN" b="1" i="0" dirty="0" err="1">
                <a:solidFill>
                  <a:srgbClr val="121212"/>
                </a:solidFill>
                <a:effectLst/>
                <a:latin typeface="-apple-system"/>
              </a:rPr>
              <a:t>Swin</a:t>
            </a:r>
            <a:r>
              <a:rPr lang="en-US" altLang="zh-CN" b="1" i="0" dirty="0">
                <a:solidFill>
                  <a:srgbClr val="121212"/>
                </a:solidFill>
                <a:effectLst/>
                <a:latin typeface="-apple-system"/>
              </a:rPr>
              <a:t> Transformer  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1F844C-0924-67A0-62AC-6C1BA437FCC5}"/>
              </a:ext>
            </a:extLst>
          </p:cNvPr>
          <p:cNvSpPr txBox="1"/>
          <p:nvPr/>
        </p:nvSpPr>
        <p:spPr>
          <a:xfrm>
            <a:off x="4014083" y="1055736"/>
            <a:ext cx="6150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altLang="zh-CN" b="1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BF5BA8D-E75D-A390-6B2C-EDE516CD6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58" y="1055737"/>
            <a:ext cx="4769542" cy="29207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D341AE-B485-7500-9BB3-D3F79229D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452" y="1055736"/>
            <a:ext cx="5016378" cy="230766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EBF4A21-71AC-007E-777D-31F19F2B7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740" y="4185988"/>
            <a:ext cx="8617792" cy="224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6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7580</TotalTime>
  <Words>1084</Words>
  <Application>Microsoft Office PowerPoint</Application>
  <PresentationFormat>宽屏</PresentationFormat>
  <Paragraphs>102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-apple-system</vt:lpstr>
      <vt:lpstr>等线</vt:lpstr>
      <vt:lpstr>等线 Light</vt:lpstr>
      <vt:lpstr>微软雅黑</vt:lpstr>
      <vt:lpstr>Arial</vt:lpstr>
      <vt:lpstr>Times New Roman</vt:lpstr>
      <vt:lpstr>Wingdings</vt:lpstr>
      <vt:lpstr>Office 主题​​</vt:lpstr>
      <vt:lpstr>自定义设计方案</vt:lpstr>
      <vt:lpstr>A ConvNet for the 2020s （ConvNext）  CVPR2022   Zhuang Liu et.al.  Facebook AI Research (FAIR)</vt:lpstr>
      <vt:lpstr>现状</vt:lpstr>
      <vt:lpstr>本文的主要贡献</vt:lpstr>
      <vt:lpstr>ResNet50 Vs Swin Transformer</vt:lpstr>
      <vt:lpstr>优化</vt:lpstr>
      <vt:lpstr>优化- Macro design </vt:lpstr>
      <vt:lpstr>优化- “patchify” stem </vt:lpstr>
      <vt:lpstr>ResNeXt </vt:lpstr>
      <vt:lpstr>DepthWise Separable Convolution  </vt:lpstr>
      <vt:lpstr>width</vt:lpstr>
      <vt:lpstr>Inverted bottleneck</vt:lpstr>
      <vt:lpstr>Large kernel size  </vt:lpstr>
      <vt:lpstr>Large kernel size  </vt:lpstr>
      <vt:lpstr>Micro Design  </vt:lpstr>
      <vt:lpstr>Micro Design  </vt:lpstr>
      <vt:lpstr>Micro Design  </vt:lpstr>
      <vt:lpstr>Patch Merging in Swin Transformer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Panoptic-based Image Synthesis</dc:title>
  <dc:creator>G L</dc:creator>
  <cp:lastModifiedBy>L G</cp:lastModifiedBy>
  <cp:revision>464</cp:revision>
  <dcterms:created xsi:type="dcterms:W3CDTF">2021-09-10T03:56:24Z</dcterms:created>
  <dcterms:modified xsi:type="dcterms:W3CDTF">2024-03-19T09:54:44Z</dcterms:modified>
</cp:coreProperties>
</file>