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7" r:id="rId2"/>
    <p:sldId id="1899" r:id="rId3"/>
    <p:sldId id="1900" r:id="rId4"/>
    <p:sldId id="1911" r:id="rId5"/>
    <p:sldId id="1902" r:id="rId6"/>
    <p:sldId id="1912" r:id="rId7"/>
    <p:sldId id="1913" r:id="rId8"/>
    <p:sldId id="1914" r:id="rId9"/>
    <p:sldId id="1915" r:id="rId10"/>
    <p:sldId id="1903" r:id="rId11"/>
    <p:sldId id="1916" r:id="rId12"/>
    <p:sldId id="1918" r:id="rId13"/>
    <p:sldId id="1919" r:id="rId14"/>
    <p:sldId id="1920" r:id="rId15"/>
    <p:sldId id="1925" r:id="rId16"/>
    <p:sldId id="1921" r:id="rId17"/>
    <p:sldId id="1922" r:id="rId18"/>
    <p:sldId id="1926" r:id="rId19"/>
    <p:sldId id="1923" r:id="rId20"/>
    <p:sldId id="1924" r:id="rId21"/>
    <p:sldId id="1910"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李清伟" initials="李清伟"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7AAC"/>
    <a:srgbClr val="FF8ABA"/>
    <a:srgbClr val="0033CC"/>
    <a:srgbClr val="0000FF"/>
    <a:srgbClr val="4472C4"/>
    <a:srgbClr val="FF9933"/>
    <a:srgbClr val="CC33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71416" autoAdjust="0"/>
  </p:normalViewPr>
  <p:slideViewPr>
    <p:cSldViewPr snapToGrid="0">
      <p:cViewPr varScale="1">
        <p:scale>
          <a:sx n="46" d="100"/>
          <a:sy n="46" d="100"/>
        </p:scale>
        <p:origin x="9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1B2568-D8A3-4FF4-BAA2-A310E3EDA64E}" type="datetimeFigureOut">
              <a:rPr lang="zh-CN" altLang="en-US" smtClean="0"/>
              <a:t>2024/11/22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6460B-A568-42EF-A9F3-45FAAC6AA7C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我今天要讲的是</a:t>
            </a:r>
            <a:r>
              <a:rPr lang="en-US" altLang="zh-CN" dirty="0"/>
              <a:t>SIGMOD2024</a:t>
            </a:r>
            <a:r>
              <a:rPr lang="zh-CN" altLang="en-US" dirty="0"/>
              <a:t>年的一篇文章，属性图上视图的实现策略</a:t>
            </a:r>
          </a:p>
        </p:txBody>
      </p:sp>
      <p:sp>
        <p:nvSpPr>
          <p:cNvPr id="4" name="灯片编号占位符 3"/>
          <p:cNvSpPr>
            <a:spLocks noGrp="1"/>
          </p:cNvSpPr>
          <p:nvPr>
            <p:ph type="sldNum" sz="quarter" idx="5"/>
          </p:nvPr>
        </p:nvSpPr>
        <p:spPr/>
        <p:txBody>
          <a:bodyPr/>
          <a:lstStyle/>
          <a:p>
            <a:fld id="{BF66460B-A568-42EF-A9F3-45FAAC6AA7C6}" type="slidenum">
              <a:rPr lang="zh-CN" altLang="en-US" smtClean="0"/>
              <a:t>1</a:t>
            </a:fld>
            <a:endParaRPr lang="zh-CN" altLang="en-US"/>
          </a:p>
        </p:txBody>
      </p:sp>
    </p:spTree>
    <p:extLst>
      <p:ext uri="{BB962C8B-B14F-4D97-AF65-F5344CB8AC3E}">
        <p14:creationId xmlns:p14="http://schemas.microsoft.com/office/powerpoint/2010/main" val="3349049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dirty="0"/>
              <a:t>随着对复杂查询的需求增大，对属性图的关注度逐渐上升</a:t>
            </a:r>
            <a:endParaRPr lang="en-US" altLang="zh-CN" b="1" dirty="0"/>
          </a:p>
          <a:p>
            <a:r>
              <a:rPr lang="zh-CN" altLang="en-US" b="1" dirty="0"/>
              <a:t>对于一些像数据溯源的图，会被编码为实体、操作、代理等节点，有些时候会需要在不同的细节级别上显示节点，可能会把某个子图直接替换为一个节点</a:t>
            </a:r>
            <a:r>
              <a:rPr lang="en-US" altLang="zh-CN" b="1" dirty="0"/>
              <a:t>(</a:t>
            </a:r>
            <a:r>
              <a:rPr lang="zh-CN" altLang="en-US" b="1" dirty="0"/>
              <a:t>即缩小操作</a:t>
            </a:r>
            <a:r>
              <a:rPr lang="en-US" altLang="zh-CN" b="1" dirty="0"/>
              <a:t>)</a:t>
            </a:r>
            <a:r>
              <a:rPr lang="zh-CN" altLang="en-US" b="1" dirty="0"/>
              <a:t>，也会把一个节点替换为一整个子图</a:t>
            </a:r>
            <a:r>
              <a:rPr lang="en-US" altLang="zh-CN" b="1" dirty="0"/>
              <a:t>(</a:t>
            </a:r>
            <a:r>
              <a:rPr lang="zh-CN" altLang="en-US" b="1" dirty="0"/>
              <a:t>即放大操作</a:t>
            </a:r>
            <a:r>
              <a:rPr lang="en-US" altLang="zh-CN" b="1" dirty="0"/>
              <a:t>)</a:t>
            </a:r>
            <a:r>
              <a:rPr lang="zh-CN" altLang="en-US" b="1" dirty="0"/>
              <a:t> </a:t>
            </a:r>
            <a:endParaRPr lang="en-US" altLang="zh-CN" b="1" dirty="0"/>
          </a:p>
          <a:p>
            <a:r>
              <a:rPr lang="zh-CN" altLang="en-US" b="1" dirty="0"/>
              <a:t>另外从查询速率的角度来说，提取查询的公共部分，提前存储视图结果，可以大大减少查询时间</a:t>
            </a:r>
            <a:endParaRPr lang="en-US" altLang="zh-CN" b="1" dirty="0"/>
          </a:p>
          <a:p>
            <a:endParaRPr lang="en-US" alt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dirty="0">
                <a:sym typeface="Wingdings" panose="05000000000000000000" pitchFamily="2" charset="2"/>
              </a:rPr>
              <a:t>比如说有一个关于文件操作的图，左边是事件级别的图，节点包括文件，程序和终端；边包括读、写、删除等操作；</a:t>
            </a:r>
            <a:endParaRPr lang="en-US" altLang="zh-CN" b="1" dirty="0">
              <a:sym typeface="Wingdings" panose="05000000000000000000" pitchFamily="2" charset="2"/>
            </a:endParaRPr>
          </a:p>
          <a:p>
            <a:r>
              <a:rPr lang="zh-CN" altLang="en-US" b="1" dirty="0">
                <a:sym typeface="Wingdings" panose="05000000000000000000" pitchFamily="2" charset="2"/>
              </a:rPr>
              <a:t>现在希望去掉临时的文件，并添加用户信息，可以看到左边的</a:t>
            </a:r>
            <a:r>
              <a:rPr lang="en-US" altLang="zh-CN" b="1" dirty="0">
                <a:sym typeface="Wingdings" panose="05000000000000000000" pitchFamily="2" charset="2"/>
              </a:rPr>
              <a:t>f2</a:t>
            </a:r>
            <a:r>
              <a:rPr lang="zh-CN" altLang="en-US" b="1" dirty="0">
                <a:sym typeface="Wingdings" panose="05000000000000000000" pitchFamily="2" charset="2"/>
              </a:rPr>
              <a:t>和</a:t>
            </a:r>
            <a:r>
              <a:rPr lang="en-US" altLang="zh-CN" b="1" dirty="0">
                <a:sym typeface="Wingdings" panose="05000000000000000000" pitchFamily="2" charset="2"/>
              </a:rPr>
              <a:t>f3</a:t>
            </a:r>
            <a:r>
              <a:rPr lang="zh-CN" altLang="en-US" b="1" dirty="0">
                <a:sym typeface="Wingdings" panose="05000000000000000000" pitchFamily="2" charset="2"/>
              </a:rPr>
              <a:t>在程序结束之后是会被删除的，所以在右边的图中不会出现</a:t>
            </a:r>
            <a:endParaRPr lang="en-US" altLang="zh-CN" b="1" dirty="0">
              <a:sym typeface="Wingdings" panose="05000000000000000000" pitchFamily="2" charset="2"/>
            </a:endParaRPr>
          </a:p>
          <a:p>
            <a:r>
              <a:rPr lang="zh-CN" altLang="en-US" b="1" dirty="0">
                <a:sym typeface="Wingdings" panose="05000000000000000000" pitchFamily="2" charset="2"/>
              </a:rPr>
              <a:t>左边的</a:t>
            </a:r>
            <a:r>
              <a:rPr lang="en-US" altLang="zh-CN" b="1" dirty="0">
                <a:sym typeface="Wingdings" panose="05000000000000000000" pitchFamily="2" charset="2"/>
              </a:rPr>
              <a:t>Read</a:t>
            </a:r>
            <a:r>
              <a:rPr lang="zh-CN" altLang="en-US" b="1" dirty="0">
                <a:sym typeface="Wingdings" panose="05000000000000000000" pitchFamily="2" charset="2"/>
              </a:rPr>
              <a:t>和</a:t>
            </a:r>
            <a:r>
              <a:rPr lang="en-US" altLang="zh-CN" b="1" dirty="0">
                <a:sym typeface="Wingdings" panose="05000000000000000000" pitchFamily="2" charset="2"/>
              </a:rPr>
              <a:t>Write</a:t>
            </a:r>
            <a:r>
              <a:rPr lang="zh-CN" altLang="en-US" b="1" dirty="0">
                <a:sym typeface="Wingdings" panose="05000000000000000000" pitchFamily="2" charset="2"/>
              </a:rPr>
              <a:t>也改成了</a:t>
            </a:r>
            <a:r>
              <a:rPr lang="en-US" altLang="zh-CN" b="1" dirty="0">
                <a:sym typeface="Wingdings" panose="05000000000000000000" pitchFamily="2" charset="2"/>
              </a:rPr>
              <a:t>Used</a:t>
            </a:r>
            <a:r>
              <a:rPr lang="zh-CN" altLang="en-US" b="1" dirty="0">
                <a:sym typeface="Wingdings" panose="05000000000000000000" pitchFamily="2" charset="2"/>
              </a:rPr>
              <a:t>和</a:t>
            </a:r>
            <a:r>
              <a:rPr lang="en-US" altLang="zh-CN" b="1" dirty="0" err="1">
                <a:sym typeface="Wingdings" panose="05000000000000000000" pitchFamily="2" charset="2"/>
              </a:rPr>
              <a:t>WasGeneratedBy</a:t>
            </a:r>
            <a:r>
              <a:rPr lang="zh-CN" altLang="en-US" b="1" dirty="0">
                <a:sym typeface="Wingdings" panose="05000000000000000000" pitchFamily="2" charset="2"/>
              </a:rPr>
              <a:t>，并且添加了一些额外的边表示依赖关系</a:t>
            </a:r>
            <a:endParaRPr b="1" dirty="0">
              <a:sym typeface="Wingdings" panose="05000000000000000000" pitchFamily="2" charset="2"/>
            </a:endParaRPr>
          </a:p>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本文的贡献是</a:t>
            </a:r>
            <a:r>
              <a:rPr lang="zh-CN" altLang="en-US" b="1" dirty="0"/>
              <a:t>将图视图转换为关系形式，这样可以使用现有的方法计算视图并且用来表示查询</a:t>
            </a:r>
          </a:p>
          <a:p>
            <a:r>
              <a:rPr lang="zh-CN" altLang="en-US" b="1" dirty="0">
                <a:sym typeface="Wingdings" panose="05000000000000000000" pitchFamily="2" charset="2"/>
              </a:rPr>
              <a:t>本文使用了标准图数据库查询语言</a:t>
            </a:r>
            <a:r>
              <a:rPr lang="en-US" altLang="zh-CN" b="1" dirty="0">
                <a:sym typeface="Wingdings" panose="05000000000000000000" pitchFamily="2" charset="2"/>
              </a:rPr>
              <a:t>GQL</a:t>
            </a:r>
            <a:r>
              <a:rPr lang="zh-CN" altLang="en-US" b="1" dirty="0">
                <a:sym typeface="Wingdings" panose="05000000000000000000" pitchFamily="2" charset="2"/>
              </a:rPr>
              <a:t>来支持视图语句的定义，并且定义了一个保持干净语义的良好行为视图的概念</a:t>
            </a:r>
          </a:p>
          <a:p>
            <a:r>
              <a:rPr lang="zh-CN" altLang="en-US" b="1" dirty="0">
                <a:sym typeface="Wingdings" panose="05000000000000000000" pitchFamily="2" charset="2"/>
              </a:rPr>
              <a:t>然后本文在图数据库中实现了物化和更新视图的策略，在关系数据库中同时实现了物化视图和虚拟视图，并且在关系型数据库中使用索引加速了在图视图上的查询速率</a:t>
            </a:r>
          </a:p>
          <a:p>
            <a:r>
              <a:rPr lang="zh-CN" altLang="en-US" b="1" dirty="0">
                <a:sym typeface="Wingdings" panose="05000000000000000000" pitchFamily="2" charset="2"/>
              </a:rPr>
              <a:t>最后实验结果表明在多个工作负载和不同的数据库管理系统上本文的方法都能够有不错的性能提升</a:t>
            </a:r>
          </a:p>
          <a:p>
            <a:endParaRPr lang="zh-CN" altLang="en-US" dirty="0"/>
          </a:p>
        </p:txBody>
      </p:sp>
    </p:spTree>
    <p:extLst>
      <p:ext uri="{BB962C8B-B14F-4D97-AF65-F5344CB8AC3E}">
        <p14:creationId xmlns:p14="http://schemas.microsoft.com/office/powerpoint/2010/main" val="3725824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接下来是相关的定义，首先是视图语句，本文采用了</a:t>
            </a:r>
            <a:r>
              <a:rPr lang="en-US" altLang="zh-CN" dirty="0"/>
              <a:t>GQL</a:t>
            </a:r>
            <a:r>
              <a:rPr lang="zh-CN" altLang="en-US" dirty="0"/>
              <a:t>的定义</a:t>
            </a:r>
            <a:endParaRPr lang="en-US" altLang="zh-CN" dirty="0"/>
          </a:p>
          <a:p>
            <a:r>
              <a:rPr lang="zh-CN" altLang="en-US" dirty="0"/>
              <a:t>主要的部分是</a:t>
            </a:r>
            <a:r>
              <a:rPr lang="en-US" altLang="zh-CN" dirty="0"/>
              <a:t>CONSTRUCT-MATCH-WHERE</a:t>
            </a:r>
            <a:r>
              <a:rPr lang="zh-CN" altLang="en-US" dirty="0"/>
              <a:t>的模式，</a:t>
            </a:r>
            <a:r>
              <a:rPr lang="en-US" altLang="zh-CN" dirty="0"/>
              <a:t>Match-Where</a:t>
            </a:r>
            <a:r>
              <a:rPr lang="zh-CN" altLang="en-US" dirty="0"/>
              <a:t>子句先匹配到需要的结果</a:t>
            </a:r>
            <a:endParaRPr lang="en-US" altLang="zh-CN" dirty="0"/>
          </a:p>
          <a:p>
            <a:r>
              <a:rPr lang="zh-CN" altLang="en-US" dirty="0"/>
              <a:t>然后</a:t>
            </a:r>
            <a:r>
              <a:rPr lang="en-US" altLang="zh-CN" dirty="0"/>
              <a:t>Construct</a:t>
            </a:r>
            <a:r>
              <a:rPr lang="zh-CN" altLang="en-US" dirty="0"/>
              <a:t>语句创建视图，并且返回结果</a:t>
            </a:r>
            <a:endParaRPr lang="en-US" altLang="zh-CN" dirty="0"/>
          </a:p>
          <a:p>
            <a:r>
              <a:rPr lang="zh-CN" altLang="en-US" dirty="0"/>
              <a:t>比如这条语句，首先</a:t>
            </a:r>
            <a:r>
              <a:rPr lang="en-US" altLang="zh-CN" dirty="0"/>
              <a:t>Match</a:t>
            </a:r>
            <a:r>
              <a:rPr lang="zh-CN" altLang="en-US" dirty="0"/>
              <a:t>匹配到了所有读取操作的实体和活动，然后</a:t>
            </a:r>
            <a:r>
              <a:rPr lang="en-US" altLang="zh-CN" dirty="0"/>
              <a:t>Construct</a:t>
            </a:r>
            <a:r>
              <a:rPr lang="zh-CN" altLang="en-US" dirty="0"/>
              <a:t>创建了一条反向边表示活动使用了实体，并且设置边的</a:t>
            </a:r>
            <a:r>
              <a:rPr lang="en-US" altLang="zh-CN" dirty="0"/>
              <a:t>timestamp</a:t>
            </a:r>
            <a:r>
              <a:rPr lang="zh-CN" altLang="en-US" dirty="0"/>
              <a:t>属性为</a:t>
            </a:r>
            <a:r>
              <a:rPr lang="en-US" altLang="zh-CN" dirty="0"/>
              <a:t>3</a:t>
            </a:r>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对于关系型数据库和图数据库，会有</a:t>
            </a:r>
            <a:r>
              <a:rPr lang="en-US" altLang="zh-CN" dirty="0"/>
              <a:t>Schema</a:t>
            </a:r>
            <a:r>
              <a:rPr lang="zh-CN" altLang="en-US" dirty="0"/>
              <a:t>约束，使用一阶逻辑表示</a:t>
            </a:r>
            <a:endParaRPr lang="en-US" altLang="zh-CN" dirty="0"/>
          </a:p>
          <a:p>
            <a:r>
              <a:rPr lang="zh-CN" altLang="en-US" dirty="0"/>
              <a:t>比如主键需要满足唯一性约束和非空性约束</a:t>
            </a:r>
            <a:endParaRPr lang="en-US" altLang="zh-CN" dirty="0"/>
          </a:p>
          <a:p>
            <a:r>
              <a:rPr lang="zh-CN" altLang="en-US" dirty="0"/>
              <a:t>唯一性约束就是如果有两个点</a:t>
            </a:r>
            <a:r>
              <a:rPr lang="en-US" altLang="zh-CN" dirty="0"/>
              <a:t>n1,n2</a:t>
            </a:r>
            <a:r>
              <a:rPr lang="zh-CN" altLang="en-US" dirty="0"/>
              <a:t>，类型相同，为</a:t>
            </a:r>
            <a:r>
              <a:rPr lang="en-US" altLang="zh-CN" dirty="0" err="1"/>
              <a:t>activityType</a:t>
            </a:r>
            <a:r>
              <a:rPr lang="zh-CN" altLang="en-US" dirty="0"/>
              <a:t>，并且拥有相同的</a:t>
            </a:r>
            <a:r>
              <a:rPr lang="en-US" altLang="zh-CN" dirty="0"/>
              <a:t>id k</a:t>
            </a:r>
            <a:r>
              <a:rPr lang="zh-CN" altLang="en-US" dirty="0"/>
              <a:t>，那么</a:t>
            </a:r>
            <a:r>
              <a:rPr lang="en-US" altLang="zh-CN" dirty="0"/>
              <a:t>n1</a:t>
            </a:r>
            <a:r>
              <a:rPr lang="zh-CN" altLang="en-US" dirty="0"/>
              <a:t>和</a:t>
            </a:r>
            <a:r>
              <a:rPr lang="en-US" altLang="zh-CN" dirty="0"/>
              <a:t>n2</a:t>
            </a:r>
            <a:r>
              <a:rPr lang="zh-CN" altLang="en-US" dirty="0"/>
              <a:t>是同一个点</a:t>
            </a:r>
            <a:endParaRPr lang="en-US" altLang="zh-CN" dirty="0"/>
          </a:p>
          <a:p>
            <a:r>
              <a:rPr lang="zh-CN" altLang="en-US" dirty="0"/>
              <a:t>非空性约束就比如</a:t>
            </a:r>
            <a:r>
              <a:rPr lang="en-US" altLang="zh-CN" dirty="0" err="1"/>
              <a:t>activityType</a:t>
            </a:r>
            <a:r>
              <a:rPr lang="zh-CN" altLang="en-US" dirty="0"/>
              <a:t>类型的点的主键为</a:t>
            </a:r>
            <a:r>
              <a:rPr lang="en-US" altLang="zh-CN" dirty="0"/>
              <a:t>id</a:t>
            </a:r>
            <a:r>
              <a:rPr lang="zh-CN" altLang="en-US" dirty="0"/>
              <a:t>，那么如果某点</a:t>
            </a:r>
            <a:r>
              <a:rPr lang="en-US" altLang="zh-CN" dirty="0"/>
              <a:t>n1</a:t>
            </a:r>
            <a:r>
              <a:rPr lang="zh-CN" altLang="en-US" dirty="0"/>
              <a:t>为</a:t>
            </a:r>
            <a:r>
              <a:rPr lang="en-US" altLang="zh-CN" dirty="0" err="1"/>
              <a:t>activityType</a:t>
            </a:r>
            <a:r>
              <a:rPr lang="zh-CN" altLang="en-US" dirty="0"/>
              <a:t>类型，那么它的</a:t>
            </a:r>
            <a:r>
              <a:rPr lang="en-US" altLang="zh-CN" dirty="0"/>
              <a:t>id</a:t>
            </a:r>
            <a:r>
              <a:rPr lang="zh-CN" altLang="en-US" dirty="0"/>
              <a:t>存在</a:t>
            </a:r>
            <a:endParaRPr lang="en-US" altLang="zh-CN" dirty="0"/>
          </a:p>
          <a:p>
            <a:r>
              <a:rPr lang="zh-CN" altLang="en-US" dirty="0"/>
              <a:t>还有一种约束类似于关系型数据库中的外键约束，表示某种类型的边连接什么类型的节点</a:t>
            </a:r>
            <a:endParaRPr lang="en-US" altLang="zh-CN" dirty="0"/>
          </a:p>
          <a:p>
            <a:r>
              <a:rPr lang="zh-CN" altLang="en-US" dirty="0"/>
              <a:t>比如有一条</a:t>
            </a:r>
            <a:r>
              <a:rPr lang="en-US" altLang="zh-CN" dirty="0" err="1"/>
              <a:t>ActedOnBehalfOf</a:t>
            </a:r>
            <a:r>
              <a:rPr lang="zh-CN" altLang="en-US" dirty="0"/>
              <a:t>类型的边，它的源点为</a:t>
            </a:r>
            <a:r>
              <a:rPr lang="en-US" altLang="zh-CN" dirty="0" err="1"/>
              <a:t>activityType</a:t>
            </a:r>
            <a:r>
              <a:rPr lang="zh-CN" altLang="en-US" dirty="0"/>
              <a:t>类型，终点为</a:t>
            </a:r>
            <a:r>
              <a:rPr lang="en-US" altLang="zh-CN" dirty="0" err="1"/>
              <a:t>agentType</a:t>
            </a:r>
            <a:r>
              <a:rPr lang="zh-CN" altLang="en-US" dirty="0"/>
              <a:t>类型</a:t>
            </a:r>
          </a:p>
        </p:txBody>
      </p:sp>
    </p:spTree>
    <p:extLst>
      <p:ext uri="{BB962C8B-B14F-4D97-AF65-F5344CB8AC3E}">
        <p14:creationId xmlns:p14="http://schemas.microsoft.com/office/powerpoint/2010/main" val="1149165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本文定义了</a:t>
            </a:r>
            <a:r>
              <a:rPr lang="en-US" altLang="zh-CN" dirty="0"/>
              <a:t>TGD</a:t>
            </a:r>
            <a:r>
              <a:rPr lang="zh-CN" altLang="en-US" dirty="0"/>
              <a:t>来表示视图，</a:t>
            </a:r>
            <a:r>
              <a:rPr lang="en-US" altLang="zh-CN" dirty="0"/>
              <a:t>TGD</a:t>
            </a:r>
            <a:r>
              <a:rPr lang="zh-CN" altLang="en-US" dirty="0"/>
              <a:t>即元组生成依赖，如果在关系中存在满足一定条件的元组，那么在关系中也存在满足某种条件的其他元组</a:t>
            </a:r>
            <a:endParaRPr lang="en-US" altLang="zh-CN" dirty="0"/>
          </a:p>
          <a:p>
            <a:r>
              <a:rPr lang="zh-CN" altLang="en-US" dirty="0"/>
              <a:t>对于之前的视图，可以表示为这个一阶逻辑形式的</a:t>
            </a:r>
            <a:r>
              <a:rPr lang="en-US" altLang="zh-CN" dirty="0"/>
              <a:t>TGD</a:t>
            </a:r>
            <a:r>
              <a:rPr lang="zh-CN" altLang="en-US" dirty="0"/>
              <a:t>，就是将</a:t>
            </a:r>
            <a:r>
              <a:rPr lang="en-US" altLang="zh-CN" dirty="0"/>
              <a:t>Match</a:t>
            </a:r>
            <a:r>
              <a:rPr lang="zh-CN" altLang="en-US" dirty="0"/>
              <a:t>子句作为</a:t>
            </a:r>
            <a:r>
              <a:rPr lang="en-US" altLang="zh-CN" dirty="0"/>
              <a:t>TGD</a:t>
            </a:r>
            <a:r>
              <a:rPr lang="zh-CN" altLang="en-US" dirty="0"/>
              <a:t>的左半部分，</a:t>
            </a:r>
            <a:r>
              <a:rPr lang="en-US" altLang="zh-CN" dirty="0"/>
              <a:t>Construct</a:t>
            </a:r>
            <a:r>
              <a:rPr lang="zh-CN" altLang="en-US" dirty="0"/>
              <a:t>子句作为</a:t>
            </a:r>
            <a:r>
              <a:rPr lang="en-US" altLang="zh-CN" dirty="0"/>
              <a:t>TGD</a:t>
            </a:r>
            <a:r>
              <a:rPr lang="zh-CN" altLang="en-US" dirty="0"/>
              <a:t>的右半部分</a:t>
            </a:r>
            <a:endParaRPr lang="en-US" altLang="zh-CN" dirty="0"/>
          </a:p>
          <a:p>
            <a:r>
              <a:rPr lang="zh-CN" altLang="en-US" dirty="0"/>
              <a:t>对于</a:t>
            </a:r>
            <a:r>
              <a:rPr lang="en-US" altLang="zh-CN" dirty="0"/>
              <a:t>Entity</a:t>
            </a:r>
            <a:r>
              <a:rPr lang="zh-CN" altLang="en-US" dirty="0"/>
              <a:t>类型和</a:t>
            </a:r>
            <a:r>
              <a:rPr lang="en-US" altLang="zh-CN" dirty="0"/>
              <a:t>Activity</a:t>
            </a:r>
            <a:r>
              <a:rPr lang="zh-CN" altLang="en-US" dirty="0"/>
              <a:t>类型的点，以及</a:t>
            </a:r>
            <a:r>
              <a:rPr lang="en-US" altLang="zh-CN" dirty="0"/>
              <a:t>Entity</a:t>
            </a:r>
            <a:r>
              <a:rPr lang="zh-CN" altLang="en-US" dirty="0"/>
              <a:t>到</a:t>
            </a:r>
            <a:r>
              <a:rPr lang="en-US" altLang="zh-CN" dirty="0"/>
              <a:t>Activity</a:t>
            </a:r>
            <a:r>
              <a:rPr lang="zh-CN" altLang="en-US" dirty="0"/>
              <a:t>类型的边，有一条反向的</a:t>
            </a:r>
            <a:r>
              <a:rPr lang="en-US" altLang="zh-CN" dirty="0"/>
              <a:t>Used</a:t>
            </a:r>
            <a:r>
              <a:rPr lang="zh-CN" altLang="en-US" dirty="0"/>
              <a:t>类型的边，并且这条边的属性为</a:t>
            </a:r>
            <a:r>
              <a:rPr lang="en-US" altLang="zh-CN" dirty="0"/>
              <a:t>3</a:t>
            </a:r>
            <a:endParaRPr lang="zh-CN" altLang="en-US" dirty="0"/>
          </a:p>
        </p:txBody>
      </p:sp>
    </p:spTree>
    <p:extLst>
      <p:ext uri="{BB962C8B-B14F-4D97-AF65-F5344CB8AC3E}">
        <p14:creationId xmlns:p14="http://schemas.microsoft.com/office/powerpoint/2010/main" val="2807161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之前的视图本质上是对点和边做了映射，但是视图中除了创建新的关系，也可能出现一些需要被显式指定不在视图内的关系，比如之前提到的临时文件，在这里会</a:t>
            </a:r>
            <a:r>
              <a:rPr lang="en-US" altLang="zh-CN" dirty="0"/>
              <a:t>Match</a:t>
            </a:r>
            <a:r>
              <a:rPr lang="zh-CN" altLang="en-US" dirty="0"/>
              <a:t>到活动节点中的</a:t>
            </a:r>
            <a:r>
              <a:rPr lang="en-US" altLang="zh-CN" dirty="0"/>
              <a:t>Bash</a:t>
            </a:r>
            <a:r>
              <a:rPr lang="zh-CN" altLang="en-US" dirty="0"/>
              <a:t>节点，对于它以及它删除的</a:t>
            </a:r>
            <a:r>
              <a:rPr lang="en-US" altLang="zh-CN" dirty="0"/>
              <a:t>Entity</a:t>
            </a:r>
            <a:r>
              <a:rPr lang="zh-CN" altLang="en-US" dirty="0"/>
              <a:t>节点和边都不会放在视图中</a:t>
            </a:r>
            <a:endParaRPr lang="en-US" altLang="zh-CN" dirty="0"/>
          </a:p>
          <a:p>
            <a:r>
              <a:rPr lang="zh-CN" altLang="en-US" dirty="0"/>
              <a:t>这样本文用了</a:t>
            </a:r>
            <a:r>
              <a:rPr lang="en-US" altLang="zh-CN" dirty="0"/>
              <a:t>Map</a:t>
            </a:r>
            <a:r>
              <a:rPr lang="zh-CN" altLang="en-US" dirty="0"/>
              <a:t>来表示点和边的映射关系，如果映射为空的话则表示点或边被删除</a:t>
            </a:r>
            <a:endParaRPr lang="en-US" altLang="zh-CN" dirty="0"/>
          </a:p>
          <a:p>
            <a:r>
              <a:rPr lang="zh-CN" altLang="en-US" dirty="0"/>
              <a:t>这也可以用</a:t>
            </a:r>
            <a:r>
              <a:rPr lang="en-US" altLang="zh-CN" dirty="0"/>
              <a:t>TGD</a:t>
            </a:r>
            <a:r>
              <a:rPr lang="zh-CN" altLang="en-US" dirty="0"/>
              <a:t>来表示，对于</a:t>
            </a:r>
            <a:r>
              <a:rPr lang="en-US" altLang="zh-CN" dirty="0"/>
              <a:t>Entity</a:t>
            </a:r>
            <a:r>
              <a:rPr lang="zh-CN" altLang="en-US" dirty="0"/>
              <a:t>节点和名字为</a:t>
            </a:r>
            <a:r>
              <a:rPr lang="en-US" altLang="zh-CN" dirty="0"/>
              <a:t>bash</a:t>
            </a:r>
            <a:r>
              <a:rPr lang="zh-CN" altLang="en-US" dirty="0"/>
              <a:t>的</a:t>
            </a:r>
            <a:r>
              <a:rPr lang="en-US" altLang="zh-CN" dirty="0"/>
              <a:t>Activity</a:t>
            </a:r>
            <a:r>
              <a:rPr lang="zh-CN" altLang="en-US" dirty="0"/>
              <a:t>节点的</a:t>
            </a:r>
            <a:r>
              <a:rPr lang="en-US" altLang="zh-CN" dirty="0"/>
              <a:t>rm</a:t>
            </a:r>
            <a:r>
              <a:rPr lang="zh-CN" altLang="en-US" dirty="0"/>
              <a:t>类型的边，</a:t>
            </a:r>
            <a:r>
              <a:rPr lang="en-US" altLang="zh-CN" dirty="0"/>
              <a:t>f1</a:t>
            </a:r>
            <a:r>
              <a:rPr lang="zh-CN" altLang="en-US" dirty="0"/>
              <a:t>节点和连接的</a:t>
            </a:r>
            <a:r>
              <a:rPr lang="en-US" altLang="zh-CN" dirty="0"/>
              <a:t>e1</a:t>
            </a:r>
            <a:r>
              <a:rPr lang="zh-CN" altLang="en-US" dirty="0"/>
              <a:t>边会映射为空</a:t>
            </a:r>
          </a:p>
        </p:txBody>
      </p:sp>
      <p:sp>
        <p:nvSpPr>
          <p:cNvPr id="4" name="灯片编号占位符 3"/>
          <p:cNvSpPr>
            <a:spLocks noGrp="1"/>
          </p:cNvSpPr>
          <p:nvPr>
            <p:ph type="sldNum" sz="quarter" idx="5"/>
          </p:nvPr>
        </p:nvSpPr>
        <p:spPr/>
        <p:txBody>
          <a:bodyPr/>
          <a:lstStyle/>
          <a:p>
            <a:fld id="{BF66460B-A568-42EF-A9F3-45FAAC6AA7C6}" type="slidenum">
              <a:rPr lang="zh-CN" altLang="en-US" smtClean="0"/>
              <a:t>8</a:t>
            </a:fld>
            <a:endParaRPr lang="zh-CN" altLang="en-US"/>
          </a:p>
        </p:txBody>
      </p:sp>
    </p:spTree>
    <p:extLst>
      <p:ext uri="{BB962C8B-B14F-4D97-AF65-F5344CB8AC3E}">
        <p14:creationId xmlns:p14="http://schemas.microsoft.com/office/powerpoint/2010/main" val="415253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所以可以用一个默认规则来表示需要映射的点和边</a:t>
            </a:r>
            <a:endParaRPr lang="en-US" altLang="zh-CN" dirty="0"/>
          </a:p>
          <a:p>
            <a:r>
              <a:rPr lang="zh-CN" altLang="en-US" dirty="0"/>
              <a:t>如果是已经显式指定映射的点和边，即</a:t>
            </a:r>
            <a:r>
              <a:rPr lang="en-US" altLang="zh-CN" dirty="0"/>
              <a:t>n’</a:t>
            </a:r>
            <a:r>
              <a:rPr lang="zh-CN" altLang="en-US" dirty="0"/>
              <a:t>和</a:t>
            </a:r>
            <a:r>
              <a:rPr lang="en-US" altLang="zh-CN" dirty="0"/>
              <a:t>e’</a:t>
            </a:r>
            <a:r>
              <a:rPr lang="zh-CN" altLang="en-US" dirty="0"/>
              <a:t>不为空，那么则应用默认规则映射</a:t>
            </a:r>
            <a:endParaRPr lang="en-US" altLang="zh-CN" dirty="0"/>
          </a:p>
          <a:p>
            <a:r>
              <a:rPr lang="zh-CN" altLang="en-US" dirty="0"/>
              <a:t>如果是没有显式指定映射或删除的点，应用默认规则映射到自己，保留</a:t>
            </a:r>
            <a:r>
              <a:rPr lang="en-US" altLang="zh-CN" dirty="0"/>
              <a:t>ID</a:t>
            </a:r>
            <a:r>
              <a:rPr lang="zh-CN" altLang="en-US" dirty="0"/>
              <a:t>和标签</a:t>
            </a:r>
            <a:endParaRPr lang="en-US" altLang="zh-CN" dirty="0"/>
          </a:p>
          <a:p>
            <a:r>
              <a:rPr lang="zh-CN" altLang="en-US" dirty="0"/>
              <a:t>如果是没有显式指定映射或删除的边，当它的源点和终点都被映射的话，那么该边也保留</a:t>
            </a:r>
            <a:r>
              <a:rPr lang="en-US" altLang="zh-CN" dirty="0"/>
              <a:t>ID</a:t>
            </a:r>
            <a:r>
              <a:rPr lang="zh-CN" altLang="en-US" dirty="0"/>
              <a:t>和标签映射到自己，源点和终点为映射后的源点和终点</a:t>
            </a:r>
            <a:endParaRPr lang="en-US" altLang="zh-CN" dirty="0"/>
          </a:p>
        </p:txBody>
      </p:sp>
      <p:sp>
        <p:nvSpPr>
          <p:cNvPr id="4" name="灯片编号占位符 3"/>
          <p:cNvSpPr>
            <a:spLocks noGrp="1"/>
          </p:cNvSpPr>
          <p:nvPr>
            <p:ph type="sldNum" sz="quarter" idx="5"/>
          </p:nvPr>
        </p:nvSpPr>
        <p:spPr/>
        <p:txBody>
          <a:bodyPr/>
          <a:lstStyle/>
          <a:p>
            <a:fld id="{BF66460B-A568-42EF-A9F3-45FAAC6AA7C6}" type="slidenum">
              <a:rPr lang="zh-CN" altLang="en-US" smtClean="0"/>
              <a:t>9</a:t>
            </a:fld>
            <a:endParaRPr lang="zh-CN" altLang="en-US"/>
          </a:p>
        </p:txBody>
      </p:sp>
    </p:spTree>
    <p:extLst>
      <p:ext uri="{BB962C8B-B14F-4D97-AF65-F5344CB8AC3E}">
        <p14:creationId xmlns:p14="http://schemas.microsoft.com/office/powerpoint/2010/main" val="3254009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视图的定义中可能会出现模棱两可的情况，比如同样的点或边同时被映射和删除</a:t>
            </a:r>
            <a:endParaRPr lang="en-US" altLang="zh-CN" dirty="0"/>
          </a:p>
          <a:p>
            <a:r>
              <a:rPr lang="zh-CN" altLang="en-US" dirty="0"/>
              <a:t>所以需要定义良好的视图，并且判断视图定义是否良好防止这种情况</a:t>
            </a:r>
            <a:endParaRPr lang="en-US" altLang="zh-CN" dirty="0"/>
          </a:p>
          <a:p>
            <a:r>
              <a:rPr lang="zh-CN" altLang="en-US" dirty="0"/>
              <a:t>本文认为需要满足两个限制条件，才是良好的视图</a:t>
            </a:r>
            <a:endParaRPr lang="en-US" altLang="zh-CN" dirty="0"/>
          </a:p>
          <a:p>
            <a:r>
              <a:rPr lang="zh-CN" altLang="en-US" dirty="0"/>
              <a:t>第一是对于相同的点或边不能有冲突的映射</a:t>
            </a:r>
            <a:endParaRPr lang="en-US" altLang="zh-CN" dirty="0"/>
          </a:p>
          <a:p>
            <a:r>
              <a:rPr lang="zh-CN" altLang="en-US" dirty="0"/>
              <a:t>第二是映射的结果不能违反</a:t>
            </a:r>
            <a:r>
              <a:rPr lang="en-US" altLang="zh-CN" dirty="0"/>
              <a:t>Schema</a:t>
            </a:r>
            <a:r>
              <a:rPr lang="zh-CN" altLang="en-US" dirty="0"/>
              <a:t>的限制，比如标签或者属性的唯一性等等</a:t>
            </a:r>
            <a:endParaRPr lang="en-US" altLang="zh-CN" dirty="0"/>
          </a:p>
          <a:p>
            <a:r>
              <a:rPr lang="en-US" altLang="zh-CN" dirty="0"/>
              <a:t>Schema</a:t>
            </a:r>
            <a:r>
              <a:rPr lang="zh-CN" altLang="en-US" dirty="0"/>
              <a:t>的限制可以用</a:t>
            </a:r>
            <a:r>
              <a:rPr lang="en-US" altLang="zh-CN" dirty="0"/>
              <a:t>DBMS</a:t>
            </a:r>
            <a:r>
              <a:rPr lang="zh-CN" altLang="en-US" dirty="0"/>
              <a:t>的内置功能在运行时检查视图和</a:t>
            </a:r>
            <a:r>
              <a:rPr lang="en-US" altLang="zh-CN" dirty="0"/>
              <a:t>Schema</a:t>
            </a:r>
            <a:r>
              <a:rPr lang="zh-CN" altLang="en-US" dirty="0"/>
              <a:t>的主键、外键约束等等</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对于第一点的冲突映射，主要是点或边不能既被删除又被映射，采用静态检查的方式</a:t>
            </a:r>
            <a:endParaRPr lang="en-US" altLang="zh-CN" dirty="0"/>
          </a:p>
          <a:p>
            <a:r>
              <a:rPr lang="zh-CN" altLang="en-US" dirty="0"/>
              <a:t>首先根据图</a:t>
            </a:r>
            <a:r>
              <a:rPr lang="en-US" altLang="zh-CN" dirty="0"/>
              <a:t>Schema</a:t>
            </a:r>
            <a:r>
              <a:rPr lang="zh-CN" altLang="en-US" dirty="0"/>
              <a:t>限制视图转换规则中</a:t>
            </a:r>
            <a:r>
              <a:rPr lang="en-US" altLang="zh-CN" dirty="0"/>
              <a:t>Match</a:t>
            </a:r>
            <a:r>
              <a:rPr lang="zh-CN" altLang="en-US" dirty="0"/>
              <a:t>子句匹配到的点或边的标签集合。比如</a:t>
            </a:r>
            <a:r>
              <a:rPr lang="en-US" altLang="zh-CN" dirty="0"/>
              <a:t>(</a:t>
            </a:r>
            <a:r>
              <a:rPr lang="en-US" altLang="zh-CN" dirty="0" err="1"/>
              <a:t>a:Comment</a:t>
            </a:r>
            <a:r>
              <a:rPr lang="en-US" altLang="zh-CN" dirty="0"/>
              <a:t>)-[r]-&gt;(</a:t>
            </a:r>
            <a:r>
              <a:rPr lang="en-US" altLang="zh-CN" dirty="0" err="1"/>
              <a:t>b:Post</a:t>
            </a:r>
            <a:r>
              <a:rPr lang="en-US" altLang="zh-CN" dirty="0"/>
              <a:t>)</a:t>
            </a:r>
            <a:r>
              <a:rPr lang="zh-CN" altLang="en-US" dirty="0"/>
              <a:t>，根据图</a:t>
            </a:r>
            <a:r>
              <a:rPr lang="en-US" altLang="zh-CN" dirty="0"/>
              <a:t>Schema</a:t>
            </a:r>
            <a:r>
              <a:rPr lang="zh-CN" altLang="en-US" dirty="0"/>
              <a:t>可以判断</a:t>
            </a:r>
            <a:r>
              <a:rPr lang="en-US" altLang="zh-CN" dirty="0"/>
              <a:t>r</a:t>
            </a:r>
            <a:r>
              <a:rPr lang="zh-CN" altLang="en-US" dirty="0"/>
              <a:t>的标签为</a:t>
            </a:r>
            <a:r>
              <a:rPr lang="en-US" altLang="zh-CN" dirty="0" err="1"/>
              <a:t>replyOf</a:t>
            </a:r>
            <a:endParaRPr lang="en-US" altLang="zh-CN" dirty="0"/>
          </a:p>
          <a:p>
            <a:r>
              <a:rPr lang="zh-CN" altLang="en-US" dirty="0"/>
              <a:t>然后将</a:t>
            </a:r>
            <a:r>
              <a:rPr lang="en-US" altLang="zh-CN" dirty="0"/>
              <a:t>Map</a:t>
            </a:r>
            <a:r>
              <a:rPr lang="zh-CN" altLang="en-US" dirty="0"/>
              <a:t>的点</a:t>
            </a:r>
            <a:r>
              <a:rPr lang="en-US" altLang="zh-CN" strike="sngStrike" dirty="0"/>
              <a:t>(</a:t>
            </a:r>
            <a:r>
              <a:rPr lang="zh-CN" altLang="en-US" strike="sngStrike" dirty="0"/>
              <a:t>视图创建语句里会有</a:t>
            </a:r>
            <a:r>
              <a:rPr lang="en-US" altLang="zh-CN" strike="sngStrike" dirty="0"/>
              <a:t>Map</a:t>
            </a:r>
            <a:r>
              <a:rPr lang="zh-CN" altLang="en-US" strike="sngStrike" dirty="0"/>
              <a:t>语句</a:t>
            </a:r>
            <a:r>
              <a:rPr lang="en-US" altLang="zh-CN" strike="sngStrike" dirty="0"/>
              <a:t>)</a:t>
            </a:r>
            <a:r>
              <a:rPr lang="zh-CN" altLang="en-US" dirty="0"/>
              <a:t>和这些点连接的边涂成红色，将</a:t>
            </a:r>
            <a:r>
              <a:rPr lang="en-US" altLang="zh-CN" dirty="0"/>
              <a:t>Delete</a:t>
            </a:r>
            <a:r>
              <a:rPr lang="zh-CN" altLang="en-US" dirty="0"/>
              <a:t>子句中的点和边涂成蓝色。如果在实际的图数据中有某个点</a:t>
            </a:r>
            <a:r>
              <a:rPr lang="en-US" altLang="zh-CN" dirty="0"/>
              <a:t>(</a:t>
            </a:r>
            <a:r>
              <a:rPr lang="zh-CN" altLang="en-US" dirty="0"/>
              <a:t>边</a:t>
            </a:r>
            <a:r>
              <a:rPr lang="en-US" altLang="zh-CN" dirty="0"/>
              <a:t>)</a:t>
            </a:r>
            <a:r>
              <a:rPr lang="zh-CN" altLang="en-US" dirty="0"/>
              <a:t>同时匹配到模式图中的红色点</a:t>
            </a:r>
            <a:r>
              <a:rPr lang="en-US" altLang="zh-CN" dirty="0"/>
              <a:t>(</a:t>
            </a:r>
            <a:r>
              <a:rPr lang="zh-CN" altLang="en-US" dirty="0"/>
              <a:t>边</a:t>
            </a:r>
            <a:r>
              <a:rPr lang="en-US" altLang="zh-CN" dirty="0"/>
              <a:t>)</a:t>
            </a:r>
            <a:r>
              <a:rPr lang="zh-CN" altLang="en-US" dirty="0"/>
              <a:t>和蓝色点</a:t>
            </a:r>
            <a:r>
              <a:rPr lang="en-US" altLang="zh-CN" dirty="0"/>
              <a:t>(</a:t>
            </a:r>
            <a:r>
              <a:rPr lang="zh-CN" altLang="en-US" dirty="0"/>
              <a:t>边</a:t>
            </a:r>
            <a:r>
              <a:rPr lang="en-US" altLang="zh-CN" dirty="0"/>
              <a:t>)</a:t>
            </a:r>
            <a:r>
              <a:rPr lang="zh-CN" altLang="en-US" dirty="0"/>
              <a:t>，那么则是不兼容的</a:t>
            </a:r>
            <a:endParaRPr lang="en-US" altLang="zh-CN" dirty="0"/>
          </a:p>
          <a:p>
            <a:r>
              <a:rPr lang="zh-CN" altLang="en-US" dirty="0"/>
              <a:t>实际上本文将其建模成</a:t>
            </a:r>
            <a:r>
              <a:rPr lang="en-US" altLang="zh-CN" dirty="0"/>
              <a:t>SMT</a:t>
            </a:r>
            <a:r>
              <a:rPr lang="zh-CN" altLang="en-US" dirty="0"/>
              <a:t>问题判断，由于属性图查询中的模式图大小非常小，所以时间可以忽略</a:t>
            </a:r>
            <a:endParaRPr lang="en-US" altLang="zh-CN" dirty="0"/>
          </a:p>
          <a:p>
            <a:endParaRPr lang="zh-CN" altLang="en-US" dirty="0"/>
          </a:p>
        </p:txBody>
      </p:sp>
    </p:spTree>
    <p:extLst>
      <p:ext uri="{BB962C8B-B14F-4D97-AF65-F5344CB8AC3E}">
        <p14:creationId xmlns:p14="http://schemas.microsoft.com/office/powerpoint/2010/main" val="3475867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接下来是视图的实现</a:t>
            </a:r>
            <a:endParaRPr lang="en-US" altLang="zh-CN" dirty="0"/>
          </a:p>
          <a:p>
            <a:r>
              <a:rPr lang="zh-CN" altLang="en-US" dirty="0"/>
              <a:t>本文同时在图数据库和关系型数据库中实现了视图</a:t>
            </a:r>
            <a:endParaRPr lang="en-US" altLang="zh-CN" dirty="0"/>
          </a:p>
          <a:p>
            <a:r>
              <a:rPr lang="zh-CN" altLang="en-US" dirty="0"/>
              <a:t>图数据库中有两种视图，第一种比较</a:t>
            </a:r>
            <a:r>
              <a:rPr lang="en-US" altLang="zh-CN" dirty="0"/>
              <a:t>naïve</a:t>
            </a:r>
            <a:r>
              <a:rPr lang="zh-CN" altLang="en-US" dirty="0"/>
              <a:t>的方法是就地更新，直接在原图数据上创建视图的点或边，这样在定义其他视图的时候需要重新加载以前的视图</a:t>
            </a:r>
            <a:endParaRPr lang="en-US" altLang="zh-CN" dirty="0"/>
          </a:p>
          <a:p>
            <a:r>
              <a:rPr lang="zh-CN" altLang="en-US" dirty="0"/>
              <a:t>第二种是给点和边添加额外的两个属性，创建时间和删除时间，类似于版本控制，这样可以定义视图的序列，就是在视图上定义视图，基图的创建时间是</a:t>
            </a:r>
            <a:r>
              <a:rPr lang="en-US" altLang="zh-CN" dirty="0"/>
              <a:t>0</a:t>
            </a:r>
            <a:r>
              <a:rPr lang="zh-CN" altLang="en-US" dirty="0"/>
              <a:t>，创建时间为</a:t>
            </a:r>
            <a:r>
              <a:rPr lang="en-US" altLang="zh-CN" dirty="0"/>
              <a:t>k</a:t>
            </a:r>
            <a:r>
              <a:rPr lang="zh-CN" altLang="en-US" dirty="0"/>
              <a:t>的视图包括创建时间</a:t>
            </a:r>
            <a:r>
              <a:rPr lang="en-US" altLang="zh-CN" dirty="0"/>
              <a:t>&lt;=k</a:t>
            </a:r>
            <a:r>
              <a:rPr lang="zh-CN" altLang="en-US" dirty="0"/>
              <a:t>，删除时间</a:t>
            </a:r>
            <a:r>
              <a:rPr lang="en-US" altLang="zh-CN" dirty="0"/>
              <a:t>&gt;k</a:t>
            </a:r>
            <a:r>
              <a:rPr lang="zh-CN" altLang="en-US" dirty="0"/>
              <a:t>的点和边，这样可以区分开原图和不同创建时间的视图</a:t>
            </a:r>
          </a:p>
        </p:txBody>
      </p:sp>
    </p:spTree>
    <p:extLst>
      <p:ext uri="{BB962C8B-B14F-4D97-AF65-F5344CB8AC3E}">
        <p14:creationId xmlns:p14="http://schemas.microsoft.com/office/powerpoint/2010/main" val="3676493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在关系型数据库中，由以前的定义，每个转换规则都对应于一个</a:t>
            </a:r>
            <a:r>
              <a:rPr lang="en-US" altLang="zh-CN" dirty="0"/>
              <a:t>TGD</a:t>
            </a:r>
            <a:r>
              <a:rPr lang="zh-CN" altLang="en-US" dirty="0"/>
              <a:t>，然后</a:t>
            </a:r>
            <a:r>
              <a:rPr lang="en-US" altLang="zh-CN" dirty="0"/>
              <a:t>TGD</a:t>
            </a:r>
            <a:r>
              <a:rPr lang="zh-CN" altLang="en-US" dirty="0"/>
              <a:t>可以分解为一系列的</a:t>
            </a:r>
            <a:r>
              <a:rPr lang="en-US" altLang="zh-CN" dirty="0" err="1"/>
              <a:t>Datalog</a:t>
            </a:r>
            <a:r>
              <a:rPr lang="zh-CN" altLang="en-US" dirty="0"/>
              <a:t>规则，</a:t>
            </a:r>
            <a:r>
              <a:rPr lang="en-US" altLang="zh-CN" dirty="0" err="1"/>
              <a:t>Datalog</a:t>
            </a:r>
            <a:r>
              <a:rPr lang="zh-CN" altLang="en-US" dirty="0"/>
              <a:t>语言由一组规则和事实组成。规则用于推导新的信息，事实表示已知的信息，支持递归查询</a:t>
            </a:r>
            <a:endParaRPr lang="en-US" altLang="zh-CN" dirty="0"/>
          </a:p>
          <a:p>
            <a:r>
              <a:rPr lang="zh-CN" altLang="en-US" dirty="0"/>
              <a:t>转换成</a:t>
            </a:r>
            <a:r>
              <a:rPr lang="en-US" altLang="zh-CN" dirty="0" err="1"/>
              <a:t>Datalog</a:t>
            </a:r>
            <a:r>
              <a:rPr lang="zh-CN" altLang="en-US" dirty="0"/>
              <a:t>语言后可以用基于</a:t>
            </a:r>
            <a:r>
              <a:rPr lang="en-US" altLang="zh-CN" dirty="0" err="1"/>
              <a:t>Datalog</a:t>
            </a:r>
            <a:r>
              <a:rPr lang="zh-CN" altLang="en-US" dirty="0"/>
              <a:t>的</a:t>
            </a:r>
            <a:r>
              <a:rPr lang="en-US" altLang="zh-CN" dirty="0" err="1"/>
              <a:t>LogicBlox</a:t>
            </a:r>
            <a:r>
              <a:rPr lang="zh-CN" altLang="en-US" dirty="0"/>
              <a:t>数据库创建视图；同时</a:t>
            </a:r>
            <a:r>
              <a:rPr lang="en-US" altLang="zh-CN" dirty="0" err="1"/>
              <a:t>Datalog</a:t>
            </a:r>
            <a:r>
              <a:rPr lang="en-US" altLang="zh-CN" dirty="0"/>
              <a:t> rule</a:t>
            </a:r>
            <a:r>
              <a:rPr lang="zh-CN" altLang="en-US" dirty="0"/>
              <a:t>也可以用已有的标准化技术转换为</a:t>
            </a:r>
            <a:r>
              <a:rPr lang="en-US" altLang="zh-CN" dirty="0"/>
              <a:t>SQL</a:t>
            </a:r>
            <a:r>
              <a:rPr lang="zh-CN" altLang="en-US" dirty="0"/>
              <a:t>语句。</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在查询方面，输入为图数据库查询，可以把图数据库主要的</a:t>
            </a:r>
            <a:r>
              <a:rPr lang="en-US" altLang="zh-CN" dirty="0"/>
              <a:t>Match</a:t>
            </a:r>
            <a:r>
              <a:rPr lang="zh-CN" altLang="en-US" dirty="0"/>
              <a:t>语句转换为连接的</a:t>
            </a:r>
            <a:r>
              <a:rPr lang="en-US" altLang="zh-CN" dirty="0" err="1"/>
              <a:t>Datalog</a:t>
            </a:r>
            <a:r>
              <a:rPr lang="zh-CN" altLang="en-US" dirty="0"/>
              <a:t>规则，</a:t>
            </a:r>
            <a:r>
              <a:rPr lang="en-US" altLang="zh-CN" dirty="0"/>
              <a:t>Where</a:t>
            </a:r>
            <a:r>
              <a:rPr lang="zh-CN" altLang="en-US" dirty="0"/>
              <a:t>语句作为限制条件，再将</a:t>
            </a:r>
            <a:r>
              <a:rPr lang="en-US" altLang="zh-CN" dirty="0" err="1"/>
              <a:t>Datalog</a:t>
            </a:r>
            <a:r>
              <a:rPr lang="zh-CN" altLang="en-US" dirty="0"/>
              <a:t>语句转换成</a:t>
            </a:r>
            <a:r>
              <a:rPr lang="en-US" altLang="zh-CN" dirty="0"/>
              <a:t>SQL</a:t>
            </a:r>
            <a:r>
              <a:rPr lang="zh-CN" altLang="en-US" dirty="0"/>
              <a:t>语句</a:t>
            </a:r>
            <a:endParaRPr lang="en-US" altLang="zh-CN" dirty="0"/>
          </a:p>
          <a:p>
            <a:endParaRPr lang="zh-CN" altLang="en-US" dirty="0"/>
          </a:p>
        </p:txBody>
      </p:sp>
    </p:spTree>
    <p:extLst>
      <p:ext uri="{BB962C8B-B14F-4D97-AF65-F5344CB8AC3E}">
        <p14:creationId xmlns:p14="http://schemas.microsoft.com/office/powerpoint/2010/main" val="38180909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视图的意义是加速查询，将视图物化后可以加速查询，但是带来的维护代价和空间成本很高，在完全不物化的虚拟视图和物化视图之间，本文额外提供了折中的方式，叫做</a:t>
            </a:r>
            <a:r>
              <a:rPr lang="en-US" altLang="zh-CN" dirty="0"/>
              <a:t>SSR</a:t>
            </a:r>
            <a:r>
              <a:rPr lang="zh-CN" altLang="en-US" dirty="0"/>
              <a:t>，子图替换关系，是对输入图上的转换规则带来的局部变换进行编码</a:t>
            </a:r>
            <a:endParaRPr lang="en-US" altLang="zh-CN" dirty="0"/>
          </a:p>
          <a:p>
            <a:r>
              <a:rPr lang="zh-CN" altLang="en-US" dirty="0"/>
              <a:t>还是以</a:t>
            </a:r>
            <a:r>
              <a:rPr lang="en-US" altLang="zh-CN" dirty="0"/>
              <a:t>TGD</a:t>
            </a:r>
            <a:r>
              <a:rPr lang="zh-CN" altLang="en-US" dirty="0"/>
              <a:t>的形式举例子，之前的</a:t>
            </a:r>
            <a:r>
              <a:rPr lang="en-US" altLang="zh-CN" dirty="0"/>
              <a:t>TGD</a:t>
            </a:r>
            <a:r>
              <a:rPr lang="zh-CN" altLang="en-US" dirty="0"/>
              <a:t>可以分解为两个</a:t>
            </a:r>
            <a:r>
              <a:rPr lang="en-US" altLang="zh-CN" dirty="0"/>
              <a:t>TGD</a:t>
            </a:r>
            <a:r>
              <a:rPr lang="zh-CN" altLang="en-US" dirty="0"/>
              <a:t>，先转换为</a:t>
            </a:r>
            <a:r>
              <a:rPr lang="en-US" altLang="zh-CN" dirty="0"/>
              <a:t>SSR</a:t>
            </a:r>
            <a:r>
              <a:rPr lang="zh-CN" altLang="en-US" dirty="0"/>
              <a:t>，然后给出</a:t>
            </a:r>
            <a:r>
              <a:rPr lang="en-US" altLang="zh-CN" dirty="0"/>
              <a:t>SSR</a:t>
            </a:r>
            <a:r>
              <a:rPr lang="zh-CN" altLang="en-US" dirty="0"/>
              <a:t>的具体信息</a:t>
            </a:r>
          </a:p>
        </p:txBody>
      </p:sp>
    </p:spTree>
    <p:extLst>
      <p:ext uri="{BB962C8B-B14F-4D97-AF65-F5344CB8AC3E}">
        <p14:creationId xmlns:p14="http://schemas.microsoft.com/office/powerpoint/2010/main" val="2700019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如果查询可以完全由</a:t>
            </a:r>
            <a:r>
              <a:rPr lang="en-US" altLang="zh-CN" dirty="0"/>
              <a:t>SSR</a:t>
            </a:r>
            <a:r>
              <a:rPr lang="zh-CN" altLang="en-US" dirty="0"/>
              <a:t>回答，那么不用访问基图就可以获得答案，节省访问时间，所以需要判断</a:t>
            </a:r>
            <a:r>
              <a:rPr lang="en-US" altLang="zh-CN" dirty="0"/>
              <a:t>SSR</a:t>
            </a:r>
            <a:r>
              <a:rPr lang="zh-CN" altLang="en-US" dirty="0"/>
              <a:t>是否覆盖查询</a:t>
            </a:r>
            <a:endParaRPr lang="en-US" altLang="zh-CN" dirty="0"/>
          </a:p>
          <a:p>
            <a:r>
              <a:rPr lang="zh-CN" altLang="en-US" dirty="0"/>
              <a:t>对于一个查询来说，</a:t>
            </a:r>
            <a:r>
              <a:rPr lang="en-US" altLang="zh-CN" dirty="0"/>
              <a:t>SSR</a:t>
            </a:r>
            <a:r>
              <a:rPr lang="zh-CN" altLang="en-US" dirty="0"/>
              <a:t>可以覆盖这个查询当且仅当查询在视图中的所有匹配都存储在</a:t>
            </a:r>
            <a:r>
              <a:rPr lang="en-US" altLang="zh-CN" dirty="0"/>
              <a:t>SSR</a:t>
            </a:r>
            <a:r>
              <a:rPr lang="zh-CN" altLang="en-US" dirty="0"/>
              <a:t>中</a:t>
            </a:r>
            <a:endParaRPr lang="en-US" altLang="zh-CN" dirty="0"/>
          </a:p>
          <a:p>
            <a:r>
              <a:rPr lang="zh-CN" altLang="en-US" dirty="0"/>
              <a:t>可以根据</a:t>
            </a:r>
            <a:r>
              <a:rPr lang="en-US" altLang="zh-CN" dirty="0"/>
              <a:t>Q</a:t>
            </a:r>
            <a:r>
              <a:rPr lang="zh-CN" altLang="en-US" dirty="0"/>
              <a:t>将其分解为多个连接，构建出规范数据库判断是否被</a:t>
            </a:r>
            <a:r>
              <a:rPr lang="en-US" altLang="zh-CN" dirty="0"/>
              <a:t>SSR</a:t>
            </a:r>
            <a:r>
              <a:rPr lang="zh-CN" altLang="en-US" dirty="0"/>
              <a:t>包含</a:t>
            </a:r>
          </a:p>
        </p:txBody>
      </p:sp>
    </p:spTree>
    <p:extLst>
      <p:ext uri="{BB962C8B-B14F-4D97-AF65-F5344CB8AC3E}">
        <p14:creationId xmlns:p14="http://schemas.microsoft.com/office/powerpoint/2010/main" val="436686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然后是实验部分，实验同时在图数据库和两个关系数据库上做实验</a:t>
            </a:r>
            <a:endParaRPr lang="en-US" altLang="zh-CN" dirty="0"/>
          </a:p>
          <a:p>
            <a:r>
              <a:rPr lang="zh-CN" altLang="en-US" dirty="0"/>
              <a:t>有一个虚拟数据集</a:t>
            </a:r>
            <a:r>
              <a:rPr lang="en-US" altLang="zh-CN" dirty="0"/>
              <a:t>LSQB</a:t>
            </a:r>
            <a:r>
              <a:rPr lang="zh-CN" altLang="en-US" dirty="0"/>
              <a:t>和四个真实世界数据集，每个数据集有相应的查询和视图定义</a:t>
            </a:r>
          </a:p>
        </p:txBody>
      </p:sp>
    </p:spTree>
    <p:extLst>
      <p:ext uri="{BB962C8B-B14F-4D97-AF65-F5344CB8AC3E}">
        <p14:creationId xmlns:p14="http://schemas.microsoft.com/office/powerpoint/2010/main" val="506739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第一种是在</a:t>
            </a:r>
            <a:r>
              <a:rPr lang="en-US" altLang="zh-CN" dirty="0"/>
              <a:t>LSQB</a:t>
            </a:r>
            <a:r>
              <a:rPr lang="zh-CN" altLang="en-US" dirty="0"/>
              <a:t>上定义的标准</a:t>
            </a:r>
            <a:r>
              <a:rPr lang="en-US" altLang="zh-CN" dirty="0"/>
              <a:t>GQL</a:t>
            </a:r>
            <a:r>
              <a:rPr lang="zh-CN" altLang="en-US" dirty="0"/>
              <a:t>视图，它的输出图会完全复制输入图中的节点和边，比如这个例子</a:t>
            </a:r>
            <a:endParaRPr lang="en-US" altLang="zh-CN" dirty="0"/>
          </a:p>
          <a:p>
            <a:r>
              <a:rPr lang="zh-CN" altLang="en-US" dirty="0"/>
              <a:t>输入图和输出图中的节点和边是一样的，只是加了一个</a:t>
            </a:r>
            <a:r>
              <a:rPr lang="en-US" altLang="zh-CN" dirty="0"/>
              <a:t>WHERE</a:t>
            </a:r>
            <a:r>
              <a:rPr lang="zh-CN" altLang="en-US" dirty="0"/>
              <a:t>的</a:t>
            </a:r>
            <a:r>
              <a:rPr lang="en-US" altLang="zh-CN" dirty="0"/>
              <a:t>ID</a:t>
            </a:r>
            <a:r>
              <a:rPr lang="zh-CN" altLang="en-US" dirty="0"/>
              <a:t>限制</a:t>
            </a:r>
            <a:endParaRPr lang="en-US" altLang="zh-CN" dirty="0"/>
          </a:p>
          <a:p>
            <a:r>
              <a:rPr lang="zh-CN" altLang="en-US" dirty="0"/>
              <a:t>从结果上看，</a:t>
            </a:r>
            <a:r>
              <a:rPr lang="en-US" altLang="zh-CN" dirty="0" err="1"/>
              <a:t>LogicBlox</a:t>
            </a:r>
            <a:r>
              <a:rPr lang="zh-CN" altLang="en-US" dirty="0"/>
              <a:t>的物化时间是最慢的，因为它对于</a:t>
            </a:r>
            <a:r>
              <a:rPr lang="en-US" altLang="zh-CN" dirty="0"/>
              <a:t>Join</a:t>
            </a:r>
            <a:r>
              <a:rPr lang="zh-CN" altLang="en-US" dirty="0"/>
              <a:t>操作的执行比其他数据库慢。</a:t>
            </a:r>
            <a:endParaRPr lang="en-US" altLang="zh-CN" dirty="0"/>
          </a:p>
          <a:p>
            <a:r>
              <a:rPr lang="en-US" altLang="zh-CN" dirty="0"/>
              <a:t>Neo4j</a:t>
            </a:r>
            <a:r>
              <a:rPr lang="zh-CN" altLang="en-US" dirty="0"/>
              <a:t>的</a:t>
            </a:r>
            <a:r>
              <a:rPr lang="en-US" altLang="zh-CN" dirty="0"/>
              <a:t>Overlay</a:t>
            </a:r>
            <a:r>
              <a:rPr lang="zh-CN" altLang="en-US" dirty="0"/>
              <a:t>方法比</a:t>
            </a:r>
            <a:r>
              <a:rPr lang="en-US" altLang="zh-CN" dirty="0"/>
              <a:t>Update In-place</a:t>
            </a:r>
            <a:r>
              <a:rPr lang="zh-CN" altLang="en-US" dirty="0"/>
              <a:t>方法物化时间更短，因为</a:t>
            </a:r>
            <a:r>
              <a:rPr lang="en-US" altLang="zh-CN" dirty="0"/>
              <a:t>Overlay</a:t>
            </a:r>
            <a:r>
              <a:rPr lang="zh-CN" altLang="en-US" dirty="0"/>
              <a:t>只是添加了属性，</a:t>
            </a:r>
            <a:r>
              <a:rPr lang="en-US" altLang="zh-CN" dirty="0"/>
              <a:t>Update In-place</a:t>
            </a:r>
            <a:r>
              <a:rPr lang="zh-CN" altLang="en-US" dirty="0"/>
              <a:t>会复制所有节点和边</a:t>
            </a:r>
            <a:endParaRPr lang="en-US" altLang="zh-CN" dirty="0"/>
          </a:p>
          <a:p>
            <a:r>
              <a:rPr lang="en-US" altLang="zh-CN" dirty="0"/>
              <a:t>V2</a:t>
            </a:r>
            <a:r>
              <a:rPr lang="zh-CN" altLang="en-US" dirty="0"/>
              <a:t>的物化时间比</a:t>
            </a:r>
            <a:r>
              <a:rPr lang="en-US" altLang="zh-CN" dirty="0"/>
              <a:t>V1</a:t>
            </a:r>
            <a:r>
              <a:rPr lang="zh-CN" altLang="en-US" dirty="0"/>
              <a:t>长，因为</a:t>
            </a:r>
            <a:r>
              <a:rPr lang="en-US" altLang="zh-CN" dirty="0"/>
              <a:t>V2</a:t>
            </a:r>
            <a:r>
              <a:rPr lang="zh-CN" altLang="en-US" dirty="0"/>
              <a:t>中有更多的</a:t>
            </a:r>
            <a:r>
              <a:rPr lang="en-US" altLang="zh-CN" dirty="0"/>
              <a:t>Join</a:t>
            </a:r>
            <a:r>
              <a:rPr lang="zh-CN" altLang="en-US" dirty="0"/>
              <a:t>操作，但是</a:t>
            </a:r>
            <a:r>
              <a:rPr lang="en-US" altLang="zh-CN" dirty="0"/>
              <a:t>PostgreSQL</a:t>
            </a:r>
            <a:r>
              <a:rPr lang="zh-CN" altLang="en-US" dirty="0"/>
              <a:t>的时间增长比</a:t>
            </a:r>
            <a:r>
              <a:rPr lang="en-US" altLang="zh-CN" dirty="0" err="1"/>
              <a:t>LogicBlox</a:t>
            </a:r>
            <a:r>
              <a:rPr lang="zh-CN" altLang="en-US" dirty="0"/>
              <a:t>明显，因为多对多的</a:t>
            </a:r>
            <a:r>
              <a:rPr lang="en-US" altLang="zh-CN" dirty="0"/>
              <a:t>Join</a:t>
            </a:r>
            <a:r>
              <a:rPr lang="zh-CN" altLang="en-US" dirty="0"/>
              <a:t>操作带来了很多重复行，</a:t>
            </a:r>
            <a:r>
              <a:rPr lang="en-US" altLang="zh-CN" dirty="0" err="1"/>
              <a:t>LogicBlox</a:t>
            </a:r>
            <a:r>
              <a:rPr lang="zh-CN" altLang="en-US" dirty="0"/>
              <a:t>会更早地去掉重复行</a:t>
            </a:r>
            <a:endParaRPr lang="en-US" altLang="zh-CN" dirty="0"/>
          </a:p>
          <a:p>
            <a:r>
              <a:rPr lang="zh-CN" altLang="en-US" dirty="0"/>
              <a:t>在查询部分，</a:t>
            </a:r>
            <a:r>
              <a:rPr lang="en-US" altLang="zh-CN" dirty="0" err="1"/>
              <a:t>LogicBlox</a:t>
            </a:r>
            <a:r>
              <a:rPr lang="zh-CN" altLang="en-US" dirty="0"/>
              <a:t>和</a:t>
            </a:r>
            <a:r>
              <a:rPr lang="en-US" altLang="zh-CN" dirty="0"/>
              <a:t>PostgreSQL</a:t>
            </a:r>
            <a:r>
              <a:rPr lang="zh-CN" altLang="en-US" dirty="0"/>
              <a:t>都有显著的性能提升，因为减少了遍历的行数，</a:t>
            </a:r>
            <a:r>
              <a:rPr lang="en-US" altLang="zh-CN" dirty="0" err="1"/>
              <a:t>LogicBlox</a:t>
            </a:r>
            <a:r>
              <a:rPr lang="zh-CN" altLang="en-US" dirty="0"/>
              <a:t>最高有</a:t>
            </a:r>
            <a:r>
              <a:rPr lang="en-US" altLang="zh-CN" dirty="0"/>
              <a:t>16</a:t>
            </a:r>
            <a:r>
              <a:rPr lang="zh-CN" altLang="en-US" dirty="0"/>
              <a:t>倍左右，</a:t>
            </a:r>
            <a:r>
              <a:rPr lang="en-US" altLang="zh-CN" dirty="0"/>
              <a:t>PostgreSQL</a:t>
            </a:r>
            <a:r>
              <a:rPr lang="zh-CN" altLang="en-US" dirty="0"/>
              <a:t>最高有</a:t>
            </a:r>
            <a:r>
              <a:rPr lang="en-US" altLang="zh-CN" dirty="0"/>
              <a:t>6</a:t>
            </a:r>
            <a:r>
              <a:rPr lang="zh-CN" altLang="en-US" dirty="0"/>
              <a:t>倍左右，但是</a:t>
            </a:r>
            <a:r>
              <a:rPr lang="en-US" altLang="zh-CN" dirty="0"/>
              <a:t>Neo4j</a:t>
            </a:r>
            <a:r>
              <a:rPr lang="zh-CN" altLang="en-US" dirty="0"/>
              <a:t>的查询时间变长了，因为物化视图的结果直接存储在原图，在查询时需要分开，增加了查询时间</a:t>
            </a:r>
            <a:endParaRPr lang="en-US" altLang="zh-CN" dirty="0"/>
          </a:p>
          <a:p>
            <a:r>
              <a:rPr lang="zh-CN" altLang="en-US" dirty="0"/>
              <a:t>除此之外，使用</a:t>
            </a:r>
            <a:r>
              <a:rPr lang="en-US" altLang="zh-CN" dirty="0"/>
              <a:t>SSR</a:t>
            </a:r>
            <a:r>
              <a:rPr lang="zh-CN" altLang="en-US" dirty="0"/>
              <a:t>的创建时间比</a:t>
            </a:r>
            <a:r>
              <a:rPr lang="en-US" altLang="zh-CN" dirty="0"/>
              <a:t>MV</a:t>
            </a:r>
            <a:r>
              <a:rPr lang="zh-CN" altLang="en-US" dirty="0"/>
              <a:t>少一些，尤其是</a:t>
            </a:r>
            <a:r>
              <a:rPr lang="en-US" altLang="zh-CN" dirty="0"/>
              <a:t>PostgreSQL</a:t>
            </a:r>
            <a:r>
              <a:rPr lang="zh-CN" altLang="en-US" dirty="0"/>
              <a:t>里，因为</a:t>
            </a:r>
            <a:r>
              <a:rPr lang="en-US" altLang="zh-CN" dirty="0"/>
              <a:t>SSR</a:t>
            </a:r>
            <a:r>
              <a:rPr lang="zh-CN" altLang="en-US" dirty="0"/>
              <a:t>把所需的点和边融合在一个表里，插入和创建索引都在单个表上，但是</a:t>
            </a:r>
            <a:r>
              <a:rPr lang="en-US" altLang="zh-CN" dirty="0"/>
              <a:t>MV</a:t>
            </a:r>
            <a:r>
              <a:rPr lang="zh-CN" altLang="en-US" dirty="0"/>
              <a:t>存的是视图的点和边表，表的数量比较多；同样在查询上也因为是单个表节省了</a:t>
            </a:r>
            <a:r>
              <a:rPr lang="en-US" altLang="zh-CN" dirty="0"/>
              <a:t>Join</a:t>
            </a:r>
            <a:r>
              <a:rPr lang="zh-CN" altLang="en-US" dirty="0"/>
              <a:t>的时间，所以比</a:t>
            </a:r>
            <a:r>
              <a:rPr lang="en-US" altLang="zh-CN" dirty="0"/>
              <a:t>MV</a:t>
            </a:r>
            <a:r>
              <a:rPr lang="zh-CN" altLang="en-US" dirty="0"/>
              <a:t>的效果好一些</a:t>
            </a:r>
            <a:endParaRPr lang="en-US" altLang="zh-CN" dirty="0"/>
          </a:p>
        </p:txBody>
      </p:sp>
    </p:spTree>
    <p:extLst>
      <p:ext uri="{BB962C8B-B14F-4D97-AF65-F5344CB8AC3E}">
        <p14:creationId xmlns:p14="http://schemas.microsoft.com/office/powerpoint/2010/main" val="38933322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第二种是有部分子图替换的视图，输出图中并不会出现输入图中的所有点和边，未出现的点和边应用默认的转换规则</a:t>
            </a:r>
            <a:endParaRPr lang="en-US" altLang="zh-CN" dirty="0"/>
          </a:p>
          <a:p>
            <a:r>
              <a:rPr lang="zh-CN" altLang="en-US" dirty="0"/>
              <a:t>比如这个视图为</a:t>
            </a:r>
            <a:r>
              <a:rPr lang="en-US" altLang="zh-CN" dirty="0"/>
              <a:t>p1</a:t>
            </a:r>
            <a:r>
              <a:rPr lang="zh-CN" altLang="en-US" dirty="0"/>
              <a:t>到</a:t>
            </a:r>
            <a:r>
              <a:rPr lang="en-US" altLang="zh-CN" dirty="0"/>
              <a:t>p2</a:t>
            </a:r>
            <a:r>
              <a:rPr lang="zh-CN" altLang="en-US" dirty="0"/>
              <a:t>，</a:t>
            </a:r>
            <a:r>
              <a:rPr lang="en-US" altLang="zh-CN" dirty="0"/>
              <a:t>p2</a:t>
            </a:r>
            <a:r>
              <a:rPr lang="zh-CN" altLang="en-US" dirty="0"/>
              <a:t>到</a:t>
            </a:r>
            <a:r>
              <a:rPr lang="en-US" altLang="zh-CN" dirty="0"/>
              <a:t>p3</a:t>
            </a:r>
            <a:r>
              <a:rPr lang="zh-CN" altLang="en-US" dirty="0"/>
              <a:t>的两条关系，直接创建一条</a:t>
            </a:r>
            <a:r>
              <a:rPr lang="en-US" altLang="zh-CN" dirty="0"/>
              <a:t>p1</a:t>
            </a:r>
            <a:r>
              <a:rPr lang="zh-CN" altLang="en-US" dirty="0"/>
              <a:t>到</a:t>
            </a:r>
            <a:r>
              <a:rPr lang="en-US" altLang="zh-CN" dirty="0"/>
              <a:t>p3</a:t>
            </a:r>
            <a:r>
              <a:rPr lang="zh-CN" altLang="en-US" dirty="0"/>
              <a:t>的边</a:t>
            </a:r>
            <a:endParaRPr lang="en-US" altLang="zh-CN" dirty="0"/>
          </a:p>
          <a:p>
            <a:r>
              <a:rPr lang="zh-CN" altLang="en-US" dirty="0"/>
              <a:t>这部分总共有四个图数据，</a:t>
            </a:r>
            <a:endParaRPr lang="en-US" altLang="zh-CN" dirty="0"/>
          </a:p>
          <a:p>
            <a:r>
              <a:rPr lang="zh-CN" altLang="en-US" b="1" dirty="0"/>
              <a:t>视图物化</a:t>
            </a:r>
            <a:r>
              <a:rPr lang="zh-CN" altLang="en-US" dirty="0"/>
              <a:t>的时间受基图大小、视图定义的模式图大小等等影响</a:t>
            </a:r>
            <a:endParaRPr lang="en-US" altLang="zh-CN" dirty="0"/>
          </a:p>
          <a:p>
            <a:r>
              <a:rPr lang="zh-CN" altLang="en-US" dirty="0"/>
              <a:t>这里</a:t>
            </a:r>
            <a:r>
              <a:rPr lang="en-US" altLang="zh-CN" dirty="0"/>
              <a:t>SSR</a:t>
            </a:r>
            <a:r>
              <a:rPr lang="zh-CN" altLang="en-US" dirty="0"/>
              <a:t>的物化时间依然比</a:t>
            </a:r>
            <a:r>
              <a:rPr lang="en-US" altLang="zh-CN" dirty="0"/>
              <a:t>MV</a:t>
            </a:r>
            <a:r>
              <a:rPr lang="zh-CN" altLang="en-US" dirty="0"/>
              <a:t>短，因为</a:t>
            </a:r>
            <a:r>
              <a:rPr lang="en-US" altLang="zh-CN" dirty="0"/>
              <a:t>MV</a:t>
            </a:r>
            <a:r>
              <a:rPr lang="zh-CN" altLang="en-US" dirty="0"/>
              <a:t>会复制没有改变的点和边，并且当局部转换的部分在基图中的比例越小，</a:t>
            </a:r>
            <a:r>
              <a:rPr lang="en-US" altLang="zh-CN" dirty="0"/>
              <a:t>SSR</a:t>
            </a:r>
            <a:r>
              <a:rPr lang="zh-CN" altLang="en-US" dirty="0"/>
              <a:t>的物化时间缩短就更明显</a:t>
            </a:r>
            <a:endParaRPr lang="en-US" altLang="zh-CN" dirty="0"/>
          </a:p>
          <a:p>
            <a:r>
              <a:rPr lang="zh-CN" altLang="en-US" dirty="0"/>
              <a:t>在查询部分，有了</a:t>
            </a:r>
            <a:r>
              <a:rPr lang="en-US" altLang="zh-CN" dirty="0"/>
              <a:t>SSR</a:t>
            </a:r>
            <a:r>
              <a:rPr lang="zh-CN" altLang="en-US" dirty="0"/>
              <a:t>的帮助，</a:t>
            </a:r>
            <a:r>
              <a:rPr lang="en-US" altLang="zh-CN" dirty="0" err="1"/>
              <a:t>LogicBlox</a:t>
            </a:r>
            <a:r>
              <a:rPr lang="zh-CN" altLang="en-US" dirty="0"/>
              <a:t>和</a:t>
            </a:r>
            <a:r>
              <a:rPr lang="en-US" altLang="zh-CN" dirty="0" err="1"/>
              <a:t>PostgreSQl</a:t>
            </a:r>
            <a:r>
              <a:rPr lang="zh-CN" altLang="en-US" dirty="0"/>
              <a:t>的性能可以和</a:t>
            </a:r>
            <a:r>
              <a:rPr lang="en-US" altLang="zh-CN" dirty="0"/>
              <a:t>Neo4j</a:t>
            </a:r>
            <a:r>
              <a:rPr lang="zh-CN" altLang="en-US" dirty="0"/>
              <a:t>比肩，甚至更好，尤其是查询中有多个</a:t>
            </a:r>
            <a:r>
              <a:rPr lang="en-US" altLang="zh-CN" dirty="0"/>
              <a:t>Join</a:t>
            </a:r>
            <a:r>
              <a:rPr lang="zh-CN" altLang="en-US" dirty="0"/>
              <a:t>时，优化效果更好</a:t>
            </a:r>
            <a:endParaRPr lang="en-US" altLang="zh-CN" dirty="0"/>
          </a:p>
        </p:txBody>
      </p:sp>
    </p:spTree>
    <p:extLst>
      <p:ext uri="{BB962C8B-B14F-4D97-AF65-F5344CB8AC3E}">
        <p14:creationId xmlns:p14="http://schemas.microsoft.com/office/powerpoint/2010/main" val="1887150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除了查询优化，本文还探讨了视图维护的效果，由于实际的更新大多为插入，所以本文只实现了插入的维护，同样在</a:t>
            </a:r>
            <a:r>
              <a:rPr lang="en-US" altLang="zh-CN" dirty="0"/>
              <a:t>LSQB</a:t>
            </a:r>
            <a:r>
              <a:rPr lang="zh-CN" altLang="en-US" dirty="0"/>
              <a:t>图上测试，横轴为查询所占比例，</a:t>
            </a:r>
            <a:r>
              <a:rPr lang="en-US" altLang="zh-CN" dirty="0"/>
              <a:t>1</a:t>
            </a:r>
            <a:r>
              <a:rPr lang="zh-CN" altLang="en-US" dirty="0"/>
              <a:t>则都是查询，</a:t>
            </a:r>
            <a:r>
              <a:rPr lang="en-US" altLang="zh-CN" dirty="0"/>
              <a:t>0</a:t>
            </a:r>
            <a:r>
              <a:rPr lang="zh-CN" altLang="en-US" dirty="0"/>
              <a:t>则都是插入语句；纵轴为每个查询或更新的平均时间</a:t>
            </a:r>
            <a:endParaRPr lang="en-US" altLang="zh-CN" dirty="0"/>
          </a:p>
          <a:p>
            <a:r>
              <a:rPr lang="zh-CN" altLang="en-US" dirty="0"/>
              <a:t>当查询比例为百分之</a:t>
            </a:r>
            <a:r>
              <a:rPr lang="en-US" altLang="zh-CN" dirty="0"/>
              <a:t>90</a:t>
            </a:r>
            <a:r>
              <a:rPr lang="zh-CN" altLang="en-US" dirty="0"/>
              <a:t>左右，</a:t>
            </a:r>
            <a:r>
              <a:rPr lang="en-US" altLang="zh-CN" dirty="0"/>
              <a:t>MV</a:t>
            </a:r>
            <a:r>
              <a:rPr lang="zh-CN" altLang="en-US" dirty="0"/>
              <a:t>和</a:t>
            </a:r>
            <a:r>
              <a:rPr lang="en-US" altLang="zh-CN" dirty="0"/>
              <a:t>SSR</a:t>
            </a:r>
            <a:r>
              <a:rPr lang="zh-CN" altLang="en-US" dirty="0"/>
              <a:t>都非常有效，但是查询比例继续降低时，维护代价开始严重影响性能</a:t>
            </a:r>
            <a:endParaRPr lang="en-US" altLang="zh-CN" dirty="0"/>
          </a:p>
          <a:p>
            <a:r>
              <a:rPr lang="zh-CN" altLang="en-US" dirty="0"/>
              <a:t>在查询</a:t>
            </a:r>
            <a:r>
              <a:rPr lang="en-US" altLang="zh-CN" dirty="0"/>
              <a:t>Ratio</a:t>
            </a:r>
            <a:r>
              <a:rPr lang="zh-CN" altLang="en-US" dirty="0"/>
              <a:t>为</a:t>
            </a:r>
            <a:r>
              <a:rPr lang="en-US" altLang="zh-CN" dirty="0"/>
              <a:t>0</a:t>
            </a:r>
            <a:r>
              <a:rPr lang="zh-CN" altLang="en-US" dirty="0"/>
              <a:t>时，</a:t>
            </a:r>
            <a:r>
              <a:rPr lang="en-US" altLang="zh-CN" dirty="0"/>
              <a:t>SSR</a:t>
            </a:r>
            <a:r>
              <a:rPr lang="zh-CN" altLang="en-US" dirty="0"/>
              <a:t>和</a:t>
            </a:r>
            <a:r>
              <a:rPr lang="en-US" altLang="zh-CN" dirty="0"/>
              <a:t>MV</a:t>
            </a:r>
            <a:r>
              <a:rPr lang="zh-CN" altLang="en-US" dirty="0"/>
              <a:t>的方式差不多，维护代价区别不大，但是随着查询比例增加，尤其是在查询</a:t>
            </a:r>
            <a:r>
              <a:rPr lang="en-US" altLang="zh-CN" dirty="0"/>
              <a:t>Ratio</a:t>
            </a:r>
            <a:r>
              <a:rPr lang="zh-CN" altLang="en-US" dirty="0"/>
              <a:t>为</a:t>
            </a:r>
            <a:r>
              <a:rPr lang="en-US" altLang="zh-CN" dirty="0"/>
              <a:t>1</a:t>
            </a:r>
            <a:r>
              <a:rPr lang="zh-CN" altLang="en-US" dirty="0"/>
              <a:t>时，</a:t>
            </a:r>
            <a:r>
              <a:rPr lang="en-US" altLang="zh-CN" dirty="0"/>
              <a:t>SSR</a:t>
            </a:r>
            <a:r>
              <a:rPr lang="zh-CN" altLang="en-US" dirty="0"/>
              <a:t>的加速效果明显优于</a:t>
            </a:r>
            <a:r>
              <a:rPr lang="en-US" altLang="zh-CN" dirty="0"/>
              <a:t>MV</a:t>
            </a:r>
            <a:r>
              <a:rPr lang="zh-CN" altLang="en-US" dirty="0"/>
              <a:t>，所以总体来说</a:t>
            </a:r>
            <a:r>
              <a:rPr lang="en-US" altLang="zh-CN" dirty="0"/>
              <a:t>SSR</a:t>
            </a:r>
            <a:r>
              <a:rPr lang="zh-CN" altLang="en-US" dirty="0"/>
              <a:t>是更优的选择，它在任何情况下都不会比基线差，在查询比例比较高的时候，有非常好的优化效果</a:t>
            </a:r>
          </a:p>
        </p:txBody>
      </p:sp>
    </p:spTree>
    <p:extLst>
      <p:ext uri="{BB962C8B-B14F-4D97-AF65-F5344CB8AC3E}">
        <p14:creationId xmlns:p14="http://schemas.microsoft.com/office/powerpoint/2010/main" val="3197026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最后是总结部分，本文从</a:t>
            </a:r>
            <a:r>
              <a:rPr lang="en-US" altLang="zh-CN" dirty="0"/>
              <a:t>GQL</a:t>
            </a:r>
            <a:r>
              <a:rPr lang="zh-CN" altLang="en-US" dirty="0"/>
              <a:t>的视图定义出发，在属性图上实现物化视图</a:t>
            </a:r>
            <a:endParaRPr lang="en-US" altLang="zh-CN" dirty="0"/>
          </a:p>
          <a:p>
            <a:r>
              <a:rPr lang="zh-CN" altLang="en-US" dirty="0"/>
              <a:t>并且定义了</a:t>
            </a:r>
            <a:r>
              <a:rPr lang="en-US" altLang="zh-CN" dirty="0"/>
              <a:t>TGD</a:t>
            </a:r>
            <a:r>
              <a:rPr lang="zh-CN" altLang="en-US" dirty="0"/>
              <a:t>以及</a:t>
            </a:r>
            <a:r>
              <a:rPr lang="en-US" altLang="zh-CN" dirty="0"/>
              <a:t>SSR</a:t>
            </a:r>
            <a:r>
              <a:rPr lang="zh-CN" altLang="en-US" dirty="0"/>
              <a:t>的概念将其推广到关系型数据库，在关系型数据库上实现了图视图，实验得到的效果超越了属性图上的视图</a:t>
            </a:r>
            <a:endParaRPr lang="en-US" altLang="zh-CN" dirty="0"/>
          </a:p>
          <a:p>
            <a:r>
              <a:rPr lang="zh-CN" altLang="en-US" dirty="0"/>
              <a:t>本文的优点是在多个数据库上实现完整的视图并进行比较，方法的通用性很强</a:t>
            </a:r>
            <a:endParaRPr lang="en-US" altLang="zh-CN" dirty="0"/>
          </a:p>
          <a:p>
            <a:r>
              <a:rPr lang="zh-CN" altLang="en-US" dirty="0"/>
              <a:t>第二是使用</a:t>
            </a:r>
            <a:r>
              <a:rPr lang="en-US" altLang="zh-CN" dirty="0"/>
              <a:t>TGD</a:t>
            </a:r>
            <a:r>
              <a:rPr lang="zh-CN" altLang="en-US" dirty="0"/>
              <a:t>这样的一阶逻辑概念描述视图，对视图的定义更加明确</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缺点是可能由于篇幅限制，文中没有具体的算法，例子比较少，很难读懂，还有对于增量维护的介绍并不多</a:t>
            </a:r>
            <a:endParaRPr lang="en-US" altLang="zh-CN" dirty="0"/>
          </a:p>
          <a:p>
            <a:r>
              <a:rPr lang="zh-CN" altLang="en-US" dirty="0"/>
              <a:t>而且实验部分的测试图比较简单，视图的应用范围比较窄，只能应用于特定的查询</a:t>
            </a:r>
            <a:endParaRPr lang="en-US" altLang="zh-CN" dirty="0"/>
          </a:p>
          <a:p>
            <a:endParaRPr lang="en-US" altLang="zh-CN" dirty="0"/>
          </a:p>
          <a:p>
            <a:endParaRPr lang="zh-CN" altLang="en-US" dirty="0"/>
          </a:p>
        </p:txBody>
      </p:sp>
    </p:spTree>
    <p:extLst>
      <p:ext uri="{BB962C8B-B14F-4D97-AF65-F5344CB8AC3E}">
        <p14:creationId xmlns:p14="http://schemas.microsoft.com/office/powerpoint/2010/main" val="1101919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我的分享到此结束，大家有什么问题吗？</a:t>
            </a:r>
          </a:p>
        </p:txBody>
      </p:sp>
      <p:sp>
        <p:nvSpPr>
          <p:cNvPr id="4" name="灯片编号占位符 3"/>
          <p:cNvSpPr>
            <a:spLocks noGrp="1"/>
          </p:cNvSpPr>
          <p:nvPr>
            <p:ph type="sldNum" sz="quarter" idx="5"/>
          </p:nvPr>
        </p:nvSpPr>
        <p:spPr/>
        <p:txBody>
          <a:bodyPr/>
          <a:lstStyle/>
          <a:p>
            <a:fld id="{BF66460B-A568-42EF-A9F3-45FAAC6AA7C6}" type="slidenum">
              <a:rPr lang="zh-CN" altLang="en-US" smtClean="0"/>
              <a:t>21</a:t>
            </a:fld>
            <a:endParaRPr lang="zh-CN" altLang="en-US"/>
          </a:p>
        </p:txBody>
      </p:sp>
    </p:spTree>
    <p:extLst>
      <p:ext uri="{BB962C8B-B14F-4D97-AF65-F5344CB8AC3E}">
        <p14:creationId xmlns:p14="http://schemas.microsoft.com/office/powerpoint/2010/main" val="619981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471A84-A18C-41AE-AACC-0B3972D6D19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p:nvSpPr>
        <p:spPr>
          <a:xfrm>
            <a:off x="436099" y="259484"/>
            <a:ext cx="11329222" cy="2244565"/>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p:nvSpPr>
        <p:spPr>
          <a:xfrm>
            <a:off x="436100" y="259484"/>
            <a:ext cx="3151162" cy="6361847"/>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1" name=""/>
        <p:cNvGrpSpPr/>
        <p:nvPr/>
      </p:nvGrpSpPr>
      <p:grpSpPr>
        <a:xfrm>
          <a:off x="0" y="0"/>
          <a:ext cx="0" cy="0"/>
          <a:chOff x="0" y="0"/>
          <a:chExt cx="0" cy="0"/>
        </a:xfrm>
      </p:grpSpPr>
      <p:pic>
        <p:nvPicPr>
          <p:cNvPr id="3" name="图片 2"/>
          <p:cNvPicPr>
            <a:picLocks noChangeAspect="1"/>
          </p:cNvPicPr>
          <p:nvPr/>
        </p:nvPicPr>
        <p:blipFill>
          <a:blip r:embed="rId2">
            <a:alphaModFix amt="50000"/>
            <a:duotone>
              <a:schemeClr val="accent1">
                <a:shade val="45000"/>
                <a:satMod val="135000"/>
              </a:schemeClr>
              <a:prstClr val="white"/>
            </a:duotone>
          </a:blip>
          <a:stretch>
            <a:fillRect/>
          </a:stretch>
        </p:blipFill>
        <p:spPr>
          <a:xfrm rot="1007118" flipH="1">
            <a:off x="-4762466" y="-38208"/>
            <a:ext cx="10459919" cy="10624352"/>
          </a:xfrm>
          <a:prstGeom prst="rect">
            <a:avLst/>
          </a:prstGeom>
        </p:spPr>
      </p:pic>
      <p:grpSp>
        <p:nvGrpSpPr>
          <p:cNvPr id="17" name="组合 16"/>
          <p:cNvGrpSpPr/>
          <p:nvPr/>
        </p:nvGrpSpPr>
        <p:grpSpPr>
          <a:xfrm>
            <a:off x="2324028" y="2391132"/>
            <a:ext cx="1980000" cy="2160000"/>
            <a:chOff x="806121" y="2244419"/>
            <a:chExt cx="2095094" cy="2369160"/>
          </a:xfrm>
        </p:grpSpPr>
        <p:sp>
          <p:nvSpPr>
            <p:cNvPr id="18" name="图形 11"/>
            <p:cNvSpPr>
              <a:spLocks noChangeAspect="1"/>
            </p:cNvSpPr>
            <p:nvPr/>
          </p:nvSpPr>
          <p:spPr>
            <a:xfrm>
              <a:off x="806121" y="2244419"/>
              <a:ext cx="2095094" cy="236916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gradFill>
              <a:gsLst>
                <a:gs pos="0">
                  <a:schemeClr val="bg2">
                    <a:alpha val="80000"/>
                  </a:schemeClr>
                </a:gs>
                <a:gs pos="100000">
                  <a:schemeClr val="tx2">
                    <a:alpha val="70000"/>
                  </a:schemeClr>
                </a:gs>
              </a:gsLst>
              <a:lin ang="16200000" scaled="1"/>
            </a:gradFill>
            <a:ln w="38100">
              <a:noFill/>
            </a:ln>
            <a:effectLst>
              <a:outerShdw blurRad="381000" dist="508000" dir="5400000" sx="80000" sy="8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9" name="组合 18"/>
            <p:cNvGrpSpPr/>
            <p:nvPr/>
          </p:nvGrpSpPr>
          <p:grpSpPr>
            <a:xfrm>
              <a:off x="1386392" y="2856393"/>
              <a:ext cx="934550" cy="1217733"/>
              <a:chOff x="2246666" y="3479316"/>
              <a:chExt cx="934550" cy="1217733"/>
            </a:xfrm>
          </p:grpSpPr>
          <p:sp>
            <p:nvSpPr>
              <p:cNvPr id="20" name="文本框 19"/>
              <p:cNvSpPr txBox="1"/>
              <p:nvPr/>
            </p:nvSpPr>
            <p:spPr>
              <a:xfrm>
                <a:off x="2384262" y="3479316"/>
                <a:ext cx="659361" cy="985239"/>
              </a:xfrm>
              <a:prstGeom prst="rect">
                <a:avLst/>
              </a:prstGeom>
              <a:noFill/>
            </p:spPr>
            <p:txBody>
              <a:bodyPr wrap="none" lIns="0" tIns="0" rIns="0" bIns="0" rtlCol="0" anchor="ctr">
                <a:spAutoFit/>
              </a:bodyPr>
              <a:lstStyle/>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汇 报</a:t>
                </a:r>
                <a:endParaRPr kumimoji="1" lang="en-US" altLang="zh-CN" sz="2600" b="1" kern="1000" baseline="0" dirty="0">
                  <a:solidFill>
                    <a:schemeClr val="bg1"/>
                  </a:solidFill>
                  <a:latin typeface="+mn-lt"/>
                  <a:ea typeface="+mn-ea"/>
                  <a:cs typeface="+mn-ea"/>
                  <a:sym typeface="+mn-lt"/>
                </a:endParaRPr>
              </a:p>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提 纲</a:t>
                </a:r>
                <a:endParaRPr kumimoji="1" lang="en-US" sz="2600" b="1" kern="1000" baseline="0" dirty="0">
                  <a:solidFill>
                    <a:schemeClr val="bg1"/>
                  </a:solidFill>
                  <a:latin typeface="+mn-lt"/>
                  <a:ea typeface="+mn-ea"/>
                  <a:cs typeface="+mn-ea"/>
                  <a:sym typeface="+mn-lt"/>
                </a:endParaRPr>
              </a:p>
            </p:txBody>
          </p:sp>
          <p:sp>
            <p:nvSpPr>
              <p:cNvPr id="21" name="文本框 20"/>
              <p:cNvSpPr txBox="1"/>
              <p:nvPr/>
            </p:nvSpPr>
            <p:spPr>
              <a:xfrm>
                <a:off x="2246666" y="4481605"/>
                <a:ext cx="934550" cy="215444"/>
              </a:xfrm>
              <a:prstGeom prst="rect">
                <a:avLst/>
              </a:prstGeom>
              <a:noFill/>
            </p:spPr>
            <p:txBody>
              <a:bodyPr wrap="none" lIns="0" tIns="0" rIns="0" bIns="0" rtlCol="0" anchor="ctr">
                <a:noAutofit/>
              </a:bodyPr>
              <a:lstStyle/>
              <a:p>
                <a:pPr algn="ctr">
                  <a:spcAft>
                    <a:spcPts val="600"/>
                  </a:spcAft>
                  <a:buClr>
                    <a:schemeClr val="accent1"/>
                  </a:buClr>
                  <a:buSzPct val="70000"/>
                </a:pPr>
                <a:r>
                  <a:rPr kumimoji="1" lang="en-US" altLang="zh-CN" sz="1100" b="0" dirty="0">
                    <a:solidFill>
                      <a:schemeClr val="bg1"/>
                    </a:solidFill>
                    <a:latin typeface="+mn-lt"/>
                    <a:ea typeface="+mn-ea"/>
                    <a:cs typeface="+mn-ea"/>
                    <a:sym typeface="+mn-lt"/>
                  </a:rPr>
                  <a:t>CONTENTS</a:t>
                </a:r>
                <a:endParaRPr kumimoji="1" lang="en-US" sz="1100" b="0" dirty="0">
                  <a:solidFill>
                    <a:schemeClr val="bg1"/>
                  </a:solidFill>
                  <a:latin typeface="+mn-lt"/>
                  <a:ea typeface="+mn-ea"/>
                  <a:cs typeface="+mn-ea"/>
                  <a:sym typeface="+mn-lt"/>
                </a:endParaRPr>
              </a:p>
            </p:txBody>
          </p:sp>
        </p:grpSp>
      </p:grpSp>
      <p:sp>
        <p:nvSpPr>
          <p:cNvPr id="9" name="矩形: 圆角 15"/>
          <p:cNvSpPr/>
          <p:nvPr/>
        </p:nvSpPr>
        <p:spPr>
          <a:xfrm rot="2700000">
            <a:off x="11913636" y="6152955"/>
            <a:ext cx="890287" cy="890287"/>
          </a:xfrm>
          <a:prstGeom prst="roundRect">
            <a:avLst>
              <a:gd name="adj" fmla="val 20000"/>
            </a:avLst>
          </a:prstGeom>
          <a:gradFill flip="none" rotWithShape="1">
            <a:gsLst>
              <a:gs pos="0">
                <a:schemeClr val="tx2">
                  <a:alpha val="60000"/>
                </a:schemeClr>
              </a:gs>
              <a:gs pos="100000">
                <a:schemeClr val="tx2">
                  <a:lumMod val="60000"/>
                  <a:lumOff val="40000"/>
                </a:schemeClr>
              </a:gs>
            </a:gsLst>
            <a:lin ang="81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000" b="1" kern="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7" name="内容占位符 6"/>
          <p:cNvSpPr>
            <a:spLocks noGrp="1"/>
          </p:cNvSpPr>
          <p:nvPr>
            <p:ph sz="quarter" idx="11"/>
          </p:nvPr>
        </p:nvSpPr>
        <p:spPr>
          <a:xfrm>
            <a:off x="479291" y="914400"/>
            <a:ext cx="11136976"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张昱：项目结题验收汇报概述</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标题和内容">
    <p:spTree>
      <p:nvGrpSpPr>
        <p:cNvPr id="1" name=""/>
        <p:cNvGrpSpPr/>
        <p:nvPr/>
      </p:nvGrpSpPr>
      <p:grpSpPr>
        <a:xfrm>
          <a:off x="0" y="0"/>
          <a:ext cx="0" cy="0"/>
          <a:chOff x="0" y="0"/>
          <a:chExt cx="0" cy="0"/>
        </a:xfrm>
      </p:grpSpPr>
      <p:sp>
        <p:nvSpPr>
          <p:cNvPr id="3" name="矩形 2"/>
          <p:cNvSpPr/>
          <p:nvPr/>
        </p:nvSpPr>
        <p:spPr>
          <a:xfrm>
            <a:off x="-9596" y="0"/>
            <a:ext cx="12211189" cy="6858000"/>
          </a:xfrm>
          <a:prstGeom prst="rect">
            <a:avLst/>
          </a:prstGeom>
          <a:gradFill>
            <a:gsLst>
              <a:gs pos="54000">
                <a:srgbClr val="D7EFF5"/>
              </a:gs>
              <a:gs pos="100000">
                <a:schemeClr val="accent1">
                  <a:alpha val="5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00">
              <a:solidFill>
                <a:prstClr val="white"/>
              </a:solidFill>
              <a:cs typeface="+mn-ea"/>
              <a:sym typeface="+mn-lt"/>
            </a:endParaRPr>
          </a:p>
        </p:txBody>
      </p:sp>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16"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146516" y="941696"/>
            <a:ext cx="11901001" cy="5360408"/>
          </a:xfrm>
          <a:prstGeom prst="rect">
            <a:avLst/>
          </a:prstGeom>
        </p:spPr>
        <p:txBody>
          <a:bodyPr/>
          <a:lstStyle>
            <a:lvl1pPr marL="273050" indent="-273050">
              <a:lnSpc>
                <a:spcPct val="120000"/>
              </a:lnSpc>
              <a:spcBef>
                <a:spcPts val="600"/>
              </a:spcBef>
              <a:buSzPct val="80000"/>
              <a:buFontTx/>
              <a:buBlip>
                <a:blip r:embed="rId2"/>
              </a:buBlip>
              <a:defRPr lang="zh-CN" altLang="en-US" sz="2800" b="1" kern="1200" dirty="0">
                <a:solidFill>
                  <a:schemeClr val="tx2">
                    <a:lumMod val="75000"/>
                  </a:schemeClr>
                </a:solidFill>
                <a:latin typeface="微软雅黑" panose="020B0503020204020204" pitchFamily="34" charset="-122"/>
                <a:ea typeface="微软雅黑" panose="020B0503020204020204" pitchFamily="34" charset="-122"/>
                <a:cs typeface="+mn-cs"/>
              </a:defRPr>
            </a:lvl1pPr>
            <a:lvl2pPr marL="627380" indent="-316230">
              <a:lnSpc>
                <a:spcPct val="120000"/>
              </a:lnSpc>
              <a:spcBef>
                <a:spcPts val="600"/>
              </a:spcBef>
              <a:buSzPct val="80000"/>
              <a:buFont typeface="Wingdings" panose="05000000000000000000" pitchFamily="2" charset="2"/>
              <a:buChar char="n"/>
              <a:defRPr kumimoji="1" lang="en-US" altLang="zh-CN" sz="2400" b="1"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defRPr>
            </a:lvl2pPr>
            <a:lvl3pPr marL="900430" indent="-228600">
              <a:lnSpc>
                <a:spcPct val="120000"/>
              </a:lnSpc>
              <a:spcBef>
                <a:spcPts val="600"/>
              </a:spcBef>
              <a:buSzPct val="80000"/>
              <a:buFontTx/>
              <a:buBlip>
                <a:blip r:embed="rId3"/>
              </a:buBlip>
              <a:defRPr b="1">
                <a:solidFill>
                  <a:schemeClr val="tx2">
                    <a:lumMod val="75000"/>
                  </a:schemeClr>
                </a:solidFill>
                <a:latin typeface="微软雅黑" panose="020B0503020204020204" pitchFamily="34" charset="-122"/>
                <a:ea typeface="微软雅黑" panose="020B0503020204020204" pitchFamily="34" charset="-122"/>
              </a:defRPr>
            </a:lvl3pPr>
            <a:lvl4pPr marL="1160780" indent="-228600">
              <a:lnSpc>
                <a:spcPct val="120000"/>
              </a:lnSpc>
              <a:spcBef>
                <a:spcPts val="600"/>
              </a:spcBef>
              <a:buSzPct val="80000"/>
              <a:buFont typeface="Wingdings" panose="05000000000000000000" pitchFamily="2" charset="2"/>
              <a:buChar char="ü"/>
              <a:defRPr sz="2000">
                <a:solidFill>
                  <a:schemeClr val="tx1"/>
                </a:solidFill>
                <a:latin typeface="微软雅黑" panose="020B0503020204020204" pitchFamily="34" charset="-122"/>
                <a:ea typeface="微软雅黑" panose="020B0503020204020204" pitchFamily="34" charset="-122"/>
              </a:defRPr>
            </a:lvl4pPr>
            <a:lvl5pPr marL="1403985" indent="-228600">
              <a:lnSpc>
                <a:spcPct val="120000"/>
              </a:lnSpc>
              <a:spcBef>
                <a:spcPts val="600"/>
              </a:spcBef>
              <a:buFont typeface="Wingdings" panose="05000000000000000000" pitchFamily="2" charset="2"/>
              <a:buChar char="Ø"/>
              <a:defRPr sz="2000">
                <a:solidFill>
                  <a:schemeClr val="tx2">
                    <a:lumMod val="75000"/>
                  </a:schemeClr>
                </a:solidFill>
                <a:latin typeface="微软雅黑" panose="020B0503020204020204" pitchFamily="34" charset="-122"/>
                <a:ea typeface="微软雅黑" panose="020B0503020204020204" pitchFamily="34" charset="-122"/>
              </a:defRPr>
            </a:lvl5pPr>
          </a:lstStyle>
          <a:p>
            <a:r>
              <a:rPr kumimoji="1" lang="zh-CN" altLang="en-US" dirty="0"/>
              <a:t>编辑母版文本样式</a:t>
            </a:r>
            <a:endParaRPr kumimoji="1" lang="en-US" altLang="zh-CN" dirty="0"/>
          </a:p>
          <a:p>
            <a:pPr lvl="1"/>
            <a:r>
              <a:rPr kumimoji="1" lang="zh-CN" altLang="en-US" dirty="0"/>
              <a:t>第二级</a:t>
            </a:r>
            <a:endParaRPr kumimoji="1" lang="en-US" altLang="zh-CN" dirty="0"/>
          </a:p>
          <a:p>
            <a:pPr lvl="2"/>
            <a:r>
              <a:rPr kumimoji="1" lang="zh-CN" altLang="en-US" dirty="0"/>
              <a:t>第三级</a:t>
            </a:r>
            <a:endParaRPr kumimoji="1" lang="en-US" altLang="zh-CN" dirty="0"/>
          </a:p>
          <a:p>
            <a:pPr lvl="3"/>
            <a:r>
              <a:rPr kumimoji="1" lang="zh-CN" altLang="en-US" dirty="0"/>
              <a:t>第四级 </a:t>
            </a:r>
            <a:endParaRPr kumimoji="1" lang="en-US" altLang="zh-CN" dirty="0"/>
          </a:p>
          <a:p>
            <a:pPr lvl="4"/>
            <a:r>
              <a:rPr kumimoji="1" lang="zh-CN" altLang="en-US" dirty="0"/>
              <a:t>第五级</a:t>
            </a:r>
          </a:p>
        </p:txBody>
      </p:sp>
      <p:sp>
        <p:nvSpPr>
          <p:cNvPr id="2" name="标题 1"/>
          <p:cNvSpPr>
            <a:spLocks noGrp="1"/>
          </p:cNvSpPr>
          <p:nvPr>
            <p:ph type="title"/>
          </p:nvPr>
        </p:nvSpPr>
        <p:spPr>
          <a:xfrm>
            <a:off x="195066" y="136525"/>
            <a:ext cx="9672834" cy="614913"/>
          </a:xfrm>
        </p:spPr>
        <p:txBody>
          <a:bodyPr/>
          <a:lstStyle>
            <a:lvl1pPr>
              <a:defRPr sz="3600"/>
            </a:lvl1pPr>
          </a:lstStyle>
          <a:p>
            <a:r>
              <a:rPr kumimoji="1" lang="zh-CN" altLang="en-US" dirty="0"/>
              <a:t>单击此处编辑母版标题样式</a:t>
            </a:r>
          </a:p>
        </p:txBody>
      </p:sp>
      <p:sp>
        <p:nvSpPr>
          <p:cNvPr id="4" name="日期占位符 2"/>
          <p:cNvSpPr>
            <a:spLocks noGrp="1"/>
          </p:cNvSpPr>
          <p:nvPr>
            <p:ph type="dt" sz="half" idx="10"/>
          </p:nvPr>
        </p:nvSpPr>
        <p:spPr>
          <a:xfrm>
            <a:off x="838200" y="6356350"/>
            <a:ext cx="2743200" cy="365125"/>
          </a:xfrm>
        </p:spPr>
        <p:txBody>
          <a:bodyPr/>
          <a:lstStyle/>
          <a:p>
            <a:endParaRPr kumimoji="1" lang="zh-CN" altLang="en-US"/>
          </a:p>
        </p:txBody>
      </p:sp>
      <p:sp>
        <p:nvSpPr>
          <p:cNvPr id="5" name="页脚占位符 3"/>
          <p:cNvSpPr>
            <a:spLocks noGrp="1"/>
          </p:cNvSpPr>
          <p:nvPr>
            <p:ph type="ftr" sz="quarter" idx="11"/>
          </p:nvPr>
        </p:nvSpPr>
        <p:spPr>
          <a:xfrm>
            <a:off x="4038600" y="6356350"/>
            <a:ext cx="4114800" cy="365125"/>
          </a:xfrm>
        </p:spPr>
        <p:txBody>
          <a:bodyPr/>
          <a:lstStyle/>
          <a:p>
            <a:r>
              <a:rPr kumimoji="1" lang="zh-CN" altLang="en-US"/>
              <a:t>张昱：项目结题验收汇报概述</a:t>
            </a:r>
            <a:endParaRPr kumimoji="1" lang="zh-CN" altLang="en-US" dirty="0"/>
          </a:p>
        </p:txBody>
      </p:sp>
      <p:sp>
        <p:nvSpPr>
          <p:cNvPr id="7" name="矩形: 圆角 22"/>
          <p:cNvSpPr/>
          <p:nvPr userDrawn="1"/>
        </p:nvSpPr>
        <p:spPr>
          <a:xfrm>
            <a:off x="11556957" y="6292872"/>
            <a:ext cx="455007" cy="455007"/>
          </a:xfrm>
          <a:prstGeom prst="roundRect">
            <a:avLst/>
          </a:prstGeom>
          <a:solidFill>
            <a:schemeClr val="accent1">
              <a:lumMod val="60000"/>
              <a:lumOff val="4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t>‹#›</a:t>
            </a:fld>
            <a:endParaRPr lang="zh-CN" altLang="en-US" b="1" dirty="0">
              <a:latin typeface="微软雅黑" panose="020B0503020204020204" pitchFamily="34" charset="-122"/>
              <a:ea typeface="微软雅黑" panose="020B0503020204020204" pitchFamily="34" charset="-122"/>
            </a:endParaRPr>
          </a:p>
        </p:txBody>
      </p:sp>
      <p:sp>
        <p:nvSpPr>
          <p:cNvPr id="10" name="平行四边形 9"/>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60386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132764"/>
            <a:ext cx="10515600" cy="5044199"/>
          </a:xfrm>
          <a:prstGeom prst="rect">
            <a:avLst/>
          </a:prstGeom>
        </p:spPr>
        <p:txBody>
          <a:bodyPr vert="horz" lIns="91440" tIns="45720" rIns="91440" bIns="45720" rtlCol="0">
            <a:normAutofit/>
          </a:bodyPr>
          <a:lstStyle/>
          <a:p>
            <a:pPr>
              <a:lnSpc>
                <a:spcPct val="120000"/>
              </a:lnSpc>
              <a:spcBef>
                <a:spcPts val="0"/>
              </a:spcBef>
              <a:spcAft>
                <a:spcPts val="600"/>
              </a:spcAft>
              <a:buClr>
                <a:srgbClr val="005AD2"/>
              </a:buClr>
              <a:buSzPct val="80000"/>
              <a:buFont typeface="Wingdings" panose="05000000000000000000" pitchFamily="2" charset="2"/>
              <a:buChar char="q"/>
            </a:pPr>
            <a:r>
              <a:rPr lang="zh-CN" altLang="en-US" sz="2800" dirty="0"/>
              <a:t>出版</a:t>
            </a:r>
            <a:endParaRPr lang="en-US" altLang="zh-CN" sz="2800" dirty="0"/>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anose="020B0503020204020204" pitchFamily="34" charset="-122"/>
              </a:rPr>
              <a:t>XX</a:t>
            </a:r>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anose="020B0503020204020204" pitchFamily="34" charset="-122"/>
              </a:rPr>
              <a:t>YY</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张昱：项目结题验收汇报概述</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1A84-A18C-41AE-AACC-0B3972D6D19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971550" indent="-514350" algn="l" defTabSz="914400" rtl="0" eaLnBrk="1" latinLnBrk="0" hangingPunct="1">
        <a:lnSpc>
          <a:spcPct val="90000"/>
        </a:lnSpc>
        <a:spcBef>
          <a:spcPts val="500"/>
        </a:spcBef>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9448800" y="6356350"/>
            <a:ext cx="2743200" cy="365125"/>
          </a:xfrm>
        </p:spPr>
        <p:txBody>
          <a:bodyPr/>
          <a:lstStyle/>
          <a:p>
            <a:fld id="{CC471A84-A18C-41AE-AACC-0B3972D6D193}" type="slidenum">
              <a:rPr lang="zh-CN" altLang="en-US" smtClean="0"/>
              <a:t>1</a:t>
            </a:fld>
            <a:endParaRPr lang="zh-CN" altLang="en-US"/>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9909" y="515462"/>
            <a:ext cx="3506728" cy="587376"/>
          </a:xfrm>
          <a:prstGeom prst="rect">
            <a:avLst/>
          </a:prstGeom>
        </p:spPr>
      </p:pic>
      <p:grpSp>
        <p:nvGrpSpPr>
          <p:cNvPr id="3" name="组合 2"/>
          <p:cNvGrpSpPr/>
          <p:nvPr/>
        </p:nvGrpSpPr>
        <p:grpSpPr>
          <a:xfrm>
            <a:off x="1622278" y="2269567"/>
            <a:ext cx="9008399" cy="964245"/>
            <a:chOff x="793520" y="1856477"/>
            <a:chExt cx="7608443" cy="964245"/>
          </a:xfrm>
        </p:grpSpPr>
        <p:sp>
          <p:nvSpPr>
            <p:cNvPr id="4" name="矩形: 圆角 4"/>
            <p:cNvSpPr/>
            <p:nvPr/>
          </p:nvSpPr>
          <p:spPr>
            <a:xfrm>
              <a:off x="793520" y="2136825"/>
              <a:ext cx="7608443" cy="43088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lang="en-US" altLang="zh-CN" sz="2800" b="1" dirty="0">
                  <a:solidFill>
                    <a:srgbClr val="000000"/>
                  </a:solidFill>
                  <a:effectLst/>
                  <a:latin typeface="Times New Roman" panose="02020603050405020304" charset="0"/>
                  <a:cs typeface="Times New Roman" panose="02020603050405020304" charset="0"/>
                </a:rPr>
                <a:t>Implementation Strategies for Views over Property Graphs</a:t>
              </a:r>
              <a:endParaRPr lang="zh-CN" altLang="en-US" sz="2800" b="1" kern="0" spc="600" dirty="0">
                <a:ln>
                  <a:prstDash val="solid"/>
                </a:ln>
                <a:solidFill>
                  <a:schemeClr val="tx1"/>
                </a:solidFill>
                <a:latin typeface="Times New Roman" panose="02020603050405020304" charset="0"/>
                <a:cs typeface="Times New Roman" panose="02020603050405020304" charset="0"/>
                <a:sym typeface="+mn-lt"/>
              </a:endParaRPr>
            </a:p>
          </p:txBody>
        </p:sp>
        <p:grpSp>
          <p:nvGrpSpPr>
            <p:cNvPr id="6" name="组合 5"/>
            <p:cNvGrpSpPr/>
            <p:nvPr/>
          </p:nvGrpSpPr>
          <p:grpSpPr>
            <a:xfrm>
              <a:off x="995045" y="1856477"/>
              <a:ext cx="7153910" cy="964245"/>
              <a:chOff x="631309" y="1723634"/>
              <a:chExt cx="7153910" cy="964245"/>
            </a:xfrm>
          </p:grpSpPr>
          <p:cxnSp>
            <p:nvCxnSpPr>
              <p:cNvPr id="7" name="直接连接符 6"/>
              <p:cNvCxnSpPr/>
              <p:nvPr/>
            </p:nvCxnSpPr>
            <p:spPr>
              <a:xfrm>
                <a:off x="631309" y="1723634"/>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a:off x="631309" y="2687879"/>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9" name="组合 8"/>
          <p:cNvGrpSpPr/>
          <p:nvPr/>
        </p:nvGrpSpPr>
        <p:grpSpPr>
          <a:xfrm>
            <a:off x="4466856" y="5317781"/>
            <a:ext cx="2953487" cy="617743"/>
            <a:chOff x="1091964" y="3852036"/>
            <a:chExt cx="2521322" cy="380486"/>
          </a:xfrm>
        </p:grpSpPr>
        <p:sp>
          <p:nvSpPr>
            <p:cNvPr id="10" name="矩形: 圆角 14"/>
            <p:cNvSpPr/>
            <p:nvPr/>
          </p:nvSpPr>
          <p:spPr>
            <a:xfrm>
              <a:off x="1404205" y="3852036"/>
              <a:ext cx="2209080" cy="380486"/>
            </a:xfrm>
            <a:prstGeom prst="roundRect">
              <a:avLst>
                <a:gd name="adj" fmla="val 18829"/>
              </a:avLst>
            </a:prstGeom>
            <a:solidFill>
              <a:schemeClr val="bg1"/>
            </a:solidFill>
            <a:ln w="3175"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972000" tIns="0" rIns="0" bIns="0" numCol="1" spcCol="0" rtlCol="0" fromWordArt="0" anchor="ctr" anchorCtr="0" forceAA="0" compatLnSpc="1">
              <a:noAutofit/>
            </a:bodyPr>
            <a:lstStyle/>
            <a:p>
              <a:pPr algn="ctr">
                <a:spcBef>
                  <a:spcPts val="0"/>
                </a:spcBef>
                <a:buClr>
                  <a:srgbClr val="FFCC00"/>
                </a:buClr>
                <a:buSzPct val="80000"/>
              </a:pPr>
              <a:r>
                <a:rPr lang="zh-CN" altLang="en-US" sz="2400" b="1" dirty="0">
                  <a:cs typeface="+mn-ea"/>
                  <a:sym typeface="+mn-lt"/>
                </a:rPr>
                <a:t>徐柴俊</a:t>
              </a:r>
            </a:p>
          </p:txBody>
        </p:sp>
        <p:sp>
          <p:nvSpPr>
            <p:cNvPr id="11" name="矩形: 圆角 13"/>
            <p:cNvSpPr/>
            <p:nvPr/>
          </p:nvSpPr>
          <p:spPr>
            <a:xfrm>
              <a:off x="1091964" y="3852036"/>
              <a:ext cx="1171175" cy="380486"/>
            </a:xfrm>
            <a:prstGeom prst="roundRect">
              <a:avLst>
                <a:gd name="adj" fmla="val 24497"/>
              </a:avLst>
            </a:prstGeom>
            <a:gradFill flip="none" rotWithShape="1">
              <a:gsLst>
                <a:gs pos="41000">
                  <a:schemeClr val="tx2"/>
                </a:gs>
                <a:gs pos="100000">
                  <a:schemeClr val="accent1">
                    <a:lumMod val="60000"/>
                    <a:lumOff val="40000"/>
                  </a:schemeClr>
                </a:gs>
              </a:gsLst>
              <a:lin ang="0" scaled="1"/>
              <a:tileRect/>
            </a:gra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2400" kern="0" dirty="0">
                  <a:solidFill>
                    <a:schemeClr val="bg1"/>
                  </a:solidFill>
                  <a:cs typeface="+mn-ea"/>
                  <a:sym typeface="+mn-lt"/>
                </a:rPr>
                <a:t>报告人</a:t>
              </a:r>
              <a:endParaRPr lang="en-US" sz="2400" dirty="0">
                <a:solidFill>
                  <a:schemeClr val="bg1"/>
                </a:solidFill>
                <a:cs typeface="+mn-ea"/>
                <a:sym typeface="+mn-lt"/>
              </a:endParaRPr>
            </a:p>
          </p:txBody>
        </p:sp>
      </p:grpSp>
      <p:grpSp>
        <p:nvGrpSpPr>
          <p:cNvPr id="12" name="组合 11"/>
          <p:cNvGrpSpPr/>
          <p:nvPr/>
        </p:nvGrpSpPr>
        <p:grpSpPr>
          <a:xfrm>
            <a:off x="3500679" y="4636123"/>
            <a:ext cx="5190641" cy="276999"/>
            <a:chOff x="2765844" y="4561711"/>
            <a:chExt cx="1391877" cy="453568"/>
          </a:xfrm>
        </p:grpSpPr>
        <p:sp>
          <p:nvSpPr>
            <p:cNvPr id="13" name="文本框 12"/>
            <p:cNvSpPr txBox="1"/>
            <p:nvPr/>
          </p:nvSpPr>
          <p:spPr>
            <a:xfrm flipH="1">
              <a:off x="4157656" y="4607328"/>
              <a:ext cx="65" cy="276999"/>
            </a:xfrm>
            <a:prstGeom prst="rect">
              <a:avLst/>
            </a:prstGeom>
            <a:noFill/>
          </p:spPr>
          <p:txBody>
            <a:bodyPr wrap="none" lIns="0" tIns="0" rIns="0" bIns="0" rtlCol="0" anchor="ctr">
              <a:spAutoFit/>
            </a:bodyPr>
            <a:lstStyle/>
            <a:p>
              <a:pPr defTabSz="914400" eaLnBrk="1" fontAlgn="auto" hangingPunct="1">
                <a:spcBef>
                  <a:spcPts val="0"/>
                </a:spcBef>
                <a:spcAft>
                  <a:spcPts val="600"/>
                </a:spcAft>
              </a:pPr>
              <a:endParaRPr lang="zh-CN" altLang="en-US" b="1" dirty="0">
                <a:solidFill>
                  <a:schemeClr val="tx2"/>
                </a:solidFill>
                <a:cs typeface="+mn-ea"/>
                <a:sym typeface="+mn-lt"/>
              </a:endParaRPr>
            </a:p>
          </p:txBody>
        </p:sp>
        <p:sp>
          <p:nvSpPr>
            <p:cNvPr id="14" name="文本框 13"/>
            <p:cNvSpPr txBox="1"/>
            <p:nvPr/>
          </p:nvSpPr>
          <p:spPr>
            <a:xfrm flipH="1">
              <a:off x="2765844" y="4561711"/>
              <a:ext cx="1355039" cy="453568"/>
            </a:xfrm>
            <a:prstGeom prst="rect">
              <a:avLst/>
            </a:prstGeom>
            <a:noFill/>
          </p:spPr>
          <p:txBody>
            <a:bodyPr wrap="square" lIns="0" tIns="0" rIns="0" bIns="0" rtlCol="0" anchor="ctr">
              <a:spAutoFit/>
            </a:bodyPr>
            <a:lstStyle/>
            <a:p>
              <a:pPr algn="ctr"/>
              <a:endParaRPr lang="en-US" altLang="zh-CN" dirty="0"/>
            </a:p>
          </p:txBody>
        </p:sp>
      </p:grpSp>
      <p:cxnSp>
        <p:nvCxnSpPr>
          <p:cNvPr id="15" name="直接连接符 14"/>
          <p:cNvCxnSpPr/>
          <p:nvPr/>
        </p:nvCxnSpPr>
        <p:spPr bwMode="auto">
          <a:xfrm flipV="1">
            <a:off x="1860883" y="5152873"/>
            <a:ext cx="8380800" cy="36748"/>
          </a:xfrm>
          <a:prstGeom prst="line">
            <a:avLst/>
          </a:prstGeom>
          <a:noFill/>
          <a:ln w="9525" cap="flat" cmpd="sng" algn="ctr">
            <a:solidFill>
              <a:schemeClr val="bg1">
                <a:lumMod val="85000"/>
              </a:schemeClr>
            </a:solidFill>
            <a:prstDash val="solid"/>
            <a:round/>
            <a:headEnd type="none" w="med" len="med"/>
            <a:tailEnd type="none" w="med" len="med"/>
          </a:ln>
          <a:effectLst/>
        </p:spPr>
      </p:cxnSp>
      <p:cxnSp>
        <p:nvCxnSpPr>
          <p:cNvPr id="20" name="直接连接符 19"/>
          <p:cNvCxnSpPr/>
          <p:nvPr/>
        </p:nvCxnSpPr>
        <p:spPr bwMode="auto">
          <a:xfrm>
            <a:off x="761362" y="808731"/>
            <a:ext cx="3240000" cy="0"/>
          </a:xfrm>
          <a:prstGeom prst="line">
            <a:avLst/>
          </a:prstGeom>
          <a:noFill/>
          <a:ln w="9525" cap="flat" cmpd="sng" algn="ctr">
            <a:solidFill>
              <a:schemeClr val="tx2"/>
            </a:solidFill>
            <a:prstDash val="solid"/>
            <a:round/>
            <a:headEnd type="none" w="med" len="med"/>
            <a:tailEnd type="none" w="med" len="med"/>
          </a:ln>
          <a:effectLst/>
        </p:spPr>
      </p:cxnSp>
      <p:sp>
        <p:nvSpPr>
          <p:cNvPr id="21" name="文本框 20"/>
          <p:cNvSpPr txBox="1"/>
          <p:nvPr/>
        </p:nvSpPr>
        <p:spPr>
          <a:xfrm>
            <a:off x="4466856" y="4638228"/>
            <a:ext cx="2896470" cy="369332"/>
          </a:xfrm>
          <a:prstGeom prst="rect">
            <a:avLst/>
          </a:prstGeom>
          <a:noFill/>
        </p:spPr>
        <p:txBody>
          <a:bodyPr wrap="square" rtlCol="0">
            <a:spAutoFit/>
          </a:bodyPr>
          <a:lstStyle/>
          <a:p>
            <a:pPr algn="ctr"/>
            <a:r>
              <a:rPr lang="en-US" altLang="zh-CN" dirty="0"/>
              <a:t>SIGMOD’2024</a:t>
            </a:r>
            <a:endParaRPr lang="zh-CN" altLang="en-US" dirty="0"/>
          </a:p>
        </p:txBody>
      </p:sp>
      <p:pic>
        <p:nvPicPr>
          <p:cNvPr id="17" name="图片 16">
            <a:extLst>
              <a:ext uri="{FF2B5EF4-FFF2-40B4-BE49-F238E27FC236}">
                <a16:creationId xmlns:a16="http://schemas.microsoft.com/office/drawing/2014/main" id="{91D52A0E-DA79-4960-8CAA-A8BEE05252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8952" y="3554278"/>
            <a:ext cx="5704662" cy="803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背景</a:t>
            </a:r>
          </a:p>
        </p:txBody>
      </p:sp>
      <p:sp>
        <p:nvSpPr>
          <p:cNvPr id="3" name="内容占位符 2"/>
          <p:cNvSpPr>
            <a:spLocks noGrp="1"/>
          </p:cNvSpPr>
          <p:nvPr>
            <p:ph sz="quarter" idx="11"/>
          </p:nvPr>
        </p:nvSpPr>
        <p:spPr/>
        <p:txBody>
          <a:bodyPr>
            <a:normAutofit/>
          </a:bodyPr>
          <a:lstStyle/>
          <a:p>
            <a:r>
              <a:rPr lang="zh-CN" altLang="en-US" b="1" dirty="0"/>
              <a:t>随着对复杂查询的需求增大，对属性图的关注度逐渐上升</a:t>
            </a:r>
            <a:endParaRPr lang="en-US" altLang="zh-CN" b="1" dirty="0"/>
          </a:p>
          <a:p>
            <a:r>
              <a:rPr lang="zh-CN" altLang="en-US" b="1" dirty="0"/>
              <a:t>对于一些图，比如数据溯源，会被编码为实体、操作、代理等节点，有些时候会需要在不同的细节级别上显示节点，可能会把某个子图直接替换为一个节点，也会把一个节点替换为一整个子图</a:t>
            </a:r>
            <a:endParaRPr lang="en-US" altLang="zh-CN" b="1" dirty="0"/>
          </a:p>
          <a:p>
            <a:r>
              <a:rPr lang="zh-CN" altLang="en-US" b="1" dirty="0"/>
              <a:t>另外从查询速率的角度来说，提取查询的公共部分，提前存储视图结果，可以大大减少查询时间</a:t>
            </a:r>
            <a:endParaRPr lang="en-US" altLang="zh-CN" b="1" dirty="0"/>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2</a:t>
            </a:fld>
            <a:endParaRPr lang="en-US" dirty="0"/>
          </a:p>
        </p:txBody>
      </p:sp>
      <p:sp>
        <p:nvSpPr>
          <p:cNvPr id="4" name="页脚占位符 3"/>
          <p:cNvSpPr>
            <a:spLocks noGrp="1"/>
          </p:cNvSpPr>
          <p:nvPr>
            <p:ph type="ftr" sz="quarter" idx="3"/>
          </p:nvPr>
        </p:nvSpPr>
        <p:spPr/>
        <p:txBody>
          <a:bodyPr/>
          <a:lstStyle/>
          <a:p>
            <a:r>
              <a:rPr lang="en-US" altLang="zh-CN"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背景</a:t>
            </a:r>
          </a:p>
        </p:txBody>
      </p:sp>
      <p:pic>
        <p:nvPicPr>
          <p:cNvPr id="7" name="内容占位符 6">
            <a:extLst>
              <a:ext uri="{FF2B5EF4-FFF2-40B4-BE49-F238E27FC236}">
                <a16:creationId xmlns:a16="http://schemas.microsoft.com/office/drawing/2014/main" id="{43DFDCA7-925B-4097-B2D2-1D7D3AB5E776}"/>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575734" y="1537980"/>
            <a:ext cx="11028121" cy="4069903"/>
          </a:xfrm>
        </p:spPr>
      </p:pic>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3</a:t>
            </a:fld>
            <a:endParaRPr lang="en-US" dirty="0"/>
          </a:p>
        </p:txBody>
      </p:sp>
      <p:sp>
        <p:nvSpPr>
          <p:cNvPr id="4" name="页脚占位符 3"/>
          <p:cNvSpPr>
            <a:spLocks noGrp="1"/>
          </p:cNvSpPr>
          <p:nvPr>
            <p:ph type="ftr" sz="quarter" idx="3"/>
          </p:nvPr>
        </p:nvSpPr>
        <p:spPr/>
        <p:txBody>
          <a:bodyPr/>
          <a:lstStyle/>
          <a:p>
            <a:r>
              <a:rPr lang="en-US" altLang="zh-CN"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贡献</a:t>
            </a:r>
          </a:p>
        </p:txBody>
      </p:sp>
      <p:sp>
        <p:nvSpPr>
          <p:cNvPr id="3" name="内容占位符 2"/>
          <p:cNvSpPr>
            <a:spLocks noGrp="1"/>
          </p:cNvSpPr>
          <p:nvPr>
            <p:ph sz="quarter" idx="11"/>
          </p:nvPr>
        </p:nvSpPr>
        <p:spPr/>
        <p:txBody>
          <a:bodyPr>
            <a:normAutofit/>
          </a:bodyPr>
          <a:lstStyle/>
          <a:p>
            <a:r>
              <a:rPr lang="zh-CN" altLang="en-US" b="1" dirty="0"/>
              <a:t>将图视图转换为关系形式</a:t>
            </a:r>
            <a:endParaRPr lang="en-US" altLang="zh-CN" b="1" dirty="0"/>
          </a:p>
          <a:p>
            <a:r>
              <a:rPr lang="zh-CN" altLang="en-US" b="1" dirty="0">
                <a:sym typeface="Wingdings" panose="05000000000000000000" pitchFamily="2" charset="2"/>
              </a:rPr>
              <a:t>使用</a:t>
            </a:r>
            <a:r>
              <a:rPr lang="en-US" altLang="zh-CN" b="1" dirty="0">
                <a:sym typeface="Wingdings" panose="05000000000000000000" pitchFamily="2" charset="2"/>
              </a:rPr>
              <a:t>GQL</a:t>
            </a:r>
            <a:r>
              <a:rPr lang="zh-CN" altLang="en-US" b="1" dirty="0">
                <a:sym typeface="Wingdings" panose="05000000000000000000" pitchFamily="2" charset="2"/>
              </a:rPr>
              <a:t>来支持视图语句的定义，并且定义了一个保持干净语义的良好行为视图的概念</a:t>
            </a:r>
            <a:endParaRPr lang="en-US" altLang="zh-CN" b="1" dirty="0">
              <a:sym typeface="Wingdings" panose="05000000000000000000" pitchFamily="2" charset="2"/>
            </a:endParaRPr>
          </a:p>
          <a:p>
            <a:r>
              <a:rPr lang="zh-CN" altLang="en-US" b="1" dirty="0">
                <a:sym typeface="Wingdings" panose="05000000000000000000" pitchFamily="2" charset="2"/>
              </a:rPr>
              <a:t>在图数据库中和关系数据库中同时实现了物化和更新视图的策略</a:t>
            </a:r>
            <a:endParaRPr lang="en-US" altLang="zh-CN" b="1" dirty="0">
              <a:sym typeface="Wingdings" panose="05000000000000000000" pitchFamily="2" charset="2"/>
            </a:endParaRPr>
          </a:p>
          <a:p>
            <a:r>
              <a:rPr lang="zh-CN" altLang="en-US" b="1" dirty="0">
                <a:sym typeface="Wingdings" panose="05000000000000000000" pitchFamily="2" charset="2"/>
              </a:rPr>
              <a:t>实验结果表明在多个工作负载和不同的</a:t>
            </a:r>
            <a:r>
              <a:rPr lang="en-US" altLang="zh-CN" b="1" dirty="0">
                <a:sym typeface="Wingdings" panose="05000000000000000000" pitchFamily="2" charset="2"/>
              </a:rPr>
              <a:t>DBMS</a:t>
            </a:r>
            <a:r>
              <a:rPr lang="zh-CN" altLang="en-US" b="1" dirty="0">
                <a:sym typeface="Wingdings" panose="05000000000000000000" pitchFamily="2" charset="2"/>
              </a:rPr>
              <a:t>上本文的方法都能够有不错的性能提升</a:t>
            </a:r>
            <a:endParaRPr b="1" dirty="0">
              <a:sym typeface="Wingdings" panose="05000000000000000000" pitchFamily="2" charset="2"/>
            </a:endParaRP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4</a:t>
            </a:fld>
            <a:endParaRPr lang="en-US" dirty="0"/>
          </a:p>
        </p:txBody>
      </p:sp>
      <p:sp>
        <p:nvSpPr>
          <p:cNvPr id="4" name="页脚占位符 3"/>
          <p:cNvSpPr>
            <a:spLocks noGrp="1"/>
          </p:cNvSpPr>
          <p:nvPr>
            <p:ph type="ftr" sz="quarter" idx="3"/>
          </p:nvPr>
        </p:nvSpPr>
        <p:spPr/>
        <p:txBody>
          <a:bodyPr/>
          <a:lstStyle/>
          <a:p>
            <a:r>
              <a:rPr lang="en-US" altLang="zh-CN" dirty="0"/>
              <a:t> </a:t>
            </a:r>
          </a:p>
        </p:txBody>
      </p:sp>
    </p:spTree>
    <p:extLst>
      <p:ext uri="{BB962C8B-B14F-4D97-AF65-F5344CB8AC3E}">
        <p14:creationId xmlns:p14="http://schemas.microsoft.com/office/powerpoint/2010/main" val="4268282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dirty="0"/>
              <a:t>相关定义</a:t>
            </a:r>
          </a:p>
        </p:txBody>
      </p:sp>
      <p:sp>
        <p:nvSpPr>
          <p:cNvPr id="3" name="内容占位符 2"/>
          <p:cNvSpPr>
            <a:spLocks noGrp="1"/>
          </p:cNvSpPr>
          <p:nvPr>
            <p:ph sz="quarter" idx="11"/>
          </p:nvPr>
        </p:nvSpPr>
        <p:spPr/>
        <p:txBody>
          <a:bodyPr/>
          <a:lstStyle/>
          <a:p>
            <a:r>
              <a:rPr lang="zh-CN" altLang="en-US" dirty="0"/>
              <a:t>视图语句，使用</a:t>
            </a:r>
            <a:r>
              <a:rPr lang="en-US" altLang="zh-CN" dirty="0"/>
              <a:t>GQL</a:t>
            </a:r>
            <a:r>
              <a:rPr lang="zh-CN" altLang="en-US" dirty="0"/>
              <a:t>的定义，为</a:t>
            </a:r>
            <a:r>
              <a:rPr lang="en-US" altLang="zh-CN" dirty="0"/>
              <a:t>” CONSTRUCT-MATCH-WHERE”</a:t>
            </a:r>
            <a:r>
              <a:rPr lang="zh-CN" altLang="en-US" dirty="0"/>
              <a:t>的模式，先匹配到结果，然后用</a:t>
            </a:r>
            <a:r>
              <a:rPr lang="en-US" altLang="zh-CN" dirty="0"/>
              <a:t>CONSTRUCT</a:t>
            </a:r>
            <a:r>
              <a:rPr lang="zh-CN" altLang="en-US" dirty="0"/>
              <a:t>创建，返回结果</a:t>
            </a:r>
            <a:endParaRPr dirty="0"/>
          </a:p>
        </p:txBody>
      </p:sp>
      <p:pic>
        <p:nvPicPr>
          <p:cNvPr id="8" name="图片 7">
            <a:extLst>
              <a:ext uri="{FF2B5EF4-FFF2-40B4-BE49-F238E27FC236}">
                <a16:creationId xmlns:a16="http://schemas.microsoft.com/office/drawing/2014/main" id="{92A3F881-50EF-42AF-8244-EBF586051B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733" y="2372572"/>
            <a:ext cx="9998378" cy="25256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dirty="0"/>
              <a:t>相关定义</a:t>
            </a:r>
          </a:p>
        </p:txBody>
      </p:sp>
      <mc:AlternateContent xmlns:mc="http://schemas.openxmlformats.org/markup-compatibility/2006" xmlns:a14="http://schemas.microsoft.com/office/drawing/2010/main">
        <mc:Choice Requires="a14">
          <p:sp>
            <p:nvSpPr>
              <p:cNvPr id="3" name="内容占位符 2"/>
              <p:cNvSpPr>
                <a:spLocks noGrp="1"/>
              </p:cNvSpPr>
              <p:nvPr>
                <p:ph sz="quarter" idx="11"/>
              </p:nvPr>
            </p:nvSpPr>
            <p:spPr/>
            <p:txBody>
              <a:bodyPr>
                <a:normAutofit/>
              </a:bodyPr>
              <a:lstStyle/>
              <a:p>
                <a:r>
                  <a:rPr lang="en-US" altLang="zh-CN" dirty="0"/>
                  <a:t>Schema</a:t>
                </a:r>
                <a:r>
                  <a:rPr lang="zh-CN" altLang="en-US" dirty="0"/>
                  <a:t>约束，用一阶逻辑表示</a:t>
                </a:r>
                <a:endParaRPr lang="en-US" altLang="zh-CN" dirty="0"/>
              </a:p>
              <a:p>
                <a:r>
                  <a:rPr lang="zh-CN" altLang="en-US" dirty="0"/>
                  <a:t>唯一性约束</a:t>
                </a:r>
                <a:endParaRPr lang="en-US" altLang="zh-CN" dirty="0"/>
              </a:p>
              <a:p>
                <a14:m>
                  <m:oMath xmlns:m="http://schemas.openxmlformats.org/officeDocument/2006/math">
                    <m:r>
                      <a:rPr lang="en-US" altLang="zh-CN" i="1" smtClean="0">
                        <a:latin typeface="Cambria Math" panose="02040503050406030204" pitchFamily="18" charset="0"/>
                        <a:ea typeface="Cambria Math" panose="02040503050406030204" pitchFamily="18" charset="0"/>
                      </a:rPr>
                      <m:t>∀</m:t>
                    </m:r>
                    <m:sSub>
                      <m:sSubPr>
                        <m:ctrlPr>
                          <a:rPr lang="en-US" altLang="zh-CN" b="0"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𝑛</m:t>
                        </m:r>
                      </m:e>
                      <m:sub>
                        <m:r>
                          <a:rPr lang="en-US" altLang="zh-CN" b="0" i="1" smtClean="0">
                            <a:latin typeface="Cambria Math" panose="02040503050406030204" pitchFamily="18" charset="0"/>
                            <a:ea typeface="Cambria Math" panose="02040503050406030204" pitchFamily="18" charset="0"/>
                          </a:rPr>
                          <m:t>1</m:t>
                        </m:r>
                      </m:sub>
                    </m:sSub>
                    <m:r>
                      <a:rPr lang="en-US" altLang="zh-CN" b="0" i="1" smtClean="0">
                        <a:latin typeface="Cambria Math" panose="02040503050406030204" pitchFamily="18" charset="0"/>
                        <a:ea typeface="Cambria Math" panose="02040503050406030204" pitchFamily="18" charset="0"/>
                      </a:rPr>
                      <m:t>,</m:t>
                    </m:r>
                    <m:sSub>
                      <m:sSubPr>
                        <m:ctrlPr>
                          <a:rPr lang="en-US" altLang="zh-CN" b="0"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𝑙</m:t>
                        </m:r>
                      </m:e>
                      <m:sub>
                        <m:r>
                          <a:rPr lang="en-US" altLang="zh-CN" b="0" i="1" smtClean="0">
                            <a:latin typeface="Cambria Math" panose="02040503050406030204" pitchFamily="18" charset="0"/>
                            <a:ea typeface="Cambria Math" panose="02040503050406030204" pitchFamily="18" charset="0"/>
                          </a:rPr>
                          <m:t>1</m:t>
                        </m:r>
                      </m:sub>
                    </m:sSub>
                    <m:r>
                      <a:rPr lang="en-US" altLang="zh-CN" b="0" i="1" smtClean="0">
                        <a:latin typeface="Cambria Math" panose="02040503050406030204" pitchFamily="18" charset="0"/>
                        <a:ea typeface="Cambria Math" panose="02040503050406030204" pitchFamily="18" charset="0"/>
                      </a:rPr>
                      <m:t>,</m:t>
                    </m:r>
                    <m:sSub>
                      <m:sSubPr>
                        <m:ctrlPr>
                          <a:rPr lang="en-US" altLang="zh-CN" b="0"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𝑛</m:t>
                        </m:r>
                      </m:e>
                      <m:sub>
                        <m:r>
                          <a:rPr lang="en-US" altLang="zh-CN" b="0" i="1" smtClean="0">
                            <a:latin typeface="Cambria Math" panose="02040503050406030204" pitchFamily="18" charset="0"/>
                            <a:ea typeface="Cambria Math" panose="02040503050406030204" pitchFamily="18" charset="0"/>
                          </a:rPr>
                          <m:t>2</m:t>
                        </m:r>
                      </m:sub>
                    </m:sSub>
                    <m:r>
                      <a:rPr lang="en-US" altLang="zh-CN" b="0" i="1" smtClean="0">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𝑙</m:t>
                        </m:r>
                      </m:e>
                      <m:sub>
                        <m:r>
                          <a:rPr lang="en-US" altLang="zh-CN" i="1">
                            <a:latin typeface="Cambria Math" panose="02040503050406030204" pitchFamily="18" charset="0"/>
                            <a:ea typeface="Cambria Math" panose="02040503050406030204" pitchFamily="18" charset="0"/>
                          </a:rPr>
                          <m:t>2</m:t>
                        </m:r>
                      </m:sub>
                    </m:sSub>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𝑘</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𝑁</m:t>
                    </m:r>
                    <m:r>
                      <a:rPr lang="en-US" altLang="zh-CN" b="0" i="1" smtClean="0">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𝑛</m:t>
                        </m:r>
                      </m:e>
                      <m:sub>
                        <m:r>
                          <a:rPr lang="en-US" altLang="zh-CN" i="1">
                            <a:latin typeface="Cambria Math" panose="02040503050406030204" pitchFamily="18" charset="0"/>
                            <a:ea typeface="Cambria Math" panose="02040503050406030204" pitchFamily="18" charset="0"/>
                          </a:rPr>
                          <m:t>1</m:t>
                        </m:r>
                      </m:sub>
                    </m:sSub>
                    <m:r>
                      <a:rPr lang="en-US" altLang="zh-CN" i="1">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𝑙</m:t>
                        </m:r>
                      </m:e>
                      <m:sub>
                        <m:r>
                          <a:rPr lang="en-US" altLang="zh-CN" i="1">
                            <a:latin typeface="Cambria Math" panose="02040503050406030204" pitchFamily="18" charset="0"/>
                            <a:ea typeface="Cambria Math" panose="02040503050406030204" pitchFamily="18" charset="0"/>
                          </a:rPr>
                          <m:t>1</m:t>
                        </m:r>
                      </m:sub>
                    </m:sSub>
                    <m:r>
                      <a:rPr lang="en-US" altLang="zh-CN" b="0" i="1" smtClean="0">
                        <a:latin typeface="Cambria Math" panose="02040503050406030204" pitchFamily="18" charset="0"/>
                        <a:ea typeface="Cambria Math" panose="02040503050406030204" pitchFamily="18" charset="0"/>
                      </a:rPr>
                      <m:t>)∧</m:t>
                    </m:r>
                    <m:r>
                      <a:rPr lang="en-US" altLang="zh-CN" i="1">
                        <a:latin typeface="Cambria Math" panose="02040503050406030204" pitchFamily="18" charset="0"/>
                        <a:ea typeface="Cambria Math" panose="02040503050406030204" pitchFamily="18" charset="0"/>
                      </a:rPr>
                      <m:t>𝑁</m:t>
                    </m:r>
                    <m:r>
                      <a:rPr lang="en-US" altLang="zh-CN" i="1">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𝑛</m:t>
                        </m:r>
                      </m:e>
                      <m:sub>
                        <m:r>
                          <a:rPr lang="en-US" altLang="zh-CN" b="0" i="1" smtClean="0">
                            <a:latin typeface="Cambria Math" panose="02040503050406030204" pitchFamily="18" charset="0"/>
                            <a:ea typeface="Cambria Math" panose="02040503050406030204" pitchFamily="18" charset="0"/>
                          </a:rPr>
                          <m:t>2</m:t>
                        </m:r>
                      </m:sub>
                    </m:sSub>
                    <m:r>
                      <a:rPr lang="en-US" altLang="zh-CN" i="1">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𝑙</m:t>
                        </m:r>
                      </m:e>
                      <m:sub>
                        <m:r>
                          <a:rPr lang="en-US" altLang="zh-CN" b="0" i="1" smtClean="0">
                            <a:latin typeface="Cambria Math" panose="02040503050406030204" pitchFamily="18" charset="0"/>
                            <a:ea typeface="Cambria Math" panose="02040503050406030204" pitchFamily="18" charset="0"/>
                          </a:rPr>
                          <m:t>2</m:t>
                        </m:r>
                      </m:sub>
                    </m:sSub>
                    <m:r>
                      <a:rPr lang="en-US" altLang="zh-CN" i="1">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𝑁𝑇</m:t>
                    </m:r>
                    <m:r>
                      <a:rPr lang="en-US" altLang="zh-CN" b="0" i="1" smtClean="0">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𝑙</m:t>
                        </m:r>
                      </m:e>
                      <m:sub>
                        <m:r>
                          <a:rPr lang="en-US" altLang="zh-CN" i="1">
                            <a:latin typeface="Cambria Math" panose="02040503050406030204" pitchFamily="18" charset="0"/>
                            <a:ea typeface="Cambria Math" panose="02040503050406030204" pitchFamily="18" charset="0"/>
                          </a:rPr>
                          <m:t>1</m:t>
                        </m:r>
                      </m:sub>
                    </m:sSub>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𝑎𝑐𝑡𝑖𝑣𝑖𝑡𝑦𝑇𝑦𝑝𝑒</m:t>
                    </m:r>
                    <m:r>
                      <a:rPr lang="en-US" altLang="zh-CN" b="0" i="1" smtClean="0">
                        <a:latin typeface="Cambria Math" panose="02040503050406030204" pitchFamily="18" charset="0"/>
                        <a:ea typeface="Cambria Math" panose="02040503050406030204" pitchFamily="18" charset="0"/>
                      </a:rPr>
                      <m:t>)</m:t>
                    </m:r>
                  </m:oMath>
                </a14:m>
                <a:r>
                  <a:rPr lang="en-US" altLang="zh-CN" dirty="0">
                    <a:ea typeface="Cambria Math" panose="02040503050406030204" pitchFamily="18" charset="0"/>
                  </a:rPr>
                  <a:t> </a:t>
                </a:r>
                <a14:m>
                  <m:oMath xmlns:m="http://schemas.openxmlformats.org/officeDocument/2006/math">
                    <m:r>
                      <a:rPr lang="en-US" altLang="zh-CN" i="1">
                        <a:latin typeface="Cambria Math" panose="02040503050406030204" pitchFamily="18" charset="0"/>
                        <a:ea typeface="Cambria Math" panose="02040503050406030204" pitchFamily="18" charset="0"/>
                      </a:rPr>
                      <m:t>∧</m:t>
                    </m:r>
                    <m:r>
                      <a:rPr lang="en-US" altLang="zh-CN" i="1">
                        <a:latin typeface="Cambria Math" panose="02040503050406030204" pitchFamily="18" charset="0"/>
                        <a:ea typeface="Cambria Math" panose="02040503050406030204" pitchFamily="18" charset="0"/>
                      </a:rPr>
                      <m:t>𝑁𝑇</m:t>
                    </m:r>
                    <m:r>
                      <a:rPr lang="en-US" altLang="zh-CN" i="1">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𝑙</m:t>
                        </m:r>
                      </m:e>
                      <m:sub>
                        <m:r>
                          <a:rPr lang="en-US" altLang="zh-CN" b="0" i="1" smtClean="0">
                            <a:latin typeface="Cambria Math" panose="02040503050406030204" pitchFamily="18" charset="0"/>
                            <a:ea typeface="Cambria Math" panose="02040503050406030204" pitchFamily="18" charset="0"/>
                          </a:rPr>
                          <m:t>2</m:t>
                        </m:r>
                      </m:sub>
                    </m:sSub>
                    <m:r>
                      <a:rPr lang="en-US" altLang="zh-CN" i="1">
                        <a:latin typeface="Cambria Math" panose="02040503050406030204" pitchFamily="18" charset="0"/>
                        <a:ea typeface="Cambria Math" panose="02040503050406030204" pitchFamily="18" charset="0"/>
                      </a:rPr>
                      <m:t>,</m:t>
                    </m:r>
                    <m:r>
                      <a:rPr lang="en-US" altLang="zh-CN" i="1">
                        <a:latin typeface="Cambria Math" panose="02040503050406030204" pitchFamily="18" charset="0"/>
                        <a:ea typeface="Cambria Math" panose="02040503050406030204" pitchFamily="18" charset="0"/>
                      </a:rPr>
                      <m:t>𝑎𝑐𝑡𝑖𝑣𝑖𝑡𝑦𝑇𝑦𝑝𝑒</m:t>
                    </m:r>
                    <m:r>
                      <a:rPr lang="en-US" altLang="zh-CN" i="1">
                        <a:latin typeface="Cambria Math" panose="02040503050406030204" pitchFamily="18" charset="0"/>
                        <a:ea typeface="Cambria Math" panose="02040503050406030204" pitchFamily="18" charset="0"/>
                      </a:rPr>
                      <m:t>)</m:t>
                    </m:r>
                  </m:oMath>
                </a14:m>
                <a:r>
                  <a:rPr lang="en-US" altLang="zh-CN" dirty="0">
                    <a:ea typeface="Cambria Math" panose="02040503050406030204" pitchFamily="18" charset="0"/>
                  </a:rPr>
                  <a:t> </a:t>
                </a:r>
                <a14:m>
                  <m:oMath xmlns:m="http://schemas.openxmlformats.org/officeDocument/2006/math">
                    <m:r>
                      <a:rPr lang="en-US" altLang="zh-CN"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𝑁𝑃</m:t>
                    </m:r>
                    <m:r>
                      <a:rPr lang="en-US" altLang="zh-CN" b="0" i="1" smtClean="0">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𝑛</m:t>
                        </m:r>
                      </m:e>
                      <m:sub>
                        <m:r>
                          <a:rPr lang="en-US" altLang="zh-CN" i="1">
                            <a:latin typeface="Cambria Math" panose="02040503050406030204" pitchFamily="18" charset="0"/>
                            <a:ea typeface="Cambria Math" panose="02040503050406030204" pitchFamily="18" charset="0"/>
                          </a:rPr>
                          <m:t>1</m:t>
                        </m:r>
                      </m:sub>
                    </m:sSub>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𝑖𝑑</m:t>
                    </m:r>
                    <m:r>
                      <m:rPr>
                        <m:lit/>
                      </m:rP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𝑘</m:t>
                    </m:r>
                    <m:r>
                      <a:rPr lang="en-US" altLang="zh-CN" b="0" i="1" smtClean="0">
                        <a:latin typeface="Cambria Math" panose="02040503050406030204" pitchFamily="18" charset="0"/>
                        <a:ea typeface="Cambria Math" panose="02040503050406030204" pitchFamily="18" charset="0"/>
                      </a:rPr>
                      <m:t>)</m:t>
                    </m:r>
                  </m:oMath>
                </a14:m>
                <a:r>
                  <a:rPr lang="en-US" altLang="zh-CN" dirty="0">
                    <a:ea typeface="Cambria Math" panose="02040503050406030204" pitchFamily="18" charset="0"/>
                  </a:rPr>
                  <a:t> </a:t>
                </a:r>
                <a14:m>
                  <m:oMath xmlns:m="http://schemas.openxmlformats.org/officeDocument/2006/math">
                    <m:r>
                      <a:rPr lang="en-US" altLang="zh-CN" i="1">
                        <a:latin typeface="Cambria Math" panose="02040503050406030204" pitchFamily="18" charset="0"/>
                        <a:ea typeface="Cambria Math" panose="02040503050406030204" pitchFamily="18" charset="0"/>
                      </a:rPr>
                      <m:t>∧</m:t>
                    </m:r>
                    <m:r>
                      <a:rPr lang="en-US" altLang="zh-CN" i="1">
                        <a:latin typeface="Cambria Math" panose="02040503050406030204" pitchFamily="18" charset="0"/>
                        <a:ea typeface="Cambria Math" panose="02040503050406030204" pitchFamily="18" charset="0"/>
                      </a:rPr>
                      <m:t>𝑁𝑃</m:t>
                    </m:r>
                    <m:r>
                      <a:rPr lang="en-US" altLang="zh-CN" i="1">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𝑛</m:t>
                        </m:r>
                      </m:e>
                      <m:sub>
                        <m:r>
                          <a:rPr lang="en-US" altLang="zh-CN" b="0" i="1" smtClean="0">
                            <a:latin typeface="Cambria Math" panose="02040503050406030204" pitchFamily="18" charset="0"/>
                            <a:ea typeface="Cambria Math" panose="02040503050406030204" pitchFamily="18" charset="0"/>
                          </a:rPr>
                          <m:t>2</m:t>
                        </m:r>
                      </m:sub>
                    </m:sSub>
                    <m:r>
                      <a:rPr lang="en-US" altLang="zh-CN" i="1">
                        <a:latin typeface="Cambria Math" panose="02040503050406030204" pitchFamily="18" charset="0"/>
                        <a:ea typeface="Cambria Math" panose="02040503050406030204" pitchFamily="18" charset="0"/>
                      </a:rPr>
                      <m:t>,"</m:t>
                    </m:r>
                    <m:r>
                      <a:rPr lang="en-US" altLang="zh-CN" i="1">
                        <a:latin typeface="Cambria Math" panose="02040503050406030204" pitchFamily="18" charset="0"/>
                        <a:ea typeface="Cambria Math" panose="02040503050406030204" pitchFamily="18" charset="0"/>
                      </a:rPr>
                      <m:t>𝑖𝑑</m:t>
                    </m:r>
                    <m:r>
                      <m:rPr>
                        <m:lit/>
                      </m:rPr>
                      <a:rPr lang="en-US" altLang="zh-CN" i="1">
                        <a:latin typeface="Cambria Math" panose="02040503050406030204" pitchFamily="18" charset="0"/>
                        <a:ea typeface="Cambria Math" panose="02040503050406030204" pitchFamily="18" charset="0"/>
                      </a:rPr>
                      <m:t>"</m:t>
                    </m:r>
                    <m:r>
                      <a:rPr lang="en-US" altLang="zh-CN" i="1">
                        <a:latin typeface="Cambria Math" panose="02040503050406030204" pitchFamily="18" charset="0"/>
                        <a:ea typeface="Cambria Math" panose="02040503050406030204" pitchFamily="18" charset="0"/>
                      </a:rPr>
                      <m:t>,</m:t>
                    </m:r>
                    <m:r>
                      <a:rPr lang="en-US" altLang="zh-CN" i="1">
                        <a:latin typeface="Cambria Math" panose="02040503050406030204" pitchFamily="18" charset="0"/>
                        <a:ea typeface="Cambria Math" panose="02040503050406030204" pitchFamily="18" charset="0"/>
                      </a:rPr>
                      <m:t>𝑘</m:t>
                    </m:r>
                    <m:r>
                      <a:rPr lang="en-US" altLang="zh-CN" i="1">
                        <a:latin typeface="Cambria Math" panose="02040503050406030204" pitchFamily="18" charset="0"/>
                        <a:ea typeface="Cambria Math" panose="02040503050406030204" pitchFamily="18" charset="0"/>
                      </a:rPr>
                      <m:t>)→</m:t>
                    </m:r>
                  </m:oMath>
                </a14:m>
                <a:r>
                  <a:rPr lang="en-US" altLang="zh-CN" dirty="0">
                    <a:ea typeface="Cambria Math" panose="02040503050406030204" pitchFamily="18" charset="0"/>
                  </a:rPr>
                  <a:t> </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𝑛</m:t>
                        </m:r>
                      </m:e>
                      <m:sub>
                        <m:r>
                          <a:rPr lang="en-US" altLang="zh-CN" i="1">
                            <a:latin typeface="Cambria Math" panose="02040503050406030204" pitchFamily="18" charset="0"/>
                            <a:ea typeface="Cambria Math" panose="02040503050406030204" pitchFamily="18" charset="0"/>
                          </a:rPr>
                          <m:t>1</m:t>
                        </m:r>
                      </m:sub>
                    </m:sSub>
                  </m:oMath>
                </a14:m>
                <a:r>
                  <a:rPr lang="en-US" altLang="zh-CN" dirty="0"/>
                  <a:t>=</a:t>
                </a:r>
                <a:r>
                  <a:rPr lang="en-US" altLang="zh-CN" dirty="0">
                    <a:ea typeface="Cambria Math" panose="02040503050406030204" pitchFamily="18" charset="0"/>
                  </a:rPr>
                  <a:t> </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𝑛</m:t>
                        </m:r>
                      </m:e>
                      <m:sub>
                        <m:r>
                          <a:rPr lang="en-US" altLang="zh-CN" b="0" i="1" smtClean="0">
                            <a:latin typeface="Cambria Math" panose="02040503050406030204" pitchFamily="18" charset="0"/>
                            <a:ea typeface="Cambria Math" panose="02040503050406030204" pitchFamily="18" charset="0"/>
                          </a:rPr>
                          <m:t>2</m:t>
                        </m:r>
                      </m:sub>
                    </m:sSub>
                  </m:oMath>
                </a14:m>
                <a:endParaRPr lang="en-US" dirty="0"/>
              </a:p>
              <a:p>
                <a:r>
                  <a:rPr lang="zh-CN" altLang="en-US" dirty="0"/>
                  <a:t>非空性约束</a:t>
                </a:r>
                <a:endParaRPr lang="en-US" altLang="zh-CN" dirty="0"/>
              </a:p>
              <a:p>
                <a:endParaRPr lang="en-US" dirty="0"/>
              </a:p>
              <a:p>
                <a:r>
                  <a:rPr lang="zh-CN" altLang="en-US" dirty="0"/>
                  <a:t>类似于关系数据库中的外键约束，表示某种类型的边连接什么类型的节点</a:t>
                </a:r>
                <a:endParaRPr lang="en-US" altLang="zh-CN" dirty="0"/>
              </a:p>
              <a:p>
                <a:endParaRPr dirty="0"/>
              </a:p>
            </p:txBody>
          </p:sp>
        </mc:Choice>
        <mc:Fallback xmlns="">
          <p:sp>
            <p:nvSpPr>
              <p:cNvPr id="3" name="内容占位符 2"/>
              <p:cNvSpPr>
                <a:spLocks noGrp="1" noRot="1" noChangeAspect="1" noMove="1" noResize="1" noEditPoints="1" noAdjustHandles="1" noChangeArrowheads="1" noChangeShapeType="1" noTextEdit="1"/>
              </p:cNvSpPr>
              <p:nvPr>
                <p:ph sz="quarter" idx="11"/>
              </p:nvPr>
            </p:nvSpPr>
            <p:spPr>
              <a:blipFill>
                <a:blip r:embed="rId3"/>
                <a:stretch>
                  <a:fillRect l="-985" t="-448"/>
                </a:stretch>
              </a:blipFill>
            </p:spPr>
            <p:txBody>
              <a:bodyPr/>
              <a:lstStyle/>
              <a:p>
                <a:r>
                  <a:rPr lang="zh-CN" altLang="en-US">
                    <a:noFill/>
                  </a:rPr>
                  <a:t> </a:t>
                </a:r>
              </a:p>
            </p:txBody>
          </p:sp>
        </mc:Fallback>
      </mc:AlternateContent>
      <p:pic>
        <p:nvPicPr>
          <p:cNvPr id="9" name="图片 8">
            <a:extLst>
              <a:ext uri="{FF2B5EF4-FFF2-40B4-BE49-F238E27FC236}">
                <a16:creationId xmlns:a16="http://schemas.microsoft.com/office/drawing/2014/main" id="{11E7A7C7-7500-492B-95ED-39D76D2C8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9568" y="5497096"/>
            <a:ext cx="7499231" cy="893007"/>
          </a:xfrm>
          <a:prstGeom prst="rect">
            <a:avLst/>
          </a:prstGeom>
        </p:spPr>
      </p:pic>
      <p:pic>
        <p:nvPicPr>
          <p:cNvPr id="13" name="图片 12">
            <a:extLst>
              <a:ext uri="{FF2B5EF4-FFF2-40B4-BE49-F238E27FC236}">
                <a16:creationId xmlns:a16="http://schemas.microsoft.com/office/drawing/2014/main" id="{14877CC0-BF7C-4D19-BB9F-6CE8AEBF6A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640" y="3931920"/>
            <a:ext cx="6981422" cy="717717"/>
          </a:xfrm>
          <a:prstGeom prst="rect">
            <a:avLst/>
          </a:prstGeom>
        </p:spPr>
      </p:pic>
    </p:spTree>
    <p:extLst>
      <p:ext uri="{BB962C8B-B14F-4D97-AF65-F5344CB8AC3E}">
        <p14:creationId xmlns:p14="http://schemas.microsoft.com/office/powerpoint/2010/main" val="4036731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dirty="0"/>
              <a:t>相关定义</a:t>
            </a:r>
          </a:p>
        </p:txBody>
      </p:sp>
      <p:sp>
        <p:nvSpPr>
          <p:cNvPr id="3" name="内容占位符 2"/>
          <p:cNvSpPr>
            <a:spLocks noGrp="1"/>
          </p:cNvSpPr>
          <p:nvPr>
            <p:ph sz="quarter" idx="11"/>
          </p:nvPr>
        </p:nvSpPr>
        <p:spPr/>
        <p:txBody>
          <a:bodyPr/>
          <a:lstStyle/>
          <a:p>
            <a:r>
              <a:rPr lang="zh-CN" altLang="en-US" dirty="0"/>
              <a:t>将视图定义转换为</a:t>
            </a:r>
            <a:r>
              <a:rPr lang="en-US" altLang="zh-CN" dirty="0"/>
              <a:t>TGD(tuple-generating dependencies)</a:t>
            </a:r>
          </a:p>
          <a:p>
            <a:r>
              <a:rPr lang="en-US" altLang="zh-CN" dirty="0"/>
              <a:t>TGD: </a:t>
            </a:r>
            <a:r>
              <a:rPr lang="zh-CN" altLang="en-US" dirty="0"/>
              <a:t>如果在关系中存在满足一定条件的元组，那么在关系中也存在其他的元组满足某些条件</a:t>
            </a:r>
            <a:endParaRPr lang="en-US" altLang="zh-CN" dirty="0"/>
          </a:p>
          <a:p>
            <a:r>
              <a:rPr lang="zh-CN" altLang="en-US" dirty="0"/>
              <a:t>对于之前的视图</a:t>
            </a:r>
            <a:endParaRPr lang="en-US" altLang="zh-CN" dirty="0"/>
          </a:p>
          <a:p>
            <a:endParaRPr lang="en-US" altLang="zh-CN" dirty="0"/>
          </a:p>
          <a:p>
            <a:r>
              <a:rPr lang="zh-CN" altLang="en-US" dirty="0"/>
              <a:t>可以表示为以下的</a:t>
            </a:r>
            <a:r>
              <a:rPr lang="en-US" altLang="zh-CN" dirty="0"/>
              <a:t>TGD</a:t>
            </a:r>
            <a:endParaRPr lang="zh-CN" altLang="en-US" dirty="0"/>
          </a:p>
        </p:txBody>
      </p:sp>
      <p:pic>
        <p:nvPicPr>
          <p:cNvPr id="7" name="图片 6">
            <a:extLst>
              <a:ext uri="{FF2B5EF4-FFF2-40B4-BE49-F238E27FC236}">
                <a16:creationId xmlns:a16="http://schemas.microsoft.com/office/drawing/2014/main" id="{A95BAA29-7E92-40E8-BAAB-13C14BEC5781}"/>
              </a:ext>
            </a:extLst>
          </p:cNvPr>
          <p:cNvPicPr>
            <a:picLocks noChangeAspect="1"/>
          </p:cNvPicPr>
          <p:nvPr/>
        </p:nvPicPr>
        <p:blipFill rotWithShape="1">
          <a:blip r:embed="rId3">
            <a:extLst>
              <a:ext uri="{28A0092B-C50C-407E-A947-70E740481C1C}">
                <a14:useLocalDpi xmlns:a14="http://schemas.microsoft.com/office/drawing/2010/main" val="0"/>
              </a:ext>
            </a:extLst>
          </a:blip>
          <a:srcRect t="25946" r="43120" b="37849"/>
          <a:stretch/>
        </p:blipFill>
        <p:spPr>
          <a:xfrm>
            <a:off x="739633" y="3178175"/>
            <a:ext cx="5687044" cy="914401"/>
          </a:xfrm>
          <a:prstGeom prst="rect">
            <a:avLst/>
          </a:prstGeom>
        </p:spPr>
      </p:pic>
      <p:pic>
        <p:nvPicPr>
          <p:cNvPr id="6" name="图片 5">
            <a:extLst>
              <a:ext uri="{FF2B5EF4-FFF2-40B4-BE49-F238E27FC236}">
                <a16:creationId xmlns:a16="http://schemas.microsoft.com/office/drawing/2014/main" id="{96BD1B3E-CCC5-47DB-A379-7AA8BB00AD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121" y="4844473"/>
            <a:ext cx="10073731" cy="1099127"/>
          </a:xfrm>
          <a:prstGeom prst="rect">
            <a:avLst/>
          </a:prstGeom>
        </p:spPr>
      </p:pic>
    </p:spTree>
    <p:extLst>
      <p:ext uri="{BB962C8B-B14F-4D97-AF65-F5344CB8AC3E}">
        <p14:creationId xmlns:p14="http://schemas.microsoft.com/office/powerpoint/2010/main" val="3128947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内容占位符 2">
            <a:extLst>
              <a:ext uri="{FF2B5EF4-FFF2-40B4-BE49-F238E27FC236}">
                <a16:creationId xmlns:a16="http://schemas.microsoft.com/office/drawing/2014/main" id="{1226789C-3758-4474-9127-54F639A46090}"/>
              </a:ext>
            </a:extLst>
          </p:cNvPr>
          <p:cNvSpPr txBox="1">
            <a:spLocks/>
          </p:cNvSpPr>
          <p:nvPr/>
        </p:nvSpPr>
        <p:spPr>
          <a:xfrm>
            <a:off x="479291" y="914400"/>
            <a:ext cx="11136976" cy="544195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现在的视图本质上是对点和边做了映射，由于视图中除了创建新的关系，可能会出现一些不需要的关系需要被显式删除，所以需要有</a:t>
            </a:r>
            <a:r>
              <a:rPr lang="en-US" altLang="zh-CN" dirty="0"/>
              <a:t>DELETE</a:t>
            </a:r>
            <a:r>
              <a:rPr lang="zh-CN" altLang="en-US" dirty="0"/>
              <a:t>子句</a:t>
            </a:r>
            <a:endParaRPr lang="en-US" altLang="zh-CN" dirty="0"/>
          </a:p>
          <a:p>
            <a:pPr marL="0" indent="0">
              <a:buNone/>
            </a:pPr>
            <a:endParaRPr lang="en-US" altLang="zh-CN" dirty="0"/>
          </a:p>
          <a:p>
            <a:endParaRPr lang="en-US" altLang="zh-CN" dirty="0"/>
          </a:p>
          <a:p>
            <a:r>
              <a:rPr lang="zh-CN" altLang="en-US" dirty="0"/>
              <a:t>可以用一个</a:t>
            </a:r>
            <a:r>
              <a:rPr lang="en-US" altLang="zh-CN" dirty="0"/>
              <a:t>Map</a:t>
            </a:r>
            <a:r>
              <a:rPr lang="zh-CN" altLang="en-US" dirty="0"/>
              <a:t>表示映射关系</a:t>
            </a:r>
            <a:endParaRPr lang="en-US" altLang="zh-CN" dirty="0"/>
          </a:p>
          <a:p>
            <a:pPr marL="0" indent="0">
              <a:buNone/>
            </a:pPr>
            <a:endParaRPr lang="en-US" altLang="zh-CN" dirty="0"/>
          </a:p>
          <a:p>
            <a:r>
              <a:rPr lang="zh-CN" altLang="en-US" dirty="0"/>
              <a:t>同样可以用</a:t>
            </a:r>
            <a:r>
              <a:rPr lang="en-US" altLang="zh-CN" dirty="0"/>
              <a:t>TGD</a:t>
            </a:r>
            <a:r>
              <a:rPr lang="zh-CN" altLang="en-US" dirty="0"/>
              <a:t>来表示删除</a:t>
            </a:r>
          </a:p>
        </p:txBody>
      </p:sp>
      <p:sp>
        <p:nvSpPr>
          <p:cNvPr id="2" name="文本占位符 1">
            <a:extLst>
              <a:ext uri="{FF2B5EF4-FFF2-40B4-BE49-F238E27FC236}">
                <a16:creationId xmlns:a16="http://schemas.microsoft.com/office/drawing/2014/main" id="{AF90FCC7-5352-4323-ABF0-DF573AF5BCA1}"/>
              </a:ext>
            </a:extLst>
          </p:cNvPr>
          <p:cNvSpPr>
            <a:spLocks noGrp="1"/>
          </p:cNvSpPr>
          <p:nvPr>
            <p:ph type="body" sz="quarter" idx="10"/>
          </p:nvPr>
        </p:nvSpPr>
        <p:spPr/>
        <p:txBody>
          <a:bodyPr/>
          <a:lstStyle/>
          <a:p>
            <a:r>
              <a:rPr lang="zh-CN" altLang="en-US" dirty="0"/>
              <a:t>视图转换</a:t>
            </a:r>
          </a:p>
        </p:txBody>
      </p:sp>
      <p:pic>
        <p:nvPicPr>
          <p:cNvPr id="7" name="内容占位符 6">
            <a:extLst>
              <a:ext uri="{FF2B5EF4-FFF2-40B4-BE49-F238E27FC236}">
                <a16:creationId xmlns:a16="http://schemas.microsoft.com/office/drawing/2014/main" id="{155E32C3-D5AC-4371-BE59-17E7C0BA8912}"/>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3074851" y="4407873"/>
            <a:ext cx="5744549" cy="667297"/>
          </a:xfrm>
        </p:spPr>
      </p:pic>
      <p:sp>
        <p:nvSpPr>
          <p:cNvPr id="4" name="灯片编号占位符 3">
            <a:extLst>
              <a:ext uri="{FF2B5EF4-FFF2-40B4-BE49-F238E27FC236}">
                <a16:creationId xmlns:a16="http://schemas.microsoft.com/office/drawing/2014/main" id="{EB19A58C-B634-42F4-AC90-40B0D730A296}"/>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8</a:t>
            </a:fld>
            <a:endParaRPr lang="en-US" dirty="0"/>
          </a:p>
        </p:txBody>
      </p:sp>
      <p:sp>
        <p:nvSpPr>
          <p:cNvPr id="5" name="页脚占位符 4">
            <a:extLst>
              <a:ext uri="{FF2B5EF4-FFF2-40B4-BE49-F238E27FC236}">
                <a16:creationId xmlns:a16="http://schemas.microsoft.com/office/drawing/2014/main" id="{B5A7942B-D240-4B34-AA79-A882C88F1C90}"/>
              </a:ext>
            </a:extLst>
          </p:cNvPr>
          <p:cNvSpPr>
            <a:spLocks noGrp="1"/>
          </p:cNvSpPr>
          <p:nvPr>
            <p:ph type="ftr" sz="quarter" idx="3"/>
          </p:nvPr>
        </p:nvSpPr>
        <p:spPr/>
        <p:txBody>
          <a:bodyPr/>
          <a:lstStyle/>
          <a:p>
            <a:r>
              <a:rPr lang="en-US" altLang="zh-CN" dirty="0"/>
              <a:t> </a:t>
            </a:r>
            <a:endParaRPr lang="zh-CN" altLang="en-US" dirty="0"/>
          </a:p>
        </p:txBody>
      </p:sp>
      <p:pic>
        <p:nvPicPr>
          <p:cNvPr id="10" name="图片 9">
            <a:extLst>
              <a:ext uri="{FF2B5EF4-FFF2-40B4-BE49-F238E27FC236}">
                <a16:creationId xmlns:a16="http://schemas.microsoft.com/office/drawing/2014/main" id="{124CECC8-C9F7-44F7-A657-C2B2FBD9FDD8}"/>
              </a:ext>
            </a:extLst>
          </p:cNvPr>
          <p:cNvPicPr>
            <a:picLocks noChangeAspect="1"/>
          </p:cNvPicPr>
          <p:nvPr/>
        </p:nvPicPr>
        <p:blipFill rotWithShape="1">
          <a:blip r:embed="rId4">
            <a:extLst>
              <a:ext uri="{28A0092B-C50C-407E-A947-70E740481C1C}">
                <a14:useLocalDpi xmlns:a14="http://schemas.microsoft.com/office/drawing/2010/main" val="0"/>
              </a:ext>
            </a:extLst>
          </a:blip>
          <a:srcRect t="5558"/>
          <a:stretch/>
        </p:blipFill>
        <p:spPr>
          <a:xfrm>
            <a:off x="3200872" y="2349940"/>
            <a:ext cx="5861642" cy="1618025"/>
          </a:xfrm>
          <a:prstGeom prst="rect">
            <a:avLst/>
          </a:prstGeom>
        </p:spPr>
      </p:pic>
      <p:pic>
        <p:nvPicPr>
          <p:cNvPr id="12" name="图片 11">
            <a:extLst>
              <a:ext uri="{FF2B5EF4-FFF2-40B4-BE49-F238E27FC236}">
                <a16:creationId xmlns:a16="http://schemas.microsoft.com/office/drawing/2014/main" id="{56407888-BB7F-479E-99E6-C85E15C641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4218" y="5671769"/>
            <a:ext cx="7587121" cy="965283"/>
          </a:xfrm>
          <a:prstGeom prst="rect">
            <a:avLst/>
          </a:prstGeom>
        </p:spPr>
      </p:pic>
    </p:spTree>
    <p:extLst>
      <p:ext uri="{BB962C8B-B14F-4D97-AF65-F5344CB8AC3E}">
        <p14:creationId xmlns:p14="http://schemas.microsoft.com/office/powerpoint/2010/main" val="2423336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F90FCC7-5352-4323-ABF0-DF573AF5BCA1}"/>
              </a:ext>
            </a:extLst>
          </p:cNvPr>
          <p:cNvSpPr>
            <a:spLocks noGrp="1"/>
          </p:cNvSpPr>
          <p:nvPr>
            <p:ph type="body" sz="quarter" idx="10"/>
          </p:nvPr>
        </p:nvSpPr>
        <p:spPr/>
        <p:txBody>
          <a:bodyPr/>
          <a:lstStyle/>
          <a:p>
            <a:r>
              <a:rPr lang="zh-CN" altLang="en-US" dirty="0"/>
              <a:t>视图转换</a:t>
            </a:r>
          </a:p>
        </p:txBody>
      </p:sp>
      <p:sp>
        <p:nvSpPr>
          <p:cNvPr id="4" name="灯片编号占位符 3">
            <a:extLst>
              <a:ext uri="{FF2B5EF4-FFF2-40B4-BE49-F238E27FC236}">
                <a16:creationId xmlns:a16="http://schemas.microsoft.com/office/drawing/2014/main" id="{EB19A58C-B634-42F4-AC90-40B0D730A296}"/>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9</a:t>
            </a:fld>
            <a:endParaRPr lang="en-US" dirty="0"/>
          </a:p>
        </p:txBody>
      </p:sp>
      <p:sp>
        <p:nvSpPr>
          <p:cNvPr id="5" name="页脚占位符 4">
            <a:extLst>
              <a:ext uri="{FF2B5EF4-FFF2-40B4-BE49-F238E27FC236}">
                <a16:creationId xmlns:a16="http://schemas.microsoft.com/office/drawing/2014/main" id="{B5A7942B-D240-4B34-AA79-A882C88F1C90}"/>
              </a:ext>
            </a:extLst>
          </p:cNvPr>
          <p:cNvSpPr>
            <a:spLocks noGrp="1"/>
          </p:cNvSpPr>
          <p:nvPr>
            <p:ph type="ftr" sz="quarter" idx="3"/>
          </p:nvPr>
        </p:nvSpPr>
        <p:spPr/>
        <p:txBody>
          <a:bodyPr/>
          <a:lstStyle/>
          <a:p>
            <a:r>
              <a:rPr lang="en-US" altLang="zh-CN" dirty="0"/>
              <a:t> </a:t>
            </a:r>
            <a:endParaRPr lang="zh-CN" altLang="en-US" dirty="0"/>
          </a:p>
        </p:txBody>
      </p:sp>
      <p:sp>
        <p:nvSpPr>
          <p:cNvPr id="8" name="内容占位符 2">
            <a:extLst>
              <a:ext uri="{FF2B5EF4-FFF2-40B4-BE49-F238E27FC236}">
                <a16:creationId xmlns:a16="http://schemas.microsoft.com/office/drawing/2014/main" id="{1226789C-3758-4474-9127-54F639A46090}"/>
              </a:ext>
            </a:extLst>
          </p:cNvPr>
          <p:cNvSpPr txBox="1">
            <a:spLocks/>
          </p:cNvSpPr>
          <p:nvPr/>
        </p:nvSpPr>
        <p:spPr>
          <a:xfrm>
            <a:off x="479291" y="914400"/>
            <a:ext cx="11136976" cy="544195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dirty="0"/>
          </a:p>
        </p:txBody>
      </p:sp>
      <p:pic>
        <p:nvPicPr>
          <p:cNvPr id="11" name="图片 10">
            <a:extLst>
              <a:ext uri="{FF2B5EF4-FFF2-40B4-BE49-F238E27FC236}">
                <a16:creationId xmlns:a16="http://schemas.microsoft.com/office/drawing/2014/main" id="{D0C6977E-695B-4B4C-B38F-C829B6DD4F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0007" y="2098912"/>
            <a:ext cx="5597857" cy="848474"/>
          </a:xfrm>
          <a:prstGeom prst="rect">
            <a:avLst/>
          </a:prstGeom>
        </p:spPr>
      </p:pic>
      <p:pic>
        <p:nvPicPr>
          <p:cNvPr id="14" name="图片 13">
            <a:extLst>
              <a:ext uri="{FF2B5EF4-FFF2-40B4-BE49-F238E27FC236}">
                <a16:creationId xmlns:a16="http://schemas.microsoft.com/office/drawing/2014/main" id="{D0AAA82F-53D7-45E8-B6E7-3E1453129E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0856" y="3165404"/>
            <a:ext cx="4876161" cy="1147889"/>
          </a:xfrm>
          <a:prstGeom prst="rect">
            <a:avLst/>
          </a:prstGeom>
        </p:spPr>
      </p:pic>
      <p:pic>
        <p:nvPicPr>
          <p:cNvPr id="16" name="图片 15">
            <a:extLst>
              <a:ext uri="{FF2B5EF4-FFF2-40B4-BE49-F238E27FC236}">
                <a16:creationId xmlns:a16="http://schemas.microsoft.com/office/drawing/2014/main" id="{F7A0DDC6-7116-4E47-9F5F-79E111FDFB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0653" y="4455112"/>
            <a:ext cx="7514251" cy="1278627"/>
          </a:xfrm>
          <a:prstGeom prst="rect">
            <a:avLst/>
          </a:prstGeom>
        </p:spPr>
      </p:pic>
      <p:sp>
        <p:nvSpPr>
          <p:cNvPr id="17" name="内容占位符 2">
            <a:extLst>
              <a:ext uri="{FF2B5EF4-FFF2-40B4-BE49-F238E27FC236}">
                <a16:creationId xmlns:a16="http://schemas.microsoft.com/office/drawing/2014/main" id="{E9E1961C-1F67-472D-BA11-93B4C418FD89}"/>
              </a:ext>
            </a:extLst>
          </p:cNvPr>
          <p:cNvSpPr txBox="1">
            <a:spLocks/>
          </p:cNvSpPr>
          <p:nvPr/>
        </p:nvSpPr>
        <p:spPr>
          <a:xfrm>
            <a:off x="631691" y="1066800"/>
            <a:ext cx="11136976" cy="544195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对于没有被映射或删除的节点和边，应用默认规则</a:t>
            </a:r>
          </a:p>
        </p:txBody>
      </p:sp>
      <p:sp>
        <p:nvSpPr>
          <p:cNvPr id="18" name="文本框 17">
            <a:extLst>
              <a:ext uri="{FF2B5EF4-FFF2-40B4-BE49-F238E27FC236}">
                <a16:creationId xmlns:a16="http://schemas.microsoft.com/office/drawing/2014/main" id="{5276F600-C2C7-4D4A-A220-6AAFAE6493F4}"/>
              </a:ext>
            </a:extLst>
          </p:cNvPr>
          <p:cNvSpPr txBox="1"/>
          <p:nvPr/>
        </p:nvSpPr>
        <p:spPr>
          <a:xfrm>
            <a:off x="479290" y="3450710"/>
            <a:ext cx="1594771" cy="369332"/>
          </a:xfrm>
          <a:prstGeom prst="rect">
            <a:avLst/>
          </a:prstGeom>
          <a:noFill/>
        </p:spPr>
        <p:txBody>
          <a:bodyPr wrap="square" rtlCol="0">
            <a:spAutoFit/>
          </a:bodyPr>
          <a:lstStyle/>
          <a:p>
            <a:pPr algn="ctr"/>
            <a:r>
              <a:rPr lang="zh-CN" altLang="en-US" dirty="0"/>
              <a:t>点</a:t>
            </a:r>
          </a:p>
        </p:txBody>
      </p:sp>
      <p:sp>
        <p:nvSpPr>
          <p:cNvPr id="19" name="文本框 18">
            <a:extLst>
              <a:ext uri="{FF2B5EF4-FFF2-40B4-BE49-F238E27FC236}">
                <a16:creationId xmlns:a16="http://schemas.microsoft.com/office/drawing/2014/main" id="{2A9A79F6-B1FB-442D-9D72-AD777C9BE298}"/>
              </a:ext>
            </a:extLst>
          </p:cNvPr>
          <p:cNvSpPr txBox="1"/>
          <p:nvPr/>
        </p:nvSpPr>
        <p:spPr>
          <a:xfrm>
            <a:off x="479291" y="5090795"/>
            <a:ext cx="1594771" cy="369332"/>
          </a:xfrm>
          <a:prstGeom prst="rect">
            <a:avLst/>
          </a:prstGeom>
          <a:noFill/>
        </p:spPr>
        <p:txBody>
          <a:bodyPr wrap="square" rtlCol="0">
            <a:spAutoFit/>
          </a:bodyPr>
          <a:lstStyle/>
          <a:p>
            <a:pPr algn="ctr"/>
            <a:r>
              <a:rPr lang="zh-CN" altLang="en-US" dirty="0"/>
              <a:t>边</a:t>
            </a:r>
          </a:p>
        </p:txBody>
      </p:sp>
    </p:spTree>
    <p:extLst>
      <p:ext uri="{BB962C8B-B14F-4D97-AF65-F5344CB8AC3E}">
        <p14:creationId xmlns:p14="http://schemas.microsoft.com/office/powerpoint/2010/main" val="72096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视图转换的良好行为</a:t>
            </a:r>
            <a:endParaRPr lang="en-US" altLang="zh-CN" dirty="0"/>
          </a:p>
        </p:txBody>
      </p:sp>
      <p:sp>
        <p:nvSpPr>
          <p:cNvPr id="3" name="内容占位符 2"/>
          <p:cNvSpPr>
            <a:spLocks noGrp="1"/>
          </p:cNvSpPr>
          <p:nvPr>
            <p:ph sz="quarter" idx="11"/>
          </p:nvPr>
        </p:nvSpPr>
        <p:spPr/>
        <p:txBody>
          <a:bodyPr/>
          <a:lstStyle/>
          <a:p>
            <a:r>
              <a:rPr lang="zh-CN" altLang="en-US" dirty="0"/>
              <a:t>在将输入图映射到输出图时，需要满足两个限制条件，才可以被认为是</a:t>
            </a:r>
            <a:r>
              <a:rPr lang="en-US" altLang="zh-CN" dirty="0"/>
              <a:t>Well-Behaved</a:t>
            </a:r>
          </a:p>
          <a:p>
            <a:r>
              <a:rPr lang="en-US" altLang="zh-CN" dirty="0"/>
              <a:t>1. </a:t>
            </a:r>
            <a:r>
              <a:rPr lang="zh-CN" altLang="en-US" dirty="0"/>
              <a:t>对于相同的点或边不能有冲突的映射</a:t>
            </a:r>
            <a:endParaRPr lang="en-US" altLang="zh-CN" dirty="0"/>
          </a:p>
          <a:p>
            <a:r>
              <a:rPr lang="en-US" altLang="zh-CN" dirty="0"/>
              <a:t>2. </a:t>
            </a:r>
            <a:r>
              <a:rPr lang="zh-CN" altLang="en-US" dirty="0"/>
              <a:t>映射的结果不能违反</a:t>
            </a:r>
            <a:r>
              <a:rPr lang="en-US" altLang="zh-CN" dirty="0"/>
              <a:t>Schema</a:t>
            </a:r>
            <a:r>
              <a:rPr lang="zh-CN" altLang="en-US" dirty="0"/>
              <a:t>的限制，比如标签或者属性的唯一性等等</a:t>
            </a:r>
            <a:endParaRPr lang="en-US" altLang="zh-CN" dirty="0"/>
          </a:p>
          <a:p>
            <a:r>
              <a:rPr lang="zh-CN" altLang="en-US" dirty="0"/>
              <a:t>第二个</a:t>
            </a:r>
            <a:r>
              <a:rPr lang="en-US" altLang="zh-CN" dirty="0"/>
              <a:t>Schema</a:t>
            </a:r>
            <a:r>
              <a:rPr lang="zh-CN" altLang="en-US" dirty="0"/>
              <a:t>限制可以用</a:t>
            </a:r>
            <a:r>
              <a:rPr lang="en-US" altLang="zh-CN" dirty="0"/>
              <a:t>DBMS</a:t>
            </a:r>
            <a:r>
              <a:rPr lang="zh-CN" altLang="en-US" dirty="0"/>
              <a:t>的内置功能在运行时检查视图和</a:t>
            </a:r>
            <a:r>
              <a:rPr lang="en-US" altLang="zh-CN" dirty="0"/>
              <a:t>Schema</a:t>
            </a:r>
            <a:r>
              <a:rPr lang="zh-CN" altLang="en-US" dirty="0"/>
              <a:t>的主键、外键约束等等</a:t>
            </a:r>
            <a:endParaRPr lang="en-US" altLang="zh-C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视图转换的良好行为</a:t>
            </a:r>
            <a:endParaRPr lang="en-US" altLang="zh-CN" dirty="0"/>
          </a:p>
        </p:txBody>
      </p:sp>
      <p:sp>
        <p:nvSpPr>
          <p:cNvPr id="3" name="内容占位符 2"/>
          <p:cNvSpPr>
            <a:spLocks noGrp="1"/>
          </p:cNvSpPr>
          <p:nvPr>
            <p:ph sz="quarter" idx="11"/>
          </p:nvPr>
        </p:nvSpPr>
        <p:spPr/>
        <p:txBody>
          <a:bodyPr>
            <a:normAutofit lnSpcReduction="10000"/>
          </a:bodyPr>
          <a:lstStyle/>
          <a:p>
            <a:r>
              <a:rPr lang="zh-CN" altLang="en-US" dirty="0"/>
              <a:t>对于第一点的冲突映射，主要是点或边不能既被删除又被映射，采用静态检查的方式</a:t>
            </a:r>
            <a:endParaRPr lang="en-US" altLang="zh-CN" dirty="0"/>
          </a:p>
          <a:p>
            <a:r>
              <a:rPr lang="zh-CN" altLang="en-US" dirty="0"/>
              <a:t>首先根据图</a:t>
            </a:r>
            <a:r>
              <a:rPr lang="en-US" altLang="zh-CN" dirty="0"/>
              <a:t>Schema</a:t>
            </a:r>
            <a:r>
              <a:rPr lang="zh-CN" altLang="en-US" dirty="0"/>
              <a:t>限制视图转换规则中</a:t>
            </a:r>
            <a:r>
              <a:rPr lang="en-US" altLang="zh-CN" dirty="0"/>
              <a:t>Match</a:t>
            </a:r>
            <a:r>
              <a:rPr lang="zh-CN" altLang="en-US" dirty="0"/>
              <a:t>子句匹配到的点或边的标签集合。比如</a:t>
            </a:r>
            <a:r>
              <a:rPr lang="en-US" altLang="zh-CN" dirty="0"/>
              <a:t>(</a:t>
            </a:r>
            <a:r>
              <a:rPr lang="en-US" altLang="zh-CN" dirty="0" err="1"/>
              <a:t>a:Comment</a:t>
            </a:r>
            <a:r>
              <a:rPr lang="en-US" altLang="zh-CN" dirty="0"/>
              <a:t>)-[r]-&gt;(</a:t>
            </a:r>
            <a:r>
              <a:rPr lang="en-US" altLang="zh-CN" dirty="0" err="1"/>
              <a:t>b:Post</a:t>
            </a:r>
            <a:r>
              <a:rPr lang="en-US" altLang="zh-CN" dirty="0"/>
              <a:t>)</a:t>
            </a:r>
            <a:r>
              <a:rPr lang="zh-CN" altLang="en-US" dirty="0"/>
              <a:t>，根据图</a:t>
            </a:r>
            <a:r>
              <a:rPr lang="en-US" altLang="zh-CN" dirty="0"/>
              <a:t>Schema</a:t>
            </a:r>
            <a:r>
              <a:rPr lang="zh-CN" altLang="en-US" dirty="0"/>
              <a:t>可以判断</a:t>
            </a:r>
            <a:r>
              <a:rPr lang="en-US" altLang="zh-CN" dirty="0"/>
              <a:t>r</a:t>
            </a:r>
            <a:r>
              <a:rPr lang="zh-CN" altLang="en-US" dirty="0"/>
              <a:t>的标签为</a:t>
            </a:r>
            <a:r>
              <a:rPr lang="en-US" altLang="zh-CN" dirty="0" err="1"/>
              <a:t>replyOf</a:t>
            </a:r>
            <a:endParaRPr lang="en-US" altLang="zh-CN" dirty="0"/>
          </a:p>
          <a:p>
            <a:r>
              <a:rPr lang="zh-CN" altLang="en-US" dirty="0"/>
              <a:t>然后将</a:t>
            </a:r>
            <a:r>
              <a:rPr lang="en-US" altLang="zh-CN" dirty="0"/>
              <a:t>Map</a:t>
            </a:r>
            <a:r>
              <a:rPr lang="zh-CN" altLang="en-US" dirty="0"/>
              <a:t>的点和这些点连接的边涂成红色，将</a:t>
            </a:r>
            <a:r>
              <a:rPr lang="en-US" altLang="zh-CN" dirty="0"/>
              <a:t>Delete</a:t>
            </a:r>
            <a:r>
              <a:rPr lang="zh-CN" altLang="en-US" dirty="0"/>
              <a:t>子句中的点和边涂成蓝色。如果在实际的图数据中有某个点</a:t>
            </a:r>
            <a:r>
              <a:rPr lang="en-US" altLang="zh-CN" dirty="0"/>
              <a:t>(</a:t>
            </a:r>
            <a:r>
              <a:rPr lang="zh-CN" altLang="en-US" dirty="0"/>
              <a:t>边</a:t>
            </a:r>
            <a:r>
              <a:rPr lang="en-US" altLang="zh-CN" dirty="0"/>
              <a:t>)</a:t>
            </a:r>
            <a:r>
              <a:rPr lang="zh-CN" altLang="en-US" dirty="0"/>
              <a:t>同时匹配到模式图中的红色点</a:t>
            </a:r>
            <a:r>
              <a:rPr lang="en-US" altLang="zh-CN" dirty="0"/>
              <a:t>(</a:t>
            </a:r>
            <a:r>
              <a:rPr lang="zh-CN" altLang="en-US" dirty="0"/>
              <a:t>边</a:t>
            </a:r>
            <a:r>
              <a:rPr lang="en-US" altLang="zh-CN" dirty="0"/>
              <a:t>)</a:t>
            </a:r>
            <a:r>
              <a:rPr lang="zh-CN" altLang="en-US" dirty="0"/>
              <a:t>和蓝色点</a:t>
            </a:r>
            <a:r>
              <a:rPr lang="en-US" altLang="zh-CN" dirty="0"/>
              <a:t>(</a:t>
            </a:r>
            <a:r>
              <a:rPr lang="zh-CN" altLang="en-US" dirty="0"/>
              <a:t>边</a:t>
            </a:r>
            <a:r>
              <a:rPr lang="en-US" altLang="zh-CN" dirty="0"/>
              <a:t>)</a:t>
            </a:r>
            <a:r>
              <a:rPr lang="zh-CN" altLang="en-US" dirty="0"/>
              <a:t>，那么则是不兼容的</a:t>
            </a:r>
            <a:endParaRPr lang="en-US" altLang="zh-CN" dirty="0"/>
          </a:p>
          <a:p>
            <a:r>
              <a:rPr lang="zh-CN" altLang="en-US" dirty="0"/>
              <a:t>本文将其建模成</a:t>
            </a:r>
            <a:r>
              <a:rPr lang="en-US" altLang="zh-CN" dirty="0"/>
              <a:t>SMT</a:t>
            </a:r>
            <a:r>
              <a:rPr lang="zh-CN" altLang="en-US" dirty="0"/>
              <a:t>问题判断，由于属性图查询中的模式图大小非常小，所以时间可以忽略</a:t>
            </a:r>
            <a:endParaRPr lang="en-US" altLang="zh-CN" dirty="0"/>
          </a:p>
          <a:p>
            <a:endParaRPr lang="en-US" altLang="zh-CN" dirty="0"/>
          </a:p>
        </p:txBody>
      </p:sp>
    </p:spTree>
    <p:extLst>
      <p:ext uri="{BB962C8B-B14F-4D97-AF65-F5344CB8AC3E}">
        <p14:creationId xmlns:p14="http://schemas.microsoft.com/office/powerpoint/2010/main" val="1126000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实现视图</a:t>
            </a:r>
            <a:endParaRPr lang="en-US" altLang="zh-CN" dirty="0"/>
          </a:p>
        </p:txBody>
      </p:sp>
      <p:sp>
        <p:nvSpPr>
          <p:cNvPr id="3" name="内容占位符 2"/>
          <p:cNvSpPr>
            <a:spLocks noGrp="1"/>
          </p:cNvSpPr>
          <p:nvPr>
            <p:ph sz="quarter" idx="11"/>
          </p:nvPr>
        </p:nvSpPr>
        <p:spPr/>
        <p:txBody>
          <a:bodyPr/>
          <a:lstStyle/>
          <a:p>
            <a:r>
              <a:rPr lang="zh-CN" altLang="en-US" dirty="0"/>
              <a:t>同时在图数据库和关系数据库中实现</a:t>
            </a:r>
            <a:endParaRPr lang="en-US" altLang="zh-CN" dirty="0"/>
          </a:p>
          <a:p>
            <a:r>
              <a:rPr lang="zh-CN" altLang="en-US" dirty="0"/>
              <a:t>本文提供了两种图数据库中的物化视图：</a:t>
            </a:r>
            <a:endParaRPr lang="en-US" altLang="zh-CN" dirty="0"/>
          </a:p>
          <a:p>
            <a:pPr lvl="1"/>
            <a:r>
              <a:rPr lang="en-US" altLang="zh-CN" dirty="0"/>
              <a:t>1. Update In-place</a:t>
            </a:r>
            <a:r>
              <a:rPr lang="zh-CN" altLang="en-US" dirty="0"/>
              <a:t>：直接在原图数据上创建视图的点或边，这样在定义其他视图的时候需要重新加载以前的视图</a:t>
            </a:r>
            <a:endParaRPr lang="en-US" altLang="zh-CN" dirty="0"/>
          </a:p>
          <a:p>
            <a:pPr lvl="1"/>
            <a:r>
              <a:rPr lang="en-US" altLang="zh-CN" dirty="0"/>
              <a:t>2. Overlay: </a:t>
            </a:r>
            <a:r>
              <a:rPr lang="zh-CN" altLang="en-US" dirty="0"/>
              <a:t>给点和边添加额外的属性，类似于版本控制，这样可以定义视图的序列</a:t>
            </a:r>
            <a:r>
              <a:rPr lang="en-US" altLang="zh-CN" dirty="0"/>
              <a:t>(</a:t>
            </a:r>
            <a:r>
              <a:rPr lang="zh-CN" altLang="en-US" dirty="0"/>
              <a:t>在视图上定义视图</a:t>
            </a:r>
            <a:r>
              <a:rPr lang="en-US" altLang="zh-CN" dirty="0"/>
              <a:t>)</a:t>
            </a:r>
            <a:r>
              <a:rPr lang="zh-CN" altLang="en-US" dirty="0"/>
              <a:t>，基图的创建时间是</a:t>
            </a:r>
            <a:r>
              <a:rPr lang="en-US" altLang="zh-CN" dirty="0"/>
              <a:t>0</a:t>
            </a:r>
            <a:r>
              <a:rPr lang="zh-CN" altLang="en-US" dirty="0"/>
              <a:t>，创建时间为</a:t>
            </a:r>
            <a:r>
              <a:rPr lang="en-US" altLang="zh-CN" dirty="0"/>
              <a:t>k</a:t>
            </a:r>
            <a:r>
              <a:rPr lang="zh-CN" altLang="en-US" dirty="0"/>
              <a:t>的视图包括创建时间</a:t>
            </a:r>
            <a:r>
              <a:rPr lang="en-US" altLang="zh-CN" dirty="0"/>
              <a:t>&lt;=k</a:t>
            </a:r>
            <a:r>
              <a:rPr lang="zh-CN" altLang="en-US" dirty="0"/>
              <a:t>，删除时间</a:t>
            </a:r>
            <a:r>
              <a:rPr lang="en-US" altLang="zh-CN" dirty="0"/>
              <a:t>&gt;k</a:t>
            </a:r>
            <a:r>
              <a:rPr lang="zh-CN" altLang="en-US" dirty="0"/>
              <a:t>的点和边，这样可以区分开原图和视图</a:t>
            </a:r>
          </a:p>
        </p:txBody>
      </p:sp>
    </p:spTree>
    <p:extLst>
      <p:ext uri="{BB962C8B-B14F-4D97-AF65-F5344CB8AC3E}">
        <p14:creationId xmlns:p14="http://schemas.microsoft.com/office/powerpoint/2010/main" val="2459312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实现视图</a:t>
            </a:r>
            <a:endParaRPr lang="en-US" altLang="zh-CN" dirty="0"/>
          </a:p>
        </p:txBody>
      </p:sp>
      <p:sp>
        <p:nvSpPr>
          <p:cNvPr id="3" name="内容占位符 2"/>
          <p:cNvSpPr>
            <a:spLocks noGrp="1"/>
          </p:cNvSpPr>
          <p:nvPr>
            <p:ph sz="quarter" idx="11"/>
          </p:nvPr>
        </p:nvSpPr>
        <p:spPr/>
        <p:txBody>
          <a:bodyPr/>
          <a:lstStyle/>
          <a:p>
            <a:r>
              <a:rPr lang="zh-CN" altLang="en-US" dirty="0"/>
              <a:t>每个视图转换规则对应于一个</a:t>
            </a:r>
            <a:r>
              <a:rPr lang="en-US" altLang="zh-CN" dirty="0"/>
              <a:t>TGD</a:t>
            </a:r>
            <a:r>
              <a:rPr lang="zh-CN" altLang="en-US" dirty="0"/>
              <a:t>，而</a:t>
            </a:r>
            <a:r>
              <a:rPr lang="en-US" altLang="zh-CN" dirty="0"/>
              <a:t>TGD</a:t>
            </a:r>
            <a:r>
              <a:rPr lang="zh-CN" altLang="en-US" dirty="0"/>
              <a:t>可以分解为一系列的</a:t>
            </a:r>
            <a:r>
              <a:rPr lang="en-US" altLang="zh-CN" dirty="0" err="1"/>
              <a:t>Datalog</a:t>
            </a:r>
            <a:r>
              <a:rPr lang="en-US" altLang="zh-CN" dirty="0"/>
              <a:t> rules(</a:t>
            </a:r>
            <a:r>
              <a:rPr lang="en-US" altLang="zh-CN" dirty="0" err="1"/>
              <a:t>Datalog</a:t>
            </a:r>
            <a:r>
              <a:rPr lang="zh-CN" altLang="en-US" dirty="0"/>
              <a:t>语言由一组规则和事实组成。规则用于推导新的信息，事实表示已知的信息，支持递归查询</a:t>
            </a:r>
            <a:r>
              <a:rPr lang="en-US" altLang="zh-CN" dirty="0"/>
              <a:t>)</a:t>
            </a:r>
            <a:r>
              <a:rPr lang="zh-CN" altLang="en-US" dirty="0"/>
              <a:t>，转换成</a:t>
            </a:r>
            <a:r>
              <a:rPr lang="en-US" altLang="zh-CN" dirty="0" err="1"/>
              <a:t>Datalog</a:t>
            </a:r>
            <a:r>
              <a:rPr lang="zh-CN" altLang="en-US" dirty="0"/>
              <a:t>之后可以用基于</a:t>
            </a:r>
            <a:r>
              <a:rPr lang="en-US" altLang="zh-CN" dirty="0" err="1"/>
              <a:t>Datalog</a:t>
            </a:r>
            <a:r>
              <a:rPr lang="zh-CN" altLang="en-US" dirty="0"/>
              <a:t>的</a:t>
            </a:r>
            <a:r>
              <a:rPr lang="en-US" altLang="zh-CN" dirty="0" err="1"/>
              <a:t>LogicBlox</a:t>
            </a:r>
            <a:r>
              <a:rPr lang="zh-CN" altLang="en-US" dirty="0"/>
              <a:t>数据库创建视图；同时</a:t>
            </a:r>
            <a:r>
              <a:rPr lang="en-US" altLang="zh-CN" dirty="0" err="1"/>
              <a:t>Datalog</a:t>
            </a:r>
            <a:r>
              <a:rPr lang="en-US" altLang="zh-CN" dirty="0"/>
              <a:t> rule</a:t>
            </a:r>
            <a:r>
              <a:rPr lang="zh-CN" altLang="en-US" dirty="0"/>
              <a:t>也可以用已有的标准化技术转换为</a:t>
            </a:r>
            <a:r>
              <a:rPr lang="en-US" altLang="zh-CN" dirty="0"/>
              <a:t>SQL</a:t>
            </a:r>
            <a:r>
              <a:rPr lang="zh-CN" altLang="en-US" dirty="0"/>
              <a:t>语句。</a:t>
            </a:r>
            <a:endParaRPr lang="en-US" altLang="zh-CN" dirty="0"/>
          </a:p>
          <a:p>
            <a:r>
              <a:rPr lang="zh-CN" altLang="en-US" dirty="0"/>
              <a:t>在查询方面，可以把图数据库主要的</a:t>
            </a:r>
            <a:r>
              <a:rPr lang="en-US" altLang="zh-CN" dirty="0"/>
              <a:t>Match</a:t>
            </a:r>
            <a:r>
              <a:rPr lang="zh-CN" altLang="en-US" dirty="0"/>
              <a:t>语句转换为连接的</a:t>
            </a:r>
            <a:r>
              <a:rPr lang="en-US" altLang="zh-CN" dirty="0" err="1"/>
              <a:t>Datalog</a:t>
            </a:r>
            <a:r>
              <a:rPr lang="zh-CN" altLang="en-US" dirty="0"/>
              <a:t>规则，</a:t>
            </a:r>
            <a:r>
              <a:rPr lang="en-US" altLang="zh-CN" dirty="0"/>
              <a:t>Where</a:t>
            </a:r>
            <a:r>
              <a:rPr lang="zh-CN" altLang="en-US" dirty="0"/>
              <a:t>语句作为限制条件，再将</a:t>
            </a:r>
            <a:r>
              <a:rPr lang="en-US" altLang="zh-CN" dirty="0" err="1"/>
              <a:t>Datalog</a:t>
            </a:r>
            <a:r>
              <a:rPr lang="zh-CN" altLang="en-US" dirty="0"/>
              <a:t>语句转换成</a:t>
            </a:r>
            <a:r>
              <a:rPr lang="en-US" altLang="zh-CN" dirty="0"/>
              <a:t>SQL</a:t>
            </a:r>
            <a:r>
              <a:rPr lang="zh-CN" altLang="en-US" dirty="0"/>
              <a:t>语句</a:t>
            </a:r>
            <a:endParaRPr lang="en-US" altLang="zh-CN" dirty="0"/>
          </a:p>
        </p:txBody>
      </p:sp>
    </p:spTree>
    <p:extLst>
      <p:ext uri="{BB962C8B-B14F-4D97-AF65-F5344CB8AC3E}">
        <p14:creationId xmlns:p14="http://schemas.microsoft.com/office/powerpoint/2010/main" val="2985710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使用视图加速查询</a:t>
            </a:r>
            <a:endParaRPr lang="en-US" altLang="zh-CN" dirty="0"/>
          </a:p>
        </p:txBody>
      </p:sp>
      <p:sp>
        <p:nvSpPr>
          <p:cNvPr id="3" name="内容占位符 2"/>
          <p:cNvSpPr>
            <a:spLocks noGrp="1"/>
          </p:cNvSpPr>
          <p:nvPr>
            <p:ph sz="quarter" idx="11"/>
          </p:nvPr>
        </p:nvSpPr>
        <p:spPr/>
        <p:txBody>
          <a:bodyPr/>
          <a:lstStyle/>
          <a:p>
            <a:r>
              <a:rPr lang="zh-CN" altLang="en-US" dirty="0"/>
              <a:t>物化视图可以加速查询，但是带来的维护代价和空间成本很高，在虚拟视图</a:t>
            </a:r>
            <a:r>
              <a:rPr lang="en-US" altLang="zh-CN" dirty="0"/>
              <a:t>(</a:t>
            </a:r>
            <a:r>
              <a:rPr lang="zh-CN" altLang="en-US" dirty="0"/>
              <a:t>完全不物化</a:t>
            </a:r>
            <a:r>
              <a:rPr lang="en-US" altLang="zh-CN" dirty="0"/>
              <a:t>)</a:t>
            </a:r>
            <a:r>
              <a:rPr lang="zh-CN" altLang="en-US" dirty="0"/>
              <a:t>和物化视图之间，本文提供了折中的方式</a:t>
            </a:r>
            <a:endParaRPr lang="en-US" altLang="zh-CN" dirty="0"/>
          </a:p>
          <a:p>
            <a:r>
              <a:rPr lang="en-US" altLang="zh-CN" dirty="0"/>
              <a:t>subgraph substitution relation (SSR)</a:t>
            </a:r>
            <a:r>
              <a:rPr lang="zh-CN" altLang="en-US" dirty="0"/>
              <a:t>：对输入图上的转换规则带来的局部变换编码</a:t>
            </a:r>
            <a:endParaRPr lang="en-US" altLang="zh-CN" dirty="0"/>
          </a:p>
          <a:p>
            <a:endParaRPr lang="en-US" altLang="zh-CN" dirty="0"/>
          </a:p>
        </p:txBody>
      </p:sp>
      <p:pic>
        <p:nvPicPr>
          <p:cNvPr id="5" name="图片 4">
            <a:extLst>
              <a:ext uri="{FF2B5EF4-FFF2-40B4-BE49-F238E27FC236}">
                <a16:creationId xmlns:a16="http://schemas.microsoft.com/office/drawing/2014/main" id="{70163F8F-0A59-4916-97A2-38C01C383F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946" y="3429000"/>
            <a:ext cx="10987763" cy="2632166"/>
          </a:xfrm>
          <a:prstGeom prst="rect">
            <a:avLst/>
          </a:prstGeom>
        </p:spPr>
      </p:pic>
    </p:spTree>
    <p:extLst>
      <p:ext uri="{BB962C8B-B14F-4D97-AF65-F5344CB8AC3E}">
        <p14:creationId xmlns:p14="http://schemas.microsoft.com/office/powerpoint/2010/main" val="1293835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使用视图加速查询</a:t>
            </a:r>
            <a:endParaRPr lang="en-US" altLang="zh-CN" dirty="0"/>
          </a:p>
        </p:txBody>
      </p:sp>
      <p:sp>
        <p:nvSpPr>
          <p:cNvPr id="3" name="内容占位符 2"/>
          <p:cNvSpPr>
            <a:spLocks noGrp="1"/>
          </p:cNvSpPr>
          <p:nvPr>
            <p:ph sz="quarter" idx="11"/>
          </p:nvPr>
        </p:nvSpPr>
        <p:spPr/>
        <p:txBody>
          <a:bodyPr/>
          <a:lstStyle/>
          <a:p>
            <a:r>
              <a:rPr lang="zh-CN" altLang="en-US" dirty="0"/>
              <a:t>如果查询可以完全由</a:t>
            </a:r>
            <a:r>
              <a:rPr lang="en-US" altLang="zh-CN" dirty="0"/>
              <a:t>SSR</a:t>
            </a:r>
            <a:r>
              <a:rPr lang="zh-CN" altLang="en-US" dirty="0"/>
              <a:t>回答，那么不用访问基图就可以获得答案，节省访问时间，所以需要判断</a:t>
            </a:r>
            <a:r>
              <a:rPr lang="en-US" altLang="zh-CN" dirty="0"/>
              <a:t>SSR</a:t>
            </a:r>
            <a:r>
              <a:rPr lang="zh-CN" altLang="en-US" dirty="0"/>
              <a:t>是否覆盖查询</a:t>
            </a:r>
            <a:endParaRPr lang="en-US" altLang="zh-CN" dirty="0"/>
          </a:p>
          <a:p>
            <a:r>
              <a:rPr lang="en-US" altLang="zh-CN" dirty="0"/>
              <a:t>a query </a:t>
            </a:r>
            <a:r>
              <a:rPr lang="zh-CN" altLang="en-US" dirty="0"/>
              <a:t>𝑄 </a:t>
            </a:r>
            <a:r>
              <a:rPr lang="en-US" altLang="zh-CN" dirty="0"/>
              <a:t>passes the test if and only if there exists no </a:t>
            </a:r>
            <a:r>
              <a:rPr lang="zh-CN" altLang="en-US" dirty="0"/>
              <a:t>𝐺 </a:t>
            </a:r>
            <a:r>
              <a:rPr lang="en-US" altLang="zh-CN" dirty="0"/>
              <a:t>|= Σ such that some matches of </a:t>
            </a:r>
            <a:r>
              <a:rPr lang="zh-CN" altLang="en-US" dirty="0"/>
              <a:t>𝑄 </a:t>
            </a:r>
            <a:r>
              <a:rPr lang="en-US" altLang="zh-CN" dirty="0"/>
              <a:t>in </a:t>
            </a:r>
            <a:r>
              <a:rPr lang="zh-CN" altLang="en-US" dirty="0"/>
              <a:t>𝐺</a:t>
            </a:r>
            <a:r>
              <a:rPr lang="en-US" altLang="zh-CN" dirty="0"/>
              <a:t>′ are not stored in the SSR.</a:t>
            </a:r>
          </a:p>
        </p:txBody>
      </p:sp>
    </p:spTree>
    <p:extLst>
      <p:ext uri="{BB962C8B-B14F-4D97-AF65-F5344CB8AC3E}">
        <p14:creationId xmlns:p14="http://schemas.microsoft.com/office/powerpoint/2010/main" val="263347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实验部分</a:t>
            </a:r>
            <a:endParaRPr lang="en-US" altLang="zh-CN" dirty="0"/>
          </a:p>
        </p:txBody>
      </p:sp>
      <p:sp>
        <p:nvSpPr>
          <p:cNvPr id="3" name="内容占位符 2"/>
          <p:cNvSpPr>
            <a:spLocks noGrp="1"/>
          </p:cNvSpPr>
          <p:nvPr>
            <p:ph sz="quarter" idx="11"/>
          </p:nvPr>
        </p:nvSpPr>
        <p:spPr/>
        <p:txBody>
          <a:bodyPr/>
          <a:lstStyle/>
          <a:p>
            <a:r>
              <a:rPr lang="zh-CN" altLang="en-US" dirty="0"/>
              <a:t>同时在</a:t>
            </a:r>
            <a:r>
              <a:rPr lang="en-US" altLang="zh-CN" dirty="0"/>
              <a:t>Neo4j(</a:t>
            </a:r>
            <a:r>
              <a:rPr lang="zh-CN" altLang="en-US" dirty="0"/>
              <a:t>图数据库</a:t>
            </a:r>
            <a:r>
              <a:rPr lang="en-US" altLang="zh-CN" dirty="0"/>
              <a:t>)</a:t>
            </a:r>
            <a:r>
              <a:rPr lang="zh-CN" altLang="en-US" dirty="0"/>
              <a:t>、</a:t>
            </a:r>
            <a:r>
              <a:rPr lang="en-US" altLang="zh-CN" dirty="0" err="1"/>
              <a:t>LogicBlox</a:t>
            </a:r>
            <a:r>
              <a:rPr lang="zh-CN" altLang="en-US" dirty="0"/>
              <a:t>、</a:t>
            </a:r>
            <a:r>
              <a:rPr lang="en-US" altLang="zh-CN" dirty="0"/>
              <a:t>PostgreSQL</a:t>
            </a:r>
            <a:r>
              <a:rPr lang="zh-CN" altLang="en-US" dirty="0"/>
              <a:t>上做实验，有一个虚拟数据集和四个真实世界数据集</a:t>
            </a:r>
            <a:endParaRPr lang="en-US" altLang="zh-CN" dirty="0"/>
          </a:p>
        </p:txBody>
      </p:sp>
      <p:pic>
        <p:nvPicPr>
          <p:cNvPr id="5" name="图片 4">
            <a:extLst>
              <a:ext uri="{FF2B5EF4-FFF2-40B4-BE49-F238E27FC236}">
                <a16:creationId xmlns:a16="http://schemas.microsoft.com/office/drawing/2014/main" id="{44EDE104-D33B-4B90-8310-4D49803F6F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933" y="2525908"/>
            <a:ext cx="8458439" cy="3547087"/>
          </a:xfrm>
          <a:prstGeom prst="rect">
            <a:avLst/>
          </a:prstGeom>
        </p:spPr>
      </p:pic>
    </p:spTree>
    <p:extLst>
      <p:ext uri="{BB962C8B-B14F-4D97-AF65-F5344CB8AC3E}">
        <p14:creationId xmlns:p14="http://schemas.microsoft.com/office/powerpoint/2010/main" val="3888895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实验部分</a:t>
            </a:r>
            <a:r>
              <a:rPr lang="en-US" altLang="zh-CN" dirty="0"/>
              <a:t>(</a:t>
            </a:r>
            <a:r>
              <a:rPr lang="zh-CN" altLang="en-US" dirty="0"/>
              <a:t>标准</a:t>
            </a:r>
            <a:r>
              <a:rPr lang="en-US" altLang="zh-CN" dirty="0"/>
              <a:t>GQL</a:t>
            </a:r>
            <a:r>
              <a:rPr lang="zh-CN" altLang="en-US" dirty="0"/>
              <a:t>视图</a:t>
            </a:r>
            <a:r>
              <a:rPr lang="en-US" altLang="zh-CN" dirty="0"/>
              <a:t>)</a:t>
            </a:r>
          </a:p>
        </p:txBody>
      </p:sp>
      <p:sp>
        <p:nvSpPr>
          <p:cNvPr id="3" name="内容占位符 2"/>
          <p:cNvSpPr>
            <a:spLocks noGrp="1"/>
          </p:cNvSpPr>
          <p:nvPr>
            <p:ph sz="quarter" idx="11"/>
          </p:nvPr>
        </p:nvSpPr>
        <p:spPr/>
        <p:txBody>
          <a:bodyPr>
            <a:normAutofit/>
          </a:bodyPr>
          <a:lstStyle/>
          <a:p>
            <a:r>
              <a:rPr lang="zh-CN" altLang="en-US" dirty="0"/>
              <a:t>输出图会完全复制输入图中的节点和边</a:t>
            </a:r>
            <a:endParaRPr lang="en-US" altLang="zh-CN" dirty="0"/>
          </a:p>
          <a:p>
            <a:endParaRPr lang="en-US" altLang="zh-CN" dirty="0"/>
          </a:p>
        </p:txBody>
      </p:sp>
      <p:sp>
        <p:nvSpPr>
          <p:cNvPr id="7" name="文本框 6">
            <a:extLst>
              <a:ext uri="{FF2B5EF4-FFF2-40B4-BE49-F238E27FC236}">
                <a16:creationId xmlns:a16="http://schemas.microsoft.com/office/drawing/2014/main" id="{74FDB94F-38D5-4F3F-80F5-D9FCA5BD5110}"/>
              </a:ext>
            </a:extLst>
          </p:cNvPr>
          <p:cNvSpPr txBox="1"/>
          <p:nvPr/>
        </p:nvSpPr>
        <p:spPr>
          <a:xfrm>
            <a:off x="479290" y="1628506"/>
            <a:ext cx="8011567" cy="3600986"/>
          </a:xfrm>
          <a:prstGeom prst="rect">
            <a:avLst/>
          </a:prstGeom>
          <a:noFill/>
        </p:spPr>
        <p:txBody>
          <a:bodyPr wrap="square" rtlCol="0">
            <a:spAutoFit/>
          </a:bodyPr>
          <a:lstStyle/>
          <a:p>
            <a:r>
              <a:rPr lang="en-US" altLang="zh-CN" sz="1400" b="0" dirty="0">
                <a:effectLst/>
                <a:latin typeface="Consolas" panose="020B0609020204030204" pitchFamily="49" charset="0"/>
              </a:rPr>
              <a:t>CREATE VIEW v1 ON g (</a:t>
            </a:r>
          </a:p>
          <a:p>
            <a:r>
              <a:rPr lang="en-US" altLang="zh-CN" sz="1400" b="0" dirty="0">
                <a:effectLst/>
                <a:latin typeface="Consolas" panose="020B0609020204030204" pitchFamily="49" charset="0"/>
              </a:rPr>
              <a:t>    MATCH</a:t>
            </a:r>
          </a:p>
          <a:p>
            <a:r>
              <a:rPr lang="en-US" altLang="zh-CN" sz="1400" b="0" dirty="0">
                <a:effectLst/>
                <a:latin typeface="Consolas" panose="020B0609020204030204" pitchFamily="49" charset="0"/>
              </a:rPr>
              <a:t>        (person1:Person)-[e1:KNOWS]-&gt;(person2:Person), </a:t>
            </a:r>
          </a:p>
          <a:p>
            <a:r>
              <a:rPr lang="en-US" altLang="zh-CN" sz="1400" b="0" dirty="0">
                <a:effectLst/>
                <a:latin typeface="Consolas" panose="020B0609020204030204" pitchFamily="49" charset="0"/>
              </a:rPr>
              <a:t>        // (person2:Person)-[e2:KNOWS]-&gt;(person1:Person),</a:t>
            </a:r>
          </a:p>
          <a:p>
            <a:r>
              <a:rPr lang="en-US" altLang="zh-CN" sz="1400" b="0" dirty="0">
                <a:effectLst/>
                <a:latin typeface="Consolas" panose="020B0609020204030204" pitchFamily="49" charset="0"/>
              </a:rPr>
              <a:t>        (</a:t>
            </a:r>
            <a:r>
              <a:rPr lang="en-US" altLang="zh-CN" sz="1400" b="0" dirty="0" err="1">
                <a:effectLst/>
                <a:latin typeface="Consolas" panose="020B0609020204030204" pitchFamily="49" charset="0"/>
              </a:rPr>
              <a:t>comment:Comment</a:t>
            </a:r>
            <a:r>
              <a:rPr lang="en-US" altLang="zh-CN" sz="1400" b="0" dirty="0">
                <a:effectLst/>
                <a:latin typeface="Consolas" panose="020B0609020204030204" pitchFamily="49" charset="0"/>
              </a:rPr>
              <a:t>)-[e3:HASCREATOR]-&gt;(person1:Person), </a:t>
            </a:r>
          </a:p>
          <a:p>
            <a:r>
              <a:rPr lang="en-US" altLang="zh-CN" sz="1400" b="0" dirty="0">
                <a:effectLst/>
                <a:latin typeface="Consolas" panose="020B0609020204030204" pitchFamily="49" charset="0"/>
              </a:rPr>
              <a:t>        (</a:t>
            </a:r>
            <a:r>
              <a:rPr lang="en-US" altLang="zh-CN" sz="1400" b="0" dirty="0" err="1">
                <a:effectLst/>
                <a:latin typeface="Consolas" panose="020B0609020204030204" pitchFamily="49" charset="0"/>
              </a:rPr>
              <a:t>comment:Comment</a:t>
            </a:r>
            <a:r>
              <a:rPr lang="en-US" altLang="zh-CN" sz="1400" b="0" dirty="0">
                <a:effectLst/>
                <a:latin typeface="Consolas" panose="020B0609020204030204" pitchFamily="49" charset="0"/>
              </a:rPr>
              <a:t>)-[e4:REPLYOF]-&gt;(</a:t>
            </a:r>
            <a:r>
              <a:rPr lang="en-US" altLang="zh-CN" sz="1400" b="0" dirty="0" err="1">
                <a:effectLst/>
                <a:latin typeface="Consolas" panose="020B0609020204030204" pitchFamily="49" charset="0"/>
              </a:rPr>
              <a:t>post:Post</a:t>
            </a:r>
            <a:r>
              <a:rPr lang="en-US" altLang="zh-CN" sz="1400" b="0" dirty="0">
                <a:effectLst/>
                <a:latin typeface="Consolas" panose="020B0609020204030204" pitchFamily="49" charset="0"/>
              </a:rPr>
              <a:t>),</a:t>
            </a:r>
          </a:p>
          <a:p>
            <a:r>
              <a:rPr lang="en-US" altLang="zh-CN" sz="1400" b="0" dirty="0">
                <a:effectLst/>
                <a:latin typeface="Consolas" panose="020B0609020204030204" pitchFamily="49" charset="0"/>
              </a:rPr>
              <a:t>        (</a:t>
            </a:r>
            <a:r>
              <a:rPr lang="en-US" altLang="zh-CN" sz="1400" b="0" dirty="0" err="1">
                <a:effectLst/>
                <a:latin typeface="Consolas" panose="020B0609020204030204" pitchFamily="49" charset="0"/>
              </a:rPr>
              <a:t>post:Post</a:t>
            </a:r>
            <a:r>
              <a:rPr lang="en-US" altLang="zh-CN" sz="1400" b="0" dirty="0">
                <a:effectLst/>
                <a:latin typeface="Consolas" panose="020B0609020204030204" pitchFamily="49" charset="0"/>
              </a:rPr>
              <a:t>)-[e5:HASCREATOR]-&gt;(person2:Person)</a:t>
            </a:r>
          </a:p>
          <a:p>
            <a:r>
              <a:rPr lang="en-US" altLang="zh-CN" sz="1400" b="0" dirty="0">
                <a:effectLst/>
                <a:latin typeface="Consolas" panose="020B0609020204030204" pitchFamily="49" charset="0"/>
              </a:rPr>
              <a:t>    WHERE person1 &lt;= 1159400</a:t>
            </a:r>
          </a:p>
          <a:p>
            <a:r>
              <a:rPr lang="en-US" altLang="zh-CN" sz="1400" b="0" dirty="0">
                <a:effectLst/>
                <a:latin typeface="Consolas" panose="020B0609020204030204" pitchFamily="49" charset="0"/>
              </a:rPr>
              <a:t>    CONSTRUCT</a:t>
            </a:r>
          </a:p>
          <a:p>
            <a:r>
              <a:rPr lang="en-US" altLang="zh-CN" sz="1400" b="0" dirty="0">
                <a:effectLst/>
                <a:latin typeface="Consolas" panose="020B0609020204030204" pitchFamily="49" charset="0"/>
              </a:rPr>
              <a:t>        (person1:Person)-[e1:KNOWS]-&gt;(person2:Person), </a:t>
            </a:r>
          </a:p>
          <a:p>
            <a:r>
              <a:rPr lang="en-US" altLang="zh-CN" sz="1400" b="0" dirty="0">
                <a:effectLst/>
                <a:latin typeface="Consolas" panose="020B0609020204030204" pitchFamily="49" charset="0"/>
              </a:rPr>
              <a:t>        // (person2:Person)-[e2:KNOWS]-&gt;(person1:Person),</a:t>
            </a:r>
          </a:p>
          <a:p>
            <a:r>
              <a:rPr lang="en-US" altLang="zh-CN" sz="1400" b="0" dirty="0">
                <a:effectLst/>
                <a:latin typeface="Consolas" panose="020B0609020204030204" pitchFamily="49" charset="0"/>
              </a:rPr>
              <a:t>        (</a:t>
            </a:r>
            <a:r>
              <a:rPr lang="en-US" altLang="zh-CN" sz="1400" b="0" dirty="0" err="1">
                <a:effectLst/>
                <a:latin typeface="Consolas" panose="020B0609020204030204" pitchFamily="49" charset="0"/>
              </a:rPr>
              <a:t>comment:Comment</a:t>
            </a:r>
            <a:r>
              <a:rPr lang="en-US" altLang="zh-CN" sz="1400" b="0" dirty="0">
                <a:effectLst/>
                <a:latin typeface="Consolas" panose="020B0609020204030204" pitchFamily="49" charset="0"/>
              </a:rPr>
              <a:t>)-[e3:HASCREATOR]-&gt;(person1:Person), </a:t>
            </a:r>
          </a:p>
          <a:p>
            <a:r>
              <a:rPr lang="en-US" altLang="zh-CN" sz="1400" b="0" dirty="0">
                <a:effectLst/>
                <a:latin typeface="Consolas" panose="020B0609020204030204" pitchFamily="49" charset="0"/>
              </a:rPr>
              <a:t>        (</a:t>
            </a:r>
            <a:r>
              <a:rPr lang="en-US" altLang="zh-CN" sz="1400" b="0" dirty="0" err="1">
                <a:effectLst/>
                <a:latin typeface="Consolas" panose="020B0609020204030204" pitchFamily="49" charset="0"/>
              </a:rPr>
              <a:t>comment:Comment</a:t>
            </a:r>
            <a:r>
              <a:rPr lang="en-US" altLang="zh-CN" sz="1400" b="0" dirty="0">
                <a:effectLst/>
                <a:latin typeface="Consolas" panose="020B0609020204030204" pitchFamily="49" charset="0"/>
              </a:rPr>
              <a:t>)-[e4:REPLYOF]-&gt;(</a:t>
            </a:r>
            <a:r>
              <a:rPr lang="en-US" altLang="zh-CN" sz="1400" b="0" dirty="0" err="1">
                <a:effectLst/>
                <a:latin typeface="Consolas" panose="020B0609020204030204" pitchFamily="49" charset="0"/>
              </a:rPr>
              <a:t>post:Post</a:t>
            </a:r>
            <a:r>
              <a:rPr lang="en-US" altLang="zh-CN" sz="1400" b="0" dirty="0">
                <a:effectLst/>
                <a:latin typeface="Consolas" panose="020B0609020204030204" pitchFamily="49" charset="0"/>
              </a:rPr>
              <a:t>),</a:t>
            </a:r>
          </a:p>
          <a:p>
            <a:r>
              <a:rPr lang="en-US" altLang="zh-CN" sz="1400" b="0" dirty="0">
                <a:effectLst/>
                <a:latin typeface="Consolas" panose="020B0609020204030204" pitchFamily="49" charset="0"/>
              </a:rPr>
              <a:t>        (</a:t>
            </a:r>
            <a:r>
              <a:rPr lang="en-US" altLang="zh-CN" sz="1400" b="0" dirty="0" err="1">
                <a:effectLst/>
                <a:latin typeface="Consolas" panose="020B0609020204030204" pitchFamily="49" charset="0"/>
              </a:rPr>
              <a:t>post:Post</a:t>
            </a:r>
            <a:r>
              <a:rPr lang="en-US" altLang="zh-CN" sz="1400" b="0" dirty="0">
                <a:effectLst/>
                <a:latin typeface="Consolas" panose="020B0609020204030204" pitchFamily="49" charset="0"/>
              </a:rPr>
              <a:t>)-[e5:HASCREATOR]-&gt;(person2:Person)</a:t>
            </a:r>
          </a:p>
          <a:p>
            <a:r>
              <a:rPr lang="en-US" altLang="zh-CN" sz="1400" b="0" dirty="0">
                <a:effectLst/>
                <a:latin typeface="Consolas" panose="020B0609020204030204" pitchFamily="49" charset="0"/>
              </a:rPr>
              <a:t>)</a:t>
            </a:r>
          </a:p>
          <a:p>
            <a:endParaRPr lang="zh-CN" altLang="en-US" dirty="0"/>
          </a:p>
        </p:txBody>
      </p:sp>
      <p:pic>
        <p:nvPicPr>
          <p:cNvPr id="9" name="图片 8">
            <a:extLst>
              <a:ext uri="{FF2B5EF4-FFF2-40B4-BE49-F238E27FC236}">
                <a16:creationId xmlns:a16="http://schemas.microsoft.com/office/drawing/2014/main" id="{0EE2EFC4-FAB4-4414-8075-AEFEA7318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7075" y="2147513"/>
            <a:ext cx="5255634" cy="2751058"/>
          </a:xfrm>
          <a:prstGeom prst="rect">
            <a:avLst/>
          </a:prstGeom>
        </p:spPr>
      </p:pic>
    </p:spTree>
    <p:extLst>
      <p:ext uri="{BB962C8B-B14F-4D97-AF65-F5344CB8AC3E}">
        <p14:creationId xmlns:p14="http://schemas.microsoft.com/office/powerpoint/2010/main" val="900716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实验部分</a:t>
            </a:r>
            <a:r>
              <a:rPr lang="en-US" altLang="zh-CN" dirty="0"/>
              <a:t>(</a:t>
            </a:r>
            <a:r>
              <a:rPr lang="zh-CN" altLang="en-US" dirty="0"/>
              <a:t>应用转换规则</a:t>
            </a:r>
            <a:r>
              <a:rPr lang="en-US" altLang="zh-CN" dirty="0"/>
              <a:t>)</a:t>
            </a:r>
          </a:p>
        </p:txBody>
      </p:sp>
      <p:sp>
        <p:nvSpPr>
          <p:cNvPr id="3" name="内容占位符 2"/>
          <p:cNvSpPr>
            <a:spLocks noGrp="1"/>
          </p:cNvSpPr>
          <p:nvPr>
            <p:ph sz="quarter" idx="11"/>
          </p:nvPr>
        </p:nvSpPr>
        <p:spPr/>
        <p:txBody>
          <a:bodyPr>
            <a:normAutofit/>
          </a:bodyPr>
          <a:lstStyle/>
          <a:p>
            <a:r>
              <a:rPr lang="zh-CN" altLang="en-US" dirty="0"/>
              <a:t>输出图中并不会出现输入图中的所有点和边，未出现的点和边应用默认的转换规则</a:t>
            </a:r>
            <a:endParaRPr lang="en-US" altLang="zh-CN" dirty="0"/>
          </a:p>
        </p:txBody>
      </p:sp>
      <p:sp>
        <p:nvSpPr>
          <p:cNvPr id="7" name="文本框 6">
            <a:extLst>
              <a:ext uri="{FF2B5EF4-FFF2-40B4-BE49-F238E27FC236}">
                <a16:creationId xmlns:a16="http://schemas.microsoft.com/office/drawing/2014/main" id="{74FDB94F-38D5-4F3F-80F5-D9FCA5BD5110}"/>
              </a:ext>
            </a:extLst>
          </p:cNvPr>
          <p:cNvSpPr txBox="1"/>
          <p:nvPr/>
        </p:nvSpPr>
        <p:spPr>
          <a:xfrm>
            <a:off x="479290" y="1628506"/>
            <a:ext cx="8011567" cy="369332"/>
          </a:xfrm>
          <a:prstGeom prst="rect">
            <a:avLst/>
          </a:prstGeom>
          <a:noFill/>
        </p:spPr>
        <p:txBody>
          <a:bodyPr wrap="square" rtlCol="0">
            <a:spAutoFit/>
          </a:bodyPr>
          <a:lstStyle/>
          <a:p>
            <a:endParaRPr lang="zh-CN" altLang="en-US" dirty="0"/>
          </a:p>
        </p:txBody>
      </p:sp>
      <p:pic>
        <p:nvPicPr>
          <p:cNvPr id="5" name="图片 4">
            <a:extLst>
              <a:ext uri="{FF2B5EF4-FFF2-40B4-BE49-F238E27FC236}">
                <a16:creationId xmlns:a16="http://schemas.microsoft.com/office/drawing/2014/main" id="{A2249190-FFFD-41FD-B2A5-EB4511203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4481" y="1774248"/>
            <a:ext cx="6531233" cy="4756709"/>
          </a:xfrm>
          <a:prstGeom prst="rect">
            <a:avLst/>
          </a:prstGeom>
        </p:spPr>
      </p:pic>
      <p:sp>
        <p:nvSpPr>
          <p:cNvPr id="6" name="文本框 5">
            <a:extLst>
              <a:ext uri="{FF2B5EF4-FFF2-40B4-BE49-F238E27FC236}">
                <a16:creationId xmlns:a16="http://schemas.microsoft.com/office/drawing/2014/main" id="{A4E43589-3238-4AE4-9C59-AC4EF6D930D4}"/>
              </a:ext>
            </a:extLst>
          </p:cNvPr>
          <p:cNvSpPr txBox="1"/>
          <p:nvPr/>
        </p:nvSpPr>
        <p:spPr>
          <a:xfrm>
            <a:off x="255584" y="2040205"/>
            <a:ext cx="5449019" cy="2308324"/>
          </a:xfrm>
          <a:prstGeom prst="rect">
            <a:avLst/>
          </a:prstGeom>
          <a:noFill/>
        </p:spPr>
        <p:txBody>
          <a:bodyPr wrap="square" rtlCol="0">
            <a:spAutoFit/>
          </a:bodyPr>
          <a:lstStyle/>
          <a:p>
            <a:r>
              <a:rPr lang="en-US" altLang="zh-CN" b="0" dirty="0">
                <a:effectLst/>
                <a:latin typeface="Consolas" panose="020B0609020204030204" pitchFamily="49" charset="0"/>
              </a:rPr>
              <a:t>CREATE VIEW v1 ON g WITH DEFAULT MAP (</a:t>
            </a:r>
          </a:p>
          <a:p>
            <a:r>
              <a:rPr lang="en-US" altLang="zh-CN" b="0" dirty="0">
                <a:effectLst/>
                <a:latin typeface="Consolas" panose="020B0609020204030204" pitchFamily="49" charset="0"/>
              </a:rPr>
              <a:t>    MATCH (p1:U)-[f1:F]-&gt;(p2:U), (p2)-	[f2:F]-&gt;(p3:U), !(p1)-[f3:F]-&gt;(p3)</a:t>
            </a:r>
          </a:p>
          <a:p>
            <a:r>
              <a:rPr lang="en-US" altLang="zh-CN" b="0" dirty="0">
                <a:effectLst/>
                <a:latin typeface="Consolas" panose="020B0609020204030204" pitchFamily="49" charset="0"/>
              </a:rPr>
              <a:t>    WHERE p1 != p3 AND p1 &lt; 100000</a:t>
            </a:r>
          </a:p>
          <a:p>
            <a:r>
              <a:rPr lang="en-US" altLang="zh-CN" b="0" dirty="0">
                <a:effectLst/>
                <a:latin typeface="Consolas" panose="020B0609020204030204" pitchFamily="49" charset="0"/>
              </a:rPr>
              <a:t>    CONSTRUCT (p1:U)-[</a:t>
            </a:r>
            <a:r>
              <a:rPr lang="en-US" altLang="zh-CN" b="0" dirty="0" err="1">
                <a:effectLst/>
                <a:latin typeface="Consolas" panose="020B0609020204030204" pitchFamily="49" charset="0"/>
              </a:rPr>
              <a:t>r:R</a:t>
            </a:r>
            <a:r>
              <a:rPr lang="en-US" altLang="zh-CN" b="0" dirty="0">
                <a:effectLst/>
                <a:latin typeface="Consolas" panose="020B0609020204030204" pitchFamily="49" charset="0"/>
              </a:rPr>
              <a:t>]-&gt;(p3:U)</a:t>
            </a:r>
          </a:p>
          <a:p>
            <a:r>
              <a:rPr lang="en-US" altLang="zh-CN" b="0" dirty="0">
                <a:effectLst/>
                <a:latin typeface="Consolas" panose="020B0609020204030204" pitchFamily="49" charset="0"/>
              </a:rPr>
              <a:t>    SET r = SK(\"</a:t>
            </a:r>
            <a:r>
              <a:rPr lang="en-US" altLang="zh-CN" b="0" dirty="0" err="1">
                <a:effectLst/>
                <a:latin typeface="Consolas" panose="020B0609020204030204" pitchFamily="49" charset="0"/>
              </a:rPr>
              <a:t>rr</a:t>
            </a:r>
            <a:r>
              <a:rPr lang="en-US" altLang="zh-CN" b="0" dirty="0">
                <a:effectLst/>
                <a:latin typeface="Consolas" panose="020B0609020204030204" pitchFamily="49" charset="0"/>
              </a:rPr>
              <a:t>\", p1, p3)</a:t>
            </a:r>
          </a:p>
          <a:p>
            <a:r>
              <a:rPr lang="en-US" altLang="zh-CN" b="0" dirty="0">
                <a:effectLst/>
                <a:latin typeface="Consolas" panose="020B0609020204030204" pitchFamily="49" charset="0"/>
              </a:rPr>
              <a:t>)</a:t>
            </a:r>
          </a:p>
          <a:p>
            <a:endParaRPr lang="zh-CN" altLang="en-US" dirty="0"/>
          </a:p>
        </p:txBody>
      </p:sp>
      <p:pic>
        <p:nvPicPr>
          <p:cNvPr id="10" name="图片 9">
            <a:extLst>
              <a:ext uri="{FF2B5EF4-FFF2-40B4-BE49-F238E27FC236}">
                <a16:creationId xmlns:a16="http://schemas.microsoft.com/office/drawing/2014/main" id="{1B35683A-7864-415A-8394-0A52045C2458}"/>
              </a:ext>
            </a:extLst>
          </p:cNvPr>
          <p:cNvPicPr>
            <a:picLocks noChangeAspect="1"/>
          </p:cNvPicPr>
          <p:nvPr/>
        </p:nvPicPr>
        <p:blipFill rotWithShape="1">
          <a:blip r:embed="rId4">
            <a:extLst>
              <a:ext uri="{28A0092B-C50C-407E-A947-70E740481C1C}">
                <a14:useLocalDpi xmlns:a14="http://schemas.microsoft.com/office/drawing/2010/main" val="0"/>
              </a:ext>
            </a:extLst>
          </a:blip>
          <a:srcRect r="6675"/>
          <a:stretch/>
        </p:blipFill>
        <p:spPr>
          <a:xfrm>
            <a:off x="-353863" y="4005548"/>
            <a:ext cx="6048344" cy="2432142"/>
          </a:xfrm>
          <a:prstGeom prst="rect">
            <a:avLst/>
          </a:prstGeom>
        </p:spPr>
      </p:pic>
    </p:spTree>
    <p:extLst>
      <p:ext uri="{BB962C8B-B14F-4D97-AF65-F5344CB8AC3E}">
        <p14:creationId xmlns:p14="http://schemas.microsoft.com/office/powerpoint/2010/main" val="385740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实验部分</a:t>
            </a:r>
            <a:r>
              <a:rPr lang="en-US" altLang="zh-CN" dirty="0"/>
              <a:t>(</a:t>
            </a:r>
            <a:r>
              <a:rPr lang="zh-CN" altLang="en-US" dirty="0"/>
              <a:t>视图维护</a:t>
            </a:r>
            <a:r>
              <a:rPr lang="en-US" altLang="zh-CN" dirty="0"/>
              <a:t>)</a:t>
            </a:r>
          </a:p>
        </p:txBody>
      </p:sp>
      <p:sp>
        <p:nvSpPr>
          <p:cNvPr id="3" name="内容占位符 2"/>
          <p:cNvSpPr>
            <a:spLocks noGrp="1"/>
          </p:cNvSpPr>
          <p:nvPr>
            <p:ph sz="quarter" idx="11"/>
          </p:nvPr>
        </p:nvSpPr>
        <p:spPr/>
        <p:txBody>
          <a:bodyPr/>
          <a:lstStyle/>
          <a:p>
            <a:r>
              <a:rPr lang="zh-CN" altLang="en-US" dirty="0"/>
              <a:t>为了探究视图维护的效果，同样在</a:t>
            </a:r>
            <a:r>
              <a:rPr lang="en-US" altLang="zh-CN" dirty="0"/>
              <a:t>LSQB</a:t>
            </a:r>
            <a:r>
              <a:rPr lang="zh-CN" altLang="en-US" dirty="0"/>
              <a:t>图上测试</a:t>
            </a:r>
            <a:endParaRPr lang="en-US" altLang="zh-CN" dirty="0"/>
          </a:p>
          <a:p>
            <a:r>
              <a:rPr lang="zh-CN" altLang="en-US" dirty="0"/>
              <a:t>横轴为查询所占比例，</a:t>
            </a:r>
            <a:r>
              <a:rPr lang="en-US" altLang="zh-CN" dirty="0"/>
              <a:t>1</a:t>
            </a:r>
            <a:r>
              <a:rPr lang="zh-CN" altLang="en-US" dirty="0"/>
              <a:t>则都是查询，</a:t>
            </a:r>
            <a:r>
              <a:rPr lang="en-US" altLang="zh-CN" dirty="0"/>
              <a:t>0</a:t>
            </a:r>
            <a:r>
              <a:rPr lang="zh-CN" altLang="en-US" dirty="0"/>
              <a:t>则都是插入语句；纵轴为每个查询或更新的平均时间</a:t>
            </a:r>
            <a:endParaRPr lang="en-US" altLang="zh-CN" dirty="0"/>
          </a:p>
          <a:p>
            <a:endParaRPr lang="en-US" altLang="zh-CN" dirty="0"/>
          </a:p>
        </p:txBody>
      </p:sp>
      <p:pic>
        <p:nvPicPr>
          <p:cNvPr id="6" name="图片 5">
            <a:extLst>
              <a:ext uri="{FF2B5EF4-FFF2-40B4-BE49-F238E27FC236}">
                <a16:creationId xmlns:a16="http://schemas.microsoft.com/office/drawing/2014/main" id="{48F5E110-0744-42A1-9A2D-8B6BB9E8EF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575" y="2693935"/>
            <a:ext cx="8242711" cy="3662418"/>
          </a:xfrm>
          <a:prstGeom prst="rect">
            <a:avLst/>
          </a:prstGeom>
        </p:spPr>
      </p:pic>
    </p:spTree>
    <p:extLst>
      <p:ext uri="{BB962C8B-B14F-4D97-AF65-F5344CB8AC3E}">
        <p14:creationId xmlns:p14="http://schemas.microsoft.com/office/powerpoint/2010/main" val="2735663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总结</a:t>
            </a:r>
            <a:endParaRPr lang="en-US" altLang="zh-CN" dirty="0"/>
          </a:p>
        </p:txBody>
      </p:sp>
      <p:sp>
        <p:nvSpPr>
          <p:cNvPr id="3" name="内容占位符 2"/>
          <p:cNvSpPr>
            <a:spLocks noGrp="1"/>
          </p:cNvSpPr>
          <p:nvPr>
            <p:ph sz="quarter" idx="11"/>
          </p:nvPr>
        </p:nvSpPr>
        <p:spPr/>
        <p:txBody>
          <a:bodyPr>
            <a:normAutofit fontScale="92500"/>
          </a:bodyPr>
          <a:lstStyle/>
          <a:p>
            <a:r>
              <a:rPr lang="zh-CN" altLang="en-US" dirty="0"/>
              <a:t>本文从</a:t>
            </a:r>
            <a:r>
              <a:rPr lang="en-US" altLang="zh-CN" dirty="0"/>
              <a:t>GQL</a:t>
            </a:r>
            <a:r>
              <a:rPr lang="zh-CN" altLang="en-US" dirty="0"/>
              <a:t>的视图定义出发，在属性图上实现物化视图</a:t>
            </a:r>
            <a:endParaRPr lang="en-US" altLang="zh-CN" dirty="0"/>
          </a:p>
          <a:p>
            <a:r>
              <a:rPr lang="zh-CN" altLang="en-US" dirty="0"/>
              <a:t>定义了</a:t>
            </a:r>
            <a:r>
              <a:rPr lang="en-US" altLang="zh-CN" dirty="0"/>
              <a:t>TGD</a:t>
            </a:r>
            <a:r>
              <a:rPr lang="zh-CN" altLang="en-US" dirty="0"/>
              <a:t>以及</a:t>
            </a:r>
            <a:r>
              <a:rPr lang="en-US" altLang="zh-CN" dirty="0"/>
              <a:t>SSR</a:t>
            </a:r>
            <a:r>
              <a:rPr lang="zh-CN" altLang="en-US" dirty="0"/>
              <a:t>的概念将其推广到关系型数据库，在关系型数据库上实现了图视图，并且实验得到的效果超越了属性图上的视图</a:t>
            </a:r>
            <a:endParaRPr lang="en-US" altLang="zh-CN" dirty="0"/>
          </a:p>
          <a:p>
            <a:r>
              <a:rPr lang="zh-CN" altLang="en-US" dirty="0"/>
              <a:t>优点：</a:t>
            </a:r>
            <a:endParaRPr lang="en-US" altLang="zh-CN" dirty="0"/>
          </a:p>
          <a:p>
            <a:pPr lvl="1"/>
            <a:r>
              <a:rPr lang="zh-CN" altLang="en-US" dirty="0"/>
              <a:t>在多个数据库上实现完整的视图并进行比较，方法的通用性很强</a:t>
            </a:r>
            <a:endParaRPr lang="en-US" altLang="zh-CN" dirty="0"/>
          </a:p>
          <a:p>
            <a:pPr lvl="1"/>
            <a:r>
              <a:rPr lang="zh-CN" altLang="en-US" dirty="0"/>
              <a:t>使用</a:t>
            </a:r>
            <a:r>
              <a:rPr lang="en-US" altLang="zh-CN" dirty="0"/>
              <a:t>TGD</a:t>
            </a:r>
            <a:r>
              <a:rPr lang="zh-CN" altLang="en-US" dirty="0"/>
              <a:t>这样的一阶逻辑概念描述视图，对视图的定义更加明确</a:t>
            </a:r>
            <a:endParaRPr lang="en-US" altLang="zh-CN" dirty="0"/>
          </a:p>
          <a:p>
            <a:r>
              <a:rPr lang="zh-CN" altLang="en-US" dirty="0"/>
              <a:t>缺点：</a:t>
            </a:r>
            <a:endParaRPr lang="en-US" altLang="zh-CN" dirty="0"/>
          </a:p>
          <a:p>
            <a:pPr lvl="1"/>
            <a:r>
              <a:rPr lang="zh-CN" altLang="en-US" dirty="0"/>
              <a:t>文中没有具体的算法，例子比较少，很难读懂，对于增量维护的介绍并不多</a:t>
            </a:r>
            <a:endParaRPr lang="en-US" altLang="zh-CN" dirty="0"/>
          </a:p>
          <a:p>
            <a:pPr lvl="1"/>
            <a:r>
              <a:rPr lang="zh-CN" altLang="en-US" dirty="0"/>
              <a:t>实验部分的测试图比较简单，视图的应用范围比较窄，只能应用于特定的查询</a:t>
            </a:r>
            <a:endParaRPr lang="en-US" altLang="zh-CN" dirty="0"/>
          </a:p>
        </p:txBody>
      </p:sp>
    </p:spTree>
    <p:extLst>
      <p:ext uri="{BB962C8B-B14F-4D97-AF65-F5344CB8AC3E}">
        <p14:creationId xmlns:p14="http://schemas.microsoft.com/office/powerpoint/2010/main" val="933752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13025" y="1867535"/>
            <a:ext cx="6965950" cy="2658745"/>
          </a:xfrm>
          <a:prstGeom prst="rect">
            <a:avLst/>
          </a:prstGeom>
          <a:noFill/>
        </p:spPr>
        <p:txBody>
          <a:bodyPr wrap="square" rtlCol="0" anchor="ctr" anchorCtr="0">
            <a:noAutofit/>
          </a:bodyPr>
          <a:lstStyle/>
          <a:p>
            <a:pPr algn="ctr">
              <a:lnSpc>
                <a:spcPct val="100000"/>
              </a:lnSpc>
            </a:pPr>
            <a:r>
              <a:rPr lang="zh-CN" altLang="en-US" sz="7200"/>
              <a:t>感谢聆听！</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TU1MzRhZmNhMDA4Mzk4Y2Q3ZGJiNWEzYTFjODJiZDYifQ=="/>
</p:tagLst>
</file>

<file path=ppt/theme/theme1.xml><?xml version="1.0" encoding="utf-8"?>
<a:theme xmlns:a="http://schemas.openxmlformats.org/drawingml/2006/main" name="主题3">
  <a:themeElements>
    <a:clrScheme name="自定义 7">
      <a:dk1>
        <a:sysClr val="windowText" lastClr="000000"/>
      </a:dk1>
      <a:lt1>
        <a:sysClr val="window" lastClr="FFFFFF"/>
      </a:lt1>
      <a:dk2>
        <a:srgbClr val="005AD2"/>
      </a:dk2>
      <a:lt2>
        <a:srgbClr val="21307F"/>
      </a:lt2>
      <a:accent1>
        <a:srgbClr val="005AD2"/>
      </a:accent1>
      <a:accent2>
        <a:srgbClr val="21307F"/>
      </a:accent2>
      <a:accent3>
        <a:srgbClr val="C00000"/>
      </a:accent3>
      <a:accent4>
        <a:srgbClr val="FFCF01"/>
      </a:accent4>
      <a:accent5>
        <a:srgbClr val="4472C4"/>
      </a:accent5>
      <a:accent6>
        <a:srgbClr val="70AD47"/>
      </a:accent6>
      <a:hlink>
        <a:srgbClr val="0563C1"/>
      </a:hlink>
      <a:folHlink>
        <a:srgbClr val="954F72"/>
      </a:folHlink>
    </a:clrScheme>
    <a:fontScheme name="zgy2os0z">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主题3</Template>
  <TotalTime>2798</TotalTime>
  <Words>4065</Words>
  <Application>Microsoft Office PowerPoint</Application>
  <PresentationFormat>宽屏</PresentationFormat>
  <Paragraphs>197</Paragraphs>
  <Slides>21</Slides>
  <Notes>21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21</vt:i4>
      </vt:variant>
    </vt:vector>
  </HeadingPairs>
  <TitlesOfParts>
    <vt:vector size="29" baseType="lpstr">
      <vt:lpstr>等线</vt:lpstr>
      <vt:lpstr>微软雅黑</vt:lpstr>
      <vt:lpstr>Arial</vt:lpstr>
      <vt:lpstr>Cambria Math</vt:lpstr>
      <vt:lpstr>Consolas</vt:lpstr>
      <vt:lpstr>Times New Roman</vt:lpstr>
      <vt:lpstr>Wingdings</vt:lpstr>
      <vt:lpstr>主题3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张昱</dc:creator>
  <cp:lastModifiedBy>chaijun xu</cp:lastModifiedBy>
  <cp:revision>165</cp:revision>
  <dcterms:created xsi:type="dcterms:W3CDTF">2023-03-13T01:09:00Z</dcterms:created>
  <dcterms:modified xsi:type="dcterms:W3CDTF">2024-11-22T10:16:49Z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7509BB81288A43CDBDEE01A63750348E_12</vt:lpwstr>
  </property>
  <property fmtid="{D5CDD505-2E9C-101B-9397-08002B2CF9AE}" pid="3" name="KSOProductBuildVer">
    <vt:lpwstr>2052-12.1.0.18276</vt:lpwstr>
  </property>
</Properties>
</file>