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3"/>
  </p:sldMasterIdLst>
  <p:notesMasterIdLst>
    <p:notesMasterId r:id="rId5"/>
  </p:notesMasterIdLst>
  <p:sldIdLst>
    <p:sldId id="563" r:id="rId4"/>
    <p:sldId id="564" r:id="rId6"/>
    <p:sldId id="572" r:id="rId7"/>
    <p:sldId id="565" r:id="rId8"/>
    <p:sldId id="570" r:id="rId9"/>
    <p:sldId id="577" r:id="rId10"/>
    <p:sldId id="578" r:id="rId11"/>
    <p:sldId id="581" r:id="rId12"/>
    <p:sldId id="583" r:id="rId13"/>
    <p:sldId id="584" r:id="rId14"/>
    <p:sldId id="586" r:id="rId15"/>
    <p:sldId id="587" r:id="rId16"/>
    <p:sldId id="588" r:id="rId17"/>
    <p:sldId id="589" r:id="rId18"/>
    <p:sldId id="590" r:id="rId19"/>
    <p:sldId id="591" r:id="rId20"/>
    <p:sldId id="592" r:id="rId21"/>
    <p:sldId id="593" r:id="rId22"/>
    <p:sldId id="594" r:id="rId23"/>
    <p:sldId id="596" r:id="rId24"/>
    <p:sldId id="567" r:id="rId25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BSP" id="{4ea5a728-4000-49a8-9970-77e7f6a1c36a}">
          <p14:sldIdLst>
            <p14:sldId id="563"/>
            <p14:sldId id="564"/>
            <p14:sldId id="572"/>
            <p14:sldId id="565"/>
            <p14:sldId id="570"/>
            <p14:sldId id="577"/>
            <p14:sldId id="578"/>
            <p14:sldId id="581"/>
            <p14:sldId id="583"/>
            <p14:sldId id="584"/>
            <p14:sldId id="586"/>
            <p14:sldId id="587"/>
            <p14:sldId id="588"/>
            <p14:sldId id="589"/>
            <p14:sldId id="590"/>
            <p14:sldId id="591"/>
            <p14:sldId id="592"/>
            <p14:sldId id="593"/>
            <p14:sldId id="594"/>
            <p14:sldId id="596"/>
            <p14:sldId id="5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4" autoAdjust="0"/>
    <p:restoredTop sz="83155" autoAdjust="0"/>
  </p:normalViewPr>
  <p:slideViewPr>
    <p:cSldViewPr snapToGrid="0">
      <p:cViewPr varScale="1">
        <p:scale>
          <a:sx n="79" d="100"/>
          <a:sy n="79" d="100"/>
        </p:scale>
        <p:origin x="6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F824E-DE2A-4458-AAD3-287059FA4D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4_空白">
  <p:cSld name="4_空白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标题和内容">
  <p:cSld name="4_标题和内容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86089" y="941696"/>
            <a:ext cx="11761428" cy="536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2240"/>
              <a:buFont typeface="微软雅黑" panose="020B0503020204020204" pitchFamily="34" charset="-122"/>
              <a:buChar char="•"/>
              <a:defRPr sz="2800" b="0">
                <a:solidFill>
                  <a:srgbClr val="00439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914400" lvl="1" indent="-35052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20"/>
              <a:buFont typeface="Noto Sans Symbols"/>
              <a:buChar char="■"/>
              <a:defRPr sz="2400" b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2pPr>
            <a:lvl3pPr marL="1371600" lvl="2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1600"/>
              <a:buFont typeface="微软雅黑" panose="020B0503020204020204" pitchFamily="34" charset="-122"/>
              <a:buChar char="•"/>
              <a:defRPr b="0">
                <a:solidFill>
                  <a:srgbClr val="00439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3pPr>
            <a:lvl4pPr marL="1828800" lvl="3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sz="200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4pPr>
            <a:lvl5pPr marL="2286000" lvl="4" indent="-355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2000"/>
              <a:buFont typeface="Noto Sans Symbols"/>
              <a:buChar char="⮚"/>
              <a:defRPr sz="200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4B98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</a:fld>
            <a:endParaRPr sz="1800" b="1" i="0" u="none" strike="noStrike" cap="none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8" name="Google Shape;28;p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9" name="Google Shape;29;p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Google Shape;30;p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b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20204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2" name="Google Shape;32;p4"/>
          <p:cNvSpPr/>
          <p:nvPr/>
        </p:nvSpPr>
        <p:spPr>
          <a:xfrm>
            <a:off x="4298959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7962081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/>
          <p:cNvSpPr>
            <a:spLocks noGrp="1"/>
          </p:cNvSpPr>
          <p:nvPr>
            <p:ph idx="11" hasCustomPrompt="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8615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6238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2" name="标题 21"/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/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矩形 19"/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grpSp>
        <p:nvGrpSpPr>
          <p:cNvPr id="7" name="Group 3"/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0" name="Group 1"/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2" name="组合 21"/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/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png"/><Relationship Id="rId2" Type="http://schemas.openxmlformats.org/officeDocument/2006/relationships/hyperlink" Target="https://ieeexplore.ieee.org/xpl/conhome/9342897/proceeding" TargetMode="Externa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492613" y="2023611"/>
            <a:ext cx="8739549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 kumimoji="1" sz="240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b="1" dirty="0"/>
              <a:t>DBSP: Automatic Incremental View Maintenance for Rich Query Languages</a:t>
            </a:r>
            <a:endParaRPr lang="en-US" altLang="zh-CN" b="1" dirty="0"/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文本框 1">
            <a:hlinkClick r:id="rId2"/>
          </p:cNvPr>
          <p:cNvSpPr txBox="1"/>
          <p:nvPr/>
        </p:nvSpPr>
        <p:spPr>
          <a:xfrm>
            <a:off x="1568650" y="3000937"/>
            <a:ext cx="866367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r>
              <a:rPr kumimoji="1" lang="en-US" altLang="zh-CN" sz="2000" dirty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VLDB, 2023 Best Research Papers</a:t>
            </a:r>
            <a:endParaRPr kumimoji="1" lang="en-US" altLang="zh-CN" sz="2000" dirty="0">
              <a:solidFill>
                <a:srgbClr val="4B64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355" y="3459480"/>
            <a:ext cx="8407400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7215" y="1640840"/>
            <a:ext cx="11038205" cy="4237355"/>
          </a:xfrm>
        </p:spPr>
        <p:txBody>
          <a:bodyPr>
            <a:normAutofit/>
          </a:bodyPr>
          <a:lstStyle/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增量视图维护是数据库中一个重要的研究问题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问题描述：给定数据库</a:t>
            </a:r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和由查询</a:t>
            </a:r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Q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描述的视图</a:t>
            </a:r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V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，即 </a:t>
            </a:r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V=Q(DB)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，在数据库发生变化Δ</a:t>
            </a:r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时，相应地维护</a:t>
            </a:r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V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的内容</a:t>
            </a:r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目标：高效地维护视图，即在数据库发生变化时，根据变化量Δ</a:t>
            </a:r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维护视图</a:t>
            </a:r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V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的内容，而不是根据数据库重新计算查询</a:t>
            </a:r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Q(DB)</a:t>
            </a:r>
            <a:endParaRPr lang="en-US" altLang="zh-CN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过去的方案受限于数据库查询语言的类别，不能自然地推广到丰富的查询语言类别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动机：本文旨在提出通用的增量视图维护方法，适用于推广到丰富的查询语言</a:t>
            </a:r>
            <a:endParaRPr lang="en-US" altLang="zh-CN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贡献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5755" y="1872615"/>
            <a:ext cx="11316335" cy="3476625"/>
          </a:xfrm>
        </p:spPr>
        <p:txBody>
          <a:bodyPr>
            <a:normAutofit/>
          </a:bodyPr>
          <a:lstStyle/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提出了一种表达力强的流式计算语言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，具有良好的形式基础，统一了流式计算和增量计算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提出了一种将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表示的流式计算进行增量化的算法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展示了用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表达各种查询类别，如关系代数、聚合查询、分组查询等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第一个通用的、经过机器验证的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增量视图维护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理论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一个高性能的将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作为通用流式查询引擎的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RUST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实现</a:t>
            </a:r>
            <a:endParaRPr lang="zh-CN" altLang="en-US" sz="24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报告大纲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6370" y="2146300"/>
            <a:ext cx="11705590" cy="2880995"/>
          </a:xfrm>
        </p:spPr>
        <p:txBody>
          <a:bodyPr>
            <a:normAutofit/>
          </a:bodyPr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流式计算：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用于流式计算的理论基础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增量视图维护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(IVM)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：使用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描述增量视图维护问题，以及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相关代数性质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关系数据库中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IVM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：介绍了关系代数中集合的转换，将其用于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理论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关系数据库中增量视图维护算法：介绍通用的增量视图维护方法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marL="450850" lvl="1" indent="0">
              <a:buNone/>
            </a:pPr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流式计算</a:t>
            </a:r>
            <a:endParaRPr lang="zh-CN" altLang="en-US" dirty="0">
              <a:sym typeface="+mn-ea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254000" y="1331595"/>
            <a:ext cx="11099800" cy="4822190"/>
          </a:xfrm>
        </p:spPr>
        <p:txBody>
          <a:bodyPr>
            <a:normAutofit/>
          </a:bodyPr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流：表示关于时间的值序列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r>
              <a:rPr lang="zh-CN" altLang="en-US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例如自然数流为值序列</a:t>
            </a:r>
            <a:r>
              <a:rPr lang="en-US" altLang="zh-CN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id = [0  1  2  3  4 ...]</a:t>
            </a:r>
            <a:endParaRPr lang="en-US" altLang="zh-CN" sz="20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流算子：从一个或多个输入流映射到一个输出流的映射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流算子组合：多个流算子复合形成一个新的流算子的过程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r="3476" b="4664"/>
          <a:stretch>
            <a:fillRect/>
          </a:stretch>
        </p:blipFill>
        <p:spPr>
          <a:xfrm>
            <a:off x="8112125" y="2476500"/>
            <a:ext cx="3302000" cy="368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115" y="3794125"/>
            <a:ext cx="4914265" cy="1263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流式计算</a:t>
            </a:r>
            <a:endParaRPr lang="zh-CN" altLang="en-US" dirty="0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内容占位符 6"/>
              <p:cNvSpPr>
                <a:spLocks noGrp="1"/>
              </p:cNvSpPr>
              <p:nvPr>
                <p:ph idx="1"/>
              </p:nvPr>
            </p:nvSpPr>
            <p:spPr>
              <a:xfrm>
                <a:off x="254000" y="1331595"/>
                <a:ext cx="11099800" cy="4822190"/>
              </a:xfrm>
            </p:spPr>
            <p:txBody>
              <a:bodyPr>
                <a:normAutofit/>
              </a:bodyPr>
              <a:p>
                <a:pPr lvl="0"/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提升：将标量函数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 f:A-&gt;B 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提升到定义在流上的算子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 </a:t>
                </a:r>
                <a:endParaRPr lang="en-US" altLang="zh-CN" sz="2400" b="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例如，将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f(x)=2x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应用到自然数流上</a:t>
                </a:r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延迟算子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𝑧</m:t>
                        </m:r>
                      </m:e>
                      <m:sup>
                        <m: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：将输入流延迟一个时间步产生输出流</a:t>
                </a:r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例如，将延迟算子应用到自然数流</a:t>
                </a:r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此类算子要求流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zh-CN" sz="200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𝑆</m:t>
                        </m:r>
                      </m:e>
                      <m:sub>
                        <m:r>
                          <a:rPr lang="en-US" altLang="zh-CN" sz="200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的值形成的集合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A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构成一个交换群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(A,+,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zh-CN" sz="200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  <m:sub>
                        <m:r>
                          <a:rPr lang="en-US" altLang="zh-CN" sz="200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,-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)</a:t>
                </a:r>
                <a:endParaRPr lang="en-US" altLang="zh-CN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7" name="内容占位符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000" y="1331595"/>
                <a:ext cx="11099800" cy="4822190"/>
              </a:xfr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b="18098"/>
          <a:stretch>
            <a:fillRect/>
          </a:stretch>
        </p:blipFill>
        <p:spPr>
          <a:xfrm>
            <a:off x="7764780" y="1375410"/>
            <a:ext cx="1939925" cy="3829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795" y="1877695"/>
            <a:ext cx="5059680" cy="3892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570" y="2394585"/>
            <a:ext cx="1911350" cy="4483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5125" y="2917190"/>
            <a:ext cx="4058920" cy="9537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962400"/>
            <a:ext cx="4907915" cy="4806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流式计算</a:t>
            </a:r>
            <a:endParaRPr lang="zh-CN" altLang="en-US" dirty="0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内容占位符 6"/>
              <p:cNvSpPr>
                <a:spLocks noGrp="1"/>
              </p:cNvSpPr>
              <p:nvPr>
                <p:ph idx="1"/>
              </p:nvPr>
            </p:nvSpPr>
            <p:spPr>
              <a:xfrm>
                <a:off x="254000" y="1320800"/>
                <a:ext cx="11473180" cy="4871720"/>
              </a:xfrm>
            </p:spPr>
            <p:txBody>
              <a:bodyPr>
                <a:normAutofit fontScale="90000"/>
              </a:bodyPr>
              <a:p>
                <a:pPr lvl="0"/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差分算子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𝐷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b="0" i="1" dirty="0">
                                <a:solidFill>
                                  <a:srgbClr val="182026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altLang="zh-CN" sz="2400" b="0" i="1" dirty="0">
                                <a:solidFill>
                                  <a:srgbClr val="182026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Wingdings" panose="05000000000000000000" pitchFamily="2" charset="2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400" b="0" i="1" dirty="0">
                                <a:solidFill>
                                  <a:srgbClr val="182026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：对输入流按时间进行差分</a:t>
                </a:r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即输出流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t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时刻的值为输入流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t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时刻的值减去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t-1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时刻的值</a:t>
                </a:r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例如，对自然数流应用差分算子D (id) =[ 0 1 1 1 1 · · · ].</a:t>
                </a:r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r>
                  <a:rPr lang="zh-CN" altLang="en-US" sz="2325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积分算子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25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zh-CN" sz="2325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𝐼</m:t>
                        </m:r>
                      </m:e>
                      <m:sub>
                        <m:sSub>
                          <m:sSubPr>
                            <m:ctrlPr>
                              <a:rPr lang="en-US" altLang="zh-CN" sz="2325" b="0" i="1" dirty="0">
                                <a:solidFill>
                                  <a:srgbClr val="182026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altLang="zh-CN" sz="2325" b="0" i="1" dirty="0">
                                <a:solidFill>
                                  <a:srgbClr val="182026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Wingdings" panose="05000000000000000000" pitchFamily="2" charset="2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325" b="0" i="1" dirty="0">
                                <a:solidFill>
                                  <a:srgbClr val="182026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en-US" sz="2325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：对输入流按时间进行积分</a:t>
                </a:r>
                <a:endParaRPr lang="zh-CN" altLang="en-US" sz="2325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325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325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325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即输出流</a:t>
                </a:r>
                <a:r>
                  <a:rPr lang="en-US" altLang="zh-CN" sz="2325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t</a:t>
                </a:r>
                <a:r>
                  <a:rPr lang="zh-CN" altLang="en-US" sz="2325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时刻的值为输入流</a:t>
                </a:r>
                <a:r>
                  <a:rPr lang="en-US" altLang="zh-CN" sz="2325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0~t</a:t>
                </a:r>
                <a:r>
                  <a:rPr lang="zh-CN" altLang="en-US" sz="2325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时刻的加和</a:t>
                </a:r>
                <a:endParaRPr lang="zh-CN" altLang="en-US" sz="2325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325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例如，对自然数流应用积分算子</a:t>
                </a:r>
                <a:r>
                  <a:rPr lang="en-US" altLang="zh-CN" sz="2325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I</a:t>
                </a:r>
                <a:r>
                  <a:rPr lang="zh-CN" altLang="en-US" sz="2325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 (id) = [ 0 1 3 6 10 · · · ].</a:t>
                </a:r>
                <a:endParaRPr lang="zh-CN" altLang="en-US" sz="2325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33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marL="450850" lvl="1" indent="0">
                  <a:buNone/>
                </a:pPr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7" name="内容占位符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000" y="1320800"/>
                <a:ext cx="11473180" cy="4871720"/>
              </a:xfrm>
              <a:blipFill rotWithShape="1">
                <a:blip r:embed="rId1"/>
                <a:stretch>
                  <a:fillRect b="-279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8970" y="1249045"/>
            <a:ext cx="2639695" cy="5035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350" y="1906905"/>
            <a:ext cx="3343910" cy="10045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rcRect r="25632" b="10634"/>
          <a:stretch>
            <a:fillRect/>
          </a:stretch>
        </p:blipFill>
        <p:spPr>
          <a:xfrm>
            <a:off x="6765290" y="2911475"/>
            <a:ext cx="2896870" cy="3232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960" y="3715385"/>
            <a:ext cx="2973705" cy="511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2910" y="4175760"/>
            <a:ext cx="2848610" cy="10883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6325" y="5219700"/>
            <a:ext cx="2541905" cy="439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增量视图维护</a:t>
            </a:r>
            <a:r>
              <a:rPr lang="en-US" altLang="zh-CN" dirty="0">
                <a:sym typeface="+mn-ea"/>
              </a:rPr>
              <a:t>(IVM)</a:t>
            </a:r>
            <a:endParaRPr lang="en-US" altLang="zh-CN" dirty="0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内容占位符 6"/>
              <p:cNvSpPr>
                <a:spLocks noGrp="1"/>
              </p:cNvSpPr>
              <p:nvPr>
                <p:ph idx="1"/>
              </p:nvPr>
            </p:nvSpPr>
            <p:spPr>
              <a:xfrm>
                <a:off x="254000" y="1331595"/>
                <a:ext cx="11099800" cy="4822190"/>
              </a:xfrm>
            </p:spPr>
            <p:txBody>
              <a:bodyPr>
                <a:normAutofit/>
              </a:bodyPr>
              <a:p>
                <a:pPr lvl="0"/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流算子的增量版本：给定一个流算子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Q(s)=o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，其增量版本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𝑄</m:t>
                        </m:r>
                      </m:e>
                      <m:sup>
                        <m: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∆</m:t>
                        </m:r>
                      </m:sup>
                    </m:sSup>
                  </m:oMath>
                </a14:m>
                <a:r>
                  <a:rPr lang="zh-CN" altLang="en-US" sz="24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的输入输出为流的变化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𝑄</m:t>
                        </m:r>
                      </m:e>
                      <m:sup>
                        <m:r>
                          <a:rPr lang="en-US" altLang="zh-CN" sz="2400" b="0" i="1" dirty="0">
                            <a:solidFill>
                              <a:srgbClr val="182026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Wingdings" panose="05000000000000000000" pitchFamily="2" charset="2"/>
                          </a:rPr>
                          <m:t>∆</m:t>
                        </m:r>
                      </m:sup>
                    </m:sSup>
                    <m:r>
                      <a:rPr lang="en-US" altLang="zh-CN" sz="2400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(∆</m:t>
                    </m:r>
                    <m:r>
                      <a:rPr lang="en-US" altLang="zh-CN" sz="2400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altLang="zh-CN" sz="2400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)=∆</m:t>
                    </m:r>
                    <m:r>
                      <a:rPr lang="en-US" altLang="zh-CN" sz="2400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𝑜</m:t>
                    </m:r>
                  </m:oMath>
                </a14:m>
                <a:endParaRPr lang="en-US" altLang="zh-CN" sz="2400" b="1" i="1" dirty="0">
                  <a:solidFill>
                    <a:srgbClr val="182026"/>
                  </a:solidFill>
                  <a:latin typeface="Cambria Math" panose="02040503050406030204" charset="0"/>
                  <a:cs typeface="Cambria Math" panose="02040503050406030204" charset="0"/>
                  <a:sym typeface="Wingdings" panose="05000000000000000000" pitchFamily="2" charset="2"/>
                </a:endParaRPr>
              </a:p>
              <a:p>
                <a:pPr lvl="1"/>
                <a:endParaRPr lang="en-US" altLang="zh-CN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endParaRPr lang="en-US" altLang="zh-CN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例如，对于数据库流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DB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，以及由查询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Q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描述的视图流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V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有：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Q(DB)=V</a:t>
                </a:r>
                <a:endParaRPr lang="en-US" altLang="zh-CN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该查询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Q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的增量版本为：</a:t>
                </a:r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直接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对变化流应用增量版本的算子的计算量并未降低，下面将介绍</a:t>
                </a:r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DBSP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的代数性质，能够简化计算的时间复杂度</a:t>
                </a:r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7" name="内容占位符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000" y="1331595"/>
                <a:ext cx="11099800" cy="4822190"/>
              </a:xfrm>
              <a:blipFill rotWithShape="1">
                <a:blip r:embed="rId1"/>
                <a:stretch>
                  <a:fillRect b="-257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945" y="2306955"/>
            <a:ext cx="2710815" cy="7156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900" y="4234180"/>
            <a:ext cx="5202555" cy="695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增量视图维护</a:t>
            </a:r>
            <a:r>
              <a:rPr lang="en-US" altLang="zh-CN" dirty="0">
                <a:sym typeface="+mn-ea"/>
              </a:rPr>
              <a:t>(IVM)</a:t>
            </a:r>
            <a:endParaRPr lang="en-US" altLang="zh-CN" dirty="0">
              <a:sym typeface="+mn-ea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254000" y="1331595"/>
            <a:ext cx="11099800" cy="5212080"/>
          </a:xfrm>
        </p:spPr>
        <p:txBody>
          <a:bodyPr>
            <a:normAutofit/>
          </a:bodyPr>
          <a:p>
            <a:pPr lvl="0"/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增量版本的性质：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不变性：满足一定性质的算子，其增量版本和原始版本相同</a:t>
            </a:r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chain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：复合算子的增量版本等价于各自增量版本的复合</a:t>
            </a:r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r>
              <a:rPr lang="en-US" altLang="zh-CN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cycle</a:t>
            </a:r>
            <a:r>
              <a:rPr lang="zh-CN" altLang="en-US"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：算子的反馈循环的增量版本等价于增量算子的反馈循环</a:t>
            </a:r>
            <a:endParaRPr lang="zh-CN" altLang="en-US" sz="200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b="13542"/>
          <a:stretch>
            <a:fillRect/>
          </a:stretch>
        </p:blipFill>
        <p:spPr>
          <a:xfrm>
            <a:off x="1781810" y="2310765"/>
            <a:ext cx="6325235" cy="4216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b="8737"/>
          <a:stretch>
            <a:fillRect/>
          </a:stretch>
        </p:blipFill>
        <p:spPr>
          <a:xfrm>
            <a:off x="2550160" y="3124200"/>
            <a:ext cx="3408680" cy="4311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885" y="4304030"/>
            <a:ext cx="6795770" cy="1029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</a:t>
            </a:r>
            <a:r>
              <a:rPr lang="en-US" altLang="zh-CN" dirty="0">
                <a:sym typeface="+mn-ea"/>
              </a:rPr>
              <a:t>IVM</a:t>
            </a:r>
            <a:endParaRPr lang="en-US" altLang="zh-CN" dirty="0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内容占位符 6"/>
              <p:cNvSpPr>
                <a:spLocks noGrp="1"/>
              </p:cNvSpPr>
              <p:nvPr>
                <p:ph idx="1"/>
              </p:nvPr>
            </p:nvSpPr>
            <p:spPr>
              <a:xfrm>
                <a:off x="254000" y="941705"/>
                <a:ext cx="11099800" cy="5601970"/>
              </a:xfrm>
            </p:spPr>
            <p:txBody>
              <a:bodyPr>
                <a:normAutofit/>
              </a:bodyPr>
              <a:p>
                <a:pPr lvl="0"/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DBSP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理论中积分算子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I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和差分算子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D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定义在交换群上，为了应用于关系数据库中，本文将集合表示为</a:t>
                </a:r>
                <a14:m>
                  <m:oMath xmlns:m="http://schemas.openxmlformats.org/officeDocument/2006/math">
                    <m:r>
                      <a:rPr lang="en-US" altLang="zh-CN" sz="2400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-sets</a:t>
                </a:r>
                <a:endParaRPr lang="en-US" altLang="zh-CN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en-US" altLang="zh-CN" sz="2400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-sets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可理解为从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A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到</a:t>
                </a:r>
                <a14:m>
                  <m:oMath xmlns:m="http://schemas.openxmlformats.org/officeDocument/2006/math">
                    <m:r>
                      <a:rPr lang="en-US" altLang="zh-CN" sz="2400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的有限函数，将元素映射到不为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0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的权重值</a:t>
                </a:r>
                <a:endParaRPr lang="en-US" altLang="zh-CN" sz="2400" b="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例如，字符串上一个</a:t>
                </a:r>
                <a14:m>
                  <m:oMath xmlns:m="http://schemas.openxmlformats.org/officeDocument/2006/math">
                    <m:r>
                      <a:rPr lang="en-US" altLang="zh-CN" sz="2000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sz="200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。𝑅 ={joe ↦1, anne ↦−1}</a:t>
                </a:r>
                <a:endParaRPr lang="zh-CN" altLang="en-US" sz="20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en-US" altLang="zh-CN" sz="2400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可扩展为一个交换群</a:t>
                </a:r>
                <a:endParaRPr lang="zh-CN" altLang="en-US" sz="2400" b="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7" name="内容占位符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000" y="941705"/>
                <a:ext cx="11099800" cy="5601970"/>
              </a:xfrm>
              <a:blipFill rotWithShape="1">
                <a:blip r:embed="rId1"/>
                <a:stretch>
                  <a:fillRect r="-1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75" y="2468880"/>
            <a:ext cx="3178175" cy="4597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0" y="4172585"/>
            <a:ext cx="4123690" cy="521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</a:t>
            </a:r>
            <a:r>
              <a:rPr lang="en-US" altLang="zh-CN" dirty="0">
                <a:sym typeface="+mn-ea"/>
              </a:rPr>
              <a:t>IVM</a:t>
            </a:r>
            <a:endParaRPr lang="en-US" altLang="zh-CN" dirty="0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内容占位符 6"/>
              <p:cNvSpPr>
                <a:spLocks noGrp="1"/>
              </p:cNvSpPr>
              <p:nvPr>
                <p:ph idx="1"/>
              </p:nvPr>
            </p:nvSpPr>
            <p:spPr>
              <a:xfrm>
                <a:off x="254000" y="941705"/>
                <a:ext cx="11099800" cy="5601970"/>
              </a:xfrm>
            </p:spPr>
            <p:txBody>
              <a:bodyPr>
                <a:normAutofit/>
              </a:bodyPr>
              <a:p>
                <a:pPr lvl="0"/>
                <a14:m>
                  <m:oMath xmlns:m="http://schemas.openxmlformats.org/officeDocument/2006/math">
                    <m:r>
                      <a:rPr lang="en-US" altLang="zh-CN" sz="2400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上的distinct算子：将</a:t>
                </a:r>
                <a14:m>
                  <m:oMath xmlns:m="http://schemas.openxmlformats.org/officeDocument/2006/math">
                    <m:r>
                      <a:rPr lang="en-US" altLang="zh-CN" sz="2400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转换为集合</a:t>
                </a:r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en-US" altLang="zh-CN" sz="2400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上的isset算子：判断</a:t>
                </a:r>
                <a14:m>
                  <m:oMath xmlns:m="http://schemas.openxmlformats.org/officeDocument/2006/math">
                    <m:r>
                      <a:rPr lang="en-US" altLang="zh-CN" sz="2400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是否表示一个集合，若其所有元素的权值都为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1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，则表示一个集合</a:t>
                </a:r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en-US" altLang="zh-CN" sz="2400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上的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ispositive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算子：若所有元素的权值都大于等于</a:t>
                </a:r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0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，则称</a:t>
                </a:r>
                <a14:m>
                  <m:oMath xmlns:m="http://schemas.openxmlformats.org/officeDocument/2006/math">
                    <m:r>
                      <a:rPr lang="en-US" altLang="zh-CN" sz="2400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sz="2400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是正的。</a:t>
                </a:r>
                <a:endParaRPr lang="zh-CN" altLang="en-US" sz="2400" b="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0"/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endParaRPr lang="zh-CN" altLang="en-US" sz="2400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7" name="内容占位符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000" y="941705"/>
                <a:ext cx="11099800" cy="5601970"/>
              </a:xfrm>
              <a:blipFill rotWithShape="1">
                <a:blip r:embed="rId1"/>
                <a:stretch>
                  <a:fillRect r="-1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425" y="941705"/>
            <a:ext cx="3178175" cy="4597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460" y="1490345"/>
            <a:ext cx="4249420" cy="7404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460" y="2938145"/>
            <a:ext cx="4013835" cy="6261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6090" y="4497705"/>
            <a:ext cx="4813300" cy="687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</a:t>
            </a:r>
            <a:r>
              <a:rPr lang="en-US" altLang="zh-CN" dirty="0">
                <a:sym typeface="+mn-ea"/>
              </a:rPr>
              <a:t>IVM</a:t>
            </a:r>
            <a:endParaRPr lang="zh-CN" altLang="en-US" dirty="0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内容占位符 6"/>
              <p:cNvSpPr>
                <a:spLocks noGrp="1"/>
              </p:cNvSpPr>
              <p:nvPr>
                <p:ph idx="1"/>
              </p:nvPr>
            </p:nvSpPr>
            <p:spPr>
              <a:xfrm>
                <a:off x="254000" y="2062480"/>
                <a:ext cx="11099800" cy="3159125"/>
              </a:xfrm>
            </p:spPr>
            <p:txBody>
              <a:bodyPr>
                <a:normAutofit/>
              </a:bodyPr>
              <a:p>
                <a:pPr lvl="0"/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上的</a:t>
                </a:r>
                <a:r>
                  <a:rPr lang="en-US" altLang="zh-CN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distinct</a:t>
                </a:r>
                <a:r>
                  <a:rPr lang="zh-CN" altLang="en-US" b="0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算子消除规则：</a:t>
                </a:r>
                <a:endParaRPr lang="zh-CN" altLang="en-US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rule1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：若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Q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是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上以下算子：过滤 𝜎, 连接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⋈</m:t>
                    </m:r>
                  </m:oMath>
                </a14:m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, 笛卡尔积 ×。对于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 i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有，ispositive(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i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) ⇒ 𝑄(distinct(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i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)) = distinct(𝑄(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i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)).</a:t>
                </a:r>
                <a:endParaRPr lang="zh-CN" altLang="en-US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rule2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：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若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Q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是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上以下算子：过滤𝜎, 连接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⋈</m:t>
                    </m:r>
                  </m:oMath>
                </a14:m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, 笛卡尔积 ×，映射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𝜋</m:t>
                    </m:r>
                  </m:oMath>
                </a14:m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，加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+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。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对于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-set i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有，ispositive(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i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) ⇒distinct(𝑄(distinct(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i</a:t>
                </a:r>
                <a:r>
                  <a:rPr lang="zh-CN" altLang="en-US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))) =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distinct(𝑄(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i</a:t>
                </a:r>
                <a:r>
                  <a:rPr lang="en-US" altLang="zh-CN" dirty="0">
                    <a:solidFill>
                      <a:srgbClr val="182026"/>
                    </a:solidFill>
                    <a:cs typeface="微软雅黑" panose="020B0503020204020204" pitchFamily="34" charset="-122"/>
                    <a:sym typeface="Wingdings" panose="05000000000000000000" pitchFamily="2" charset="2"/>
                  </a:rPr>
                  <a:t>)).</a:t>
                </a:r>
                <a:endParaRPr lang="en-US" altLang="zh-CN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7" name="内容占位符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000" y="2062480"/>
                <a:ext cx="11099800" cy="3159125"/>
              </a:xfrm>
              <a:blipFill rotWithShape="1">
                <a:blip r:embed="rId1"/>
                <a:stretch>
                  <a:fillRect r="-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关系数据库中增量视图维护算法</a:t>
            </a:r>
            <a:endParaRPr lang="zh-CN" altLang="en-US" dirty="0">
              <a:sym typeface="+mn-ea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455295" y="1646555"/>
            <a:ext cx="11099800" cy="3159125"/>
          </a:xfrm>
        </p:spPr>
        <p:txBody>
          <a:bodyPr>
            <a:normAutofit/>
          </a:bodyPr>
          <a:p>
            <a:pPr lvl="0"/>
            <a:r>
              <a:rPr lang="zh-CN" b="0" dirty="0">
                <a:solidFill>
                  <a:srgbClr val="182026"/>
                </a:solidFill>
                <a:latin typeface="Cambria Math" panose="02040503050406030204" charset="0"/>
                <a:cs typeface="Cambria Math" panose="02040503050406030204" charset="0"/>
                <a:sym typeface="Wingdings" panose="05000000000000000000" pitchFamily="2" charset="2"/>
              </a:rPr>
              <a:t>算法步骤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</a:t>
            </a:r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marL="908050" lvl="1" indent="-457200">
              <a:buFont typeface="+mj-lt"/>
              <a:buAutoNum type="arabicPeriod"/>
            </a:pP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使用表1中的规则将关系查询</a:t>
            </a:r>
            <a:r>
              <a:rPr lang="en-US" altLang="zh-CN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Q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转换为</a:t>
            </a:r>
            <a:r>
              <a:rPr lang="en-US" altLang="zh-CN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的电路表示</a:t>
            </a:r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marL="908050" lvl="1" indent="-457200">
              <a:buFont typeface="+mj-lt"/>
              <a:buAutoNum type="arabicPeriod"/>
            </a:pP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应用</a:t>
            </a:r>
            <a:r>
              <a:rPr lang="en-US" altLang="zh-CN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distinct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算子消除规则简化</a:t>
            </a:r>
            <a:r>
              <a:rPr lang="en-US" altLang="zh-CN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电路，直至收敛</a:t>
            </a:r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marL="908050" lvl="1" indent="-457200">
              <a:buFont typeface="+mj-lt"/>
              <a:buAutoNum type="arabicPeriod"/>
            </a:pP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将整个电路提升，转换为在流上计算的电路</a:t>
            </a:r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marL="908050" lvl="1" indent="-457200">
              <a:buFont typeface="+mj-lt"/>
              <a:buAutoNum type="arabicPeriod"/>
            </a:pP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使用积分算子</a:t>
            </a:r>
            <a:r>
              <a:rPr lang="en-US" altLang="zh-CN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I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和差分算子</a:t>
            </a:r>
            <a:r>
              <a:rPr lang="en-US" altLang="zh-CN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包裹电路，得到增量化版本</a:t>
            </a:r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marL="908050" lvl="1" indent="-457200">
              <a:buFont typeface="+mj-lt"/>
              <a:buAutoNum type="arabicPeriod"/>
            </a:pP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递归地应用增量版本的性质，简化增量版本的电路</a:t>
            </a:r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关系数据库中增量视图维护算法</a:t>
            </a:r>
            <a:endParaRPr lang="zh-CN" altLang="en-US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225" y="912495"/>
            <a:ext cx="7634605" cy="5817235"/>
          </a:xfrm>
          <a:prstGeom prst="rect">
            <a:avLst/>
          </a:prstGeom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8157210" y="2459990"/>
            <a:ext cx="3846830" cy="2491105"/>
          </a:xfrm>
        </p:spPr>
        <p:txBody>
          <a:bodyPr>
            <a:normAutofit/>
          </a:bodyPr>
          <a:p>
            <a:pPr lvl="0"/>
            <a:r>
              <a:rPr lang="zh-CN" altLang="en-US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表一描述了</a:t>
            </a:r>
            <a:r>
              <a:rPr lang="en-US" altLang="zh-CN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SQL</a:t>
            </a:r>
            <a:r>
              <a:rPr lang="zh-CN" altLang="en-US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上算子和</a:t>
            </a:r>
            <a:r>
              <a:rPr lang="en-US" altLang="zh-CN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电路的对应关系</a:t>
            </a:r>
            <a:endParaRPr lang="zh-CN" altLang="en-US" sz="20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  <a:p>
            <a:pPr lvl="0"/>
            <a:r>
              <a:rPr lang="zh-CN" altLang="en-US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根据该表可以将</a:t>
            </a:r>
            <a:r>
              <a:rPr lang="en-US" altLang="zh-CN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SQL</a:t>
            </a:r>
            <a:r>
              <a:rPr lang="zh-CN" altLang="en-US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查询表示为</a:t>
            </a:r>
            <a:r>
              <a:rPr lang="en-US" altLang="zh-CN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0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电路</a:t>
            </a:r>
            <a:endParaRPr lang="zh-CN" altLang="en-US" sz="20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关系数据库中增量视图维护算法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3085" y="5774055"/>
            <a:ext cx="10622915" cy="601980"/>
          </a:xfrm>
        </p:spPr>
        <p:txBody>
          <a:bodyPr>
            <a:normAutofit lnSpcReduction="10000"/>
          </a:bodyPr>
          <a:p>
            <a:pPr marL="0" lvl="1"/>
            <a:r>
              <a:rPr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步骤1</a:t>
            </a:r>
            <a:r>
              <a:rPr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使用表1中的规则将</a:t>
            </a:r>
            <a:r>
              <a:rPr lang="en-US" altLang="zh-CN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Q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转换为</a:t>
            </a:r>
            <a:r>
              <a:rPr lang="en-US" altLang="zh-CN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的电路表示</a:t>
            </a:r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0085" y="1075690"/>
            <a:ext cx="9698990" cy="1753235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spAutoFit/>
          </a:bodyPr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VIEW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v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</a:t>
            </a:r>
            <a:endParaRPr lang="zh-CN" altLang="en-US" dirty="0" smtClean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SELECT DISTINCT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x , b. y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/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SELECT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t1. x , t1. id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t1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WHERE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a &gt; 2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a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JOIN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/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SELECT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t2.id , t2.y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t2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WHERE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.s &gt; 5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b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a.id = b.id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085" y="3631565"/>
            <a:ext cx="9702800" cy="1671320"/>
          </a:xfrm>
          <a:prstGeom prst="rect">
            <a:avLst/>
          </a:prstGeom>
        </p:spPr>
      </p:pic>
      <p:sp>
        <p:nvSpPr>
          <p:cNvPr id="9" name="下箭头 8"/>
          <p:cNvSpPr/>
          <p:nvPr/>
        </p:nvSpPr>
        <p:spPr>
          <a:xfrm>
            <a:off x="4923790" y="2927985"/>
            <a:ext cx="302260" cy="604520"/>
          </a:xfrm>
          <a:prstGeom prst="downArrow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spAutoFit/>
          </a:bodyPr>
          <a:p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关系数据库中增量视图维护算法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3085" y="5774055"/>
            <a:ext cx="10622915" cy="601980"/>
          </a:xfrm>
        </p:spPr>
        <p:txBody>
          <a:bodyPr>
            <a:normAutofit/>
          </a:bodyPr>
          <a:p>
            <a:pPr lvl="0"/>
            <a:r>
              <a:rPr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步骤</a:t>
            </a:r>
            <a:r>
              <a:rPr 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2</a:t>
            </a:r>
            <a:r>
              <a:rPr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应用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distinct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算子消除规则简化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DBSP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电路，直至收敛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085" y="1148715"/>
            <a:ext cx="9702800" cy="1671320"/>
          </a:xfrm>
          <a:prstGeom prst="rect">
            <a:avLst/>
          </a:prstGeom>
        </p:spPr>
      </p:pic>
      <p:sp>
        <p:nvSpPr>
          <p:cNvPr id="9" name="下箭头 8"/>
          <p:cNvSpPr/>
          <p:nvPr/>
        </p:nvSpPr>
        <p:spPr>
          <a:xfrm>
            <a:off x="4923790" y="2927985"/>
            <a:ext cx="302260" cy="604520"/>
          </a:xfrm>
          <a:prstGeom prst="downArrow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spAutoFit/>
          </a:bodyPr>
          <a:p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990" y="3974465"/>
            <a:ext cx="6599555" cy="1553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关系数据库中增量视图维护算法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3085" y="5774055"/>
            <a:ext cx="10622915" cy="601980"/>
          </a:xfrm>
        </p:spPr>
        <p:txBody>
          <a:bodyPr>
            <a:normAutofit/>
          </a:bodyPr>
          <a:p>
            <a:pPr lvl="0"/>
            <a:r>
              <a:rPr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步骤</a:t>
            </a:r>
            <a:r>
              <a:rPr 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3</a:t>
            </a:r>
            <a:r>
              <a:rPr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将整个电路提升，转换为在流上计算的电路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5121275" y="3003550"/>
            <a:ext cx="302260" cy="604520"/>
          </a:xfrm>
          <a:prstGeom prst="downArrow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spAutoFit/>
          </a:bodyPr>
          <a:p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0685" y="1083310"/>
            <a:ext cx="6599555" cy="15538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815" y="3863340"/>
            <a:ext cx="6591935" cy="1655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关系数据库中增量视图维护算法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3085" y="5774055"/>
            <a:ext cx="10622915" cy="601980"/>
          </a:xfrm>
        </p:spPr>
        <p:txBody>
          <a:bodyPr>
            <a:normAutofit/>
          </a:bodyPr>
          <a:p>
            <a:pPr lvl="0"/>
            <a:r>
              <a:rPr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步骤</a:t>
            </a:r>
            <a:r>
              <a:rPr 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4</a:t>
            </a:r>
            <a:r>
              <a:rPr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使用积分算子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I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和差分算子</a:t>
            </a:r>
            <a:r>
              <a:rPr lang="en-US" altLang="zh-CN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D</a:t>
            </a:r>
            <a:r>
              <a:rPr lang="zh-CN" altLang="en-US" sz="2400" b="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包裹电路，得到增量化版本</a:t>
            </a:r>
            <a:endParaRPr lang="zh-CN" altLang="en-US" sz="2400" b="0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5121275" y="2824480"/>
            <a:ext cx="302260" cy="604520"/>
          </a:xfrm>
          <a:prstGeom prst="downArrow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spAutoFit/>
          </a:bodyPr>
          <a:p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1815" y="1043305"/>
            <a:ext cx="6591935" cy="16554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815" y="3900805"/>
            <a:ext cx="7372985" cy="14008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关系数据库中增量视图维护算法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3085" y="6036945"/>
            <a:ext cx="10622915" cy="601980"/>
          </a:xfrm>
        </p:spPr>
        <p:txBody>
          <a:bodyPr>
            <a:normAutofit lnSpcReduction="10000"/>
          </a:bodyPr>
          <a:p>
            <a:pPr marL="0" lvl="1"/>
            <a:r>
              <a:rPr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步骤</a:t>
            </a:r>
            <a:r>
              <a:rPr 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5</a:t>
            </a:r>
            <a:r>
              <a:rPr sz="2000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：</a:t>
            </a:r>
            <a:r>
              <a:rPr lang="zh-CN" altLang="en-US" dirty="0">
                <a:solidFill>
                  <a:srgbClr val="182026"/>
                </a:solidFill>
                <a:cs typeface="微软雅黑" panose="020B0503020204020204" pitchFamily="34" charset="-122"/>
                <a:sym typeface="Wingdings" panose="05000000000000000000" pitchFamily="2" charset="2"/>
              </a:rPr>
              <a:t>递归地应用增量版本的性质，简化增量版本的电路</a:t>
            </a:r>
            <a:endParaRPr lang="zh-CN" altLang="en-US" dirty="0">
              <a:solidFill>
                <a:srgbClr val="182026"/>
              </a:solidFill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5008245" y="2467610"/>
            <a:ext cx="214630" cy="349885"/>
          </a:xfrm>
          <a:prstGeom prst="downArrow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noAutofit/>
          </a:bodyPr>
          <a:p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5595" y="1142365"/>
            <a:ext cx="7372985" cy="14008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20" y="4667250"/>
            <a:ext cx="8870950" cy="12890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470" y="2947670"/>
            <a:ext cx="6774180" cy="1315720"/>
          </a:xfrm>
          <a:prstGeom prst="rect">
            <a:avLst/>
          </a:prstGeom>
        </p:spPr>
      </p:pic>
      <p:sp>
        <p:nvSpPr>
          <p:cNvPr id="11" name="下箭头 10"/>
          <p:cNvSpPr/>
          <p:nvPr/>
        </p:nvSpPr>
        <p:spPr>
          <a:xfrm>
            <a:off x="5008245" y="4236720"/>
            <a:ext cx="214630" cy="349885"/>
          </a:xfrm>
          <a:prstGeom prst="downArrow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noAutofit/>
          </a:bodyPr>
          <a:p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实现</a:t>
            </a:r>
            <a:endParaRPr lang="zh-CN" altLang="en-US" dirty="0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内容占位符 6"/>
              <p:cNvSpPr>
                <a:spLocks noGrp="1"/>
              </p:cNvSpPr>
              <p:nvPr/>
            </p:nvSpPr>
            <p:spPr>
              <a:xfrm>
                <a:off x="532130" y="1701165"/>
                <a:ext cx="11416030" cy="37045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55600" indent="-355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90000"/>
                  <a:buFont typeface="Wingdings" panose="05000000000000000000" pitchFamily="2" charset="2"/>
                  <a:buChar char="q"/>
                  <a:defRPr sz="2800" b="1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lvl1pPr>
                <a:lvl2pPr marL="685800" indent="-23495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9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986155" indent="-27305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26238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ü"/>
                  <a:defRPr sz="1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524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24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DBSP rust</a:t>
                </a:r>
                <a:r>
                  <a:rPr lang="zh-CN" altLang="en-US" sz="24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库</a:t>
                </a:r>
                <a:endParaRPr lang="zh-CN" altLang="en-US" sz="2400" b="0" dirty="0">
                  <a:solidFill>
                    <a:srgbClr val="182026"/>
                  </a:solidFill>
                  <a:latin typeface="Cambria Math" panose="02040503050406030204" charset="0"/>
                  <a:cs typeface="Cambria Math" panose="02040503050406030204" charset="0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由一个</a:t>
                </a:r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rust</a:t>
                </a:r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库和一个运行时组成</a:t>
                </a:r>
                <a:endParaRPr lang="zh-CN" altLang="en-US" sz="2000" b="0" dirty="0">
                  <a:solidFill>
                    <a:srgbClr val="182026"/>
                  </a:solidFill>
                  <a:latin typeface="Cambria Math" panose="02040503050406030204" charset="0"/>
                  <a:cs typeface="Cambria Math" panose="02040503050406030204" charset="0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提供了基本代数数据类型的</a:t>
                </a:r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API</a:t>
                </a:r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，如群、映射、</a:t>
                </a:r>
                <a14:m>
                  <m:oMath xmlns:m="http://schemas.openxmlformats.org/officeDocument/2006/math">
                    <m:r>
                      <a:rPr lang="en-US" altLang="zh-CN" sz="2000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-set</a:t>
                </a:r>
                <a:endParaRPr lang="en-US" altLang="zh-CN" sz="2000" b="0" dirty="0">
                  <a:solidFill>
                    <a:srgbClr val="182026"/>
                  </a:solidFill>
                  <a:latin typeface="Cambria Math" panose="02040503050406030204" charset="0"/>
                  <a:cs typeface="Cambria Math" panose="02040503050406030204" charset="0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提供了通用运算符和</a:t>
                </a:r>
                <a14:m>
                  <m:oMath xmlns:m="http://schemas.openxmlformats.org/officeDocument/2006/math">
                    <m:r>
                      <a:rPr lang="en-US" altLang="zh-CN" sz="2000" b="1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𝕫</m:t>
                    </m:r>
                  </m:oMath>
                </a14:m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-set</a:t>
                </a:r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上的运算符</a:t>
                </a:r>
                <a:endParaRPr lang="zh-CN" altLang="en-US" sz="2000" b="0" dirty="0">
                  <a:solidFill>
                    <a:srgbClr val="182026"/>
                  </a:solidFill>
                  <a:latin typeface="Cambria Math" panose="02040503050406030204" charset="0"/>
                  <a:cs typeface="Cambria Math" panose="02040503050406030204" charset="0"/>
                  <a:sym typeface="Wingdings" panose="05000000000000000000" pitchFamily="2" charset="2"/>
                </a:endParaRPr>
              </a:p>
              <a:p>
                <a:pPr lvl="0"/>
                <a:r>
                  <a:rPr lang="en-US" altLang="zh-CN" sz="24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SQL</a:t>
                </a:r>
                <a:r>
                  <a:rPr lang="zh-CN" altLang="en-US" sz="24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编译器</a:t>
                </a:r>
                <a:endParaRPr lang="zh-CN" altLang="en-US" sz="2400" b="0" dirty="0">
                  <a:solidFill>
                    <a:srgbClr val="182026"/>
                  </a:solidFill>
                  <a:latin typeface="Cambria Math" panose="02040503050406030204" charset="0"/>
                  <a:cs typeface="Cambria Math" panose="02040503050406030204" charset="0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提供了一个从</a:t>
                </a:r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SQL</a:t>
                </a:r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到</a:t>
                </a:r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DBSP</a:t>
                </a:r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的编译器，将标准</a:t>
                </a:r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SQL</a:t>
                </a:r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查询转换为</a:t>
                </a:r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DBSP</a:t>
                </a:r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电路</a:t>
                </a:r>
                <a:endParaRPr lang="zh-CN" altLang="en-US" sz="2000" b="0" dirty="0">
                  <a:solidFill>
                    <a:srgbClr val="182026"/>
                  </a:solidFill>
                  <a:latin typeface="Cambria Math" panose="02040503050406030204" charset="0"/>
                  <a:cs typeface="Cambria Math" panose="02040503050406030204" charset="0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该项目通过了</a:t>
                </a:r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700</a:t>
                </a:r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万的</a:t>
                </a:r>
                <a:r>
                  <a:rPr lang="en-US" altLang="zh-CN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SQL</a:t>
                </a:r>
                <a:r>
                  <a:rPr lang="zh-CN" altLang="en-US" sz="2000" b="0" dirty="0">
                    <a:solidFill>
                      <a:srgbClr val="182026"/>
                    </a:solidFill>
                    <a:latin typeface="Cambria Math" panose="02040503050406030204" charset="0"/>
                    <a:cs typeface="Cambria Math" panose="02040503050406030204" charset="0"/>
                    <a:sym typeface="Wingdings" panose="05000000000000000000" pitchFamily="2" charset="2"/>
                  </a:rPr>
                  <a:t>逻辑测试</a:t>
                </a:r>
                <a:endParaRPr lang="zh-CN" altLang="en-US" sz="2000" b="0" dirty="0">
                  <a:solidFill>
                    <a:srgbClr val="182026"/>
                  </a:solidFill>
                  <a:latin typeface="Cambria Math" panose="02040503050406030204" charset="0"/>
                  <a:cs typeface="Cambria Math" panose="02040503050406030204" charset="0"/>
                  <a:sym typeface="Wingdings" panose="05000000000000000000" pitchFamily="2" charset="2"/>
                </a:endParaRPr>
              </a:p>
              <a:p>
                <a:pPr lvl="1"/>
                <a:endParaRPr lang="zh-CN" altLang="en-US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marL="450850" lvl="1" indent="0">
                  <a:buNone/>
                </a:pPr>
                <a:endParaRPr lang="en-US" altLang="zh-CN" dirty="0">
                  <a:solidFill>
                    <a:srgbClr val="182026"/>
                  </a:solidFill>
                  <a:cs typeface="微软雅黑" panose="020B0503020204020204" pitchFamily="34" charset="-122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7" name="内容占位符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30" y="1701165"/>
                <a:ext cx="11416030" cy="3704590"/>
              </a:xfrm>
              <a:prstGeom prst="rect">
                <a:avLst/>
              </a:prstGeom>
              <a:blipFill rotWithShape="1">
                <a:blip r:embed="rId1"/>
                <a:stretch>
                  <a:fillRect b="-134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0" y="1506855"/>
                <a:ext cx="11788775" cy="4259580"/>
              </a:xfrm>
            </p:spPr>
            <p:txBody>
              <a:bodyPr>
                <a:normAutofit lnSpcReduction="10000"/>
              </a:bodyPr>
              <a:lstStyle/>
              <a:p>
                <a:pPr lvl="2"/>
                <a:r>
                  <a:rPr lang="zh-CN" dirty="0">
                    <a:sym typeface="Wingdings" panose="05000000000000000000" pitchFamily="2" charset="2"/>
                  </a:rPr>
                  <a:t>本文提出了基于交换群上的无限流计算模型</a:t>
                </a:r>
                <a:r>
                  <a:rPr lang="en-US" altLang="zh-CN" dirty="0">
                    <a:sym typeface="Wingdings" panose="05000000000000000000" pitchFamily="2" charset="2"/>
                  </a:rPr>
                  <a:t>-DBSP</a:t>
                </a:r>
                <a:r>
                  <a:rPr lang="zh-CN" altLang="en-US" dirty="0">
                    <a:sym typeface="Wingdings" panose="05000000000000000000" pitchFamily="2" charset="2"/>
                  </a:rPr>
                  <a:t>，能够统一地建模数据库上多种</a:t>
                </a:r>
                <a:r>
                  <a:rPr lang="zh-CN" altLang="en-US" dirty="0">
                    <a:sym typeface="Wingdings" panose="05000000000000000000" pitchFamily="2" charset="2"/>
                  </a:rPr>
                  <a:t>查询</a:t>
                </a:r>
                <a:r>
                  <a:rPr lang="zh-CN" altLang="en-US" dirty="0">
                    <a:sym typeface="Wingdings" panose="05000000000000000000" pitchFamily="2" charset="2"/>
                  </a:rPr>
                  <a:t>类型的流式计算</a:t>
                </a:r>
                <a:endParaRPr lang="zh-CN" altLang="en-US" dirty="0">
                  <a:sym typeface="Wingdings" panose="05000000000000000000" pitchFamily="2" charset="2"/>
                </a:endParaRPr>
              </a:p>
              <a:p>
                <a:pPr lvl="2"/>
                <a:r>
                  <a:rPr lang="zh-CN" altLang="en-US" dirty="0">
                    <a:sym typeface="Wingdings" panose="05000000000000000000" pitchFamily="2" charset="2"/>
                  </a:rPr>
                  <a:t>提出了通用的增量视图维护算法：将关系查询转换为</a:t>
                </a:r>
                <a:r>
                  <a:rPr lang="en-US" altLang="zh-CN" dirty="0">
                    <a:sym typeface="Wingdings" panose="05000000000000000000" pitchFamily="2" charset="2"/>
                  </a:rPr>
                  <a:t>DBSP</a:t>
                </a:r>
                <a:r>
                  <a:rPr lang="zh-CN" altLang="en-US" dirty="0">
                    <a:sym typeface="Wingdings" panose="05000000000000000000" pitchFamily="2" charset="2"/>
                  </a:rPr>
                  <a:t>表示，并通过其代数性质简化计算。文中证明了简化后的</a:t>
                </a:r>
                <a:r>
                  <a:rPr lang="en-US" altLang="zh-CN" dirty="0">
                    <a:sym typeface="Wingdings" panose="05000000000000000000" pitchFamily="2" charset="2"/>
                  </a:rPr>
                  <a:t>DBSP</a:t>
                </a:r>
                <a:r>
                  <a:rPr lang="zh-CN" altLang="en-US" dirty="0">
                    <a:sym typeface="Wingdings" panose="05000000000000000000" pitchFamily="2" charset="2"/>
                  </a:rPr>
                  <a:t>电路，其时间复杂度为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𝑂</m:t>
                    </m:r>
                    <m:r>
                      <a:rPr lang="en-US" altLang="zh-CN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altLang="zh-CN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∆</m:t>
                    </m:r>
                    <m:r>
                      <a:rPr lang="en-US" altLang="zh-CN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𝐷𝐵</m:t>
                    </m:r>
                    <m:r>
                      <a:rPr lang="en-US" altLang="zh-CN" b="0" i="1" dirty="0">
                        <a:solidFill>
                          <a:srgbClr val="182026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zh-CN" altLang="en-US" dirty="0">
                  <a:sym typeface="Wingdings" panose="05000000000000000000" pitchFamily="2" charset="2"/>
                </a:endParaRPr>
              </a:p>
              <a:p>
                <a:pPr lvl="2"/>
                <a:r>
                  <a:rPr lang="zh-CN" dirty="0">
                    <a:sym typeface="Wingdings" panose="05000000000000000000" pitchFamily="2" charset="2"/>
                  </a:rPr>
                  <a:t>优点：</a:t>
                </a:r>
                <a:endParaRPr lang="zh-CN" dirty="0">
                  <a:sym typeface="Wingdings" panose="05000000000000000000" pitchFamily="2" charset="2"/>
                </a:endParaRPr>
              </a:p>
              <a:p>
                <a:pPr lvl="3"/>
                <a:r>
                  <a:rPr lang="zh-CN" sz="1800" dirty="0">
                    <a:sym typeface="Wingdings" panose="05000000000000000000" pitchFamily="2" charset="2"/>
                  </a:rPr>
                  <a:t>理论基础丰富、并且通过了机器验证</a:t>
                </a:r>
                <a:endParaRPr lang="zh-CN" sz="1800" dirty="0">
                  <a:sym typeface="Wingdings" panose="05000000000000000000" pitchFamily="2" charset="2"/>
                </a:endParaRPr>
              </a:p>
              <a:p>
                <a:pPr lvl="3"/>
                <a:r>
                  <a:rPr lang="zh-CN" sz="1800" dirty="0">
                    <a:sym typeface="Wingdings" panose="05000000000000000000" pitchFamily="2" charset="2"/>
                  </a:rPr>
                  <a:t>例子丰富，较好地补充说明了定义</a:t>
                </a:r>
                <a:endParaRPr dirty="0">
                  <a:sym typeface="Wingdings" panose="05000000000000000000" pitchFamily="2" charset="2"/>
                </a:endParaRPr>
              </a:p>
              <a:p>
                <a:pPr lvl="3"/>
                <a:r>
                  <a:rPr lang="zh-CN" altLang="en-US" dirty="0">
                    <a:sym typeface="Wingdings" panose="05000000000000000000" pitchFamily="2" charset="2"/>
                  </a:rPr>
                  <a:t>创新性较强，该计算模型能够推广到多种查询类型（如聚合查询、分组查询等）</a:t>
                </a:r>
                <a:endParaRPr lang="zh-CN" altLang="en-US" dirty="0">
                  <a:sym typeface="Wingdings" panose="05000000000000000000" pitchFamily="2" charset="2"/>
                </a:endParaRPr>
              </a:p>
              <a:p>
                <a:pPr lvl="2"/>
                <a:r>
                  <a:rPr lang="en-US" altLang="zh-CN" dirty="0">
                    <a:sym typeface="Wingdings" panose="05000000000000000000" pitchFamily="2" charset="2"/>
                  </a:rPr>
                  <a:t>DBSP</a:t>
                </a:r>
                <a:r>
                  <a:rPr lang="zh-CN" altLang="en-US" dirty="0">
                    <a:sym typeface="Wingdings" panose="05000000000000000000" pitchFamily="2" charset="2"/>
                  </a:rPr>
                  <a:t>计算模型面向于流模型，并且从</a:t>
                </a:r>
                <a:r>
                  <a:rPr lang="en-US" altLang="zh-CN" dirty="0">
                    <a:sym typeface="Wingdings" panose="05000000000000000000" pitchFamily="2" charset="2"/>
                  </a:rPr>
                  <a:t>SQL</a:t>
                </a:r>
                <a:r>
                  <a:rPr lang="zh-CN" altLang="en-US" dirty="0">
                    <a:sym typeface="Wingdings" panose="05000000000000000000" pitchFamily="2" charset="2"/>
                  </a:rPr>
                  <a:t>到</a:t>
                </a:r>
                <a:r>
                  <a:rPr lang="en-US" altLang="zh-CN" dirty="0">
                    <a:sym typeface="Wingdings" panose="05000000000000000000" pitchFamily="2" charset="2"/>
                  </a:rPr>
                  <a:t>DBSP</a:t>
                </a:r>
                <a:r>
                  <a:rPr lang="zh-CN" altLang="en-US" dirty="0">
                    <a:sym typeface="Wingdings" panose="05000000000000000000" pitchFamily="2" charset="2"/>
                  </a:rPr>
                  <a:t>的转换主要基于关系代数的基础，对于图数据库可能不适用</a:t>
                </a:r>
                <a:endParaRPr lang="zh-CN" altLang="en-US" dirty="0">
                  <a:sym typeface="Wingdings" panose="05000000000000000000" pitchFamily="2" charset="2"/>
                </a:endParaRPr>
              </a:p>
              <a:p>
                <a:pPr lvl="2"/>
                <a:endParaRPr lang="zh-CN" altLang="en-US" dirty="0">
                  <a:sym typeface="Wingdings" panose="05000000000000000000" pitchFamily="2" charset="2"/>
                </a:endParaRPr>
              </a:p>
              <a:p>
                <a:pPr lvl="3"/>
                <a:endParaRPr lang="zh-CN" altLang="en-US" dirty="0">
                  <a:sym typeface="Wingdings" panose="05000000000000000000" pitchFamily="2" charset="2"/>
                </a:endParaRPr>
              </a:p>
              <a:p>
                <a:pPr lvl="2"/>
                <a:endParaRPr lang="zh-CN" altLang="en-US" dirty="0">
                  <a:sym typeface="Wingdings" panose="05000000000000000000" pitchFamily="2" charset="2"/>
                </a:endParaRPr>
              </a:p>
              <a:p>
                <a:pPr lvl="2"/>
                <a:endParaRPr dirty="0">
                  <a:sym typeface="Wingdings" panose="05000000000000000000" pitchFamily="2" charset="2"/>
                </a:endParaRPr>
              </a:p>
              <a:p>
                <a:pPr marL="713105" lvl="2" indent="0">
                  <a:buNone/>
                </a:pPr>
                <a:endParaRPr dirty="0"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506855"/>
                <a:ext cx="11788775" cy="4259580"/>
              </a:xfrm>
              <a:blipFill rotWithShape="1">
                <a:blip r:embed="rId1"/>
                <a:stretch>
                  <a:fillRect b="-323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ags/tag1.xml><?xml version="1.0" encoding="utf-8"?>
<p:tagLst xmlns:p="http://schemas.openxmlformats.org/presentationml/2006/main">
  <p:tag name="commondata" val="eyJoZGlkIjoiZjgwYjMwOGVhZDVkNjg4ZDJlZTJkZjhiMzliNTMwZDkifQ=="/>
  <p:tag name="KSO_WPP_MARK_KEY" val="2e00f94c-11bd-4dda-ac7f-d499667c637c"/>
  <p:tag name="COMMONDATA" val="eyJoZGlkIjoiMzBmODYwMWQzZTBiYzNiNDFkN2U5ZGUyZTgwNTgxMTA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2796</Words>
  <Application>WPS 演示</Application>
  <PresentationFormat>宽屏</PresentationFormat>
  <Paragraphs>224</Paragraphs>
  <Slides>21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Times New Roman</vt:lpstr>
      <vt:lpstr>等线</vt:lpstr>
      <vt:lpstr>Arial</vt:lpstr>
      <vt:lpstr>Noto Sans Symbols</vt:lpstr>
      <vt:lpstr>Segoe Print</vt:lpstr>
      <vt:lpstr>Cambria Math</vt:lpstr>
      <vt:lpstr>Arial Unicode MS</vt:lpstr>
      <vt:lpstr>Calibri</vt:lpstr>
      <vt:lpstr>BatangChe</vt:lpstr>
      <vt:lpstr>1_Office 主题​​</vt:lpstr>
      <vt:lpstr>自定义设计方案</vt:lpstr>
      <vt:lpstr>PowerPoint 演示文稿</vt:lpstr>
      <vt:lpstr>背景</vt:lpstr>
      <vt:lpstr>贡献</vt:lpstr>
      <vt:lpstr>报告大纲</vt:lpstr>
      <vt:lpstr>流式计算</vt:lpstr>
      <vt:lpstr>流式计算</vt:lpstr>
      <vt:lpstr>流式计算</vt:lpstr>
      <vt:lpstr>增量视图维护(IVM)</vt:lpstr>
      <vt:lpstr>增量视图维护(IVM)</vt:lpstr>
      <vt:lpstr>关系数据库中IVM</vt:lpstr>
      <vt:lpstr>关系数据库中IVM</vt:lpstr>
      <vt:lpstr>关系数据库中IVM</vt:lpstr>
      <vt:lpstr>关系数据库中增量视图维护算法</vt:lpstr>
      <vt:lpstr>关系数据库中增量视图维护算法</vt:lpstr>
      <vt:lpstr>关系数据库中增量视图维护算法</vt:lpstr>
      <vt:lpstr>关系数据库中增量视图维护算法</vt:lpstr>
      <vt:lpstr>关系数据库中增量视图维护算法</vt:lpstr>
      <vt:lpstr>关系数据库中增量视图维护算法</vt:lpstr>
      <vt:lpstr>关系数据库中增量视图维护算法</vt:lpstr>
      <vt:lpstr>实现</vt:lpstr>
      <vt:lpstr>总结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咕嘟嘟岁月</cp:lastModifiedBy>
  <cp:revision>388</cp:revision>
  <dcterms:created xsi:type="dcterms:W3CDTF">2022-06-09T05:25:00Z</dcterms:created>
  <dcterms:modified xsi:type="dcterms:W3CDTF">2024-05-21T03:12:24Z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04433BF377F947CDB450049253553C3C_12</vt:lpwstr>
  </property>
  <property fmtid="{D5CDD505-2E9C-101B-9397-08002B2CF9AE}" pid="3" name="KSOProductBuildVer">
    <vt:lpwstr>2052-12.1.0.16729</vt:lpwstr>
  </property>
</Properties>
</file>