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7" r:id="rId2"/>
    <p:sldId id="2066" r:id="rId3"/>
    <p:sldId id="2070" r:id="rId4"/>
    <p:sldId id="2071" r:id="rId5"/>
    <p:sldId id="2072" r:id="rId6"/>
    <p:sldId id="2067" r:id="rId7"/>
    <p:sldId id="2073" r:id="rId8"/>
    <p:sldId id="2074" r:id="rId9"/>
    <p:sldId id="2075" r:id="rId10"/>
    <p:sldId id="2068" r:id="rId11"/>
    <p:sldId id="2077" r:id="rId12"/>
    <p:sldId id="2076" r:id="rId13"/>
    <p:sldId id="2078" r:id="rId14"/>
    <p:sldId id="2079" r:id="rId15"/>
    <p:sldId id="2081" r:id="rId16"/>
    <p:sldId id="2080" r:id="rId17"/>
    <p:sldId id="2082" r:id="rId18"/>
    <p:sldId id="2083" r:id="rId19"/>
    <p:sldId id="2084" r:id="rId20"/>
    <p:sldId id="2085" r:id="rId21"/>
    <p:sldId id="2086" r:id="rId22"/>
    <p:sldId id="2069" r:id="rId23"/>
    <p:sldId id="2087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FF9933"/>
    <a:srgbClr val="3333FF"/>
    <a:srgbClr val="CC00FF"/>
    <a:srgbClr val="33CC33"/>
    <a:srgbClr val="CC6600"/>
    <a:srgbClr val="FF9966"/>
    <a:srgbClr val="8000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93" autoAdjust="0"/>
    <p:restoredTop sz="84249" autoAdjust="0"/>
  </p:normalViewPr>
  <p:slideViewPr>
    <p:cSldViewPr snapToGrid="0">
      <p:cViewPr varScale="1">
        <p:scale>
          <a:sx n="48" d="100"/>
          <a:sy n="48" d="100"/>
        </p:scale>
        <p:origin x="91" y="76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D07E4-5D68-4B7F-A722-60E841C9157D}" type="datetimeFigureOut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86C54-E433-40A3-AB15-65C634352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708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925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C53C4-1A99-4FF4-8532-B22EC40D2EE8}" type="datetime1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56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01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51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EFA7716-3E90-47A6-B362-91D7C62DD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301FCDF-723F-4834-9A12-11AABB0C26B9}"/>
              </a:ext>
            </a:extLst>
          </p:cNvPr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>
              <a:extLst>
                <a:ext uri="{FF2B5EF4-FFF2-40B4-BE49-F238E27FC236}">
                  <a16:creationId xmlns:a16="http://schemas.microsoft.com/office/drawing/2014/main" id="{BE9E4818-BBF0-4362-8E19-49F4806401F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DCBBF95-6637-4E9A-82E8-39293AB775F2}"/>
                </a:ext>
              </a:extLst>
            </p:cNvPr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6242C8E0-D7B8-4F3A-942C-7FFC2A6F5010}"/>
                  </a:ext>
                </a:extLst>
              </p:cNvPr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412824C-A19F-49D0-9E7E-A8A5FF99A6A2}"/>
                  </a:ext>
                </a:extLst>
              </p:cNvPr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>
            <a:extLst>
              <a:ext uri="{FF2B5EF4-FFF2-40B4-BE49-F238E27FC236}">
                <a16:creationId xmlns:a16="http://schemas.microsoft.com/office/drawing/2014/main" id="{E9B5547D-0CDC-47B8-B8E8-A105CF04A438}"/>
              </a:ext>
            </a:extLst>
          </p:cNvPr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0175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6D643A-2A0D-90FE-0BE0-7E97B871519D}"/>
              </a:ext>
            </a:extLst>
          </p:cNvPr>
          <p:cNvSpPr txBox="1">
            <a:spLocks/>
          </p:cNvSpPr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8F8437F-A910-674D-64DA-8F0213B9E9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6" name="内容占位符 6">
            <a:extLst>
              <a:ext uri="{FF2B5EF4-FFF2-40B4-BE49-F238E27FC236}">
                <a16:creationId xmlns:a16="http://schemas.microsoft.com/office/drawing/2014/main" id="{86966264-98B0-2A18-BABB-43543F1CD48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6269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C6FA940-B835-F2D7-452C-4967C4958DCA}"/>
              </a:ext>
            </a:extLst>
          </p:cNvPr>
          <p:cNvSpPr>
            <a:spLocks/>
          </p:cNvSpPr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536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939411F-1F0B-8EB0-D7A1-B3D436F39E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5079550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8B75522E-296D-49B4-B7CF-E2C566C56559}" type="datetime1">
              <a:rPr lang="zh-CN" altLang="en-US" smtClean="0"/>
              <a:t>2025/1/10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670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XX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YY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F646A-901A-4F8D-B4B8-239198C7BA32}" type="datetime1">
              <a:rPr lang="zh-CN" altLang="en-US" smtClean="0"/>
              <a:t>2025/1/10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Characterizing a Memory Allocator at  Warehouse Scale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74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69" r:id="rId3"/>
    <p:sldLayoutId id="2147483672" r:id="rId4"/>
    <p:sldLayoutId id="2147483670" r:id="rId5"/>
    <p:sldLayoutId id="2147483666" r:id="rId6"/>
    <p:sldLayoutId id="2147483671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">
          <p15:clr>
            <a:srgbClr val="F26B43"/>
          </p15:clr>
        </p15:guide>
        <p15:guide id="2" orient="horz" pos="472">
          <p15:clr>
            <a:srgbClr val="F26B43"/>
          </p15:clr>
        </p15:guide>
        <p15:guide id="3" orient="horz" pos="4104">
          <p15:clr>
            <a:srgbClr val="F26B43"/>
          </p15:clr>
        </p15:guide>
        <p15:guide id="4" orient="horz" pos="4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yuzhang@ustc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9F16664-6ECC-CE1D-F247-D903CF340801}"/>
              </a:ext>
            </a:extLst>
          </p:cNvPr>
          <p:cNvGrpSpPr/>
          <p:nvPr/>
        </p:nvGrpSpPr>
        <p:grpSpPr>
          <a:xfrm>
            <a:off x="1771450" y="1818905"/>
            <a:ext cx="8559665" cy="1414907"/>
            <a:chOff x="919510" y="1405815"/>
            <a:chExt cx="7229445" cy="1414907"/>
          </a:xfrm>
        </p:grpSpPr>
        <p:sp>
          <p:nvSpPr>
            <p:cNvPr id="3" name="矩形: 圆角 4">
              <a:extLst>
                <a:ext uri="{FF2B5EF4-FFF2-40B4-BE49-F238E27FC236}">
                  <a16:creationId xmlns:a16="http://schemas.microsoft.com/office/drawing/2014/main" id="{4E5C2A5C-C77B-FC5B-2679-9450B64DFB3E}"/>
                </a:ext>
              </a:extLst>
            </p:cNvPr>
            <p:cNvSpPr/>
            <p:nvPr/>
          </p:nvSpPr>
          <p:spPr>
            <a:xfrm>
              <a:off x="919510" y="1405815"/>
              <a:ext cx="7153910" cy="98488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CC"/>
                </a:buClr>
                <a:buSzTx/>
                <a:buFontTx/>
                <a:buNone/>
                <a:tabLst/>
                <a:defRPr/>
              </a:pPr>
              <a:r>
                <a:rPr lang="en-US" altLang="zh-CN" sz="3200" b="1" kern="0" dirty="0">
                  <a:ln>
                    <a:prstDash val="solid"/>
                  </a:ln>
                  <a:solidFill>
                    <a:schemeClr val="tx1"/>
                  </a:solidFill>
                  <a:cs typeface="+mn-ea"/>
                  <a:sym typeface="+mn-lt"/>
                </a:rPr>
                <a:t>Characterizing a Memory Allocator at  Warehouse Scale</a:t>
              </a:r>
              <a:endParaRPr kumimoji="0" lang="zh-CN" altLang="en-US" sz="3200" b="1" i="0" u="none" strike="noStrike" kern="0" cap="none" normalizeH="0" noProof="0" dirty="0">
                <a:ln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53FC2D17-8ABF-90CE-7C03-3BAA620D533A}"/>
                </a:ext>
              </a:extLst>
            </p:cNvPr>
            <p:cNvGrpSpPr/>
            <p:nvPr/>
          </p:nvGrpSpPr>
          <p:grpSpPr>
            <a:xfrm>
              <a:off x="995045" y="1418327"/>
              <a:ext cx="7153910" cy="1402395"/>
              <a:chOff x="631309" y="1285484"/>
              <a:chExt cx="7153910" cy="1402395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10CD9360-AF85-5620-161A-7AE4572A0B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309" y="1285484"/>
                <a:ext cx="7153910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CB537DA7-4E67-D687-6616-BE502AECA2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309" y="2687879"/>
                <a:ext cx="7153910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3EBEE56F-AEB2-D4D6-86C0-21BCC7E9D5E7}"/>
              </a:ext>
            </a:extLst>
          </p:cNvPr>
          <p:cNvGrpSpPr/>
          <p:nvPr/>
        </p:nvGrpSpPr>
        <p:grpSpPr>
          <a:xfrm>
            <a:off x="4466856" y="3680682"/>
            <a:ext cx="2953487" cy="617743"/>
            <a:chOff x="1091964" y="3852036"/>
            <a:chExt cx="2521322" cy="380486"/>
          </a:xfrm>
        </p:grpSpPr>
        <p:sp>
          <p:nvSpPr>
            <p:cNvPr id="9" name="矩形: 圆角 14">
              <a:extLst>
                <a:ext uri="{FF2B5EF4-FFF2-40B4-BE49-F238E27FC236}">
                  <a16:creationId xmlns:a16="http://schemas.microsoft.com/office/drawing/2014/main" id="{6C3D667C-E2AD-9813-0670-9EE021F07B9E}"/>
                </a:ext>
              </a:extLst>
            </p:cNvPr>
            <p:cNvSpPr/>
            <p:nvPr/>
          </p:nvSpPr>
          <p:spPr>
            <a:xfrm>
              <a:off x="1404205" y="3852036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r>
                <a:rPr lang="zh-CN" altLang="en-US" sz="2400" b="1">
                  <a:cs typeface="+mn-ea"/>
                  <a:sym typeface="+mn-lt"/>
                </a:rPr>
                <a:t>李清伟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0" name="矩形: 圆角 13">
              <a:extLst>
                <a:ext uri="{FF2B5EF4-FFF2-40B4-BE49-F238E27FC236}">
                  <a16:creationId xmlns:a16="http://schemas.microsoft.com/office/drawing/2014/main" id="{2A36AED7-E36B-ED4A-BEC6-EA5E0CBB4D1D}"/>
                </a:ext>
              </a:extLst>
            </p:cNvPr>
            <p:cNvSpPr/>
            <p:nvPr/>
          </p:nvSpPr>
          <p:spPr>
            <a:xfrm>
              <a:off x="1091964" y="3852036"/>
              <a:ext cx="1171175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报告人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9C2F45F-736D-C42A-6A9F-85DA1017B2D3}"/>
              </a:ext>
            </a:extLst>
          </p:cNvPr>
          <p:cNvGrpSpPr/>
          <p:nvPr/>
        </p:nvGrpSpPr>
        <p:grpSpPr>
          <a:xfrm>
            <a:off x="3500679" y="4459153"/>
            <a:ext cx="5165025" cy="630942"/>
            <a:chOff x="2770421" y="4271927"/>
            <a:chExt cx="1387300" cy="1033125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2DDB4F4-5CF3-E1B2-BB0D-846D96CE6ADD}"/>
                </a:ext>
              </a:extLst>
            </p:cNvPr>
            <p:cNvSpPr txBox="1"/>
            <p:nvPr/>
          </p:nvSpPr>
          <p:spPr>
            <a:xfrm flipH="1">
              <a:off x="4157656" y="4607328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defTabSz="914103" eaLnBrk="1" fontAlgn="auto" hangingPunct="1">
                <a:spcBef>
                  <a:spcPts val="0"/>
                </a:spcBef>
                <a:spcAft>
                  <a:spcPts val="600"/>
                </a:spcAft>
              </a:pPr>
              <a:endParaRPr lang="zh-CN" altLang="en-US" b="1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F901D16-B031-5403-BA97-6D8562F9A420}"/>
                </a:ext>
              </a:extLst>
            </p:cNvPr>
            <p:cNvSpPr txBox="1"/>
            <p:nvPr/>
          </p:nvSpPr>
          <p:spPr>
            <a:xfrm flipH="1">
              <a:off x="2765844" y="4271933"/>
              <a:ext cx="1355039" cy="103312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914103" eaLnBrk="1" fontAlgn="auto" hangingPunct="1"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dirty="0">
                  <a:cs typeface="+mn-ea"/>
                  <a:sym typeface="+mn-lt"/>
                </a:rPr>
                <a:t>张昱课题组</a:t>
              </a:r>
              <a:r>
                <a:rPr lang="en-US" altLang="zh-CN" dirty="0">
                  <a:cs typeface="+mn-ea"/>
                  <a:sym typeface="+mn-lt"/>
                </a:rPr>
                <a:t>(</a:t>
              </a:r>
              <a:r>
                <a:rPr lang="en-US" altLang="zh-CN" dirty="0">
                  <a:cs typeface="+mn-ea"/>
                  <a:sym typeface="+mn-lt"/>
                  <a:hlinkClick r:id="rId3"/>
                </a:rPr>
                <a:t>yuzhang@ustc.edu.cn</a:t>
              </a:r>
              <a:r>
                <a:rPr lang="en-US" altLang="zh-CN" dirty="0">
                  <a:cs typeface="+mn-ea"/>
                  <a:sym typeface="+mn-lt"/>
                </a:rPr>
                <a:t>)</a:t>
              </a:r>
            </a:p>
            <a:p>
              <a:pPr algn="ctr" defTabSz="914103">
                <a:spcAft>
                  <a:spcPts val="600"/>
                </a:spcAft>
              </a:pPr>
              <a:r>
                <a:rPr lang="zh-CN" altLang="en-US" dirty="0"/>
                <a:t>中国科学技术大学  计算机科学与技术学院</a:t>
              </a:r>
              <a:endParaRPr lang="en-US" altLang="zh-CN" dirty="0"/>
            </a:p>
          </p:txBody>
        </p:sp>
      </p:grpSp>
      <p:sp>
        <p:nvSpPr>
          <p:cNvPr id="17" name="网络方向">
            <a:extLst>
              <a:ext uri="{FF2B5EF4-FFF2-40B4-BE49-F238E27FC236}">
                <a16:creationId xmlns:a16="http://schemas.microsoft.com/office/drawing/2014/main" id="{89F4D2BF-AE2F-0926-95B6-512862407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363" y="417287"/>
            <a:ext cx="323999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9pPr>
          </a:lstStyle>
          <a:p>
            <a:pPr marL="0" marR="0" lvl="0" indent="0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1" lang="zh-CN" altLang="en-US" sz="2800" kern="2400" dirty="0">
                <a:latin typeface="+mn-lt"/>
                <a:ea typeface="+mn-ea"/>
                <a:cs typeface="+mn-ea"/>
                <a:sym typeface="+mn-lt"/>
              </a:rPr>
              <a:t>阅读组会</a:t>
            </a:r>
            <a:endParaRPr kumimoji="1" lang="en-US" altLang="zh-CN" sz="2800" kern="240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9839FC28-7ABC-A051-9200-7812654B56B5}"/>
              </a:ext>
            </a:extLst>
          </p:cNvPr>
          <p:cNvCxnSpPr>
            <a:cxnSpLocks/>
          </p:cNvCxnSpPr>
          <p:nvPr/>
        </p:nvCxnSpPr>
        <p:spPr bwMode="auto">
          <a:xfrm>
            <a:off x="761362" y="808731"/>
            <a:ext cx="3240000" cy="0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日期占位符 14">
            <a:extLst>
              <a:ext uri="{FF2B5EF4-FFF2-40B4-BE49-F238E27FC236}">
                <a16:creationId xmlns:a16="http://schemas.microsoft.com/office/drawing/2014/main" id="{F0327564-3D05-4CF6-8D4E-3003B24E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34966" y="5250821"/>
            <a:ext cx="2743200" cy="365125"/>
          </a:xfrm>
        </p:spPr>
        <p:txBody>
          <a:bodyPr/>
          <a:lstStyle/>
          <a:p>
            <a:fld id="{B5B1CFC0-7BE9-4383-A819-2F1B3AD7A64F}" type="datetime1">
              <a:rPr lang="zh-CN" altLang="en-US" sz="1600" smtClean="0">
                <a:solidFill>
                  <a:schemeClr val="tx1"/>
                </a:solidFill>
              </a:rPr>
              <a:t>2025/1/10</a:t>
            </a:fld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DE90875-73B0-915E-F875-9EE7420CE946}"/>
              </a:ext>
            </a:extLst>
          </p:cNvPr>
          <p:cNvSpPr txBox="1"/>
          <p:nvPr/>
        </p:nvSpPr>
        <p:spPr>
          <a:xfrm>
            <a:off x="5434464" y="2864912"/>
            <a:ext cx="1143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ASPLOS’24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941898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3903EE6-1367-6E34-5EF3-FA3097DDCB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5D6D77B1-2337-8593-CCD1-DCB7905A813F}"/>
              </a:ext>
            </a:extLst>
          </p:cNvPr>
          <p:cNvGrpSpPr/>
          <p:nvPr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4" name="图形 11">
              <a:extLst>
                <a:ext uri="{FF2B5EF4-FFF2-40B4-BE49-F238E27FC236}">
                  <a16:creationId xmlns:a16="http://schemas.microsoft.com/office/drawing/2014/main" id="{1EEED3CD-D298-1B86-46A6-515E3AFB2BF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F9E3CBB3-FE48-353C-9476-A06333F3DB2A}"/>
                </a:ext>
              </a:extLst>
            </p:cNvPr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52EB12F-AD6F-BB04-EA61-69328198039C}"/>
                  </a:ext>
                </a:extLst>
              </p:cNvPr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85B3493A-55CB-6780-36F6-1B403D6453B1}"/>
                  </a:ext>
                </a:extLst>
              </p:cNvPr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8" name="矩形: 圆角 15">
            <a:extLst>
              <a:ext uri="{FF2B5EF4-FFF2-40B4-BE49-F238E27FC236}">
                <a16:creationId xmlns:a16="http://schemas.microsoft.com/office/drawing/2014/main" id="{16E05150-3D52-A46E-4C43-715D36B318CB}"/>
              </a:ext>
            </a:extLst>
          </p:cNvPr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24B72D3A-71ED-534C-D753-381DA97491FD}"/>
              </a:ext>
            </a:extLst>
          </p:cNvPr>
          <p:cNvGrpSpPr/>
          <p:nvPr/>
        </p:nvGrpSpPr>
        <p:grpSpPr>
          <a:xfrm>
            <a:off x="5390046" y="2139920"/>
            <a:ext cx="5786763" cy="2848940"/>
            <a:chOff x="5390046" y="2139920"/>
            <a:chExt cx="5786763" cy="2848940"/>
          </a:xfrm>
        </p:grpSpPr>
        <p:sp>
          <p:nvSpPr>
            <p:cNvPr id="10" name="图形 11">
              <a:extLst>
                <a:ext uri="{FF2B5EF4-FFF2-40B4-BE49-F238E27FC236}">
                  <a16:creationId xmlns:a16="http://schemas.microsoft.com/office/drawing/2014/main" id="{58A215EE-F5BF-4384-1AEE-04F2B082CEAC}"/>
                </a:ext>
              </a:extLst>
            </p:cNvPr>
            <p:cNvSpPr>
              <a:spLocks/>
            </p:cNvSpPr>
            <p:nvPr userDrawn="1"/>
          </p:nvSpPr>
          <p:spPr>
            <a:xfrm>
              <a:off x="5390047" y="2901397"/>
              <a:ext cx="509367" cy="57600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solidFill>
              <a:schemeClr val="bg1"/>
            </a:solidFill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endParaRPr lang="en-US" altLang="zh-CN" sz="18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1" name="图形 11">
              <a:extLst>
                <a:ext uri="{FF2B5EF4-FFF2-40B4-BE49-F238E27FC236}">
                  <a16:creationId xmlns:a16="http://schemas.microsoft.com/office/drawing/2014/main" id="{F22197D1-E054-78DE-E218-DB4B488870BB}"/>
                </a:ext>
              </a:extLst>
            </p:cNvPr>
            <p:cNvSpPr>
              <a:spLocks/>
            </p:cNvSpPr>
            <p:nvPr userDrawn="1"/>
          </p:nvSpPr>
          <p:spPr>
            <a:xfrm>
              <a:off x="5390047" y="2139920"/>
              <a:ext cx="509367" cy="57600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solidFill>
              <a:schemeClr val="tx2"/>
            </a:soli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altLang="zh-CN" sz="2000" b="1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id="{FA1D3A04-4E4F-3CD3-6C2E-EBAF2DEECC0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95531" y="2211714"/>
              <a:ext cx="5181278" cy="504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003399"/>
                </a:buClr>
              </a:pPr>
              <a:r>
                <a:rPr lang="zh-CN" altLang="en-US" sz="2400" b="1" dirty="0">
                  <a:solidFill>
                    <a:schemeClr val="tx2"/>
                  </a:solidFill>
                  <a:cs typeface="+mn-ea"/>
                  <a:sym typeface="+mn-lt"/>
                </a:rPr>
                <a:t>背景</a:t>
              </a:r>
            </a:p>
          </p:txBody>
        </p:sp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D8A537FF-805C-0AB3-E071-4023F0A534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95531" y="2938643"/>
              <a:ext cx="5181278" cy="504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003399"/>
                </a:buClr>
              </a:pPr>
              <a:r>
                <a:rPr lang="en-US" altLang="zh-CN" sz="2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TCMalloc</a:t>
              </a: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结构</a:t>
              </a:r>
            </a:p>
          </p:txBody>
        </p:sp>
        <p:sp>
          <p:nvSpPr>
            <p:cNvPr id="14" name="任意多边形: 形状 37">
              <a:extLst>
                <a:ext uri="{FF2B5EF4-FFF2-40B4-BE49-F238E27FC236}">
                  <a16:creationId xmlns:a16="http://schemas.microsoft.com/office/drawing/2014/main" id="{FCE0D133-99B0-474B-1EC8-B714F775B33F}"/>
                </a:ext>
              </a:extLst>
            </p:cNvPr>
            <p:cNvSpPr/>
            <p:nvPr userDrawn="1"/>
          </p:nvSpPr>
          <p:spPr>
            <a:xfrm>
              <a:off x="5511997" y="3056666"/>
              <a:ext cx="265466" cy="265463"/>
            </a:xfrm>
            <a:custGeom>
              <a:avLst/>
              <a:gdLst>
                <a:gd name="connsiteX0" fmla="*/ 184040 w 366717"/>
                <a:gd name="connsiteY0" fmla="*/ 157687 h 366713"/>
                <a:gd name="connsiteX1" fmla="*/ 157961 w 366717"/>
                <a:gd name="connsiteY1" fmla="*/ 183766 h 366713"/>
                <a:gd name="connsiteX2" fmla="*/ 184040 w 366717"/>
                <a:gd name="connsiteY2" fmla="*/ 209845 h 366713"/>
                <a:gd name="connsiteX3" fmla="*/ 210119 w 366717"/>
                <a:gd name="connsiteY3" fmla="*/ 183766 h 366713"/>
                <a:gd name="connsiteX4" fmla="*/ 184040 w 366717"/>
                <a:gd name="connsiteY4" fmla="*/ 157687 h 366713"/>
                <a:gd name="connsiteX5" fmla="*/ 184040 w 366717"/>
                <a:gd name="connsiteY5" fmla="*/ 131497 h 366713"/>
                <a:gd name="connsiteX6" fmla="*/ 236313 w 366717"/>
                <a:gd name="connsiteY6" fmla="*/ 183770 h 366713"/>
                <a:gd name="connsiteX7" fmla="*/ 184040 w 366717"/>
                <a:gd name="connsiteY7" fmla="*/ 236043 h 366713"/>
                <a:gd name="connsiteX8" fmla="*/ 131767 w 366717"/>
                <a:gd name="connsiteY8" fmla="*/ 183770 h 366713"/>
                <a:gd name="connsiteX9" fmla="*/ 184040 w 366717"/>
                <a:gd name="connsiteY9" fmla="*/ 131497 h 366713"/>
                <a:gd name="connsiteX10" fmla="*/ 196449 w 366717"/>
                <a:gd name="connsiteY10" fmla="*/ 63651 h 366713"/>
                <a:gd name="connsiteX11" fmla="*/ 196449 w 366717"/>
                <a:gd name="connsiteY11" fmla="*/ 95828 h 366713"/>
                <a:gd name="connsiteX12" fmla="*/ 192168 w 366717"/>
                <a:gd name="connsiteY12" fmla="*/ 99692 h 366713"/>
                <a:gd name="connsiteX13" fmla="*/ 174606 w 366717"/>
                <a:gd name="connsiteY13" fmla="*/ 99827 h 366713"/>
                <a:gd name="connsiteX14" fmla="*/ 170259 w 366717"/>
                <a:gd name="connsiteY14" fmla="*/ 95967 h 366713"/>
                <a:gd name="connsiteX15" fmla="*/ 170259 w 366717"/>
                <a:gd name="connsiteY15" fmla="*/ 63802 h 366713"/>
                <a:gd name="connsiteX16" fmla="*/ 64040 w 366717"/>
                <a:gd name="connsiteY16" fmla="*/ 170263 h 366713"/>
                <a:gd name="connsiteX17" fmla="*/ 96205 w 366717"/>
                <a:gd name="connsiteY17" fmla="*/ 170263 h 366713"/>
                <a:gd name="connsiteX18" fmla="*/ 100064 w 366717"/>
                <a:gd name="connsiteY18" fmla="*/ 174602 h 366713"/>
                <a:gd name="connsiteX19" fmla="*/ 99565 w 366717"/>
                <a:gd name="connsiteY19" fmla="*/ 183770 h 366713"/>
                <a:gd name="connsiteX20" fmla="*/ 99982 w 366717"/>
                <a:gd name="connsiteY20" fmla="*/ 192168 h 366713"/>
                <a:gd name="connsiteX21" fmla="*/ 96119 w 366717"/>
                <a:gd name="connsiteY21" fmla="*/ 196457 h 366713"/>
                <a:gd name="connsiteX22" fmla="*/ 63950 w 366717"/>
                <a:gd name="connsiteY22" fmla="*/ 196457 h 366713"/>
                <a:gd name="connsiteX23" fmla="*/ 170263 w 366717"/>
                <a:gd name="connsiteY23" fmla="*/ 303741 h 366713"/>
                <a:gd name="connsiteX24" fmla="*/ 170263 w 366717"/>
                <a:gd name="connsiteY24" fmla="*/ 271576 h 366713"/>
                <a:gd name="connsiteX25" fmla="*/ 174610 w 366717"/>
                <a:gd name="connsiteY25" fmla="*/ 267717 h 366713"/>
                <a:gd name="connsiteX26" fmla="*/ 192172 w 366717"/>
                <a:gd name="connsiteY26" fmla="*/ 267852 h 366713"/>
                <a:gd name="connsiteX27" fmla="*/ 196453 w 366717"/>
                <a:gd name="connsiteY27" fmla="*/ 271715 h 366713"/>
                <a:gd name="connsiteX28" fmla="*/ 196453 w 366717"/>
                <a:gd name="connsiteY28" fmla="*/ 303893 h 366713"/>
                <a:gd name="connsiteX29" fmla="*/ 304130 w 366717"/>
                <a:gd name="connsiteY29" fmla="*/ 196461 h 366713"/>
                <a:gd name="connsiteX30" fmla="*/ 271961 w 366717"/>
                <a:gd name="connsiteY30" fmla="*/ 196461 h 366713"/>
                <a:gd name="connsiteX31" fmla="*/ 268097 w 366717"/>
                <a:gd name="connsiteY31" fmla="*/ 192172 h 366713"/>
                <a:gd name="connsiteX32" fmla="*/ 268515 w 366717"/>
                <a:gd name="connsiteY32" fmla="*/ 183774 h 366713"/>
                <a:gd name="connsiteX33" fmla="*/ 268015 w 366717"/>
                <a:gd name="connsiteY33" fmla="*/ 174606 h 366713"/>
                <a:gd name="connsiteX34" fmla="*/ 271875 w 366717"/>
                <a:gd name="connsiteY34" fmla="*/ 170268 h 366713"/>
                <a:gd name="connsiteX35" fmla="*/ 304036 w 366717"/>
                <a:gd name="connsiteY35" fmla="*/ 170268 h 366713"/>
                <a:gd name="connsiteX36" fmla="*/ 196449 w 366717"/>
                <a:gd name="connsiteY36" fmla="*/ 63651 h 366713"/>
                <a:gd name="connsiteX37" fmla="*/ 174148 w 366717"/>
                <a:gd name="connsiteY37" fmla="*/ 0 h 366713"/>
                <a:gd name="connsiteX38" fmla="*/ 192565 w 366717"/>
                <a:gd name="connsiteY38" fmla="*/ 0 h 366713"/>
                <a:gd name="connsiteX39" fmla="*/ 196453 w 366717"/>
                <a:gd name="connsiteY39" fmla="*/ 3888 h 366713"/>
                <a:gd name="connsiteX40" fmla="*/ 196453 w 366717"/>
                <a:gd name="connsiteY40" fmla="*/ 37334 h 366713"/>
                <a:gd name="connsiteX41" fmla="*/ 241244 w 366717"/>
                <a:gd name="connsiteY41" fmla="*/ 48364 h 366713"/>
                <a:gd name="connsiteX42" fmla="*/ 287951 w 366717"/>
                <a:gd name="connsiteY42" fmla="*/ 79854 h 366713"/>
                <a:gd name="connsiteX43" fmla="*/ 319441 w 366717"/>
                <a:gd name="connsiteY43" fmla="*/ 126561 h 366713"/>
                <a:gd name="connsiteX44" fmla="*/ 330377 w 366717"/>
                <a:gd name="connsiteY44" fmla="*/ 170259 h 366713"/>
                <a:gd name="connsiteX45" fmla="*/ 362828 w 366717"/>
                <a:gd name="connsiteY45" fmla="*/ 170259 h 366713"/>
                <a:gd name="connsiteX46" fmla="*/ 366717 w 366717"/>
                <a:gd name="connsiteY46" fmla="*/ 174148 h 366713"/>
                <a:gd name="connsiteX47" fmla="*/ 366717 w 366717"/>
                <a:gd name="connsiteY47" fmla="*/ 192565 h 366713"/>
                <a:gd name="connsiteX48" fmla="*/ 362828 w 366717"/>
                <a:gd name="connsiteY48" fmla="*/ 196453 h 366713"/>
                <a:gd name="connsiteX49" fmla="*/ 330446 w 366717"/>
                <a:gd name="connsiteY49" fmla="*/ 196453 h 366713"/>
                <a:gd name="connsiteX50" fmla="*/ 319441 w 366717"/>
                <a:gd name="connsiteY50" fmla="*/ 240970 h 366713"/>
                <a:gd name="connsiteX51" fmla="*/ 287951 w 366717"/>
                <a:gd name="connsiteY51" fmla="*/ 287677 h 366713"/>
                <a:gd name="connsiteX52" fmla="*/ 241244 w 366717"/>
                <a:gd name="connsiteY52" fmla="*/ 319167 h 366713"/>
                <a:gd name="connsiteX53" fmla="*/ 196453 w 366717"/>
                <a:gd name="connsiteY53" fmla="*/ 330197 h 366713"/>
                <a:gd name="connsiteX54" fmla="*/ 196453 w 366717"/>
                <a:gd name="connsiteY54" fmla="*/ 362824 h 366713"/>
                <a:gd name="connsiteX55" fmla="*/ 192565 w 366717"/>
                <a:gd name="connsiteY55" fmla="*/ 366713 h 366713"/>
                <a:gd name="connsiteX56" fmla="*/ 174148 w 366717"/>
                <a:gd name="connsiteY56" fmla="*/ 366713 h 366713"/>
                <a:gd name="connsiteX57" fmla="*/ 170259 w 366717"/>
                <a:gd name="connsiteY57" fmla="*/ 362824 h 366713"/>
                <a:gd name="connsiteX58" fmla="*/ 170259 w 366717"/>
                <a:gd name="connsiteY58" fmla="*/ 330078 h 366713"/>
                <a:gd name="connsiteX59" fmla="*/ 126835 w 366717"/>
                <a:gd name="connsiteY59" fmla="*/ 319167 h 366713"/>
                <a:gd name="connsiteX60" fmla="*/ 80128 w 366717"/>
                <a:gd name="connsiteY60" fmla="*/ 287677 h 366713"/>
                <a:gd name="connsiteX61" fmla="*/ 48639 w 366717"/>
                <a:gd name="connsiteY61" fmla="*/ 240970 h 366713"/>
                <a:gd name="connsiteX62" fmla="*/ 37633 w 366717"/>
                <a:gd name="connsiteY62" fmla="*/ 196453 h 366713"/>
                <a:gd name="connsiteX63" fmla="*/ 3888 w 366717"/>
                <a:gd name="connsiteY63" fmla="*/ 196453 h 366713"/>
                <a:gd name="connsiteX64" fmla="*/ 0 w 366717"/>
                <a:gd name="connsiteY64" fmla="*/ 192565 h 366713"/>
                <a:gd name="connsiteX65" fmla="*/ 0 w 366717"/>
                <a:gd name="connsiteY65" fmla="*/ 174148 h 366713"/>
                <a:gd name="connsiteX66" fmla="*/ 3888 w 366717"/>
                <a:gd name="connsiteY66" fmla="*/ 170259 h 366713"/>
                <a:gd name="connsiteX67" fmla="*/ 37703 w 366717"/>
                <a:gd name="connsiteY67" fmla="*/ 170259 h 366713"/>
                <a:gd name="connsiteX68" fmla="*/ 48639 w 366717"/>
                <a:gd name="connsiteY68" fmla="*/ 126561 h 366713"/>
                <a:gd name="connsiteX69" fmla="*/ 80128 w 366717"/>
                <a:gd name="connsiteY69" fmla="*/ 79854 h 366713"/>
                <a:gd name="connsiteX70" fmla="*/ 126835 w 366717"/>
                <a:gd name="connsiteY70" fmla="*/ 48364 h 366713"/>
                <a:gd name="connsiteX71" fmla="*/ 170259 w 366717"/>
                <a:gd name="connsiteY71" fmla="*/ 37453 h 366713"/>
                <a:gd name="connsiteX72" fmla="*/ 170259 w 366717"/>
                <a:gd name="connsiteY72" fmla="*/ 3888 h 366713"/>
                <a:gd name="connsiteX73" fmla="*/ 174148 w 366717"/>
                <a:gd name="connsiteY73" fmla="*/ 0 h 366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66717" h="366713">
                  <a:moveTo>
                    <a:pt x="184040" y="157687"/>
                  </a:moveTo>
                  <a:cubicBezTo>
                    <a:pt x="169658" y="157687"/>
                    <a:pt x="157961" y="169388"/>
                    <a:pt x="157961" y="183766"/>
                  </a:cubicBezTo>
                  <a:cubicBezTo>
                    <a:pt x="157961" y="198144"/>
                    <a:pt x="169662" y="209845"/>
                    <a:pt x="184040" y="209845"/>
                  </a:cubicBezTo>
                  <a:cubicBezTo>
                    <a:pt x="198418" y="209845"/>
                    <a:pt x="210119" y="198144"/>
                    <a:pt x="210119" y="183766"/>
                  </a:cubicBezTo>
                  <a:cubicBezTo>
                    <a:pt x="210119" y="169388"/>
                    <a:pt x="198422" y="157687"/>
                    <a:pt x="184040" y="157687"/>
                  </a:cubicBezTo>
                  <a:close/>
                  <a:moveTo>
                    <a:pt x="184040" y="131497"/>
                  </a:moveTo>
                  <a:cubicBezTo>
                    <a:pt x="212861" y="131497"/>
                    <a:pt x="236313" y="154949"/>
                    <a:pt x="236313" y="183770"/>
                  </a:cubicBezTo>
                  <a:cubicBezTo>
                    <a:pt x="236313" y="212591"/>
                    <a:pt x="212865" y="236043"/>
                    <a:pt x="184040" y="236043"/>
                  </a:cubicBezTo>
                  <a:cubicBezTo>
                    <a:pt x="155214" y="236043"/>
                    <a:pt x="131767" y="212591"/>
                    <a:pt x="131767" y="183770"/>
                  </a:cubicBezTo>
                  <a:cubicBezTo>
                    <a:pt x="131767" y="154949"/>
                    <a:pt x="155219" y="131497"/>
                    <a:pt x="184040" y="131497"/>
                  </a:cubicBezTo>
                  <a:close/>
                  <a:moveTo>
                    <a:pt x="196449" y="63651"/>
                  </a:moveTo>
                  <a:lnTo>
                    <a:pt x="196449" y="95828"/>
                  </a:lnTo>
                  <a:cubicBezTo>
                    <a:pt x="196449" y="98128"/>
                    <a:pt x="194460" y="99913"/>
                    <a:pt x="192168" y="99692"/>
                  </a:cubicBezTo>
                  <a:cubicBezTo>
                    <a:pt x="186325" y="99126"/>
                    <a:pt x="180439" y="99172"/>
                    <a:pt x="174606" y="99827"/>
                  </a:cubicBezTo>
                  <a:cubicBezTo>
                    <a:pt x="172293" y="100085"/>
                    <a:pt x="170259" y="98296"/>
                    <a:pt x="170259" y="95967"/>
                  </a:cubicBezTo>
                  <a:lnTo>
                    <a:pt x="170259" y="63802"/>
                  </a:lnTo>
                  <a:cubicBezTo>
                    <a:pt x="114573" y="70154"/>
                    <a:pt x="70269" y="114536"/>
                    <a:pt x="64040" y="170263"/>
                  </a:cubicBezTo>
                  <a:lnTo>
                    <a:pt x="96205" y="170263"/>
                  </a:lnTo>
                  <a:cubicBezTo>
                    <a:pt x="98529" y="170263"/>
                    <a:pt x="100318" y="172289"/>
                    <a:pt x="100064" y="174602"/>
                  </a:cubicBezTo>
                  <a:cubicBezTo>
                    <a:pt x="99737" y="177614"/>
                    <a:pt x="99565" y="180671"/>
                    <a:pt x="99565" y="183770"/>
                  </a:cubicBezTo>
                  <a:cubicBezTo>
                    <a:pt x="99565" y="186602"/>
                    <a:pt x="99708" y="189405"/>
                    <a:pt x="99982" y="192168"/>
                  </a:cubicBezTo>
                  <a:cubicBezTo>
                    <a:pt x="100212" y="194464"/>
                    <a:pt x="98423" y="196457"/>
                    <a:pt x="96119" y="196457"/>
                  </a:cubicBezTo>
                  <a:lnTo>
                    <a:pt x="63950" y="196457"/>
                  </a:lnTo>
                  <a:cubicBezTo>
                    <a:pt x="69835" y="252569"/>
                    <a:pt x="114303" y="297356"/>
                    <a:pt x="170263" y="303741"/>
                  </a:cubicBezTo>
                  <a:lnTo>
                    <a:pt x="170263" y="271576"/>
                  </a:lnTo>
                  <a:cubicBezTo>
                    <a:pt x="170263" y="269247"/>
                    <a:pt x="172293" y="267459"/>
                    <a:pt x="174610" y="267717"/>
                  </a:cubicBezTo>
                  <a:cubicBezTo>
                    <a:pt x="180443" y="268372"/>
                    <a:pt x="186329" y="268418"/>
                    <a:pt x="192172" y="267852"/>
                  </a:cubicBezTo>
                  <a:cubicBezTo>
                    <a:pt x="194464" y="267631"/>
                    <a:pt x="196453" y="269411"/>
                    <a:pt x="196453" y="271715"/>
                  </a:cubicBezTo>
                  <a:lnTo>
                    <a:pt x="196453" y="303893"/>
                  </a:lnTo>
                  <a:cubicBezTo>
                    <a:pt x="253060" y="298085"/>
                    <a:pt x="298199" y="253019"/>
                    <a:pt x="304130" y="196461"/>
                  </a:cubicBezTo>
                  <a:lnTo>
                    <a:pt x="271961" y="196461"/>
                  </a:lnTo>
                  <a:cubicBezTo>
                    <a:pt x="269656" y="196461"/>
                    <a:pt x="267868" y="194468"/>
                    <a:pt x="268097" y="192172"/>
                  </a:cubicBezTo>
                  <a:cubicBezTo>
                    <a:pt x="268375" y="189409"/>
                    <a:pt x="268515" y="186606"/>
                    <a:pt x="268515" y="183774"/>
                  </a:cubicBezTo>
                  <a:cubicBezTo>
                    <a:pt x="268515" y="180675"/>
                    <a:pt x="268343" y="177618"/>
                    <a:pt x="268015" y="174606"/>
                  </a:cubicBezTo>
                  <a:cubicBezTo>
                    <a:pt x="267762" y="172293"/>
                    <a:pt x="269550" y="170268"/>
                    <a:pt x="271875" y="170268"/>
                  </a:cubicBezTo>
                  <a:lnTo>
                    <a:pt x="304036" y="170268"/>
                  </a:lnTo>
                  <a:cubicBezTo>
                    <a:pt x="297753" y="114090"/>
                    <a:pt x="252778" y="69430"/>
                    <a:pt x="196449" y="63651"/>
                  </a:cubicBezTo>
                  <a:close/>
                  <a:moveTo>
                    <a:pt x="174148" y="0"/>
                  </a:moveTo>
                  <a:lnTo>
                    <a:pt x="192565" y="0"/>
                  </a:lnTo>
                  <a:cubicBezTo>
                    <a:pt x="194714" y="0"/>
                    <a:pt x="196453" y="1739"/>
                    <a:pt x="196453" y="3888"/>
                  </a:cubicBezTo>
                  <a:lnTo>
                    <a:pt x="196453" y="37334"/>
                  </a:lnTo>
                  <a:cubicBezTo>
                    <a:pt x="211907" y="38619"/>
                    <a:pt x="226928" y="42307"/>
                    <a:pt x="241244" y="48364"/>
                  </a:cubicBezTo>
                  <a:cubicBezTo>
                    <a:pt x="258745" y="55768"/>
                    <a:pt x="274461" y="66364"/>
                    <a:pt x="287951" y="79854"/>
                  </a:cubicBezTo>
                  <a:cubicBezTo>
                    <a:pt x="301445" y="93344"/>
                    <a:pt x="312037" y="109060"/>
                    <a:pt x="319441" y="126561"/>
                  </a:cubicBezTo>
                  <a:cubicBezTo>
                    <a:pt x="325355" y="140542"/>
                    <a:pt x="329010" y="155190"/>
                    <a:pt x="330377" y="170259"/>
                  </a:cubicBezTo>
                  <a:lnTo>
                    <a:pt x="362828" y="170259"/>
                  </a:lnTo>
                  <a:cubicBezTo>
                    <a:pt x="364973" y="170259"/>
                    <a:pt x="366717" y="171999"/>
                    <a:pt x="366717" y="174148"/>
                  </a:cubicBezTo>
                  <a:lnTo>
                    <a:pt x="366717" y="192565"/>
                  </a:lnTo>
                  <a:cubicBezTo>
                    <a:pt x="366717" y="194714"/>
                    <a:pt x="364977" y="196453"/>
                    <a:pt x="362828" y="196453"/>
                  </a:cubicBezTo>
                  <a:lnTo>
                    <a:pt x="330446" y="196453"/>
                  </a:lnTo>
                  <a:cubicBezTo>
                    <a:pt x="329141" y="211809"/>
                    <a:pt x="325461" y="226736"/>
                    <a:pt x="319441" y="240970"/>
                  </a:cubicBezTo>
                  <a:cubicBezTo>
                    <a:pt x="312037" y="258471"/>
                    <a:pt x="301441" y="274187"/>
                    <a:pt x="287951" y="287677"/>
                  </a:cubicBezTo>
                  <a:cubicBezTo>
                    <a:pt x="274461" y="301171"/>
                    <a:pt x="258745" y="311763"/>
                    <a:pt x="241244" y="319167"/>
                  </a:cubicBezTo>
                  <a:cubicBezTo>
                    <a:pt x="226924" y="325224"/>
                    <a:pt x="211907" y="328912"/>
                    <a:pt x="196453" y="330197"/>
                  </a:cubicBezTo>
                  <a:lnTo>
                    <a:pt x="196453" y="362824"/>
                  </a:lnTo>
                  <a:cubicBezTo>
                    <a:pt x="196453" y="364973"/>
                    <a:pt x="194714" y="366713"/>
                    <a:pt x="192565" y="366713"/>
                  </a:cubicBezTo>
                  <a:lnTo>
                    <a:pt x="174148" y="366713"/>
                  </a:lnTo>
                  <a:cubicBezTo>
                    <a:pt x="171999" y="366713"/>
                    <a:pt x="170259" y="364973"/>
                    <a:pt x="170259" y="362824"/>
                  </a:cubicBezTo>
                  <a:lnTo>
                    <a:pt x="170259" y="330078"/>
                  </a:lnTo>
                  <a:cubicBezTo>
                    <a:pt x="155288" y="328691"/>
                    <a:pt x="140730" y="325044"/>
                    <a:pt x="126835" y="319167"/>
                  </a:cubicBezTo>
                  <a:cubicBezTo>
                    <a:pt x="109334" y="311763"/>
                    <a:pt x="93622" y="301167"/>
                    <a:pt x="80128" y="287677"/>
                  </a:cubicBezTo>
                  <a:cubicBezTo>
                    <a:pt x="66634" y="274187"/>
                    <a:pt x="56042" y="258471"/>
                    <a:pt x="48639" y="240970"/>
                  </a:cubicBezTo>
                  <a:cubicBezTo>
                    <a:pt x="42618" y="226736"/>
                    <a:pt x="38939" y="211809"/>
                    <a:pt x="37633" y="196453"/>
                  </a:cubicBezTo>
                  <a:lnTo>
                    <a:pt x="3888" y="196453"/>
                  </a:lnTo>
                  <a:cubicBezTo>
                    <a:pt x="1739" y="196453"/>
                    <a:pt x="0" y="194714"/>
                    <a:pt x="0" y="192565"/>
                  </a:cubicBezTo>
                  <a:lnTo>
                    <a:pt x="0" y="174148"/>
                  </a:lnTo>
                  <a:cubicBezTo>
                    <a:pt x="0" y="171999"/>
                    <a:pt x="1739" y="170259"/>
                    <a:pt x="3888" y="170259"/>
                  </a:cubicBezTo>
                  <a:lnTo>
                    <a:pt x="37703" y="170259"/>
                  </a:lnTo>
                  <a:cubicBezTo>
                    <a:pt x="39070" y="155190"/>
                    <a:pt x="42724" y="140542"/>
                    <a:pt x="48639" y="126561"/>
                  </a:cubicBezTo>
                  <a:cubicBezTo>
                    <a:pt x="56042" y="109060"/>
                    <a:pt x="66639" y="93348"/>
                    <a:pt x="80128" y="79854"/>
                  </a:cubicBezTo>
                  <a:cubicBezTo>
                    <a:pt x="93618" y="66360"/>
                    <a:pt x="109334" y="55768"/>
                    <a:pt x="126835" y="48364"/>
                  </a:cubicBezTo>
                  <a:cubicBezTo>
                    <a:pt x="140730" y="42487"/>
                    <a:pt x="155288" y="38840"/>
                    <a:pt x="170259" y="37453"/>
                  </a:cubicBezTo>
                  <a:lnTo>
                    <a:pt x="170259" y="3888"/>
                  </a:lnTo>
                  <a:cubicBezTo>
                    <a:pt x="170259" y="1739"/>
                    <a:pt x="171999" y="0"/>
                    <a:pt x="174148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" name="任意多边形: 形状 40">
              <a:extLst>
                <a:ext uri="{FF2B5EF4-FFF2-40B4-BE49-F238E27FC236}">
                  <a16:creationId xmlns:a16="http://schemas.microsoft.com/office/drawing/2014/main" id="{86CA8CBD-C038-A3E9-BB37-6B010D88143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524433" y="2294927"/>
              <a:ext cx="240595" cy="265987"/>
            </a:xfrm>
            <a:custGeom>
              <a:avLst/>
              <a:gdLst>
                <a:gd name="connsiteX0" fmla="*/ 351511 w 379092"/>
                <a:gd name="connsiteY0" fmla="*/ 206420 h 419100"/>
                <a:gd name="connsiteX1" fmla="*/ 370928 w 379092"/>
                <a:gd name="connsiteY1" fmla="*/ 104722 h 419100"/>
                <a:gd name="connsiteX2" fmla="*/ 293473 w 379092"/>
                <a:gd name="connsiteY2" fmla="*/ 69549 h 419100"/>
                <a:gd name="connsiteX3" fmla="*/ 269389 w 379092"/>
                <a:gd name="connsiteY3" fmla="*/ 71247 h 419100"/>
                <a:gd name="connsiteX4" fmla="*/ 189547 w 379092"/>
                <a:gd name="connsiteY4" fmla="*/ 0 h 419100"/>
                <a:gd name="connsiteX5" fmla="*/ 109653 w 379092"/>
                <a:gd name="connsiteY5" fmla="*/ 71247 h 419100"/>
                <a:gd name="connsiteX6" fmla="*/ 85621 w 379092"/>
                <a:gd name="connsiteY6" fmla="*/ 69549 h 419100"/>
                <a:gd name="connsiteX7" fmla="*/ 8167 w 379092"/>
                <a:gd name="connsiteY7" fmla="*/ 104722 h 419100"/>
                <a:gd name="connsiteX8" fmla="*/ 27531 w 379092"/>
                <a:gd name="connsiteY8" fmla="*/ 206420 h 419100"/>
                <a:gd name="connsiteX9" fmla="*/ 29918 w 379092"/>
                <a:gd name="connsiteY9" fmla="*/ 209444 h 419100"/>
                <a:gd name="connsiteX10" fmla="*/ 8167 w 379092"/>
                <a:gd name="connsiteY10" fmla="*/ 314166 h 419100"/>
                <a:gd name="connsiteX11" fmla="*/ 85621 w 379092"/>
                <a:gd name="connsiteY11" fmla="*/ 349338 h 419100"/>
                <a:gd name="connsiteX12" fmla="*/ 109653 w 379092"/>
                <a:gd name="connsiteY12" fmla="*/ 347641 h 419100"/>
                <a:gd name="connsiteX13" fmla="*/ 189547 w 379092"/>
                <a:gd name="connsiteY13" fmla="*/ 419100 h 419100"/>
                <a:gd name="connsiteX14" fmla="*/ 269389 w 379092"/>
                <a:gd name="connsiteY14" fmla="*/ 347853 h 419100"/>
                <a:gd name="connsiteX15" fmla="*/ 293473 w 379092"/>
                <a:gd name="connsiteY15" fmla="*/ 349551 h 419100"/>
                <a:gd name="connsiteX16" fmla="*/ 370928 w 379092"/>
                <a:gd name="connsiteY16" fmla="*/ 314378 h 419100"/>
                <a:gd name="connsiteX17" fmla="*/ 349177 w 379092"/>
                <a:gd name="connsiteY17" fmla="*/ 209656 h 419100"/>
                <a:gd name="connsiteX18" fmla="*/ 351511 w 379092"/>
                <a:gd name="connsiteY18" fmla="*/ 206420 h 419100"/>
                <a:gd name="connsiteX19" fmla="*/ 293473 w 379092"/>
                <a:gd name="connsiteY19" fmla="*/ 90504 h 419100"/>
                <a:gd name="connsiteX20" fmla="*/ 352784 w 379092"/>
                <a:gd name="connsiteY20" fmla="*/ 115173 h 419100"/>
                <a:gd name="connsiteX21" fmla="*/ 335543 w 379092"/>
                <a:gd name="connsiteY21" fmla="*/ 192680 h 419100"/>
                <a:gd name="connsiteX22" fmla="*/ 290396 w 379092"/>
                <a:gd name="connsiteY22" fmla="*/ 151247 h 419100"/>
                <a:gd name="connsiteX23" fmla="*/ 277081 w 379092"/>
                <a:gd name="connsiteY23" fmla="*/ 91353 h 419100"/>
                <a:gd name="connsiteX24" fmla="*/ 293473 w 379092"/>
                <a:gd name="connsiteY24" fmla="*/ 90504 h 419100"/>
                <a:gd name="connsiteX25" fmla="*/ 231457 w 379092"/>
                <a:gd name="connsiteY25" fmla="*/ 282017 h 419100"/>
                <a:gd name="connsiteX26" fmla="*/ 189547 w 379092"/>
                <a:gd name="connsiteY26" fmla="*/ 303237 h 419100"/>
                <a:gd name="connsiteX27" fmla="*/ 147637 w 379092"/>
                <a:gd name="connsiteY27" fmla="*/ 282017 h 419100"/>
                <a:gd name="connsiteX28" fmla="*/ 108486 w 379092"/>
                <a:gd name="connsiteY28" fmla="*/ 256235 h 419100"/>
                <a:gd name="connsiteX29" fmla="*/ 108486 w 379092"/>
                <a:gd name="connsiteY29" fmla="*/ 162653 h 419100"/>
                <a:gd name="connsiteX30" fmla="*/ 189547 w 379092"/>
                <a:gd name="connsiteY30" fmla="*/ 115810 h 419100"/>
                <a:gd name="connsiteX31" fmla="*/ 231457 w 379092"/>
                <a:gd name="connsiteY31" fmla="*/ 137030 h 419100"/>
                <a:gd name="connsiteX32" fmla="*/ 270556 w 379092"/>
                <a:gd name="connsiteY32" fmla="*/ 162653 h 419100"/>
                <a:gd name="connsiteX33" fmla="*/ 273261 w 379092"/>
                <a:gd name="connsiteY33" fmla="*/ 209444 h 419100"/>
                <a:gd name="connsiteX34" fmla="*/ 270556 w 379092"/>
                <a:gd name="connsiteY34" fmla="*/ 256235 h 419100"/>
                <a:gd name="connsiteX35" fmla="*/ 231457 w 379092"/>
                <a:gd name="connsiteY35" fmla="*/ 282017 h 419100"/>
                <a:gd name="connsiteX36" fmla="*/ 266312 w 379092"/>
                <a:gd name="connsiteY36" fmla="*/ 284882 h 419100"/>
                <a:gd name="connsiteX37" fmla="*/ 255702 w 379092"/>
                <a:gd name="connsiteY37" fmla="*/ 324299 h 419100"/>
                <a:gd name="connsiteX38" fmla="*/ 216444 w 379092"/>
                <a:gd name="connsiteY38" fmla="*/ 313689 h 419100"/>
                <a:gd name="connsiteX39" fmla="*/ 241749 w 379092"/>
                <a:gd name="connsiteY39" fmla="*/ 300267 h 419100"/>
                <a:gd name="connsiteX40" fmla="*/ 266312 w 379092"/>
                <a:gd name="connsiteY40" fmla="*/ 284882 h 419100"/>
                <a:gd name="connsiteX41" fmla="*/ 162492 w 379092"/>
                <a:gd name="connsiteY41" fmla="*/ 313582 h 419100"/>
                <a:gd name="connsiteX42" fmla="*/ 123234 w 379092"/>
                <a:gd name="connsiteY42" fmla="*/ 324192 h 419100"/>
                <a:gd name="connsiteX43" fmla="*/ 112624 w 379092"/>
                <a:gd name="connsiteY43" fmla="*/ 284776 h 419100"/>
                <a:gd name="connsiteX44" fmla="*/ 137027 w 379092"/>
                <a:gd name="connsiteY44" fmla="*/ 300054 h 419100"/>
                <a:gd name="connsiteX45" fmla="*/ 162492 w 379092"/>
                <a:gd name="connsiteY45" fmla="*/ 313582 h 419100"/>
                <a:gd name="connsiteX46" fmla="*/ 85834 w 379092"/>
                <a:gd name="connsiteY46" fmla="*/ 238197 h 419100"/>
                <a:gd name="connsiteX47" fmla="*/ 56921 w 379092"/>
                <a:gd name="connsiteY47" fmla="*/ 209444 h 419100"/>
                <a:gd name="connsiteX48" fmla="*/ 85834 w 379092"/>
                <a:gd name="connsiteY48" fmla="*/ 180691 h 419100"/>
                <a:gd name="connsiteX49" fmla="*/ 84825 w 379092"/>
                <a:gd name="connsiteY49" fmla="*/ 209444 h 419100"/>
                <a:gd name="connsiteX50" fmla="*/ 85834 w 379092"/>
                <a:gd name="connsiteY50" fmla="*/ 238197 h 419100"/>
                <a:gd name="connsiteX51" fmla="*/ 112783 w 379092"/>
                <a:gd name="connsiteY51" fmla="*/ 134006 h 419100"/>
                <a:gd name="connsiteX52" fmla="*/ 123393 w 379092"/>
                <a:gd name="connsiteY52" fmla="*/ 94589 h 419100"/>
                <a:gd name="connsiteX53" fmla="*/ 162651 w 379092"/>
                <a:gd name="connsiteY53" fmla="*/ 105199 h 419100"/>
                <a:gd name="connsiteX54" fmla="*/ 137346 w 379092"/>
                <a:gd name="connsiteY54" fmla="*/ 118674 h 419100"/>
                <a:gd name="connsiteX55" fmla="*/ 112783 w 379092"/>
                <a:gd name="connsiteY55" fmla="*/ 134006 h 419100"/>
                <a:gd name="connsiteX56" fmla="*/ 216603 w 379092"/>
                <a:gd name="connsiteY56" fmla="*/ 105305 h 419100"/>
                <a:gd name="connsiteX57" fmla="*/ 255861 w 379092"/>
                <a:gd name="connsiteY57" fmla="*/ 94695 h 419100"/>
                <a:gd name="connsiteX58" fmla="*/ 266471 w 379092"/>
                <a:gd name="connsiteY58" fmla="*/ 134112 h 419100"/>
                <a:gd name="connsiteX59" fmla="*/ 242067 w 379092"/>
                <a:gd name="connsiteY59" fmla="*/ 118886 h 419100"/>
                <a:gd name="connsiteX60" fmla="*/ 216603 w 379092"/>
                <a:gd name="connsiteY60" fmla="*/ 105305 h 419100"/>
                <a:gd name="connsiteX61" fmla="*/ 293261 w 379092"/>
                <a:gd name="connsiteY61" fmla="*/ 180691 h 419100"/>
                <a:gd name="connsiteX62" fmla="*/ 322174 w 379092"/>
                <a:gd name="connsiteY62" fmla="*/ 209444 h 419100"/>
                <a:gd name="connsiteX63" fmla="*/ 293261 w 379092"/>
                <a:gd name="connsiteY63" fmla="*/ 238197 h 419100"/>
                <a:gd name="connsiteX64" fmla="*/ 294269 w 379092"/>
                <a:gd name="connsiteY64" fmla="*/ 209444 h 419100"/>
                <a:gd name="connsiteX65" fmla="*/ 293261 w 379092"/>
                <a:gd name="connsiteY65" fmla="*/ 180691 h 419100"/>
                <a:gd name="connsiteX66" fmla="*/ 189547 w 379092"/>
                <a:gd name="connsiteY66" fmla="*/ 21220 h 419100"/>
                <a:gd name="connsiteX67" fmla="*/ 247903 w 379092"/>
                <a:gd name="connsiteY67" fmla="*/ 75120 h 419100"/>
                <a:gd name="connsiteX68" fmla="*/ 189547 w 379092"/>
                <a:gd name="connsiteY68" fmla="*/ 93422 h 419100"/>
                <a:gd name="connsiteX69" fmla="*/ 131192 w 379092"/>
                <a:gd name="connsiteY69" fmla="*/ 75120 h 419100"/>
                <a:gd name="connsiteX70" fmla="*/ 189547 w 379092"/>
                <a:gd name="connsiteY70" fmla="*/ 21220 h 419100"/>
                <a:gd name="connsiteX71" fmla="*/ 26523 w 379092"/>
                <a:gd name="connsiteY71" fmla="*/ 115173 h 419100"/>
                <a:gd name="connsiteX72" fmla="*/ 85834 w 379092"/>
                <a:gd name="connsiteY72" fmla="*/ 90504 h 419100"/>
                <a:gd name="connsiteX73" fmla="*/ 102226 w 379092"/>
                <a:gd name="connsiteY73" fmla="*/ 91353 h 419100"/>
                <a:gd name="connsiteX74" fmla="*/ 88910 w 379092"/>
                <a:gd name="connsiteY74" fmla="*/ 151247 h 419100"/>
                <a:gd name="connsiteX75" fmla="*/ 43499 w 379092"/>
                <a:gd name="connsiteY75" fmla="*/ 192680 h 419100"/>
                <a:gd name="connsiteX76" fmla="*/ 26523 w 379092"/>
                <a:gd name="connsiteY76" fmla="*/ 115173 h 419100"/>
                <a:gd name="connsiteX77" fmla="*/ 85621 w 379092"/>
                <a:gd name="connsiteY77" fmla="*/ 328383 h 419100"/>
                <a:gd name="connsiteX78" fmla="*/ 26311 w 379092"/>
                <a:gd name="connsiteY78" fmla="*/ 303715 h 419100"/>
                <a:gd name="connsiteX79" fmla="*/ 43658 w 379092"/>
                <a:gd name="connsiteY79" fmla="*/ 226049 h 419100"/>
                <a:gd name="connsiteX80" fmla="*/ 88698 w 379092"/>
                <a:gd name="connsiteY80" fmla="*/ 267694 h 419100"/>
                <a:gd name="connsiteX81" fmla="*/ 102014 w 379092"/>
                <a:gd name="connsiteY81" fmla="*/ 327534 h 419100"/>
                <a:gd name="connsiteX82" fmla="*/ 85621 w 379092"/>
                <a:gd name="connsiteY82" fmla="*/ 328383 h 419100"/>
                <a:gd name="connsiteX83" fmla="*/ 189547 w 379092"/>
                <a:gd name="connsiteY83" fmla="*/ 397880 h 419100"/>
                <a:gd name="connsiteX84" fmla="*/ 131192 w 379092"/>
                <a:gd name="connsiteY84" fmla="*/ 344033 h 419100"/>
                <a:gd name="connsiteX85" fmla="*/ 189547 w 379092"/>
                <a:gd name="connsiteY85" fmla="*/ 325678 h 419100"/>
                <a:gd name="connsiteX86" fmla="*/ 247903 w 379092"/>
                <a:gd name="connsiteY86" fmla="*/ 344033 h 419100"/>
                <a:gd name="connsiteX87" fmla="*/ 189547 w 379092"/>
                <a:gd name="connsiteY87" fmla="*/ 397880 h 419100"/>
                <a:gd name="connsiteX88" fmla="*/ 352784 w 379092"/>
                <a:gd name="connsiteY88" fmla="*/ 303715 h 419100"/>
                <a:gd name="connsiteX89" fmla="*/ 293473 w 379092"/>
                <a:gd name="connsiteY89" fmla="*/ 328383 h 419100"/>
                <a:gd name="connsiteX90" fmla="*/ 277081 w 379092"/>
                <a:gd name="connsiteY90" fmla="*/ 327534 h 419100"/>
                <a:gd name="connsiteX91" fmla="*/ 290396 w 379092"/>
                <a:gd name="connsiteY91" fmla="*/ 267694 h 419100"/>
                <a:gd name="connsiteX92" fmla="*/ 335437 w 379092"/>
                <a:gd name="connsiteY92" fmla="*/ 226049 h 419100"/>
                <a:gd name="connsiteX93" fmla="*/ 352784 w 379092"/>
                <a:gd name="connsiteY93" fmla="*/ 30371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79092" h="419100">
                  <a:moveTo>
                    <a:pt x="351511" y="206420"/>
                  </a:moveTo>
                  <a:cubicBezTo>
                    <a:pt x="379628" y="167799"/>
                    <a:pt x="386524" y="131725"/>
                    <a:pt x="370928" y="104722"/>
                  </a:cubicBezTo>
                  <a:cubicBezTo>
                    <a:pt x="361643" y="88807"/>
                    <a:pt x="340688" y="69549"/>
                    <a:pt x="293473" y="69549"/>
                  </a:cubicBezTo>
                  <a:cubicBezTo>
                    <a:pt x="285418" y="69634"/>
                    <a:pt x="277376" y="70200"/>
                    <a:pt x="269389" y="71247"/>
                  </a:cubicBezTo>
                  <a:cubicBezTo>
                    <a:pt x="250503" y="27162"/>
                    <a:pt x="222280" y="0"/>
                    <a:pt x="189547" y="0"/>
                  </a:cubicBezTo>
                  <a:cubicBezTo>
                    <a:pt x="156815" y="0"/>
                    <a:pt x="128592" y="27162"/>
                    <a:pt x="109653" y="71247"/>
                  </a:cubicBezTo>
                  <a:cubicBezTo>
                    <a:pt x="101684" y="70200"/>
                    <a:pt x="93658" y="69634"/>
                    <a:pt x="85621" y="69549"/>
                  </a:cubicBezTo>
                  <a:cubicBezTo>
                    <a:pt x="38353" y="69549"/>
                    <a:pt x="17398" y="88701"/>
                    <a:pt x="8167" y="104722"/>
                  </a:cubicBezTo>
                  <a:cubicBezTo>
                    <a:pt x="-7430" y="131725"/>
                    <a:pt x="-533" y="167799"/>
                    <a:pt x="27531" y="206420"/>
                  </a:cubicBezTo>
                  <a:cubicBezTo>
                    <a:pt x="28274" y="207428"/>
                    <a:pt x="29122" y="208436"/>
                    <a:pt x="29918" y="209444"/>
                  </a:cubicBezTo>
                  <a:cubicBezTo>
                    <a:pt x="1165" y="247853"/>
                    <a:pt x="-8172" y="285837"/>
                    <a:pt x="8167" y="314166"/>
                  </a:cubicBezTo>
                  <a:cubicBezTo>
                    <a:pt x="17398" y="330081"/>
                    <a:pt x="38353" y="349338"/>
                    <a:pt x="85621" y="349338"/>
                  </a:cubicBezTo>
                  <a:cubicBezTo>
                    <a:pt x="93658" y="349254"/>
                    <a:pt x="101684" y="348687"/>
                    <a:pt x="109653" y="347641"/>
                  </a:cubicBezTo>
                  <a:cubicBezTo>
                    <a:pt x="128592" y="391726"/>
                    <a:pt x="156815" y="419100"/>
                    <a:pt x="189547" y="419100"/>
                  </a:cubicBezTo>
                  <a:cubicBezTo>
                    <a:pt x="222280" y="419100"/>
                    <a:pt x="250503" y="391938"/>
                    <a:pt x="269389" y="347853"/>
                  </a:cubicBezTo>
                  <a:cubicBezTo>
                    <a:pt x="277376" y="348900"/>
                    <a:pt x="285418" y="349466"/>
                    <a:pt x="293473" y="349551"/>
                  </a:cubicBezTo>
                  <a:cubicBezTo>
                    <a:pt x="340688" y="349551"/>
                    <a:pt x="361643" y="330453"/>
                    <a:pt x="370928" y="314378"/>
                  </a:cubicBezTo>
                  <a:cubicBezTo>
                    <a:pt x="387267" y="286049"/>
                    <a:pt x="377877" y="248065"/>
                    <a:pt x="349177" y="209656"/>
                  </a:cubicBezTo>
                  <a:cubicBezTo>
                    <a:pt x="350132" y="208436"/>
                    <a:pt x="350821" y="207428"/>
                    <a:pt x="351511" y="206420"/>
                  </a:cubicBezTo>
                  <a:close/>
                  <a:moveTo>
                    <a:pt x="293473" y="90504"/>
                  </a:moveTo>
                  <a:cubicBezTo>
                    <a:pt x="321696" y="90504"/>
                    <a:pt x="343182" y="98568"/>
                    <a:pt x="352784" y="115173"/>
                  </a:cubicBezTo>
                  <a:cubicBezTo>
                    <a:pt x="364190" y="134908"/>
                    <a:pt x="356710" y="162919"/>
                    <a:pt x="335543" y="192680"/>
                  </a:cubicBezTo>
                  <a:cubicBezTo>
                    <a:pt x="321804" y="177506"/>
                    <a:pt x="306691" y="163636"/>
                    <a:pt x="290396" y="151247"/>
                  </a:cubicBezTo>
                  <a:cubicBezTo>
                    <a:pt x="287784" y="130920"/>
                    <a:pt x="283327" y="110872"/>
                    <a:pt x="277081" y="91353"/>
                  </a:cubicBezTo>
                  <a:cubicBezTo>
                    <a:pt x="282757" y="90823"/>
                    <a:pt x="288222" y="90504"/>
                    <a:pt x="293473" y="90504"/>
                  </a:cubicBezTo>
                  <a:close/>
                  <a:moveTo>
                    <a:pt x="231457" y="282017"/>
                  </a:moveTo>
                  <a:cubicBezTo>
                    <a:pt x="217884" y="289848"/>
                    <a:pt x="203893" y="296932"/>
                    <a:pt x="189547" y="303237"/>
                  </a:cubicBezTo>
                  <a:cubicBezTo>
                    <a:pt x="175197" y="296943"/>
                    <a:pt x="161205" y="289858"/>
                    <a:pt x="147637" y="282017"/>
                  </a:cubicBezTo>
                  <a:cubicBezTo>
                    <a:pt x="134102" y="274184"/>
                    <a:pt x="121029" y="265575"/>
                    <a:pt x="108486" y="256235"/>
                  </a:cubicBezTo>
                  <a:cubicBezTo>
                    <a:pt x="104878" y="225145"/>
                    <a:pt x="104878" y="193743"/>
                    <a:pt x="108486" y="162653"/>
                  </a:cubicBezTo>
                  <a:cubicBezTo>
                    <a:pt x="133590" y="143936"/>
                    <a:pt x="160795" y="128215"/>
                    <a:pt x="189547" y="115810"/>
                  </a:cubicBezTo>
                  <a:cubicBezTo>
                    <a:pt x="203904" y="122092"/>
                    <a:pt x="217896" y="129177"/>
                    <a:pt x="231457" y="137030"/>
                  </a:cubicBezTo>
                  <a:cubicBezTo>
                    <a:pt x="244952" y="144845"/>
                    <a:pt x="258005" y="153399"/>
                    <a:pt x="270556" y="162653"/>
                  </a:cubicBezTo>
                  <a:cubicBezTo>
                    <a:pt x="272338" y="178187"/>
                    <a:pt x="273242" y="193808"/>
                    <a:pt x="273261" y="209444"/>
                  </a:cubicBezTo>
                  <a:cubicBezTo>
                    <a:pt x="273242" y="225079"/>
                    <a:pt x="272338" y="240701"/>
                    <a:pt x="270556" y="256235"/>
                  </a:cubicBezTo>
                  <a:cubicBezTo>
                    <a:pt x="258021" y="265561"/>
                    <a:pt x="244967" y="274169"/>
                    <a:pt x="231457" y="282017"/>
                  </a:cubicBezTo>
                  <a:close/>
                  <a:moveTo>
                    <a:pt x="266312" y="284882"/>
                  </a:moveTo>
                  <a:cubicBezTo>
                    <a:pt x="263682" y="298248"/>
                    <a:pt x="260137" y="311418"/>
                    <a:pt x="255702" y="324299"/>
                  </a:cubicBezTo>
                  <a:cubicBezTo>
                    <a:pt x="242387" y="321668"/>
                    <a:pt x="229270" y="318123"/>
                    <a:pt x="216444" y="313689"/>
                  </a:cubicBezTo>
                  <a:cubicBezTo>
                    <a:pt x="224932" y="309498"/>
                    <a:pt x="233367" y="305094"/>
                    <a:pt x="241749" y="300267"/>
                  </a:cubicBezTo>
                  <a:cubicBezTo>
                    <a:pt x="250131" y="295439"/>
                    <a:pt x="258407" y="290134"/>
                    <a:pt x="266312" y="284882"/>
                  </a:cubicBezTo>
                  <a:close/>
                  <a:moveTo>
                    <a:pt x="162492" y="313582"/>
                  </a:moveTo>
                  <a:cubicBezTo>
                    <a:pt x="149661" y="318004"/>
                    <a:pt x="136545" y="321549"/>
                    <a:pt x="123234" y="324192"/>
                  </a:cubicBezTo>
                  <a:cubicBezTo>
                    <a:pt x="118775" y="311319"/>
                    <a:pt x="115229" y="298148"/>
                    <a:pt x="112624" y="284776"/>
                  </a:cubicBezTo>
                  <a:cubicBezTo>
                    <a:pt x="120528" y="290081"/>
                    <a:pt x="128539" y="295386"/>
                    <a:pt x="137027" y="300054"/>
                  </a:cubicBezTo>
                  <a:cubicBezTo>
                    <a:pt x="145515" y="304723"/>
                    <a:pt x="153844" y="309391"/>
                    <a:pt x="162492" y="313582"/>
                  </a:cubicBezTo>
                  <a:close/>
                  <a:moveTo>
                    <a:pt x="85834" y="238197"/>
                  </a:moveTo>
                  <a:cubicBezTo>
                    <a:pt x="75547" y="229288"/>
                    <a:pt x="65887" y="219681"/>
                    <a:pt x="56921" y="209444"/>
                  </a:cubicBezTo>
                  <a:cubicBezTo>
                    <a:pt x="65900" y="199220"/>
                    <a:pt x="75560" y="189613"/>
                    <a:pt x="85834" y="180691"/>
                  </a:cubicBezTo>
                  <a:cubicBezTo>
                    <a:pt x="85250" y="190080"/>
                    <a:pt x="84825" y="199630"/>
                    <a:pt x="84825" y="209444"/>
                  </a:cubicBezTo>
                  <a:cubicBezTo>
                    <a:pt x="84825" y="219258"/>
                    <a:pt x="85250" y="228807"/>
                    <a:pt x="85834" y="238197"/>
                  </a:cubicBezTo>
                  <a:close/>
                  <a:moveTo>
                    <a:pt x="112783" y="134006"/>
                  </a:moveTo>
                  <a:cubicBezTo>
                    <a:pt x="115413" y="120639"/>
                    <a:pt x="118958" y="107470"/>
                    <a:pt x="123393" y="94589"/>
                  </a:cubicBezTo>
                  <a:cubicBezTo>
                    <a:pt x="136704" y="97233"/>
                    <a:pt x="149820" y="100778"/>
                    <a:pt x="162651" y="105199"/>
                  </a:cubicBezTo>
                  <a:cubicBezTo>
                    <a:pt x="154163" y="109390"/>
                    <a:pt x="145728" y="113793"/>
                    <a:pt x="137346" y="118674"/>
                  </a:cubicBezTo>
                  <a:cubicBezTo>
                    <a:pt x="128964" y="123555"/>
                    <a:pt x="120635" y="128807"/>
                    <a:pt x="112783" y="134006"/>
                  </a:cubicBezTo>
                  <a:close/>
                  <a:moveTo>
                    <a:pt x="216603" y="105305"/>
                  </a:moveTo>
                  <a:cubicBezTo>
                    <a:pt x="229430" y="100871"/>
                    <a:pt x="242547" y="97326"/>
                    <a:pt x="255861" y="94695"/>
                  </a:cubicBezTo>
                  <a:cubicBezTo>
                    <a:pt x="260296" y="107576"/>
                    <a:pt x="263841" y="120746"/>
                    <a:pt x="266471" y="134112"/>
                  </a:cubicBezTo>
                  <a:cubicBezTo>
                    <a:pt x="258619" y="128807"/>
                    <a:pt x="250556" y="123502"/>
                    <a:pt x="242067" y="118886"/>
                  </a:cubicBezTo>
                  <a:cubicBezTo>
                    <a:pt x="233579" y="114271"/>
                    <a:pt x="225091" y="109496"/>
                    <a:pt x="216603" y="105305"/>
                  </a:cubicBezTo>
                  <a:close/>
                  <a:moveTo>
                    <a:pt x="293261" y="180691"/>
                  </a:moveTo>
                  <a:cubicBezTo>
                    <a:pt x="303535" y="189613"/>
                    <a:pt x="313194" y="199220"/>
                    <a:pt x="322174" y="209444"/>
                  </a:cubicBezTo>
                  <a:cubicBezTo>
                    <a:pt x="313208" y="219681"/>
                    <a:pt x="303548" y="229288"/>
                    <a:pt x="293261" y="238197"/>
                  </a:cubicBezTo>
                  <a:cubicBezTo>
                    <a:pt x="293845" y="228807"/>
                    <a:pt x="294269" y="219258"/>
                    <a:pt x="294269" y="209444"/>
                  </a:cubicBezTo>
                  <a:cubicBezTo>
                    <a:pt x="294269" y="199630"/>
                    <a:pt x="293845" y="190080"/>
                    <a:pt x="293261" y="180691"/>
                  </a:cubicBezTo>
                  <a:close/>
                  <a:moveTo>
                    <a:pt x="189547" y="21220"/>
                  </a:moveTo>
                  <a:cubicBezTo>
                    <a:pt x="212359" y="21220"/>
                    <a:pt x="233049" y="41804"/>
                    <a:pt x="247903" y="75120"/>
                  </a:cubicBezTo>
                  <a:cubicBezTo>
                    <a:pt x="227937" y="79442"/>
                    <a:pt x="208406" y="85568"/>
                    <a:pt x="189547" y="93422"/>
                  </a:cubicBezTo>
                  <a:cubicBezTo>
                    <a:pt x="170691" y="85564"/>
                    <a:pt x="151159" y="79438"/>
                    <a:pt x="131192" y="75120"/>
                  </a:cubicBezTo>
                  <a:cubicBezTo>
                    <a:pt x="146046" y="41539"/>
                    <a:pt x="166736" y="21220"/>
                    <a:pt x="189547" y="21220"/>
                  </a:cubicBezTo>
                  <a:close/>
                  <a:moveTo>
                    <a:pt x="26523" y="115173"/>
                  </a:moveTo>
                  <a:cubicBezTo>
                    <a:pt x="36125" y="98568"/>
                    <a:pt x="57557" y="90504"/>
                    <a:pt x="85834" y="90504"/>
                  </a:cubicBezTo>
                  <a:cubicBezTo>
                    <a:pt x="91139" y="90504"/>
                    <a:pt x="96444" y="90823"/>
                    <a:pt x="102226" y="91353"/>
                  </a:cubicBezTo>
                  <a:cubicBezTo>
                    <a:pt x="95955" y="110866"/>
                    <a:pt x="91497" y="130916"/>
                    <a:pt x="88910" y="151247"/>
                  </a:cubicBezTo>
                  <a:cubicBezTo>
                    <a:pt x="72537" y="163640"/>
                    <a:pt x="57336" y="177509"/>
                    <a:pt x="43499" y="192680"/>
                  </a:cubicBezTo>
                  <a:cubicBezTo>
                    <a:pt x="22332" y="163025"/>
                    <a:pt x="14905" y="134908"/>
                    <a:pt x="26523" y="115173"/>
                  </a:cubicBezTo>
                  <a:close/>
                  <a:moveTo>
                    <a:pt x="85621" y="328383"/>
                  </a:moveTo>
                  <a:cubicBezTo>
                    <a:pt x="57345" y="328383"/>
                    <a:pt x="35913" y="320320"/>
                    <a:pt x="26311" y="303715"/>
                  </a:cubicBezTo>
                  <a:cubicBezTo>
                    <a:pt x="14905" y="283927"/>
                    <a:pt x="22385" y="255969"/>
                    <a:pt x="43658" y="226049"/>
                  </a:cubicBezTo>
                  <a:cubicBezTo>
                    <a:pt x="57370" y="241275"/>
                    <a:pt x="72446" y="255214"/>
                    <a:pt x="88698" y="267694"/>
                  </a:cubicBezTo>
                  <a:cubicBezTo>
                    <a:pt x="91290" y="288007"/>
                    <a:pt x="95748" y="308039"/>
                    <a:pt x="102014" y="327534"/>
                  </a:cubicBezTo>
                  <a:cubicBezTo>
                    <a:pt x="96338" y="328065"/>
                    <a:pt x="90873" y="328383"/>
                    <a:pt x="85621" y="328383"/>
                  </a:cubicBezTo>
                  <a:close/>
                  <a:moveTo>
                    <a:pt x="189547" y="397880"/>
                  </a:moveTo>
                  <a:cubicBezTo>
                    <a:pt x="166736" y="397880"/>
                    <a:pt x="146046" y="377296"/>
                    <a:pt x="131192" y="344033"/>
                  </a:cubicBezTo>
                  <a:cubicBezTo>
                    <a:pt x="151153" y="339672"/>
                    <a:pt x="170684" y="333529"/>
                    <a:pt x="189547" y="325678"/>
                  </a:cubicBezTo>
                  <a:cubicBezTo>
                    <a:pt x="208413" y="333524"/>
                    <a:pt x="227943" y="339667"/>
                    <a:pt x="247903" y="344033"/>
                  </a:cubicBezTo>
                  <a:cubicBezTo>
                    <a:pt x="233049" y="377349"/>
                    <a:pt x="212200" y="397880"/>
                    <a:pt x="189547" y="397880"/>
                  </a:cubicBezTo>
                  <a:close/>
                  <a:moveTo>
                    <a:pt x="352784" y="303715"/>
                  </a:moveTo>
                  <a:cubicBezTo>
                    <a:pt x="343182" y="320320"/>
                    <a:pt x="321696" y="328383"/>
                    <a:pt x="293473" y="328383"/>
                  </a:cubicBezTo>
                  <a:cubicBezTo>
                    <a:pt x="288168" y="328383"/>
                    <a:pt x="282863" y="328065"/>
                    <a:pt x="277081" y="327534"/>
                  </a:cubicBezTo>
                  <a:cubicBezTo>
                    <a:pt x="283322" y="308032"/>
                    <a:pt x="287779" y="288002"/>
                    <a:pt x="290396" y="267694"/>
                  </a:cubicBezTo>
                  <a:cubicBezTo>
                    <a:pt x="306648" y="255214"/>
                    <a:pt x="321725" y="241275"/>
                    <a:pt x="335437" y="226049"/>
                  </a:cubicBezTo>
                  <a:cubicBezTo>
                    <a:pt x="356710" y="255757"/>
                    <a:pt x="364190" y="283927"/>
                    <a:pt x="352784" y="303715"/>
                  </a:cubicBezTo>
                  <a:close/>
                </a:path>
              </a:pathLst>
            </a:custGeom>
            <a:solidFill>
              <a:schemeClr val="bg1"/>
            </a:solidFill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" name="图形 11">
              <a:extLst>
                <a:ext uri="{FF2B5EF4-FFF2-40B4-BE49-F238E27FC236}">
                  <a16:creationId xmlns:a16="http://schemas.microsoft.com/office/drawing/2014/main" id="{50F9A28A-D1FF-F067-F8D9-FDC046FA3C83}"/>
                </a:ext>
              </a:extLst>
            </p:cNvPr>
            <p:cNvSpPr>
              <a:spLocks/>
            </p:cNvSpPr>
            <p:nvPr userDrawn="1"/>
          </p:nvSpPr>
          <p:spPr>
            <a:xfrm>
              <a:off x="5390047" y="3664782"/>
              <a:ext cx="509367" cy="57600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solidFill>
              <a:schemeClr val="bg1"/>
            </a:solidFill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endParaRPr lang="en-US" altLang="zh-CN" sz="18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6">
              <a:extLst>
                <a:ext uri="{FF2B5EF4-FFF2-40B4-BE49-F238E27FC236}">
                  <a16:creationId xmlns:a16="http://schemas.microsoft.com/office/drawing/2014/main" id="{8D89CF69-8745-D075-F60C-FF7F35CF51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95531" y="3702028"/>
              <a:ext cx="5181278" cy="504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003399"/>
                </a:buClr>
              </a:pP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特征分析与改进</a:t>
              </a:r>
            </a:p>
          </p:txBody>
        </p:sp>
        <p:sp>
          <p:nvSpPr>
            <p:cNvPr id="18" name="图形 2">
              <a:extLst>
                <a:ext uri="{FF2B5EF4-FFF2-40B4-BE49-F238E27FC236}">
                  <a16:creationId xmlns:a16="http://schemas.microsoft.com/office/drawing/2014/main" id="{B34D6EAA-70F2-9B04-A634-480E36F1267E}"/>
                </a:ext>
              </a:extLst>
            </p:cNvPr>
            <p:cNvSpPr/>
            <p:nvPr userDrawn="1"/>
          </p:nvSpPr>
          <p:spPr>
            <a:xfrm>
              <a:off x="5557529" y="3832564"/>
              <a:ext cx="174402" cy="240436"/>
            </a:xfrm>
            <a:custGeom>
              <a:avLst/>
              <a:gdLst>
                <a:gd name="connsiteX0" fmla="*/ 219561 w 257299"/>
                <a:gd name="connsiteY0" fmla="*/ 37696 h 354722"/>
                <a:gd name="connsiteX1" fmla="*/ 128545 w 257299"/>
                <a:gd name="connsiteY1" fmla="*/ 0 h 354722"/>
                <a:gd name="connsiteX2" fmla="*/ 0 w 257299"/>
                <a:gd name="connsiteY2" fmla="*/ 128754 h 354722"/>
                <a:gd name="connsiteX3" fmla="*/ 63456 w 257299"/>
                <a:gd name="connsiteY3" fmla="*/ 239665 h 354722"/>
                <a:gd name="connsiteX4" fmla="*/ 63456 w 257299"/>
                <a:gd name="connsiteY4" fmla="*/ 317404 h 354722"/>
                <a:gd name="connsiteX5" fmla="*/ 99895 w 257299"/>
                <a:gd name="connsiteY5" fmla="*/ 354723 h 354722"/>
                <a:gd name="connsiteX6" fmla="*/ 157361 w 257299"/>
                <a:gd name="connsiteY6" fmla="*/ 354723 h 354722"/>
                <a:gd name="connsiteX7" fmla="*/ 194178 w 257299"/>
                <a:gd name="connsiteY7" fmla="*/ 317404 h 354722"/>
                <a:gd name="connsiteX8" fmla="*/ 194178 w 257299"/>
                <a:gd name="connsiteY8" fmla="*/ 239581 h 354722"/>
                <a:gd name="connsiteX9" fmla="*/ 257299 w 257299"/>
                <a:gd name="connsiteY9" fmla="*/ 128712 h 354722"/>
                <a:gd name="connsiteX10" fmla="*/ 219561 w 257299"/>
                <a:gd name="connsiteY10" fmla="*/ 37696 h 354722"/>
                <a:gd name="connsiteX11" fmla="*/ 157403 w 257299"/>
                <a:gd name="connsiteY11" fmla="*/ 326869 h 354722"/>
                <a:gd name="connsiteX12" fmla="*/ 99979 w 257299"/>
                <a:gd name="connsiteY12" fmla="*/ 326869 h 354722"/>
                <a:gd name="connsiteX13" fmla="*/ 91183 w 257299"/>
                <a:gd name="connsiteY13" fmla="*/ 317404 h 354722"/>
                <a:gd name="connsiteX14" fmla="*/ 91183 w 257299"/>
                <a:gd name="connsiteY14" fmla="*/ 295037 h 354722"/>
                <a:gd name="connsiteX15" fmla="*/ 166618 w 257299"/>
                <a:gd name="connsiteY15" fmla="*/ 295037 h 354722"/>
                <a:gd name="connsiteX16" fmla="*/ 166618 w 257299"/>
                <a:gd name="connsiteY16" fmla="*/ 317404 h 354722"/>
                <a:gd name="connsiteX17" fmla="*/ 157403 w 257299"/>
                <a:gd name="connsiteY17" fmla="*/ 326869 h 354722"/>
                <a:gd name="connsiteX18" fmla="*/ 174115 w 257299"/>
                <a:gd name="connsiteY18" fmla="*/ 218932 h 354722"/>
                <a:gd name="connsiteX19" fmla="*/ 166576 w 257299"/>
                <a:gd name="connsiteY19" fmla="*/ 231330 h 354722"/>
                <a:gd name="connsiteX20" fmla="*/ 166576 w 257299"/>
                <a:gd name="connsiteY20" fmla="*/ 267351 h 354722"/>
                <a:gd name="connsiteX21" fmla="*/ 143121 w 257299"/>
                <a:gd name="connsiteY21" fmla="*/ 267351 h 354722"/>
                <a:gd name="connsiteX22" fmla="*/ 143121 w 257299"/>
                <a:gd name="connsiteY22" fmla="*/ 178723 h 354722"/>
                <a:gd name="connsiteX23" fmla="*/ 176670 w 257299"/>
                <a:gd name="connsiteY23" fmla="*/ 178723 h 354722"/>
                <a:gd name="connsiteX24" fmla="*/ 190534 w 257299"/>
                <a:gd name="connsiteY24" fmla="*/ 164901 h 354722"/>
                <a:gd name="connsiteX25" fmla="*/ 176670 w 257299"/>
                <a:gd name="connsiteY25" fmla="*/ 151079 h 354722"/>
                <a:gd name="connsiteX26" fmla="*/ 81173 w 257299"/>
                <a:gd name="connsiteY26" fmla="*/ 151079 h 354722"/>
                <a:gd name="connsiteX27" fmla="*/ 67309 w 257299"/>
                <a:gd name="connsiteY27" fmla="*/ 164901 h 354722"/>
                <a:gd name="connsiteX28" fmla="*/ 81173 w 257299"/>
                <a:gd name="connsiteY28" fmla="*/ 178723 h 354722"/>
                <a:gd name="connsiteX29" fmla="*/ 115267 w 257299"/>
                <a:gd name="connsiteY29" fmla="*/ 178723 h 354722"/>
                <a:gd name="connsiteX30" fmla="*/ 115267 w 257299"/>
                <a:gd name="connsiteY30" fmla="*/ 267351 h 354722"/>
                <a:gd name="connsiteX31" fmla="*/ 91183 w 257299"/>
                <a:gd name="connsiteY31" fmla="*/ 267351 h 354722"/>
                <a:gd name="connsiteX32" fmla="*/ 91183 w 257299"/>
                <a:gd name="connsiteY32" fmla="*/ 231372 h 354722"/>
                <a:gd name="connsiteX33" fmla="*/ 83351 w 257299"/>
                <a:gd name="connsiteY33" fmla="*/ 218974 h 354722"/>
                <a:gd name="connsiteX34" fmla="*/ 27644 w 257299"/>
                <a:gd name="connsiteY34" fmla="*/ 128712 h 354722"/>
                <a:gd name="connsiteX35" fmla="*/ 128629 w 257299"/>
                <a:gd name="connsiteY35" fmla="*/ 27644 h 354722"/>
                <a:gd name="connsiteX36" fmla="*/ 229697 w 257299"/>
                <a:gd name="connsiteY36" fmla="*/ 128712 h 354722"/>
                <a:gd name="connsiteX37" fmla="*/ 174115 w 257299"/>
                <a:gd name="connsiteY37" fmla="*/ 218932 h 354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7299" h="354722">
                  <a:moveTo>
                    <a:pt x="219561" y="37696"/>
                  </a:moveTo>
                  <a:cubicBezTo>
                    <a:pt x="195267" y="13361"/>
                    <a:pt x="162932" y="0"/>
                    <a:pt x="128545" y="0"/>
                  </a:cubicBezTo>
                  <a:cubicBezTo>
                    <a:pt x="57591" y="0"/>
                    <a:pt x="0" y="57759"/>
                    <a:pt x="0" y="128754"/>
                  </a:cubicBezTo>
                  <a:cubicBezTo>
                    <a:pt x="0" y="175037"/>
                    <a:pt x="23874" y="216754"/>
                    <a:pt x="63456" y="239665"/>
                  </a:cubicBezTo>
                  <a:lnTo>
                    <a:pt x="63456" y="317404"/>
                  </a:lnTo>
                  <a:cubicBezTo>
                    <a:pt x="63456" y="338011"/>
                    <a:pt x="79623" y="354723"/>
                    <a:pt x="99895" y="354723"/>
                  </a:cubicBezTo>
                  <a:lnTo>
                    <a:pt x="157361" y="354723"/>
                  </a:lnTo>
                  <a:cubicBezTo>
                    <a:pt x="177508" y="354723"/>
                    <a:pt x="194178" y="337969"/>
                    <a:pt x="194178" y="317404"/>
                  </a:cubicBezTo>
                  <a:lnTo>
                    <a:pt x="194178" y="239581"/>
                  </a:lnTo>
                  <a:cubicBezTo>
                    <a:pt x="233592" y="216670"/>
                    <a:pt x="257299" y="174953"/>
                    <a:pt x="257299" y="128712"/>
                  </a:cubicBezTo>
                  <a:cubicBezTo>
                    <a:pt x="257383" y="94325"/>
                    <a:pt x="243896" y="62031"/>
                    <a:pt x="219561" y="37696"/>
                  </a:cubicBezTo>
                  <a:close/>
                  <a:moveTo>
                    <a:pt x="157403" y="326869"/>
                  </a:moveTo>
                  <a:lnTo>
                    <a:pt x="99979" y="326869"/>
                  </a:lnTo>
                  <a:cubicBezTo>
                    <a:pt x="95037" y="326869"/>
                    <a:pt x="91183" y="322639"/>
                    <a:pt x="91183" y="317404"/>
                  </a:cubicBezTo>
                  <a:lnTo>
                    <a:pt x="91183" y="295037"/>
                  </a:lnTo>
                  <a:lnTo>
                    <a:pt x="166618" y="295037"/>
                  </a:lnTo>
                  <a:lnTo>
                    <a:pt x="166618" y="317404"/>
                  </a:lnTo>
                  <a:cubicBezTo>
                    <a:pt x="166576" y="322639"/>
                    <a:pt x="162220" y="326869"/>
                    <a:pt x="157403" y="326869"/>
                  </a:cubicBezTo>
                  <a:close/>
                  <a:moveTo>
                    <a:pt x="174115" y="218932"/>
                  </a:moveTo>
                  <a:cubicBezTo>
                    <a:pt x="169424" y="221278"/>
                    <a:pt x="166576" y="226094"/>
                    <a:pt x="166576" y="231330"/>
                  </a:cubicBezTo>
                  <a:lnTo>
                    <a:pt x="166576" y="267351"/>
                  </a:lnTo>
                  <a:lnTo>
                    <a:pt x="143121" y="267351"/>
                  </a:lnTo>
                  <a:lnTo>
                    <a:pt x="143121" y="178723"/>
                  </a:lnTo>
                  <a:lnTo>
                    <a:pt x="176670" y="178723"/>
                  </a:lnTo>
                  <a:cubicBezTo>
                    <a:pt x="184335" y="178723"/>
                    <a:pt x="190534" y="172524"/>
                    <a:pt x="190534" y="164901"/>
                  </a:cubicBezTo>
                  <a:cubicBezTo>
                    <a:pt x="190534" y="157278"/>
                    <a:pt x="184335" y="151079"/>
                    <a:pt x="176670" y="151079"/>
                  </a:cubicBezTo>
                  <a:lnTo>
                    <a:pt x="81173" y="151079"/>
                  </a:lnTo>
                  <a:cubicBezTo>
                    <a:pt x="73508" y="151079"/>
                    <a:pt x="67309" y="157278"/>
                    <a:pt x="67309" y="164901"/>
                  </a:cubicBezTo>
                  <a:cubicBezTo>
                    <a:pt x="67309" y="172524"/>
                    <a:pt x="73508" y="178723"/>
                    <a:pt x="81173" y="178723"/>
                  </a:cubicBezTo>
                  <a:lnTo>
                    <a:pt x="115267" y="178723"/>
                  </a:lnTo>
                  <a:lnTo>
                    <a:pt x="115267" y="267351"/>
                  </a:lnTo>
                  <a:lnTo>
                    <a:pt x="91183" y="267351"/>
                  </a:lnTo>
                  <a:lnTo>
                    <a:pt x="91183" y="231372"/>
                  </a:lnTo>
                  <a:cubicBezTo>
                    <a:pt x="91183" y="226094"/>
                    <a:pt x="88042" y="221320"/>
                    <a:pt x="83351" y="218974"/>
                  </a:cubicBezTo>
                  <a:cubicBezTo>
                    <a:pt x="49047" y="201927"/>
                    <a:pt x="27644" y="167330"/>
                    <a:pt x="27644" y="128712"/>
                  </a:cubicBezTo>
                  <a:cubicBezTo>
                    <a:pt x="27644" y="73005"/>
                    <a:pt x="72921" y="27644"/>
                    <a:pt x="128629" y="27644"/>
                  </a:cubicBezTo>
                  <a:cubicBezTo>
                    <a:pt x="184335" y="27644"/>
                    <a:pt x="229697" y="72964"/>
                    <a:pt x="229697" y="128712"/>
                  </a:cubicBezTo>
                  <a:cubicBezTo>
                    <a:pt x="229655" y="167330"/>
                    <a:pt x="208419" y="201885"/>
                    <a:pt x="174115" y="21893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2F37073B-1FD3-909F-E7B1-69A8B0F8D739}"/>
                </a:ext>
              </a:extLst>
            </p:cNvPr>
            <p:cNvGrpSpPr/>
            <p:nvPr userDrawn="1"/>
          </p:nvGrpSpPr>
          <p:grpSpPr>
            <a:xfrm>
              <a:off x="5390046" y="4412860"/>
              <a:ext cx="5786763" cy="576000"/>
              <a:chOff x="5355836" y="4760180"/>
              <a:chExt cx="5786763" cy="576000"/>
            </a:xfrm>
          </p:grpSpPr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4BF4067B-552F-4021-197E-5A0F401B6EB5}"/>
                  </a:ext>
                </a:extLst>
              </p:cNvPr>
              <p:cNvGrpSpPr/>
              <p:nvPr/>
            </p:nvGrpSpPr>
            <p:grpSpPr>
              <a:xfrm>
                <a:off x="5355836" y="4760180"/>
                <a:ext cx="509367" cy="576000"/>
                <a:chOff x="6048823" y="3955838"/>
                <a:chExt cx="509367" cy="576000"/>
              </a:xfrm>
            </p:grpSpPr>
            <p:sp>
              <p:nvSpPr>
                <p:cNvPr id="22" name="图形 11">
                  <a:extLst>
                    <a:ext uri="{FF2B5EF4-FFF2-40B4-BE49-F238E27FC236}">
                      <a16:creationId xmlns:a16="http://schemas.microsoft.com/office/drawing/2014/main" id="{E7F04E70-2239-9A66-4E75-1A7AB1687DC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048823" y="3955838"/>
                  <a:ext cx="509367" cy="576000"/>
                </a:xfrm>
                <a:custGeom>
                  <a:avLst/>
                  <a:gdLst>
                    <a:gd name="connsiteX0" fmla="*/ 0 w 1638300"/>
                    <a:gd name="connsiteY0" fmla="*/ 526733 h 1852612"/>
                    <a:gd name="connsiteX1" fmla="*/ 0 w 1638300"/>
                    <a:gd name="connsiteY1" fmla="*/ 1325880 h 1852612"/>
                    <a:gd name="connsiteX2" fmla="*/ 63818 w 1638300"/>
                    <a:gd name="connsiteY2" fmla="*/ 1436370 h 1852612"/>
                    <a:gd name="connsiteX3" fmla="*/ 755333 w 1638300"/>
                    <a:gd name="connsiteY3" fmla="*/ 1835468 h 1852612"/>
                    <a:gd name="connsiteX4" fmla="*/ 882968 w 1638300"/>
                    <a:gd name="connsiteY4" fmla="*/ 1835468 h 1852612"/>
                    <a:gd name="connsiteX5" fmla="*/ 1574483 w 1638300"/>
                    <a:gd name="connsiteY5" fmla="*/ 1436370 h 1852612"/>
                    <a:gd name="connsiteX6" fmla="*/ 1638300 w 1638300"/>
                    <a:gd name="connsiteY6" fmla="*/ 1325880 h 1852612"/>
                    <a:gd name="connsiteX7" fmla="*/ 1638300 w 1638300"/>
                    <a:gd name="connsiteY7" fmla="*/ 526733 h 1852612"/>
                    <a:gd name="connsiteX8" fmla="*/ 1574483 w 1638300"/>
                    <a:gd name="connsiteY8" fmla="*/ 416243 h 1852612"/>
                    <a:gd name="connsiteX9" fmla="*/ 882968 w 1638300"/>
                    <a:gd name="connsiteY9" fmla="*/ 17145 h 1852612"/>
                    <a:gd name="connsiteX10" fmla="*/ 755333 w 1638300"/>
                    <a:gd name="connsiteY10" fmla="*/ 17145 h 1852612"/>
                    <a:gd name="connsiteX11" fmla="*/ 63818 w 1638300"/>
                    <a:gd name="connsiteY11" fmla="*/ 416243 h 1852612"/>
                    <a:gd name="connsiteX12" fmla="*/ 0 w 1638300"/>
                    <a:gd name="connsiteY12" fmla="*/ 526733 h 1852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38300" h="1852612">
                      <a:moveTo>
                        <a:pt x="0" y="526733"/>
                      </a:moveTo>
                      <a:lnTo>
                        <a:pt x="0" y="1325880"/>
                      </a:lnTo>
                      <a:cubicBezTo>
                        <a:pt x="0" y="1371600"/>
                        <a:pt x="23813" y="1413510"/>
                        <a:pt x="63818" y="1436370"/>
                      </a:cubicBezTo>
                      <a:lnTo>
                        <a:pt x="755333" y="1835468"/>
                      </a:lnTo>
                      <a:cubicBezTo>
                        <a:pt x="794385" y="1858328"/>
                        <a:pt x="842963" y="1858328"/>
                        <a:pt x="882968" y="1835468"/>
                      </a:cubicBezTo>
                      <a:lnTo>
                        <a:pt x="1574483" y="1436370"/>
                      </a:lnTo>
                      <a:cubicBezTo>
                        <a:pt x="1613535" y="1413510"/>
                        <a:pt x="1638300" y="1371600"/>
                        <a:pt x="1638300" y="1325880"/>
                      </a:cubicBezTo>
                      <a:lnTo>
                        <a:pt x="1638300" y="526733"/>
                      </a:lnTo>
                      <a:cubicBezTo>
                        <a:pt x="1638300" y="481013"/>
                        <a:pt x="1614488" y="439103"/>
                        <a:pt x="1574483" y="416243"/>
                      </a:cubicBezTo>
                      <a:lnTo>
                        <a:pt x="882968" y="17145"/>
                      </a:lnTo>
                      <a:cubicBezTo>
                        <a:pt x="843915" y="-5715"/>
                        <a:pt x="795338" y="-5715"/>
                        <a:pt x="755333" y="17145"/>
                      </a:cubicBezTo>
                      <a:lnTo>
                        <a:pt x="63818" y="416243"/>
                      </a:lnTo>
                      <a:cubicBezTo>
                        <a:pt x="23813" y="439103"/>
                        <a:pt x="0" y="481013"/>
                        <a:pt x="0" y="52673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0" dist="63500" dir="5400000" algn="t" rotWithShape="0">
                    <a:schemeClr val="tx1">
                      <a:alpha val="5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buClr>
                      <a:srgbClr val="FFCC00"/>
                    </a:buClr>
                    <a:buSzPct val="80000"/>
                  </a:pPr>
                  <a:endParaRPr lang="en-US" altLang="zh-CN" sz="18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任意多边形: 形状 33">
                  <a:extLst>
                    <a:ext uri="{FF2B5EF4-FFF2-40B4-BE49-F238E27FC236}">
                      <a16:creationId xmlns:a16="http://schemas.microsoft.com/office/drawing/2014/main" id="{913BB72D-66FA-9AC6-283B-1DA7AA38A5E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206307" y="4135838"/>
                  <a:ext cx="194399" cy="216000"/>
                </a:xfrm>
                <a:custGeom>
                  <a:avLst/>
                  <a:gdLst>
                    <a:gd name="connsiteX0" fmla="*/ 72033 w 294680"/>
                    <a:gd name="connsiteY0" fmla="*/ 242292 h 327422"/>
                    <a:gd name="connsiteX1" fmla="*/ 222647 w 294680"/>
                    <a:gd name="connsiteY1" fmla="*/ 242292 h 327422"/>
                    <a:gd name="connsiteX2" fmla="*/ 235744 w 294680"/>
                    <a:gd name="connsiteY2" fmla="*/ 255389 h 327422"/>
                    <a:gd name="connsiteX3" fmla="*/ 222647 w 294680"/>
                    <a:gd name="connsiteY3" fmla="*/ 268485 h 327422"/>
                    <a:gd name="connsiteX4" fmla="*/ 72033 w 294680"/>
                    <a:gd name="connsiteY4" fmla="*/ 268485 h 327422"/>
                    <a:gd name="connsiteX5" fmla="*/ 58936 w 294680"/>
                    <a:gd name="connsiteY5" fmla="*/ 255389 h 327422"/>
                    <a:gd name="connsiteX6" fmla="*/ 72033 w 294680"/>
                    <a:gd name="connsiteY6" fmla="*/ 242292 h 327422"/>
                    <a:gd name="connsiteX7" fmla="*/ 72033 w 294680"/>
                    <a:gd name="connsiteY7" fmla="*/ 186630 h 327422"/>
                    <a:gd name="connsiteX8" fmla="*/ 222647 w 294680"/>
                    <a:gd name="connsiteY8" fmla="*/ 186630 h 327422"/>
                    <a:gd name="connsiteX9" fmla="*/ 235744 w 294680"/>
                    <a:gd name="connsiteY9" fmla="*/ 199727 h 327422"/>
                    <a:gd name="connsiteX10" fmla="*/ 222647 w 294680"/>
                    <a:gd name="connsiteY10" fmla="*/ 212824 h 327422"/>
                    <a:gd name="connsiteX11" fmla="*/ 72033 w 294680"/>
                    <a:gd name="connsiteY11" fmla="*/ 212824 h 327422"/>
                    <a:gd name="connsiteX12" fmla="*/ 58936 w 294680"/>
                    <a:gd name="connsiteY12" fmla="*/ 199727 h 327422"/>
                    <a:gd name="connsiteX13" fmla="*/ 72033 w 294680"/>
                    <a:gd name="connsiteY13" fmla="*/ 186630 h 327422"/>
                    <a:gd name="connsiteX14" fmla="*/ 85130 w 294680"/>
                    <a:gd name="connsiteY14" fmla="*/ 85130 h 327422"/>
                    <a:gd name="connsiteX15" fmla="*/ 85130 w 294680"/>
                    <a:gd name="connsiteY15" fmla="*/ 130969 h 327422"/>
                    <a:gd name="connsiteX16" fmla="*/ 130969 w 294680"/>
                    <a:gd name="connsiteY16" fmla="*/ 130969 h 327422"/>
                    <a:gd name="connsiteX17" fmla="*/ 130969 w 294680"/>
                    <a:gd name="connsiteY17" fmla="*/ 85130 h 327422"/>
                    <a:gd name="connsiteX18" fmla="*/ 72033 w 294680"/>
                    <a:gd name="connsiteY18" fmla="*/ 58936 h 327422"/>
                    <a:gd name="connsiteX19" fmla="*/ 144066 w 294680"/>
                    <a:gd name="connsiteY19" fmla="*/ 58936 h 327422"/>
                    <a:gd name="connsiteX20" fmla="*/ 157163 w 294680"/>
                    <a:gd name="connsiteY20" fmla="*/ 72033 h 327422"/>
                    <a:gd name="connsiteX21" fmla="*/ 157163 w 294680"/>
                    <a:gd name="connsiteY21" fmla="*/ 144066 h 327422"/>
                    <a:gd name="connsiteX22" fmla="*/ 144066 w 294680"/>
                    <a:gd name="connsiteY22" fmla="*/ 157163 h 327422"/>
                    <a:gd name="connsiteX23" fmla="*/ 72033 w 294680"/>
                    <a:gd name="connsiteY23" fmla="*/ 157163 h 327422"/>
                    <a:gd name="connsiteX24" fmla="*/ 58936 w 294680"/>
                    <a:gd name="connsiteY24" fmla="*/ 144066 h 327422"/>
                    <a:gd name="connsiteX25" fmla="*/ 58936 w 294680"/>
                    <a:gd name="connsiteY25" fmla="*/ 72033 h 327422"/>
                    <a:gd name="connsiteX26" fmla="*/ 72033 w 294680"/>
                    <a:gd name="connsiteY26" fmla="*/ 58936 h 327422"/>
                    <a:gd name="connsiteX27" fmla="*/ 39291 w 294680"/>
                    <a:gd name="connsiteY27" fmla="*/ 26194 h 327422"/>
                    <a:gd name="connsiteX28" fmla="*/ 26194 w 294680"/>
                    <a:gd name="connsiteY28" fmla="*/ 39291 h 327422"/>
                    <a:gd name="connsiteX29" fmla="*/ 26194 w 294680"/>
                    <a:gd name="connsiteY29" fmla="*/ 288131 h 327422"/>
                    <a:gd name="connsiteX30" fmla="*/ 39291 w 294680"/>
                    <a:gd name="connsiteY30" fmla="*/ 301228 h 327422"/>
                    <a:gd name="connsiteX31" fmla="*/ 255389 w 294680"/>
                    <a:gd name="connsiteY31" fmla="*/ 301228 h 327422"/>
                    <a:gd name="connsiteX32" fmla="*/ 268486 w 294680"/>
                    <a:gd name="connsiteY32" fmla="*/ 288131 h 327422"/>
                    <a:gd name="connsiteX33" fmla="*/ 268486 w 294680"/>
                    <a:gd name="connsiteY33" fmla="*/ 39291 h 327422"/>
                    <a:gd name="connsiteX34" fmla="*/ 255389 w 294680"/>
                    <a:gd name="connsiteY34" fmla="*/ 26194 h 327422"/>
                    <a:gd name="connsiteX35" fmla="*/ 39291 w 294680"/>
                    <a:gd name="connsiteY35" fmla="*/ 0 h 327422"/>
                    <a:gd name="connsiteX36" fmla="*/ 255389 w 294680"/>
                    <a:gd name="connsiteY36" fmla="*/ 0 h 327422"/>
                    <a:gd name="connsiteX37" fmla="*/ 294680 w 294680"/>
                    <a:gd name="connsiteY37" fmla="*/ 39291 h 327422"/>
                    <a:gd name="connsiteX38" fmla="*/ 294680 w 294680"/>
                    <a:gd name="connsiteY38" fmla="*/ 288131 h 327422"/>
                    <a:gd name="connsiteX39" fmla="*/ 255389 w 294680"/>
                    <a:gd name="connsiteY39" fmla="*/ 327422 h 327422"/>
                    <a:gd name="connsiteX40" fmla="*/ 39291 w 294680"/>
                    <a:gd name="connsiteY40" fmla="*/ 327422 h 327422"/>
                    <a:gd name="connsiteX41" fmla="*/ 0 w 294680"/>
                    <a:gd name="connsiteY41" fmla="*/ 288131 h 327422"/>
                    <a:gd name="connsiteX42" fmla="*/ 0 w 294680"/>
                    <a:gd name="connsiteY42" fmla="*/ 39291 h 327422"/>
                    <a:gd name="connsiteX43" fmla="*/ 39291 w 294680"/>
                    <a:gd name="connsiteY43" fmla="*/ 0 h 327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294680" h="327422">
                      <a:moveTo>
                        <a:pt x="72033" y="242292"/>
                      </a:moveTo>
                      <a:lnTo>
                        <a:pt x="222647" y="242292"/>
                      </a:lnTo>
                      <a:cubicBezTo>
                        <a:pt x="229850" y="242292"/>
                        <a:pt x="235744" y="248185"/>
                        <a:pt x="235744" y="255389"/>
                      </a:cubicBezTo>
                      <a:cubicBezTo>
                        <a:pt x="235744" y="262592"/>
                        <a:pt x="229850" y="268485"/>
                        <a:pt x="222647" y="268485"/>
                      </a:cubicBezTo>
                      <a:lnTo>
                        <a:pt x="72033" y="268485"/>
                      </a:lnTo>
                      <a:cubicBezTo>
                        <a:pt x="64830" y="268485"/>
                        <a:pt x="58936" y="262592"/>
                        <a:pt x="58936" y="255389"/>
                      </a:cubicBezTo>
                      <a:cubicBezTo>
                        <a:pt x="58936" y="248185"/>
                        <a:pt x="64830" y="242292"/>
                        <a:pt x="72033" y="242292"/>
                      </a:cubicBezTo>
                      <a:close/>
                      <a:moveTo>
                        <a:pt x="72033" y="186630"/>
                      </a:moveTo>
                      <a:lnTo>
                        <a:pt x="222647" y="186630"/>
                      </a:lnTo>
                      <a:cubicBezTo>
                        <a:pt x="229850" y="186630"/>
                        <a:pt x="235744" y="192524"/>
                        <a:pt x="235744" y="199727"/>
                      </a:cubicBezTo>
                      <a:cubicBezTo>
                        <a:pt x="235744" y="206930"/>
                        <a:pt x="229850" y="212824"/>
                        <a:pt x="222647" y="212824"/>
                      </a:cubicBezTo>
                      <a:lnTo>
                        <a:pt x="72033" y="212824"/>
                      </a:lnTo>
                      <a:cubicBezTo>
                        <a:pt x="64830" y="212824"/>
                        <a:pt x="58936" y="206930"/>
                        <a:pt x="58936" y="199727"/>
                      </a:cubicBezTo>
                      <a:cubicBezTo>
                        <a:pt x="58936" y="192524"/>
                        <a:pt x="64830" y="186630"/>
                        <a:pt x="72033" y="186630"/>
                      </a:cubicBezTo>
                      <a:close/>
                      <a:moveTo>
                        <a:pt x="85130" y="85130"/>
                      </a:moveTo>
                      <a:lnTo>
                        <a:pt x="85130" y="130969"/>
                      </a:lnTo>
                      <a:lnTo>
                        <a:pt x="130969" y="130969"/>
                      </a:lnTo>
                      <a:lnTo>
                        <a:pt x="130969" y="85130"/>
                      </a:lnTo>
                      <a:close/>
                      <a:moveTo>
                        <a:pt x="72033" y="58936"/>
                      </a:moveTo>
                      <a:lnTo>
                        <a:pt x="144066" y="58936"/>
                      </a:lnTo>
                      <a:cubicBezTo>
                        <a:pt x="151269" y="58936"/>
                        <a:pt x="157163" y="64830"/>
                        <a:pt x="157163" y="72033"/>
                      </a:cubicBezTo>
                      <a:lnTo>
                        <a:pt x="157163" y="144066"/>
                      </a:lnTo>
                      <a:cubicBezTo>
                        <a:pt x="157163" y="151269"/>
                        <a:pt x="151269" y="157163"/>
                        <a:pt x="144066" y="157163"/>
                      </a:cubicBezTo>
                      <a:lnTo>
                        <a:pt x="72033" y="157163"/>
                      </a:lnTo>
                      <a:cubicBezTo>
                        <a:pt x="64830" y="157163"/>
                        <a:pt x="58936" y="151269"/>
                        <a:pt x="58936" y="144066"/>
                      </a:cubicBezTo>
                      <a:lnTo>
                        <a:pt x="58936" y="72033"/>
                      </a:lnTo>
                      <a:cubicBezTo>
                        <a:pt x="58936" y="64830"/>
                        <a:pt x="64830" y="58936"/>
                        <a:pt x="72033" y="58936"/>
                      </a:cubicBezTo>
                      <a:close/>
                      <a:moveTo>
                        <a:pt x="39291" y="26194"/>
                      </a:moveTo>
                      <a:cubicBezTo>
                        <a:pt x="32210" y="26194"/>
                        <a:pt x="26194" y="32210"/>
                        <a:pt x="26194" y="39291"/>
                      </a:cubicBezTo>
                      <a:lnTo>
                        <a:pt x="26194" y="288131"/>
                      </a:lnTo>
                      <a:cubicBezTo>
                        <a:pt x="26194" y="295212"/>
                        <a:pt x="32210" y="301228"/>
                        <a:pt x="39291" y="301228"/>
                      </a:cubicBezTo>
                      <a:lnTo>
                        <a:pt x="255389" y="301228"/>
                      </a:lnTo>
                      <a:cubicBezTo>
                        <a:pt x="262470" y="301228"/>
                        <a:pt x="268486" y="295212"/>
                        <a:pt x="268486" y="288131"/>
                      </a:cubicBezTo>
                      <a:lnTo>
                        <a:pt x="268486" y="39291"/>
                      </a:lnTo>
                      <a:cubicBezTo>
                        <a:pt x="268486" y="32210"/>
                        <a:pt x="262470" y="26194"/>
                        <a:pt x="255389" y="26194"/>
                      </a:cubicBezTo>
                      <a:close/>
                      <a:moveTo>
                        <a:pt x="39291" y="0"/>
                      </a:moveTo>
                      <a:lnTo>
                        <a:pt x="255389" y="0"/>
                      </a:lnTo>
                      <a:cubicBezTo>
                        <a:pt x="276999" y="0"/>
                        <a:pt x="294680" y="17681"/>
                        <a:pt x="294680" y="39291"/>
                      </a:cubicBezTo>
                      <a:lnTo>
                        <a:pt x="294680" y="288131"/>
                      </a:lnTo>
                      <a:cubicBezTo>
                        <a:pt x="294680" y="309741"/>
                        <a:pt x="276999" y="327422"/>
                        <a:pt x="255389" y="327422"/>
                      </a:cubicBezTo>
                      <a:lnTo>
                        <a:pt x="39291" y="327422"/>
                      </a:lnTo>
                      <a:cubicBezTo>
                        <a:pt x="17681" y="327422"/>
                        <a:pt x="0" y="309741"/>
                        <a:pt x="0" y="288131"/>
                      </a:cubicBezTo>
                      <a:lnTo>
                        <a:pt x="0" y="39291"/>
                      </a:lnTo>
                      <a:cubicBezTo>
                        <a:pt x="0" y="17681"/>
                        <a:pt x="17681" y="0"/>
                        <a:pt x="39291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40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1" name="Rectangle 6">
                <a:extLst>
                  <a:ext uri="{FF2B5EF4-FFF2-40B4-BE49-F238E27FC236}">
                    <a16:creationId xmlns:a16="http://schemas.microsoft.com/office/drawing/2014/main" id="{4D552CF1-6251-CD94-6169-3AC89266B9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1321" y="4796077"/>
                <a:ext cx="5181278" cy="504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003399"/>
                  </a:buClr>
                </a:pPr>
                <a:r>
                  <a:rPr lang="zh-CN" altLang="en-US" sz="2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启发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1399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8">
            <a:extLst>
              <a:ext uri="{FF2B5EF4-FFF2-40B4-BE49-F238E27FC236}">
                <a16:creationId xmlns:a16="http://schemas.microsoft.com/office/drawing/2014/main" id="{D3948A8A-99BF-5E2B-0C25-6B133E7B5B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背景</a:t>
            </a:r>
          </a:p>
        </p:txBody>
      </p:sp>
      <p:sp>
        <p:nvSpPr>
          <p:cNvPr id="10" name="内容占位符 9">
            <a:extLst>
              <a:ext uri="{FF2B5EF4-FFF2-40B4-BE49-F238E27FC236}">
                <a16:creationId xmlns:a16="http://schemas.microsoft.com/office/drawing/2014/main" id="{98C0A4F2-1084-2C71-6FAE-648C38E1DE9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内存分配在</a:t>
            </a:r>
            <a:r>
              <a:rPr lang="en-US" altLang="zh-CN" dirty="0"/>
              <a:t>warehouse-scale computer(WSC)</a:t>
            </a:r>
            <a:r>
              <a:rPr lang="zh-CN" altLang="en-US" dirty="0"/>
              <a:t>负载中占很大一部分</a:t>
            </a:r>
            <a:endParaRPr lang="en-US" altLang="zh-CN" dirty="0"/>
          </a:p>
          <a:p>
            <a:r>
              <a:rPr lang="zh-CN" altLang="en-US" dirty="0"/>
              <a:t>优化内存分配器可以：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减少数据中心税</a:t>
            </a:r>
            <a:r>
              <a:rPr lang="en-US" altLang="zh-CN" dirty="0"/>
              <a:t>(datacenter</a:t>
            </a:r>
            <a:r>
              <a:rPr lang="zh-CN" altLang="en-US" dirty="0"/>
              <a:t> </a:t>
            </a:r>
            <a:r>
              <a:rPr lang="en-US" altLang="zh-CN" dirty="0"/>
              <a:t>tax)</a:t>
            </a:r>
          </a:p>
          <a:p>
            <a:pPr lvl="1">
              <a:buFont typeface="+mj-lt"/>
              <a:buAutoNum type="arabicPeriod"/>
            </a:pPr>
            <a:r>
              <a:rPr lang="zh-CN" altLang="en-US" dirty="0"/>
              <a:t>提升应用性能</a:t>
            </a:r>
            <a:endParaRPr lang="en-US" altLang="zh-CN" dirty="0"/>
          </a:p>
          <a:p>
            <a:r>
              <a:rPr lang="zh-CN" altLang="en-US" dirty="0"/>
              <a:t>多样的工作负载意味着</a:t>
            </a:r>
            <a:endParaRPr lang="en-US" altLang="zh-CN" dirty="0"/>
          </a:p>
          <a:p>
            <a:pPr lvl="1"/>
            <a:r>
              <a:rPr lang="zh-CN" altLang="en-US" dirty="0"/>
              <a:t>单一应用优化效果不佳</a:t>
            </a:r>
            <a:endParaRPr lang="en-US" altLang="zh-CN" dirty="0"/>
          </a:p>
          <a:p>
            <a:pPr lvl="1"/>
            <a:r>
              <a:rPr lang="zh-CN" altLang="en-US" dirty="0"/>
              <a:t>需要优化组件，</a:t>
            </a:r>
            <a:r>
              <a:rPr lang="en-US" altLang="zh-CN" dirty="0"/>
              <a:t>Allocator</a:t>
            </a:r>
            <a:r>
              <a:rPr lang="zh-CN" altLang="en-US" dirty="0"/>
              <a:t>是其中一个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157424B3-CDDF-EC6D-2213-C885C73F37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230564F-54DC-E3AC-763C-76F8F08DFEB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3</a:t>
            </a:fld>
            <a:endParaRPr 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2941A31-376A-8E99-D802-306CBC173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350" y="3089183"/>
            <a:ext cx="613410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43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9D1EBBB1-7837-3016-7B85-2458659133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背景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3EC0663-42BD-1ACE-646B-65B4CF5056D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4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B966D59-9968-E37C-2238-CAAD911CC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B83C447F-C188-7392-97E5-798DD333480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内存分配器会影响被分配对象的局部性</a:t>
            </a:r>
            <a:endParaRPr lang="en-US" altLang="zh-CN" dirty="0"/>
          </a:p>
          <a:p>
            <a:r>
              <a:rPr lang="zh-CN" altLang="en-US" dirty="0"/>
              <a:t>优化分配器本身的时间是不重要的，优化分配位置更加重要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2007BCA-0F6D-A61E-37FF-AFD3EC2C4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325" y="2419678"/>
            <a:ext cx="699135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3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DD2B5E7-AEE4-F5FB-4A58-5244ECE12A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贡献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186164D-6023-5212-BF69-F2D0AC5C9EF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5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03E9BD-635A-038B-B46D-BB635DABEC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8F7489C9-B3B1-06DF-7D82-F26DE23F340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6807917" cy="5362764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全面刻画</a:t>
            </a:r>
            <a:r>
              <a:rPr lang="en-US" altLang="zh-CN" dirty="0" err="1"/>
              <a:t>TCMalloc</a:t>
            </a:r>
            <a:r>
              <a:rPr lang="zh-CN" altLang="en-US" dirty="0"/>
              <a:t>特征</a:t>
            </a:r>
            <a:endParaRPr lang="en-US" altLang="zh-CN" dirty="0"/>
          </a:p>
          <a:p>
            <a:pPr lvl="1"/>
            <a:r>
              <a:rPr lang="zh-CN" altLang="en-US" dirty="0"/>
              <a:t>基于</a:t>
            </a:r>
            <a:r>
              <a:rPr lang="en-US" altLang="zh-CN" dirty="0"/>
              <a:t>WSC workloads</a:t>
            </a:r>
          </a:p>
          <a:p>
            <a:pPr lvl="1"/>
            <a:r>
              <a:rPr lang="zh-CN" altLang="en-US" dirty="0"/>
              <a:t>刻画普遍特征和</a:t>
            </a:r>
            <a:r>
              <a:rPr lang="en-US" altLang="zh-CN" dirty="0" err="1"/>
              <a:t>TCMalloc</a:t>
            </a:r>
            <a:r>
              <a:rPr lang="zh-CN" altLang="en-US" dirty="0"/>
              <a:t>每层的特征</a:t>
            </a:r>
            <a:endParaRPr lang="en-US" altLang="zh-CN" dirty="0"/>
          </a:p>
          <a:p>
            <a:r>
              <a:rPr lang="zh-CN" altLang="en-US" dirty="0"/>
              <a:t>设计新的内存分配器</a:t>
            </a:r>
            <a:endParaRPr lang="en-US" altLang="zh-CN" dirty="0"/>
          </a:p>
          <a:p>
            <a:pPr lvl="1">
              <a:buFont typeface="+mj-lt"/>
              <a:buAutoNum type="arabicPeriod"/>
            </a:pPr>
            <a:r>
              <a:rPr lang="zh-CN" altLang="en-US" dirty="0"/>
              <a:t>动态适配应用资源需求</a:t>
            </a:r>
            <a:endParaRPr lang="en-US" altLang="zh-CN" dirty="0"/>
          </a:p>
          <a:p>
            <a:pPr lvl="2">
              <a:buFont typeface="+mj-lt"/>
              <a:buAutoNum type="arabicPeriod"/>
            </a:pPr>
            <a:r>
              <a:rPr lang="zh-CN" altLang="en-US" dirty="0"/>
              <a:t>动态调整</a:t>
            </a:r>
            <a:r>
              <a:rPr lang="en-US" altLang="zh-CN" dirty="0"/>
              <a:t>Per-CPU Cache</a:t>
            </a:r>
          </a:p>
          <a:p>
            <a:pPr lvl="1">
              <a:buFont typeface="+mj-lt"/>
              <a:buAutoNum type="arabicPeriod"/>
            </a:pPr>
            <a:r>
              <a:rPr lang="zh-CN" altLang="en-US" dirty="0"/>
              <a:t>对硬件异构性感知</a:t>
            </a:r>
            <a:r>
              <a:rPr lang="en-US" altLang="zh-CN" dirty="0"/>
              <a:t>	</a:t>
            </a:r>
          </a:p>
          <a:p>
            <a:pPr lvl="2"/>
            <a:r>
              <a:rPr lang="zh-CN" altLang="en-US" dirty="0"/>
              <a:t>引入</a:t>
            </a:r>
            <a:r>
              <a:rPr lang="en-US" altLang="zh-CN" dirty="0"/>
              <a:t>NUCA-Aware Transfer Cache</a:t>
            </a:r>
          </a:p>
          <a:p>
            <a:pPr lvl="1">
              <a:buFont typeface="+mj-lt"/>
              <a:buAutoNum type="arabicPeriod"/>
            </a:pPr>
            <a:r>
              <a:rPr lang="zh-CN" altLang="en-US" dirty="0"/>
              <a:t>利用对象的多样生命期提升分配防止决策</a:t>
            </a:r>
            <a:endParaRPr lang="en-US" altLang="zh-CN" dirty="0"/>
          </a:p>
          <a:p>
            <a:pPr lvl="2"/>
            <a:r>
              <a:rPr lang="zh-CN" altLang="en-US" dirty="0"/>
              <a:t>根据对象</a:t>
            </a:r>
            <a:r>
              <a:rPr lang="en-US" altLang="zh-CN" dirty="0"/>
              <a:t>lifetime</a:t>
            </a:r>
            <a:r>
              <a:rPr lang="zh-CN" altLang="en-US" dirty="0"/>
              <a:t>组织</a:t>
            </a:r>
            <a:r>
              <a:rPr lang="en-US" altLang="zh-CN" dirty="0"/>
              <a:t>Central Free List</a:t>
            </a:r>
            <a:r>
              <a:rPr lang="zh-CN" altLang="en-US" dirty="0"/>
              <a:t>和</a:t>
            </a:r>
            <a:r>
              <a:rPr lang="en-US" altLang="zh-CN" dirty="0" err="1"/>
              <a:t>Pageheap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D1CA2D2-50E7-5FE7-BC13-8DF2CA631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456" y="993588"/>
            <a:ext cx="4514850" cy="120015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9B062EB-AEC2-4A2A-9CFE-ACE275216D56}"/>
              </a:ext>
            </a:extLst>
          </p:cNvPr>
          <p:cNvSpPr txBox="1"/>
          <p:nvPr/>
        </p:nvSpPr>
        <p:spPr>
          <a:xfrm>
            <a:off x="7220400" y="139323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E4E97F9-2A81-0711-C59C-B79C6C610971}"/>
              </a:ext>
            </a:extLst>
          </p:cNvPr>
          <p:cNvGrpSpPr/>
          <p:nvPr/>
        </p:nvGrpSpPr>
        <p:grpSpPr>
          <a:xfrm>
            <a:off x="7449697" y="2367126"/>
            <a:ext cx="4006583" cy="1478408"/>
            <a:chOff x="7934889" y="3587747"/>
            <a:chExt cx="4006583" cy="1478408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9AE783A-D075-FA56-AFF8-6A949D175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31142" y="3587747"/>
              <a:ext cx="3810330" cy="1478408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0B542DD-75C7-0EE2-4BB2-9D1F99C7C672}"/>
                </a:ext>
              </a:extLst>
            </p:cNvPr>
            <p:cNvSpPr txBox="1"/>
            <p:nvPr/>
          </p:nvSpPr>
          <p:spPr>
            <a:xfrm>
              <a:off x="7934889" y="405172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52286BE4-EB7B-B9F3-B5C1-62EA0A61B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025" y="4142792"/>
            <a:ext cx="5125976" cy="1797687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935413D5-A574-2E5D-9A17-F98F67729B84}"/>
              </a:ext>
            </a:extLst>
          </p:cNvPr>
          <p:cNvSpPr txBox="1"/>
          <p:nvPr/>
        </p:nvSpPr>
        <p:spPr>
          <a:xfrm>
            <a:off x="6753119" y="39581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469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77208B0-15B4-67D0-B5EA-3D7F95E7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5C984796-3C6F-C750-A019-650199A02B83}"/>
              </a:ext>
            </a:extLst>
          </p:cNvPr>
          <p:cNvGrpSpPr/>
          <p:nvPr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4" name="图形 11">
              <a:extLst>
                <a:ext uri="{FF2B5EF4-FFF2-40B4-BE49-F238E27FC236}">
                  <a16:creationId xmlns:a16="http://schemas.microsoft.com/office/drawing/2014/main" id="{6F6E381E-9226-D68A-C019-4A60FFEC3F1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0176B11E-0D2D-A7BD-AA1B-354679285C17}"/>
                </a:ext>
              </a:extLst>
            </p:cNvPr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ACE906F-8D5C-23AD-CA59-532364998DBE}"/>
                  </a:ext>
                </a:extLst>
              </p:cNvPr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2670431-8087-4E98-048B-85CB99F7A6E3}"/>
                  </a:ext>
                </a:extLst>
              </p:cNvPr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8" name="矩形: 圆角 15">
            <a:extLst>
              <a:ext uri="{FF2B5EF4-FFF2-40B4-BE49-F238E27FC236}">
                <a16:creationId xmlns:a16="http://schemas.microsoft.com/office/drawing/2014/main" id="{2B5F1F85-DA8C-A35C-AD81-8ECA1595B965}"/>
              </a:ext>
            </a:extLst>
          </p:cNvPr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EAFD0C6-F8F4-51F6-EDB4-B9CC4AD0AD46}"/>
              </a:ext>
            </a:extLst>
          </p:cNvPr>
          <p:cNvGrpSpPr/>
          <p:nvPr/>
        </p:nvGrpSpPr>
        <p:grpSpPr>
          <a:xfrm>
            <a:off x="5391231" y="2171811"/>
            <a:ext cx="5786764" cy="2813043"/>
            <a:chOff x="5391231" y="2171811"/>
            <a:chExt cx="5786764" cy="2813043"/>
          </a:xfrm>
        </p:grpSpPr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BFB3D356-D853-93E3-BCDD-F2850A0B8C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034987" y="2207708"/>
              <a:ext cx="5143008" cy="504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003399"/>
                </a:buClr>
              </a:pPr>
              <a:r>
                <a:rPr lang="zh-CN" altLang="en-US" sz="2400" dirty="0">
                  <a:solidFill>
                    <a:srgbClr val="595959"/>
                  </a:solidFill>
                  <a:cs typeface="+mn-ea"/>
                  <a:sym typeface="+mn-lt"/>
                </a:rPr>
                <a:t>背景</a:t>
              </a:r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13F1F21A-F8BF-81A3-F2D8-DBA4C54B072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034987" y="2934637"/>
              <a:ext cx="5143008" cy="504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003399"/>
                </a:buClr>
              </a:pPr>
              <a:r>
                <a:rPr lang="en-US" altLang="zh-CN" sz="2400" b="1" dirty="0" err="1">
                  <a:solidFill>
                    <a:schemeClr val="tx2"/>
                  </a:solidFill>
                  <a:cs typeface="+mn-ea"/>
                  <a:sym typeface="+mn-lt"/>
                </a:rPr>
                <a:t>TCMalloc</a:t>
              </a:r>
              <a:r>
                <a:rPr lang="zh-CN" altLang="en-US" sz="2400" b="1" dirty="0">
                  <a:solidFill>
                    <a:schemeClr val="tx2"/>
                  </a:solidFill>
                  <a:cs typeface="+mn-ea"/>
                  <a:sym typeface="+mn-lt"/>
                </a:rPr>
                <a:t>结构</a:t>
              </a: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E3699E75-48FF-4110-AE30-67CEF9B60046}"/>
                </a:ext>
              </a:extLst>
            </p:cNvPr>
            <p:cNvGrpSpPr/>
            <p:nvPr userDrawn="1"/>
          </p:nvGrpSpPr>
          <p:grpSpPr>
            <a:xfrm>
              <a:off x="5391233" y="3660776"/>
              <a:ext cx="5786762" cy="576000"/>
              <a:chOff x="5391233" y="3534255"/>
              <a:chExt cx="5786762" cy="576000"/>
            </a:xfrm>
          </p:grpSpPr>
          <p:sp>
            <p:nvSpPr>
              <p:cNvPr id="24" name="Rectangle 6">
                <a:extLst>
                  <a:ext uri="{FF2B5EF4-FFF2-40B4-BE49-F238E27FC236}">
                    <a16:creationId xmlns:a16="http://schemas.microsoft.com/office/drawing/2014/main" id="{6942D164-AB90-B1D2-4401-5B37CBC2BC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4987" y="3571501"/>
                <a:ext cx="5143008" cy="504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003399"/>
                  </a:buClr>
                </a:pPr>
                <a:r>
                  <a:rPr lang="zh-CN" altLang="en-US" sz="2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特征分析与改进</a:t>
                </a:r>
              </a:p>
            </p:txBody>
          </p:sp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E3D71DCE-B2D6-35FF-AAD7-3C2195D59AEF}"/>
                  </a:ext>
                </a:extLst>
              </p:cNvPr>
              <p:cNvGrpSpPr/>
              <p:nvPr/>
            </p:nvGrpSpPr>
            <p:grpSpPr>
              <a:xfrm>
                <a:off x="5391233" y="3534255"/>
                <a:ext cx="509367" cy="576000"/>
                <a:chOff x="5391233" y="3534255"/>
                <a:chExt cx="509367" cy="576000"/>
              </a:xfrm>
            </p:grpSpPr>
            <p:sp>
              <p:nvSpPr>
                <p:cNvPr id="26" name="图形 11">
                  <a:extLst>
                    <a:ext uri="{FF2B5EF4-FFF2-40B4-BE49-F238E27FC236}">
                      <a16:creationId xmlns:a16="http://schemas.microsoft.com/office/drawing/2014/main" id="{EF974503-CE4C-84B2-251D-34F8F1248A5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391233" y="3534255"/>
                  <a:ext cx="509367" cy="576000"/>
                </a:xfrm>
                <a:custGeom>
                  <a:avLst/>
                  <a:gdLst>
                    <a:gd name="connsiteX0" fmla="*/ 0 w 1638300"/>
                    <a:gd name="connsiteY0" fmla="*/ 526733 h 1852612"/>
                    <a:gd name="connsiteX1" fmla="*/ 0 w 1638300"/>
                    <a:gd name="connsiteY1" fmla="*/ 1325880 h 1852612"/>
                    <a:gd name="connsiteX2" fmla="*/ 63818 w 1638300"/>
                    <a:gd name="connsiteY2" fmla="*/ 1436370 h 1852612"/>
                    <a:gd name="connsiteX3" fmla="*/ 755333 w 1638300"/>
                    <a:gd name="connsiteY3" fmla="*/ 1835468 h 1852612"/>
                    <a:gd name="connsiteX4" fmla="*/ 882968 w 1638300"/>
                    <a:gd name="connsiteY4" fmla="*/ 1835468 h 1852612"/>
                    <a:gd name="connsiteX5" fmla="*/ 1574483 w 1638300"/>
                    <a:gd name="connsiteY5" fmla="*/ 1436370 h 1852612"/>
                    <a:gd name="connsiteX6" fmla="*/ 1638300 w 1638300"/>
                    <a:gd name="connsiteY6" fmla="*/ 1325880 h 1852612"/>
                    <a:gd name="connsiteX7" fmla="*/ 1638300 w 1638300"/>
                    <a:gd name="connsiteY7" fmla="*/ 526733 h 1852612"/>
                    <a:gd name="connsiteX8" fmla="*/ 1574483 w 1638300"/>
                    <a:gd name="connsiteY8" fmla="*/ 416243 h 1852612"/>
                    <a:gd name="connsiteX9" fmla="*/ 882968 w 1638300"/>
                    <a:gd name="connsiteY9" fmla="*/ 17145 h 1852612"/>
                    <a:gd name="connsiteX10" fmla="*/ 755333 w 1638300"/>
                    <a:gd name="connsiteY10" fmla="*/ 17145 h 1852612"/>
                    <a:gd name="connsiteX11" fmla="*/ 63818 w 1638300"/>
                    <a:gd name="connsiteY11" fmla="*/ 416243 h 1852612"/>
                    <a:gd name="connsiteX12" fmla="*/ 0 w 1638300"/>
                    <a:gd name="connsiteY12" fmla="*/ 526733 h 1852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38300" h="1852612">
                      <a:moveTo>
                        <a:pt x="0" y="526733"/>
                      </a:moveTo>
                      <a:lnTo>
                        <a:pt x="0" y="1325880"/>
                      </a:lnTo>
                      <a:cubicBezTo>
                        <a:pt x="0" y="1371600"/>
                        <a:pt x="23813" y="1413510"/>
                        <a:pt x="63818" y="1436370"/>
                      </a:cubicBezTo>
                      <a:lnTo>
                        <a:pt x="755333" y="1835468"/>
                      </a:lnTo>
                      <a:cubicBezTo>
                        <a:pt x="794385" y="1858328"/>
                        <a:pt x="842963" y="1858328"/>
                        <a:pt x="882968" y="1835468"/>
                      </a:cubicBezTo>
                      <a:lnTo>
                        <a:pt x="1574483" y="1436370"/>
                      </a:lnTo>
                      <a:cubicBezTo>
                        <a:pt x="1613535" y="1413510"/>
                        <a:pt x="1638300" y="1371600"/>
                        <a:pt x="1638300" y="1325880"/>
                      </a:cubicBezTo>
                      <a:lnTo>
                        <a:pt x="1638300" y="526733"/>
                      </a:lnTo>
                      <a:cubicBezTo>
                        <a:pt x="1638300" y="481013"/>
                        <a:pt x="1614488" y="439103"/>
                        <a:pt x="1574483" y="416243"/>
                      </a:cubicBezTo>
                      <a:lnTo>
                        <a:pt x="882968" y="17145"/>
                      </a:lnTo>
                      <a:cubicBezTo>
                        <a:pt x="843915" y="-5715"/>
                        <a:pt x="795338" y="-5715"/>
                        <a:pt x="755333" y="17145"/>
                      </a:cubicBezTo>
                      <a:lnTo>
                        <a:pt x="63818" y="416243"/>
                      </a:lnTo>
                      <a:cubicBezTo>
                        <a:pt x="23813" y="439103"/>
                        <a:pt x="0" y="481013"/>
                        <a:pt x="0" y="52673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0" dist="63500" dir="5400000" algn="t" rotWithShape="0">
                    <a:schemeClr val="tx1">
                      <a:alpha val="5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buClr>
                      <a:srgbClr val="FFCC00"/>
                    </a:buClr>
                    <a:buSzPct val="80000"/>
                  </a:pPr>
                  <a:endParaRPr lang="en-US" altLang="zh-CN" sz="18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图形 2">
                  <a:extLst>
                    <a:ext uri="{FF2B5EF4-FFF2-40B4-BE49-F238E27FC236}">
                      <a16:creationId xmlns:a16="http://schemas.microsoft.com/office/drawing/2014/main" id="{53066041-2362-BFEA-74FF-ADA197D4A5D3}"/>
                    </a:ext>
                  </a:extLst>
                </p:cNvPr>
                <p:cNvSpPr/>
                <p:nvPr/>
              </p:nvSpPr>
              <p:spPr>
                <a:xfrm>
                  <a:off x="5558715" y="3702037"/>
                  <a:ext cx="174402" cy="240436"/>
                </a:xfrm>
                <a:custGeom>
                  <a:avLst/>
                  <a:gdLst>
                    <a:gd name="connsiteX0" fmla="*/ 219561 w 257299"/>
                    <a:gd name="connsiteY0" fmla="*/ 37696 h 354722"/>
                    <a:gd name="connsiteX1" fmla="*/ 128545 w 257299"/>
                    <a:gd name="connsiteY1" fmla="*/ 0 h 354722"/>
                    <a:gd name="connsiteX2" fmla="*/ 0 w 257299"/>
                    <a:gd name="connsiteY2" fmla="*/ 128754 h 354722"/>
                    <a:gd name="connsiteX3" fmla="*/ 63456 w 257299"/>
                    <a:gd name="connsiteY3" fmla="*/ 239665 h 354722"/>
                    <a:gd name="connsiteX4" fmla="*/ 63456 w 257299"/>
                    <a:gd name="connsiteY4" fmla="*/ 317404 h 354722"/>
                    <a:gd name="connsiteX5" fmla="*/ 99895 w 257299"/>
                    <a:gd name="connsiteY5" fmla="*/ 354723 h 354722"/>
                    <a:gd name="connsiteX6" fmla="*/ 157361 w 257299"/>
                    <a:gd name="connsiteY6" fmla="*/ 354723 h 354722"/>
                    <a:gd name="connsiteX7" fmla="*/ 194178 w 257299"/>
                    <a:gd name="connsiteY7" fmla="*/ 317404 h 354722"/>
                    <a:gd name="connsiteX8" fmla="*/ 194178 w 257299"/>
                    <a:gd name="connsiteY8" fmla="*/ 239581 h 354722"/>
                    <a:gd name="connsiteX9" fmla="*/ 257299 w 257299"/>
                    <a:gd name="connsiteY9" fmla="*/ 128712 h 354722"/>
                    <a:gd name="connsiteX10" fmla="*/ 219561 w 257299"/>
                    <a:gd name="connsiteY10" fmla="*/ 37696 h 354722"/>
                    <a:gd name="connsiteX11" fmla="*/ 157403 w 257299"/>
                    <a:gd name="connsiteY11" fmla="*/ 326869 h 354722"/>
                    <a:gd name="connsiteX12" fmla="*/ 99979 w 257299"/>
                    <a:gd name="connsiteY12" fmla="*/ 326869 h 354722"/>
                    <a:gd name="connsiteX13" fmla="*/ 91183 w 257299"/>
                    <a:gd name="connsiteY13" fmla="*/ 317404 h 354722"/>
                    <a:gd name="connsiteX14" fmla="*/ 91183 w 257299"/>
                    <a:gd name="connsiteY14" fmla="*/ 295037 h 354722"/>
                    <a:gd name="connsiteX15" fmla="*/ 166618 w 257299"/>
                    <a:gd name="connsiteY15" fmla="*/ 295037 h 354722"/>
                    <a:gd name="connsiteX16" fmla="*/ 166618 w 257299"/>
                    <a:gd name="connsiteY16" fmla="*/ 317404 h 354722"/>
                    <a:gd name="connsiteX17" fmla="*/ 157403 w 257299"/>
                    <a:gd name="connsiteY17" fmla="*/ 326869 h 354722"/>
                    <a:gd name="connsiteX18" fmla="*/ 174115 w 257299"/>
                    <a:gd name="connsiteY18" fmla="*/ 218932 h 354722"/>
                    <a:gd name="connsiteX19" fmla="*/ 166576 w 257299"/>
                    <a:gd name="connsiteY19" fmla="*/ 231330 h 354722"/>
                    <a:gd name="connsiteX20" fmla="*/ 166576 w 257299"/>
                    <a:gd name="connsiteY20" fmla="*/ 267351 h 354722"/>
                    <a:gd name="connsiteX21" fmla="*/ 143121 w 257299"/>
                    <a:gd name="connsiteY21" fmla="*/ 267351 h 354722"/>
                    <a:gd name="connsiteX22" fmla="*/ 143121 w 257299"/>
                    <a:gd name="connsiteY22" fmla="*/ 178723 h 354722"/>
                    <a:gd name="connsiteX23" fmla="*/ 176670 w 257299"/>
                    <a:gd name="connsiteY23" fmla="*/ 178723 h 354722"/>
                    <a:gd name="connsiteX24" fmla="*/ 190534 w 257299"/>
                    <a:gd name="connsiteY24" fmla="*/ 164901 h 354722"/>
                    <a:gd name="connsiteX25" fmla="*/ 176670 w 257299"/>
                    <a:gd name="connsiteY25" fmla="*/ 151079 h 354722"/>
                    <a:gd name="connsiteX26" fmla="*/ 81173 w 257299"/>
                    <a:gd name="connsiteY26" fmla="*/ 151079 h 354722"/>
                    <a:gd name="connsiteX27" fmla="*/ 67309 w 257299"/>
                    <a:gd name="connsiteY27" fmla="*/ 164901 h 354722"/>
                    <a:gd name="connsiteX28" fmla="*/ 81173 w 257299"/>
                    <a:gd name="connsiteY28" fmla="*/ 178723 h 354722"/>
                    <a:gd name="connsiteX29" fmla="*/ 115267 w 257299"/>
                    <a:gd name="connsiteY29" fmla="*/ 178723 h 354722"/>
                    <a:gd name="connsiteX30" fmla="*/ 115267 w 257299"/>
                    <a:gd name="connsiteY30" fmla="*/ 267351 h 354722"/>
                    <a:gd name="connsiteX31" fmla="*/ 91183 w 257299"/>
                    <a:gd name="connsiteY31" fmla="*/ 267351 h 354722"/>
                    <a:gd name="connsiteX32" fmla="*/ 91183 w 257299"/>
                    <a:gd name="connsiteY32" fmla="*/ 231372 h 354722"/>
                    <a:gd name="connsiteX33" fmla="*/ 83351 w 257299"/>
                    <a:gd name="connsiteY33" fmla="*/ 218974 h 354722"/>
                    <a:gd name="connsiteX34" fmla="*/ 27644 w 257299"/>
                    <a:gd name="connsiteY34" fmla="*/ 128712 h 354722"/>
                    <a:gd name="connsiteX35" fmla="*/ 128629 w 257299"/>
                    <a:gd name="connsiteY35" fmla="*/ 27644 h 354722"/>
                    <a:gd name="connsiteX36" fmla="*/ 229697 w 257299"/>
                    <a:gd name="connsiteY36" fmla="*/ 128712 h 354722"/>
                    <a:gd name="connsiteX37" fmla="*/ 174115 w 257299"/>
                    <a:gd name="connsiteY37" fmla="*/ 218932 h 354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257299" h="354722">
                      <a:moveTo>
                        <a:pt x="219561" y="37696"/>
                      </a:moveTo>
                      <a:cubicBezTo>
                        <a:pt x="195267" y="13361"/>
                        <a:pt x="162932" y="0"/>
                        <a:pt x="128545" y="0"/>
                      </a:cubicBezTo>
                      <a:cubicBezTo>
                        <a:pt x="57591" y="0"/>
                        <a:pt x="0" y="57759"/>
                        <a:pt x="0" y="128754"/>
                      </a:cubicBezTo>
                      <a:cubicBezTo>
                        <a:pt x="0" y="175037"/>
                        <a:pt x="23874" y="216754"/>
                        <a:pt x="63456" y="239665"/>
                      </a:cubicBezTo>
                      <a:lnTo>
                        <a:pt x="63456" y="317404"/>
                      </a:lnTo>
                      <a:cubicBezTo>
                        <a:pt x="63456" y="338011"/>
                        <a:pt x="79623" y="354723"/>
                        <a:pt x="99895" y="354723"/>
                      </a:cubicBezTo>
                      <a:lnTo>
                        <a:pt x="157361" y="354723"/>
                      </a:lnTo>
                      <a:cubicBezTo>
                        <a:pt x="177508" y="354723"/>
                        <a:pt x="194178" y="337969"/>
                        <a:pt x="194178" y="317404"/>
                      </a:cubicBezTo>
                      <a:lnTo>
                        <a:pt x="194178" y="239581"/>
                      </a:lnTo>
                      <a:cubicBezTo>
                        <a:pt x="233592" y="216670"/>
                        <a:pt x="257299" y="174953"/>
                        <a:pt x="257299" y="128712"/>
                      </a:cubicBezTo>
                      <a:cubicBezTo>
                        <a:pt x="257383" y="94325"/>
                        <a:pt x="243896" y="62031"/>
                        <a:pt x="219561" y="37696"/>
                      </a:cubicBezTo>
                      <a:close/>
                      <a:moveTo>
                        <a:pt x="157403" y="326869"/>
                      </a:moveTo>
                      <a:lnTo>
                        <a:pt x="99979" y="326869"/>
                      </a:lnTo>
                      <a:cubicBezTo>
                        <a:pt x="95037" y="326869"/>
                        <a:pt x="91183" y="322639"/>
                        <a:pt x="91183" y="317404"/>
                      </a:cubicBezTo>
                      <a:lnTo>
                        <a:pt x="91183" y="295037"/>
                      </a:lnTo>
                      <a:lnTo>
                        <a:pt x="166618" y="295037"/>
                      </a:lnTo>
                      <a:lnTo>
                        <a:pt x="166618" y="317404"/>
                      </a:lnTo>
                      <a:cubicBezTo>
                        <a:pt x="166576" y="322639"/>
                        <a:pt x="162220" y="326869"/>
                        <a:pt x="157403" y="326869"/>
                      </a:cubicBezTo>
                      <a:close/>
                      <a:moveTo>
                        <a:pt x="174115" y="218932"/>
                      </a:moveTo>
                      <a:cubicBezTo>
                        <a:pt x="169424" y="221278"/>
                        <a:pt x="166576" y="226094"/>
                        <a:pt x="166576" y="231330"/>
                      </a:cubicBezTo>
                      <a:lnTo>
                        <a:pt x="166576" y="267351"/>
                      </a:lnTo>
                      <a:lnTo>
                        <a:pt x="143121" y="267351"/>
                      </a:lnTo>
                      <a:lnTo>
                        <a:pt x="143121" y="178723"/>
                      </a:lnTo>
                      <a:lnTo>
                        <a:pt x="176670" y="178723"/>
                      </a:lnTo>
                      <a:cubicBezTo>
                        <a:pt x="184335" y="178723"/>
                        <a:pt x="190534" y="172524"/>
                        <a:pt x="190534" y="164901"/>
                      </a:cubicBezTo>
                      <a:cubicBezTo>
                        <a:pt x="190534" y="157278"/>
                        <a:pt x="184335" y="151079"/>
                        <a:pt x="176670" y="151079"/>
                      </a:cubicBezTo>
                      <a:lnTo>
                        <a:pt x="81173" y="151079"/>
                      </a:lnTo>
                      <a:cubicBezTo>
                        <a:pt x="73508" y="151079"/>
                        <a:pt x="67309" y="157278"/>
                        <a:pt x="67309" y="164901"/>
                      </a:cubicBezTo>
                      <a:cubicBezTo>
                        <a:pt x="67309" y="172524"/>
                        <a:pt x="73508" y="178723"/>
                        <a:pt x="81173" y="178723"/>
                      </a:cubicBezTo>
                      <a:lnTo>
                        <a:pt x="115267" y="178723"/>
                      </a:lnTo>
                      <a:lnTo>
                        <a:pt x="115267" y="267351"/>
                      </a:lnTo>
                      <a:lnTo>
                        <a:pt x="91183" y="267351"/>
                      </a:lnTo>
                      <a:lnTo>
                        <a:pt x="91183" y="231372"/>
                      </a:lnTo>
                      <a:cubicBezTo>
                        <a:pt x="91183" y="226094"/>
                        <a:pt x="88042" y="221320"/>
                        <a:pt x="83351" y="218974"/>
                      </a:cubicBezTo>
                      <a:cubicBezTo>
                        <a:pt x="49047" y="201927"/>
                        <a:pt x="27644" y="167330"/>
                        <a:pt x="27644" y="128712"/>
                      </a:cubicBezTo>
                      <a:cubicBezTo>
                        <a:pt x="27644" y="73005"/>
                        <a:pt x="72921" y="27644"/>
                        <a:pt x="128629" y="27644"/>
                      </a:cubicBezTo>
                      <a:cubicBezTo>
                        <a:pt x="184335" y="27644"/>
                        <a:pt x="229697" y="72964"/>
                        <a:pt x="229697" y="128712"/>
                      </a:cubicBezTo>
                      <a:cubicBezTo>
                        <a:pt x="229655" y="167330"/>
                        <a:pt x="208419" y="201885"/>
                        <a:pt x="174115" y="218932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40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B946BED5-85EB-3CA7-D748-1FF5165B7582}"/>
                </a:ext>
              </a:extLst>
            </p:cNvPr>
            <p:cNvGrpSpPr/>
            <p:nvPr userDrawn="1"/>
          </p:nvGrpSpPr>
          <p:grpSpPr>
            <a:xfrm>
              <a:off x="5391232" y="2171811"/>
              <a:ext cx="509367" cy="576000"/>
              <a:chOff x="5349939" y="2853000"/>
              <a:chExt cx="509367" cy="576000"/>
            </a:xfrm>
          </p:grpSpPr>
          <p:sp>
            <p:nvSpPr>
              <p:cNvPr id="22" name="图形 11">
                <a:extLst>
                  <a:ext uri="{FF2B5EF4-FFF2-40B4-BE49-F238E27FC236}">
                    <a16:creationId xmlns:a16="http://schemas.microsoft.com/office/drawing/2014/main" id="{1B94D5AF-3F06-101A-3B0C-96478F2FE8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49939" y="2853000"/>
                <a:ext cx="509367" cy="576000"/>
              </a:xfrm>
              <a:custGeom>
                <a:avLst/>
                <a:gdLst>
                  <a:gd name="connsiteX0" fmla="*/ 0 w 1638300"/>
                  <a:gd name="connsiteY0" fmla="*/ 526733 h 1852612"/>
                  <a:gd name="connsiteX1" fmla="*/ 0 w 1638300"/>
                  <a:gd name="connsiteY1" fmla="*/ 1325880 h 1852612"/>
                  <a:gd name="connsiteX2" fmla="*/ 63818 w 1638300"/>
                  <a:gd name="connsiteY2" fmla="*/ 1436370 h 1852612"/>
                  <a:gd name="connsiteX3" fmla="*/ 755333 w 1638300"/>
                  <a:gd name="connsiteY3" fmla="*/ 1835468 h 1852612"/>
                  <a:gd name="connsiteX4" fmla="*/ 882968 w 1638300"/>
                  <a:gd name="connsiteY4" fmla="*/ 1835468 h 1852612"/>
                  <a:gd name="connsiteX5" fmla="*/ 1574483 w 1638300"/>
                  <a:gd name="connsiteY5" fmla="*/ 1436370 h 1852612"/>
                  <a:gd name="connsiteX6" fmla="*/ 1638300 w 1638300"/>
                  <a:gd name="connsiteY6" fmla="*/ 1325880 h 1852612"/>
                  <a:gd name="connsiteX7" fmla="*/ 1638300 w 1638300"/>
                  <a:gd name="connsiteY7" fmla="*/ 526733 h 1852612"/>
                  <a:gd name="connsiteX8" fmla="*/ 1574483 w 1638300"/>
                  <a:gd name="connsiteY8" fmla="*/ 416243 h 1852612"/>
                  <a:gd name="connsiteX9" fmla="*/ 882968 w 1638300"/>
                  <a:gd name="connsiteY9" fmla="*/ 17145 h 1852612"/>
                  <a:gd name="connsiteX10" fmla="*/ 755333 w 1638300"/>
                  <a:gd name="connsiteY10" fmla="*/ 17145 h 1852612"/>
                  <a:gd name="connsiteX11" fmla="*/ 63818 w 1638300"/>
                  <a:gd name="connsiteY11" fmla="*/ 416243 h 1852612"/>
                  <a:gd name="connsiteX12" fmla="*/ 0 w 1638300"/>
                  <a:gd name="connsiteY12" fmla="*/ 526733 h 185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8300" h="1852612">
                    <a:moveTo>
                      <a:pt x="0" y="526733"/>
                    </a:moveTo>
                    <a:lnTo>
                      <a:pt x="0" y="1325880"/>
                    </a:lnTo>
                    <a:cubicBezTo>
                      <a:pt x="0" y="1371600"/>
                      <a:pt x="23813" y="1413510"/>
                      <a:pt x="63818" y="1436370"/>
                    </a:cubicBezTo>
                    <a:lnTo>
                      <a:pt x="755333" y="1835468"/>
                    </a:lnTo>
                    <a:cubicBezTo>
                      <a:pt x="794385" y="1858328"/>
                      <a:pt x="842963" y="1858328"/>
                      <a:pt x="882968" y="1835468"/>
                    </a:cubicBezTo>
                    <a:lnTo>
                      <a:pt x="1574483" y="1436370"/>
                    </a:lnTo>
                    <a:cubicBezTo>
                      <a:pt x="1613535" y="1413510"/>
                      <a:pt x="1638300" y="1371600"/>
                      <a:pt x="1638300" y="1325880"/>
                    </a:cubicBezTo>
                    <a:lnTo>
                      <a:pt x="1638300" y="526733"/>
                    </a:lnTo>
                    <a:cubicBezTo>
                      <a:pt x="1638300" y="481013"/>
                      <a:pt x="1614488" y="439103"/>
                      <a:pt x="1574483" y="416243"/>
                    </a:cubicBezTo>
                    <a:lnTo>
                      <a:pt x="882968" y="17145"/>
                    </a:lnTo>
                    <a:cubicBezTo>
                      <a:pt x="843915" y="-5715"/>
                      <a:pt x="795338" y="-5715"/>
                      <a:pt x="755333" y="17145"/>
                    </a:cubicBezTo>
                    <a:lnTo>
                      <a:pt x="63818" y="416243"/>
                    </a:lnTo>
                    <a:cubicBezTo>
                      <a:pt x="23813" y="439103"/>
                      <a:pt x="0" y="481013"/>
                      <a:pt x="0" y="52673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E6E6E6"/>
                </a:solidFill>
              </a:ln>
              <a:effectLst>
                <a:outerShdw blurRad="254000" dist="190500" dir="5400000" sx="80000" sy="80000" algn="t" rotWithShape="0">
                  <a:schemeClr val="tx2">
                    <a:alpha val="1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en-US" altLang="zh-CN" sz="2000" b="1" kern="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任意多边形: 形状 40">
                <a:extLst>
                  <a:ext uri="{FF2B5EF4-FFF2-40B4-BE49-F238E27FC236}">
                    <a16:creationId xmlns:a16="http://schemas.microsoft.com/office/drawing/2014/main" id="{E5BEF550-3D06-A854-D37C-B0F45E54F6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84325" y="3008007"/>
                <a:ext cx="240595" cy="265987"/>
              </a:xfrm>
              <a:custGeom>
                <a:avLst/>
                <a:gdLst>
                  <a:gd name="connsiteX0" fmla="*/ 351511 w 379092"/>
                  <a:gd name="connsiteY0" fmla="*/ 206420 h 419100"/>
                  <a:gd name="connsiteX1" fmla="*/ 370928 w 379092"/>
                  <a:gd name="connsiteY1" fmla="*/ 104722 h 419100"/>
                  <a:gd name="connsiteX2" fmla="*/ 293473 w 379092"/>
                  <a:gd name="connsiteY2" fmla="*/ 69549 h 419100"/>
                  <a:gd name="connsiteX3" fmla="*/ 269389 w 379092"/>
                  <a:gd name="connsiteY3" fmla="*/ 71247 h 419100"/>
                  <a:gd name="connsiteX4" fmla="*/ 189547 w 379092"/>
                  <a:gd name="connsiteY4" fmla="*/ 0 h 419100"/>
                  <a:gd name="connsiteX5" fmla="*/ 109653 w 379092"/>
                  <a:gd name="connsiteY5" fmla="*/ 71247 h 419100"/>
                  <a:gd name="connsiteX6" fmla="*/ 85621 w 379092"/>
                  <a:gd name="connsiteY6" fmla="*/ 69549 h 419100"/>
                  <a:gd name="connsiteX7" fmla="*/ 8167 w 379092"/>
                  <a:gd name="connsiteY7" fmla="*/ 104722 h 419100"/>
                  <a:gd name="connsiteX8" fmla="*/ 27531 w 379092"/>
                  <a:gd name="connsiteY8" fmla="*/ 206420 h 419100"/>
                  <a:gd name="connsiteX9" fmla="*/ 29918 w 379092"/>
                  <a:gd name="connsiteY9" fmla="*/ 209444 h 419100"/>
                  <a:gd name="connsiteX10" fmla="*/ 8167 w 379092"/>
                  <a:gd name="connsiteY10" fmla="*/ 314166 h 419100"/>
                  <a:gd name="connsiteX11" fmla="*/ 85621 w 379092"/>
                  <a:gd name="connsiteY11" fmla="*/ 349338 h 419100"/>
                  <a:gd name="connsiteX12" fmla="*/ 109653 w 379092"/>
                  <a:gd name="connsiteY12" fmla="*/ 347641 h 419100"/>
                  <a:gd name="connsiteX13" fmla="*/ 189547 w 379092"/>
                  <a:gd name="connsiteY13" fmla="*/ 419100 h 419100"/>
                  <a:gd name="connsiteX14" fmla="*/ 269389 w 379092"/>
                  <a:gd name="connsiteY14" fmla="*/ 347853 h 419100"/>
                  <a:gd name="connsiteX15" fmla="*/ 293473 w 379092"/>
                  <a:gd name="connsiteY15" fmla="*/ 349551 h 419100"/>
                  <a:gd name="connsiteX16" fmla="*/ 370928 w 379092"/>
                  <a:gd name="connsiteY16" fmla="*/ 314378 h 419100"/>
                  <a:gd name="connsiteX17" fmla="*/ 349177 w 379092"/>
                  <a:gd name="connsiteY17" fmla="*/ 209656 h 419100"/>
                  <a:gd name="connsiteX18" fmla="*/ 351511 w 379092"/>
                  <a:gd name="connsiteY18" fmla="*/ 206420 h 419100"/>
                  <a:gd name="connsiteX19" fmla="*/ 293473 w 379092"/>
                  <a:gd name="connsiteY19" fmla="*/ 90504 h 419100"/>
                  <a:gd name="connsiteX20" fmla="*/ 352784 w 379092"/>
                  <a:gd name="connsiteY20" fmla="*/ 115173 h 419100"/>
                  <a:gd name="connsiteX21" fmla="*/ 335543 w 379092"/>
                  <a:gd name="connsiteY21" fmla="*/ 192680 h 419100"/>
                  <a:gd name="connsiteX22" fmla="*/ 290396 w 379092"/>
                  <a:gd name="connsiteY22" fmla="*/ 151247 h 419100"/>
                  <a:gd name="connsiteX23" fmla="*/ 277081 w 379092"/>
                  <a:gd name="connsiteY23" fmla="*/ 91353 h 419100"/>
                  <a:gd name="connsiteX24" fmla="*/ 293473 w 379092"/>
                  <a:gd name="connsiteY24" fmla="*/ 90504 h 419100"/>
                  <a:gd name="connsiteX25" fmla="*/ 231457 w 379092"/>
                  <a:gd name="connsiteY25" fmla="*/ 282017 h 419100"/>
                  <a:gd name="connsiteX26" fmla="*/ 189547 w 379092"/>
                  <a:gd name="connsiteY26" fmla="*/ 303237 h 419100"/>
                  <a:gd name="connsiteX27" fmla="*/ 147637 w 379092"/>
                  <a:gd name="connsiteY27" fmla="*/ 282017 h 419100"/>
                  <a:gd name="connsiteX28" fmla="*/ 108486 w 379092"/>
                  <a:gd name="connsiteY28" fmla="*/ 256235 h 419100"/>
                  <a:gd name="connsiteX29" fmla="*/ 108486 w 379092"/>
                  <a:gd name="connsiteY29" fmla="*/ 162653 h 419100"/>
                  <a:gd name="connsiteX30" fmla="*/ 189547 w 379092"/>
                  <a:gd name="connsiteY30" fmla="*/ 115810 h 419100"/>
                  <a:gd name="connsiteX31" fmla="*/ 231457 w 379092"/>
                  <a:gd name="connsiteY31" fmla="*/ 137030 h 419100"/>
                  <a:gd name="connsiteX32" fmla="*/ 270556 w 379092"/>
                  <a:gd name="connsiteY32" fmla="*/ 162653 h 419100"/>
                  <a:gd name="connsiteX33" fmla="*/ 273261 w 379092"/>
                  <a:gd name="connsiteY33" fmla="*/ 209444 h 419100"/>
                  <a:gd name="connsiteX34" fmla="*/ 270556 w 379092"/>
                  <a:gd name="connsiteY34" fmla="*/ 256235 h 419100"/>
                  <a:gd name="connsiteX35" fmla="*/ 231457 w 379092"/>
                  <a:gd name="connsiteY35" fmla="*/ 282017 h 419100"/>
                  <a:gd name="connsiteX36" fmla="*/ 266312 w 379092"/>
                  <a:gd name="connsiteY36" fmla="*/ 284882 h 419100"/>
                  <a:gd name="connsiteX37" fmla="*/ 255702 w 379092"/>
                  <a:gd name="connsiteY37" fmla="*/ 324299 h 419100"/>
                  <a:gd name="connsiteX38" fmla="*/ 216444 w 379092"/>
                  <a:gd name="connsiteY38" fmla="*/ 313689 h 419100"/>
                  <a:gd name="connsiteX39" fmla="*/ 241749 w 379092"/>
                  <a:gd name="connsiteY39" fmla="*/ 300267 h 419100"/>
                  <a:gd name="connsiteX40" fmla="*/ 266312 w 379092"/>
                  <a:gd name="connsiteY40" fmla="*/ 284882 h 419100"/>
                  <a:gd name="connsiteX41" fmla="*/ 162492 w 379092"/>
                  <a:gd name="connsiteY41" fmla="*/ 313582 h 419100"/>
                  <a:gd name="connsiteX42" fmla="*/ 123234 w 379092"/>
                  <a:gd name="connsiteY42" fmla="*/ 324192 h 419100"/>
                  <a:gd name="connsiteX43" fmla="*/ 112624 w 379092"/>
                  <a:gd name="connsiteY43" fmla="*/ 284776 h 419100"/>
                  <a:gd name="connsiteX44" fmla="*/ 137027 w 379092"/>
                  <a:gd name="connsiteY44" fmla="*/ 300054 h 419100"/>
                  <a:gd name="connsiteX45" fmla="*/ 162492 w 379092"/>
                  <a:gd name="connsiteY45" fmla="*/ 313582 h 419100"/>
                  <a:gd name="connsiteX46" fmla="*/ 85834 w 379092"/>
                  <a:gd name="connsiteY46" fmla="*/ 238197 h 419100"/>
                  <a:gd name="connsiteX47" fmla="*/ 56921 w 379092"/>
                  <a:gd name="connsiteY47" fmla="*/ 209444 h 419100"/>
                  <a:gd name="connsiteX48" fmla="*/ 85834 w 379092"/>
                  <a:gd name="connsiteY48" fmla="*/ 180691 h 419100"/>
                  <a:gd name="connsiteX49" fmla="*/ 84825 w 379092"/>
                  <a:gd name="connsiteY49" fmla="*/ 209444 h 419100"/>
                  <a:gd name="connsiteX50" fmla="*/ 85834 w 379092"/>
                  <a:gd name="connsiteY50" fmla="*/ 238197 h 419100"/>
                  <a:gd name="connsiteX51" fmla="*/ 112783 w 379092"/>
                  <a:gd name="connsiteY51" fmla="*/ 134006 h 419100"/>
                  <a:gd name="connsiteX52" fmla="*/ 123393 w 379092"/>
                  <a:gd name="connsiteY52" fmla="*/ 94589 h 419100"/>
                  <a:gd name="connsiteX53" fmla="*/ 162651 w 379092"/>
                  <a:gd name="connsiteY53" fmla="*/ 105199 h 419100"/>
                  <a:gd name="connsiteX54" fmla="*/ 137346 w 379092"/>
                  <a:gd name="connsiteY54" fmla="*/ 118674 h 419100"/>
                  <a:gd name="connsiteX55" fmla="*/ 112783 w 379092"/>
                  <a:gd name="connsiteY55" fmla="*/ 134006 h 419100"/>
                  <a:gd name="connsiteX56" fmla="*/ 216603 w 379092"/>
                  <a:gd name="connsiteY56" fmla="*/ 105305 h 419100"/>
                  <a:gd name="connsiteX57" fmla="*/ 255861 w 379092"/>
                  <a:gd name="connsiteY57" fmla="*/ 94695 h 419100"/>
                  <a:gd name="connsiteX58" fmla="*/ 266471 w 379092"/>
                  <a:gd name="connsiteY58" fmla="*/ 134112 h 419100"/>
                  <a:gd name="connsiteX59" fmla="*/ 242067 w 379092"/>
                  <a:gd name="connsiteY59" fmla="*/ 118886 h 419100"/>
                  <a:gd name="connsiteX60" fmla="*/ 216603 w 379092"/>
                  <a:gd name="connsiteY60" fmla="*/ 105305 h 419100"/>
                  <a:gd name="connsiteX61" fmla="*/ 293261 w 379092"/>
                  <a:gd name="connsiteY61" fmla="*/ 180691 h 419100"/>
                  <a:gd name="connsiteX62" fmla="*/ 322174 w 379092"/>
                  <a:gd name="connsiteY62" fmla="*/ 209444 h 419100"/>
                  <a:gd name="connsiteX63" fmla="*/ 293261 w 379092"/>
                  <a:gd name="connsiteY63" fmla="*/ 238197 h 419100"/>
                  <a:gd name="connsiteX64" fmla="*/ 294269 w 379092"/>
                  <a:gd name="connsiteY64" fmla="*/ 209444 h 419100"/>
                  <a:gd name="connsiteX65" fmla="*/ 293261 w 379092"/>
                  <a:gd name="connsiteY65" fmla="*/ 180691 h 419100"/>
                  <a:gd name="connsiteX66" fmla="*/ 189547 w 379092"/>
                  <a:gd name="connsiteY66" fmla="*/ 21220 h 419100"/>
                  <a:gd name="connsiteX67" fmla="*/ 247903 w 379092"/>
                  <a:gd name="connsiteY67" fmla="*/ 75120 h 419100"/>
                  <a:gd name="connsiteX68" fmla="*/ 189547 w 379092"/>
                  <a:gd name="connsiteY68" fmla="*/ 93422 h 419100"/>
                  <a:gd name="connsiteX69" fmla="*/ 131192 w 379092"/>
                  <a:gd name="connsiteY69" fmla="*/ 75120 h 419100"/>
                  <a:gd name="connsiteX70" fmla="*/ 189547 w 379092"/>
                  <a:gd name="connsiteY70" fmla="*/ 21220 h 419100"/>
                  <a:gd name="connsiteX71" fmla="*/ 26523 w 379092"/>
                  <a:gd name="connsiteY71" fmla="*/ 115173 h 419100"/>
                  <a:gd name="connsiteX72" fmla="*/ 85834 w 379092"/>
                  <a:gd name="connsiteY72" fmla="*/ 90504 h 419100"/>
                  <a:gd name="connsiteX73" fmla="*/ 102226 w 379092"/>
                  <a:gd name="connsiteY73" fmla="*/ 91353 h 419100"/>
                  <a:gd name="connsiteX74" fmla="*/ 88910 w 379092"/>
                  <a:gd name="connsiteY74" fmla="*/ 151247 h 419100"/>
                  <a:gd name="connsiteX75" fmla="*/ 43499 w 379092"/>
                  <a:gd name="connsiteY75" fmla="*/ 192680 h 419100"/>
                  <a:gd name="connsiteX76" fmla="*/ 26523 w 379092"/>
                  <a:gd name="connsiteY76" fmla="*/ 115173 h 419100"/>
                  <a:gd name="connsiteX77" fmla="*/ 85621 w 379092"/>
                  <a:gd name="connsiteY77" fmla="*/ 328383 h 419100"/>
                  <a:gd name="connsiteX78" fmla="*/ 26311 w 379092"/>
                  <a:gd name="connsiteY78" fmla="*/ 303715 h 419100"/>
                  <a:gd name="connsiteX79" fmla="*/ 43658 w 379092"/>
                  <a:gd name="connsiteY79" fmla="*/ 226049 h 419100"/>
                  <a:gd name="connsiteX80" fmla="*/ 88698 w 379092"/>
                  <a:gd name="connsiteY80" fmla="*/ 267694 h 419100"/>
                  <a:gd name="connsiteX81" fmla="*/ 102014 w 379092"/>
                  <a:gd name="connsiteY81" fmla="*/ 327534 h 419100"/>
                  <a:gd name="connsiteX82" fmla="*/ 85621 w 379092"/>
                  <a:gd name="connsiteY82" fmla="*/ 328383 h 419100"/>
                  <a:gd name="connsiteX83" fmla="*/ 189547 w 379092"/>
                  <a:gd name="connsiteY83" fmla="*/ 397880 h 419100"/>
                  <a:gd name="connsiteX84" fmla="*/ 131192 w 379092"/>
                  <a:gd name="connsiteY84" fmla="*/ 344033 h 419100"/>
                  <a:gd name="connsiteX85" fmla="*/ 189547 w 379092"/>
                  <a:gd name="connsiteY85" fmla="*/ 325678 h 419100"/>
                  <a:gd name="connsiteX86" fmla="*/ 247903 w 379092"/>
                  <a:gd name="connsiteY86" fmla="*/ 344033 h 419100"/>
                  <a:gd name="connsiteX87" fmla="*/ 189547 w 379092"/>
                  <a:gd name="connsiteY87" fmla="*/ 397880 h 419100"/>
                  <a:gd name="connsiteX88" fmla="*/ 352784 w 379092"/>
                  <a:gd name="connsiteY88" fmla="*/ 303715 h 419100"/>
                  <a:gd name="connsiteX89" fmla="*/ 293473 w 379092"/>
                  <a:gd name="connsiteY89" fmla="*/ 328383 h 419100"/>
                  <a:gd name="connsiteX90" fmla="*/ 277081 w 379092"/>
                  <a:gd name="connsiteY90" fmla="*/ 327534 h 419100"/>
                  <a:gd name="connsiteX91" fmla="*/ 290396 w 379092"/>
                  <a:gd name="connsiteY91" fmla="*/ 267694 h 419100"/>
                  <a:gd name="connsiteX92" fmla="*/ 335437 w 379092"/>
                  <a:gd name="connsiteY92" fmla="*/ 226049 h 419100"/>
                  <a:gd name="connsiteX93" fmla="*/ 352784 w 379092"/>
                  <a:gd name="connsiteY93" fmla="*/ 303715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379092" h="419100">
                    <a:moveTo>
                      <a:pt x="351511" y="206420"/>
                    </a:moveTo>
                    <a:cubicBezTo>
                      <a:pt x="379628" y="167799"/>
                      <a:pt x="386524" y="131725"/>
                      <a:pt x="370928" y="104722"/>
                    </a:cubicBezTo>
                    <a:cubicBezTo>
                      <a:pt x="361643" y="88807"/>
                      <a:pt x="340688" y="69549"/>
                      <a:pt x="293473" y="69549"/>
                    </a:cubicBezTo>
                    <a:cubicBezTo>
                      <a:pt x="285418" y="69634"/>
                      <a:pt x="277376" y="70200"/>
                      <a:pt x="269389" y="71247"/>
                    </a:cubicBezTo>
                    <a:cubicBezTo>
                      <a:pt x="250503" y="27162"/>
                      <a:pt x="222280" y="0"/>
                      <a:pt x="189547" y="0"/>
                    </a:cubicBezTo>
                    <a:cubicBezTo>
                      <a:pt x="156815" y="0"/>
                      <a:pt x="128592" y="27162"/>
                      <a:pt x="109653" y="71247"/>
                    </a:cubicBezTo>
                    <a:cubicBezTo>
                      <a:pt x="101684" y="70200"/>
                      <a:pt x="93658" y="69634"/>
                      <a:pt x="85621" y="69549"/>
                    </a:cubicBezTo>
                    <a:cubicBezTo>
                      <a:pt x="38353" y="69549"/>
                      <a:pt x="17398" y="88701"/>
                      <a:pt x="8167" y="104722"/>
                    </a:cubicBezTo>
                    <a:cubicBezTo>
                      <a:pt x="-7430" y="131725"/>
                      <a:pt x="-533" y="167799"/>
                      <a:pt x="27531" y="206420"/>
                    </a:cubicBezTo>
                    <a:cubicBezTo>
                      <a:pt x="28274" y="207428"/>
                      <a:pt x="29122" y="208436"/>
                      <a:pt x="29918" y="209444"/>
                    </a:cubicBezTo>
                    <a:cubicBezTo>
                      <a:pt x="1165" y="247853"/>
                      <a:pt x="-8172" y="285837"/>
                      <a:pt x="8167" y="314166"/>
                    </a:cubicBezTo>
                    <a:cubicBezTo>
                      <a:pt x="17398" y="330081"/>
                      <a:pt x="38353" y="349338"/>
                      <a:pt x="85621" y="349338"/>
                    </a:cubicBezTo>
                    <a:cubicBezTo>
                      <a:pt x="93658" y="349254"/>
                      <a:pt x="101684" y="348687"/>
                      <a:pt x="109653" y="347641"/>
                    </a:cubicBezTo>
                    <a:cubicBezTo>
                      <a:pt x="128592" y="391726"/>
                      <a:pt x="156815" y="419100"/>
                      <a:pt x="189547" y="419100"/>
                    </a:cubicBezTo>
                    <a:cubicBezTo>
                      <a:pt x="222280" y="419100"/>
                      <a:pt x="250503" y="391938"/>
                      <a:pt x="269389" y="347853"/>
                    </a:cubicBezTo>
                    <a:cubicBezTo>
                      <a:pt x="277376" y="348900"/>
                      <a:pt x="285418" y="349466"/>
                      <a:pt x="293473" y="349551"/>
                    </a:cubicBezTo>
                    <a:cubicBezTo>
                      <a:pt x="340688" y="349551"/>
                      <a:pt x="361643" y="330453"/>
                      <a:pt x="370928" y="314378"/>
                    </a:cubicBezTo>
                    <a:cubicBezTo>
                      <a:pt x="387267" y="286049"/>
                      <a:pt x="377877" y="248065"/>
                      <a:pt x="349177" y="209656"/>
                    </a:cubicBezTo>
                    <a:cubicBezTo>
                      <a:pt x="350132" y="208436"/>
                      <a:pt x="350821" y="207428"/>
                      <a:pt x="351511" y="206420"/>
                    </a:cubicBezTo>
                    <a:close/>
                    <a:moveTo>
                      <a:pt x="293473" y="90504"/>
                    </a:moveTo>
                    <a:cubicBezTo>
                      <a:pt x="321696" y="90504"/>
                      <a:pt x="343182" y="98568"/>
                      <a:pt x="352784" y="115173"/>
                    </a:cubicBezTo>
                    <a:cubicBezTo>
                      <a:pt x="364190" y="134908"/>
                      <a:pt x="356710" y="162919"/>
                      <a:pt x="335543" y="192680"/>
                    </a:cubicBezTo>
                    <a:cubicBezTo>
                      <a:pt x="321804" y="177506"/>
                      <a:pt x="306691" y="163636"/>
                      <a:pt x="290396" y="151247"/>
                    </a:cubicBezTo>
                    <a:cubicBezTo>
                      <a:pt x="287784" y="130920"/>
                      <a:pt x="283327" y="110872"/>
                      <a:pt x="277081" y="91353"/>
                    </a:cubicBezTo>
                    <a:cubicBezTo>
                      <a:pt x="282757" y="90823"/>
                      <a:pt x="288222" y="90504"/>
                      <a:pt x="293473" y="90504"/>
                    </a:cubicBezTo>
                    <a:close/>
                    <a:moveTo>
                      <a:pt x="231457" y="282017"/>
                    </a:moveTo>
                    <a:cubicBezTo>
                      <a:pt x="217884" y="289848"/>
                      <a:pt x="203893" y="296932"/>
                      <a:pt x="189547" y="303237"/>
                    </a:cubicBezTo>
                    <a:cubicBezTo>
                      <a:pt x="175197" y="296943"/>
                      <a:pt x="161205" y="289858"/>
                      <a:pt x="147637" y="282017"/>
                    </a:cubicBezTo>
                    <a:cubicBezTo>
                      <a:pt x="134102" y="274184"/>
                      <a:pt x="121029" y="265575"/>
                      <a:pt x="108486" y="256235"/>
                    </a:cubicBezTo>
                    <a:cubicBezTo>
                      <a:pt x="104878" y="225145"/>
                      <a:pt x="104878" y="193743"/>
                      <a:pt x="108486" y="162653"/>
                    </a:cubicBezTo>
                    <a:cubicBezTo>
                      <a:pt x="133590" y="143936"/>
                      <a:pt x="160795" y="128215"/>
                      <a:pt x="189547" y="115810"/>
                    </a:cubicBezTo>
                    <a:cubicBezTo>
                      <a:pt x="203904" y="122092"/>
                      <a:pt x="217896" y="129177"/>
                      <a:pt x="231457" y="137030"/>
                    </a:cubicBezTo>
                    <a:cubicBezTo>
                      <a:pt x="244952" y="144845"/>
                      <a:pt x="258005" y="153399"/>
                      <a:pt x="270556" y="162653"/>
                    </a:cubicBezTo>
                    <a:cubicBezTo>
                      <a:pt x="272338" y="178187"/>
                      <a:pt x="273242" y="193808"/>
                      <a:pt x="273261" y="209444"/>
                    </a:cubicBezTo>
                    <a:cubicBezTo>
                      <a:pt x="273242" y="225079"/>
                      <a:pt x="272338" y="240701"/>
                      <a:pt x="270556" y="256235"/>
                    </a:cubicBezTo>
                    <a:cubicBezTo>
                      <a:pt x="258021" y="265561"/>
                      <a:pt x="244967" y="274169"/>
                      <a:pt x="231457" y="282017"/>
                    </a:cubicBezTo>
                    <a:close/>
                    <a:moveTo>
                      <a:pt x="266312" y="284882"/>
                    </a:moveTo>
                    <a:cubicBezTo>
                      <a:pt x="263682" y="298248"/>
                      <a:pt x="260137" y="311418"/>
                      <a:pt x="255702" y="324299"/>
                    </a:cubicBezTo>
                    <a:cubicBezTo>
                      <a:pt x="242387" y="321668"/>
                      <a:pt x="229270" y="318123"/>
                      <a:pt x="216444" y="313689"/>
                    </a:cubicBezTo>
                    <a:cubicBezTo>
                      <a:pt x="224932" y="309498"/>
                      <a:pt x="233367" y="305094"/>
                      <a:pt x="241749" y="300267"/>
                    </a:cubicBezTo>
                    <a:cubicBezTo>
                      <a:pt x="250131" y="295439"/>
                      <a:pt x="258407" y="290134"/>
                      <a:pt x="266312" y="284882"/>
                    </a:cubicBezTo>
                    <a:close/>
                    <a:moveTo>
                      <a:pt x="162492" y="313582"/>
                    </a:moveTo>
                    <a:cubicBezTo>
                      <a:pt x="149661" y="318004"/>
                      <a:pt x="136545" y="321549"/>
                      <a:pt x="123234" y="324192"/>
                    </a:cubicBezTo>
                    <a:cubicBezTo>
                      <a:pt x="118775" y="311319"/>
                      <a:pt x="115229" y="298148"/>
                      <a:pt x="112624" y="284776"/>
                    </a:cubicBezTo>
                    <a:cubicBezTo>
                      <a:pt x="120528" y="290081"/>
                      <a:pt x="128539" y="295386"/>
                      <a:pt x="137027" y="300054"/>
                    </a:cubicBezTo>
                    <a:cubicBezTo>
                      <a:pt x="145515" y="304723"/>
                      <a:pt x="153844" y="309391"/>
                      <a:pt x="162492" y="313582"/>
                    </a:cubicBezTo>
                    <a:close/>
                    <a:moveTo>
                      <a:pt x="85834" y="238197"/>
                    </a:moveTo>
                    <a:cubicBezTo>
                      <a:pt x="75547" y="229288"/>
                      <a:pt x="65887" y="219681"/>
                      <a:pt x="56921" y="209444"/>
                    </a:cubicBezTo>
                    <a:cubicBezTo>
                      <a:pt x="65900" y="199220"/>
                      <a:pt x="75560" y="189613"/>
                      <a:pt x="85834" y="180691"/>
                    </a:cubicBezTo>
                    <a:cubicBezTo>
                      <a:pt x="85250" y="190080"/>
                      <a:pt x="84825" y="199630"/>
                      <a:pt x="84825" y="209444"/>
                    </a:cubicBezTo>
                    <a:cubicBezTo>
                      <a:pt x="84825" y="219258"/>
                      <a:pt x="85250" y="228807"/>
                      <a:pt x="85834" y="238197"/>
                    </a:cubicBezTo>
                    <a:close/>
                    <a:moveTo>
                      <a:pt x="112783" y="134006"/>
                    </a:moveTo>
                    <a:cubicBezTo>
                      <a:pt x="115413" y="120639"/>
                      <a:pt x="118958" y="107470"/>
                      <a:pt x="123393" y="94589"/>
                    </a:cubicBezTo>
                    <a:cubicBezTo>
                      <a:pt x="136704" y="97233"/>
                      <a:pt x="149820" y="100778"/>
                      <a:pt x="162651" y="105199"/>
                    </a:cubicBezTo>
                    <a:cubicBezTo>
                      <a:pt x="154163" y="109390"/>
                      <a:pt x="145728" y="113793"/>
                      <a:pt x="137346" y="118674"/>
                    </a:cubicBezTo>
                    <a:cubicBezTo>
                      <a:pt x="128964" y="123555"/>
                      <a:pt x="120635" y="128807"/>
                      <a:pt x="112783" y="134006"/>
                    </a:cubicBezTo>
                    <a:close/>
                    <a:moveTo>
                      <a:pt x="216603" y="105305"/>
                    </a:moveTo>
                    <a:cubicBezTo>
                      <a:pt x="229430" y="100871"/>
                      <a:pt x="242547" y="97326"/>
                      <a:pt x="255861" y="94695"/>
                    </a:cubicBezTo>
                    <a:cubicBezTo>
                      <a:pt x="260296" y="107576"/>
                      <a:pt x="263841" y="120746"/>
                      <a:pt x="266471" y="134112"/>
                    </a:cubicBezTo>
                    <a:cubicBezTo>
                      <a:pt x="258619" y="128807"/>
                      <a:pt x="250556" y="123502"/>
                      <a:pt x="242067" y="118886"/>
                    </a:cubicBezTo>
                    <a:cubicBezTo>
                      <a:pt x="233579" y="114271"/>
                      <a:pt x="225091" y="109496"/>
                      <a:pt x="216603" y="105305"/>
                    </a:cubicBezTo>
                    <a:close/>
                    <a:moveTo>
                      <a:pt x="293261" y="180691"/>
                    </a:moveTo>
                    <a:cubicBezTo>
                      <a:pt x="303535" y="189613"/>
                      <a:pt x="313194" y="199220"/>
                      <a:pt x="322174" y="209444"/>
                    </a:cubicBezTo>
                    <a:cubicBezTo>
                      <a:pt x="313208" y="219681"/>
                      <a:pt x="303548" y="229288"/>
                      <a:pt x="293261" y="238197"/>
                    </a:cubicBezTo>
                    <a:cubicBezTo>
                      <a:pt x="293845" y="228807"/>
                      <a:pt x="294269" y="219258"/>
                      <a:pt x="294269" y="209444"/>
                    </a:cubicBezTo>
                    <a:cubicBezTo>
                      <a:pt x="294269" y="199630"/>
                      <a:pt x="293845" y="190080"/>
                      <a:pt x="293261" y="180691"/>
                    </a:cubicBezTo>
                    <a:close/>
                    <a:moveTo>
                      <a:pt x="189547" y="21220"/>
                    </a:moveTo>
                    <a:cubicBezTo>
                      <a:pt x="212359" y="21220"/>
                      <a:pt x="233049" y="41804"/>
                      <a:pt x="247903" y="75120"/>
                    </a:cubicBezTo>
                    <a:cubicBezTo>
                      <a:pt x="227937" y="79442"/>
                      <a:pt x="208406" y="85568"/>
                      <a:pt x="189547" y="93422"/>
                    </a:cubicBezTo>
                    <a:cubicBezTo>
                      <a:pt x="170691" y="85564"/>
                      <a:pt x="151159" y="79438"/>
                      <a:pt x="131192" y="75120"/>
                    </a:cubicBezTo>
                    <a:cubicBezTo>
                      <a:pt x="146046" y="41539"/>
                      <a:pt x="166736" y="21220"/>
                      <a:pt x="189547" y="21220"/>
                    </a:cubicBezTo>
                    <a:close/>
                    <a:moveTo>
                      <a:pt x="26523" y="115173"/>
                    </a:moveTo>
                    <a:cubicBezTo>
                      <a:pt x="36125" y="98568"/>
                      <a:pt x="57557" y="90504"/>
                      <a:pt x="85834" y="90504"/>
                    </a:cubicBezTo>
                    <a:cubicBezTo>
                      <a:pt x="91139" y="90504"/>
                      <a:pt x="96444" y="90823"/>
                      <a:pt x="102226" y="91353"/>
                    </a:cubicBezTo>
                    <a:cubicBezTo>
                      <a:pt x="95955" y="110866"/>
                      <a:pt x="91497" y="130916"/>
                      <a:pt x="88910" y="151247"/>
                    </a:cubicBezTo>
                    <a:cubicBezTo>
                      <a:pt x="72537" y="163640"/>
                      <a:pt x="57336" y="177509"/>
                      <a:pt x="43499" y="192680"/>
                    </a:cubicBezTo>
                    <a:cubicBezTo>
                      <a:pt x="22332" y="163025"/>
                      <a:pt x="14905" y="134908"/>
                      <a:pt x="26523" y="115173"/>
                    </a:cubicBezTo>
                    <a:close/>
                    <a:moveTo>
                      <a:pt x="85621" y="328383"/>
                    </a:moveTo>
                    <a:cubicBezTo>
                      <a:pt x="57345" y="328383"/>
                      <a:pt x="35913" y="320320"/>
                      <a:pt x="26311" y="303715"/>
                    </a:cubicBezTo>
                    <a:cubicBezTo>
                      <a:pt x="14905" y="283927"/>
                      <a:pt x="22385" y="255969"/>
                      <a:pt x="43658" y="226049"/>
                    </a:cubicBezTo>
                    <a:cubicBezTo>
                      <a:pt x="57370" y="241275"/>
                      <a:pt x="72446" y="255214"/>
                      <a:pt x="88698" y="267694"/>
                    </a:cubicBezTo>
                    <a:cubicBezTo>
                      <a:pt x="91290" y="288007"/>
                      <a:pt x="95748" y="308039"/>
                      <a:pt x="102014" y="327534"/>
                    </a:cubicBezTo>
                    <a:cubicBezTo>
                      <a:pt x="96338" y="328065"/>
                      <a:pt x="90873" y="328383"/>
                      <a:pt x="85621" y="328383"/>
                    </a:cubicBezTo>
                    <a:close/>
                    <a:moveTo>
                      <a:pt x="189547" y="397880"/>
                    </a:moveTo>
                    <a:cubicBezTo>
                      <a:pt x="166736" y="397880"/>
                      <a:pt x="146046" y="377296"/>
                      <a:pt x="131192" y="344033"/>
                    </a:cubicBezTo>
                    <a:cubicBezTo>
                      <a:pt x="151153" y="339672"/>
                      <a:pt x="170684" y="333529"/>
                      <a:pt x="189547" y="325678"/>
                    </a:cubicBezTo>
                    <a:cubicBezTo>
                      <a:pt x="208413" y="333524"/>
                      <a:pt x="227943" y="339667"/>
                      <a:pt x="247903" y="344033"/>
                    </a:cubicBezTo>
                    <a:cubicBezTo>
                      <a:pt x="233049" y="377349"/>
                      <a:pt x="212200" y="397880"/>
                      <a:pt x="189547" y="397880"/>
                    </a:cubicBezTo>
                    <a:close/>
                    <a:moveTo>
                      <a:pt x="352784" y="303715"/>
                    </a:moveTo>
                    <a:cubicBezTo>
                      <a:pt x="343182" y="320320"/>
                      <a:pt x="321696" y="328383"/>
                      <a:pt x="293473" y="328383"/>
                    </a:cubicBezTo>
                    <a:cubicBezTo>
                      <a:pt x="288168" y="328383"/>
                      <a:pt x="282863" y="328065"/>
                      <a:pt x="277081" y="327534"/>
                    </a:cubicBezTo>
                    <a:cubicBezTo>
                      <a:pt x="283322" y="308032"/>
                      <a:pt x="287779" y="288002"/>
                      <a:pt x="290396" y="267694"/>
                    </a:cubicBezTo>
                    <a:cubicBezTo>
                      <a:pt x="306648" y="255214"/>
                      <a:pt x="321725" y="241275"/>
                      <a:pt x="335437" y="226049"/>
                    </a:cubicBezTo>
                    <a:cubicBezTo>
                      <a:pt x="356710" y="255757"/>
                      <a:pt x="364190" y="283927"/>
                      <a:pt x="352784" y="303715"/>
                    </a:cubicBezTo>
                    <a:close/>
                  </a:path>
                </a:pathLst>
              </a:custGeom>
              <a:solidFill>
                <a:srgbClr val="A6A6A6"/>
              </a:solidFill>
              <a:ln w="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CF3697EE-EA68-8AB0-BCD7-861DE191B970}"/>
                </a:ext>
              </a:extLst>
            </p:cNvPr>
            <p:cNvGrpSpPr/>
            <p:nvPr userDrawn="1"/>
          </p:nvGrpSpPr>
          <p:grpSpPr>
            <a:xfrm>
              <a:off x="5391231" y="2880667"/>
              <a:ext cx="509367" cy="576000"/>
              <a:chOff x="5349939" y="3614477"/>
              <a:chExt cx="509367" cy="576000"/>
            </a:xfrm>
          </p:grpSpPr>
          <p:sp>
            <p:nvSpPr>
              <p:cNvPr id="20" name="图形 11">
                <a:extLst>
                  <a:ext uri="{FF2B5EF4-FFF2-40B4-BE49-F238E27FC236}">
                    <a16:creationId xmlns:a16="http://schemas.microsoft.com/office/drawing/2014/main" id="{32D42C10-6AFD-DAD8-45C3-93CA27EA9B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49939" y="3614477"/>
                <a:ext cx="509367" cy="576000"/>
              </a:xfrm>
              <a:custGeom>
                <a:avLst/>
                <a:gdLst>
                  <a:gd name="connsiteX0" fmla="*/ 0 w 1638300"/>
                  <a:gd name="connsiteY0" fmla="*/ 526733 h 1852612"/>
                  <a:gd name="connsiteX1" fmla="*/ 0 w 1638300"/>
                  <a:gd name="connsiteY1" fmla="*/ 1325880 h 1852612"/>
                  <a:gd name="connsiteX2" fmla="*/ 63818 w 1638300"/>
                  <a:gd name="connsiteY2" fmla="*/ 1436370 h 1852612"/>
                  <a:gd name="connsiteX3" fmla="*/ 755333 w 1638300"/>
                  <a:gd name="connsiteY3" fmla="*/ 1835468 h 1852612"/>
                  <a:gd name="connsiteX4" fmla="*/ 882968 w 1638300"/>
                  <a:gd name="connsiteY4" fmla="*/ 1835468 h 1852612"/>
                  <a:gd name="connsiteX5" fmla="*/ 1574483 w 1638300"/>
                  <a:gd name="connsiteY5" fmla="*/ 1436370 h 1852612"/>
                  <a:gd name="connsiteX6" fmla="*/ 1638300 w 1638300"/>
                  <a:gd name="connsiteY6" fmla="*/ 1325880 h 1852612"/>
                  <a:gd name="connsiteX7" fmla="*/ 1638300 w 1638300"/>
                  <a:gd name="connsiteY7" fmla="*/ 526733 h 1852612"/>
                  <a:gd name="connsiteX8" fmla="*/ 1574483 w 1638300"/>
                  <a:gd name="connsiteY8" fmla="*/ 416243 h 1852612"/>
                  <a:gd name="connsiteX9" fmla="*/ 882968 w 1638300"/>
                  <a:gd name="connsiteY9" fmla="*/ 17145 h 1852612"/>
                  <a:gd name="connsiteX10" fmla="*/ 755333 w 1638300"/>
                  <a:gd name="connsiteY10" fmla="*/ 17145 h 1852612"/>
                  <a:gd name="connsiteX11" fmla="*/ 63818 w 1638300"/>
                  <a:gd name="connsiteY11" fmla="*/ 416243 h 1852612"/>
                  <a:gd name="connsiteX12" fmla="*/ 0 w 1638300"/>
                  <a:gd name="connsiteY12" fmla="*/ 526733 h 185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8300" h="1852612">
                    <a:moveTo>
                      <a:pt x="0" y="526733"/>
                    </a:moveTo>
                    <a:lnTo>
                      <a:pt x="0" y="1325880"/>
                    </a:lnTo>
                    <a:cubicBezTo>
                      <a:pt x="0" y="1371600"/>
                      <a:pt x="23813" y="1413510"/>
                      <a:pt x="63818" y="1436370"/>
                    </a:cubicBezTo>
                    <a:lnTo>
                      <a:pt x="755333" y="1835468"/>
                    </a:lnTo>
                    <a:cubicBezTo>
                      <a:pt x="794385" y="1858328"/>
                      <a:pt x="842963" y="1858328"/>
                      <a:pt x="882968" y="1835468"/>
                    </a:cubicBezTo>
                    <a:lnTo>
                      <a:pt x="1574483" y="1436370"/>
                    </a:lnTo>
                    <a:cubicBezTo>
                      <a:pt x="1613535" y="1413510"/>
                      <a:pt x="1638300" y="1371600"/>
                      <a:pt x="1638300" y="1325880"/>
                    </a:cubicBezTo>
                    <a:lnTo>
                      <a:pt x="1638300" y="526733"/>
                    </a:lnTo>
                    <a:cubicBezTo>
                      <a:pt x="1638300" y="481013"/>
                      <a:pt x="1614488" y="439103"/>
                      <a:pt x="1574483" y="416243"/>
                    </a:cubicBezTo>
                    <a:lnTo>
                      <a:pt x="882968" y="17145"/>
                    </a:lnTo>
                    <a:cubicBezTo>
                      <a:pt x="843915" y="-5715"/>
                      <a:pt x="795338" y="-5715"/>
                      <a:pt x="755333" y="17145"/>
                    </a:cubicBezTo>
                    <a:lnTo>
                      <a:pt x="63818" y="416243"/>
                    </a:lnTo>
                    <a:cubicBezTo>
                      <a:pt x="23813" y="439103"/>
                      <a:pt x="0" y="481013"/>
                      <a:pt x="0" y="526733"/>
                    </a:cubicBezTo>
                    <a:close/>
                  </a:path>
                </a:pathLst>
              </a:custGeom>
              <a:solidFill>
                <a:srgbClr val="005AD2"/>
              </a:solidFill>
              <a:ln w="63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0" dist="63500" dir="5400000" algn="t" rotWithShape="0">
                  <a:schemeClr val="tx1">
                    <a:alpha val="5000"/>
                  </a:schemeClr>
                </a:outerShdw>
              </a:effectLst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0"/>
                  </a:spcBef>
                  <a:buClr>
                    <a:srgbClr val="FFCC00"/>
                  </a:buClr>
                  <a:buSzPct val="80000"/>
                </a:pPr>
                <a:endParaRPr lang="en-US" altLang="zh-CN" sz="1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任意多边形: 形状 37">
                <a:extLst>
                  <a:ext uri="{FF2B5EF4-FFF2-40B4-BE49-F238E27FC236}">
                    <a16:creationId xmlns:a16="http://schemas.microsoft.com/office/drawing/2014/main" id="{0F1EF722-9FC1-EA77-38FD-F2B9B247EB07}"/>
                  </a:ext>
                </a:extLst>
              </p:cNvPr>
              <p:cNvSpPr/>
              <p:nvPr/>
            </p:nvSpPr>
            <p:spPr>
              <a:xfrm>
                <a:off x="5471889" y="3769746"/>
                <a:ext cx="265466" cy="265463"/>
              </a:xfrm>
              <a:custGeom>
                <a:avLst/>
                <a:gdLst>
                  <a:gd name="connsiteX0" fmla="*/ 184040 w 366717"/>
                  <a:gd name="connsiteY0" fmla="*/ 157687 h 366713"/>
                  <a:gd name="connsiteX1" fmla="*/ 157961 w 366717"/>
                  <a:gd name="connsiteY1" fmla="*/ 183766 h 366713"/>
                  <a:gd name="connsiteX2" fmla="*/ 184040 w 366717"/>
                  <a:gd name="connsiteY2" fmla="*/ 209845 h 366713"/>
                  <a:gd name="connsiteX3" fmla="*/ 210119 w 366717"/>
                  <a:gd name="connsiteY3" fmla="*/ 183766 h 366713"/>
                  <a:gd name="connsiteX4" fmla="*/ 184040 w 366717"/>
                  <a:gd name="connsiteY4" fmla="*/ 157687 h 366713"/>
                  <a:gd name="connsiteX5" fmla="*/ 184040 w 366717"/>
                  <a:gd name="connsiteY5" fmla="*/ 131497 h 366713"/>
                  <a:gd name="connsiteX6" fmla="*/ 236313 w 366717"/>
                  <a:gd name="connsiteY6" fmla="*/ 183770 h 366713"/>
                  <a:gd name="connsiteX7" fmla="*/ 184040 w 366717"/>
                  <a:gd name="connsiteY7" fmla="*/ 236043 h 366713"/>
                  <a:gd name="connsiteX8" fmla="*/ 131767 w 366717"/>
                  <a:gd name="connsiteY8" fmla="*/ 183770 h 366713"/>
                  <a:gd name="connsiteX9" fmla="*/ 184040 w 366717"/>
                  <a:gd name="connsiteY9" fmla="*/ 131497 h 366713"/>
                  <a:gd name="connsiteX10" fmla="*/ 196449 w 366717"/>
                  <a:gd name="connsiteY10" fmla="*/ 63651 h 366713"/>
                  <a:gd name="connsiteX11" fmla="*/ 196449 w 366717"/>
                  <a:gd name="connsiteY11" fmla="*/ 95828 h 366713"/>
                  <a:gd name="connsiteX12" fmla="*/ 192168 w 366717"/>
                  <a:gd name="connsiteY12" fmla="*/ 99692 h 366713"/>
                  <a:gd name="connsiteX13" fmla="*/ 174606 w 366717"/>
                  <a:gd name="connsiteY13" fmla="*/ 99827 h 366713"/>
                  <a:gd name="connsiteX14" fmla="*/ 170259 w 366717"/>
                  <a:gd name="connsiteY14" fmla="*/ 95967 h 366713"/>
                  <a:gd name="connsiteX15" fmla="*/ 170259 w 366717"/>
                  <a:gd name="connsiteY15" fmla="*/ 63802 h 366713"/>
                  <a:gd name="connsiteX16" fmla="*/ 64040 w 366717"/>
                  <a:gd name="connsiteY16" fmla="*/ 170263 h 366713"/>
                  <a:gd name="connsiteX17" fmla="*/ 96205 w 366717"/>
                  <a:gd name="connsiteY17" fmla="*/ 170263 h 366713"/>
                  <a:gd name="connsiteX18" fmla="*/ 100064 w 366717"/>
                  <a:gd name="connsiteY18" fmla="*/ 174602 h 366713"/>
                  <a:gd name="connsiteX19" fmla="*/ 99565 w 366717"/>
                  <a:gd name="connsiteY19" fmla="*/ 183770 h 366713"/>
                  <a:gd name="connsiteX20" fmla="*/ 99982 w 366717"/>
                  <a:gd name="connsiteY20" fmla="*/ 192168 h 366713"/>
                  <a:gd name="connsiteX21" fmla="*/ 96119 w 366717"/>
                  <a:gd name="connsiteY21" fmla="*/ 196457 h 366713"/>
                  <a:gd name="connsiteX22" fmla="*/ 63950 w 366717"/>
                  <a:gd name="connsiteY22" fmla="*/ 196457 h 366713"/>
                  <a:gd name="connsiteX23" fmla="*/ 170263 w 366717"/>
                  <a:gd name="connsiteY23" fmla="*/ 303741 h 366713"/>
                  <a:gd name="connsiteX24" fmla="*/ 170263 w 366717"/>
                  <a:gd name="connsiteY24" fmla="*/ 271576 h 366713"/>
                  <a:gd name="connsiteX25" fmla="*/ 174610 w 366717"/>
                  <a:gd name="connsiteY25" fmla="*/ 267717 h 366713"/>
                  <a:gd name="connsiteX26" fmla="*/ 192172 w 366717"/>
                  <a:gd name="connsiteY26" fmla="*/ 267852 h 366713"/>
                  <a:gd name="connsiteX27" fmla="*/ 196453 w 366717"/>
                  <a:gd name="connsiteY27" fmla="*/ 271715 h 366713"/>
                  <a:gd name="connsiteX28" fmla="*/ 196453 w 366717"/>
                  <a:gd name="connsiteY28" fmla="*/ 303893 h 366713"/>
                  <a:gd name="connsiteX29" fmla="*/ 304130 w 366717"/>
                  <a:gd name="connsiteY29" fmla="*/ 196461 h 366713"/>
                  <a:gd name="connsiteX30" fmla="*/ 271961 w 366717"/>
                  <a:gd name="connsiteY30" fmla="*/ 196461 h 366713"/>
                  <a:gd name="connsiteX31" fmla="*/ 268097 w 366717"/>
                  <a:gd name="connsiteY31" fmla="*/ 192172 h 366713"/>
                  <a:gd name="connsiteX32" fmla="*/ 268515 w 366717"/>
                  <a:gd name="connsiteY32" fmla="*/ 183774 h 366713"/>
                  <a:gd name="connsiteX33" fmla="*/ 268015 w 366717"/>
                  <a:gd name="connsiteY33" fmla="*/ 174606 h 366713"/>
                  <a:gd name="connsiteX34" fmla="*/ 271875 w 366717"/>
                  <a:gd name="connsiteY34" fmla="*/ 170268 h 366713"/>
                  <a:gd name="connsiteX35" fmla="*/ 304036 w 366717"/>
                  <a:gd name="connsiteY35" fmla="*/ 170268 h 366713"/>
                  <a:gd name="connsiteX36" fmla="*/ 196449 w 366717"/>
                  <a:gd name="connsiteY36" fmla="*/ 63651 h 366713"/>
                  <a:gd name="connsiteX37" fmla="*/ 174148 w 366717"/>
                  <a:gd name="connsiteY37" fmla="*/ 0 h 366713"/>
                  <a:gd name="connsiteX38" fmla="*/ 192565 w 366717"/>
                  <a:gd name="connsiteY38" fmla="*/ 0 h 366713"/>
                  <a:gd name="connsiteX39" fmla="*/ 196453 w 366717"/>
                  <a:gd name="connsiteY39" fmla="*/ 3888 h 366713"/>
                  <a:gd name="connsiteX40" fmla="*/ 196453 w 366717"/>
                  <a:gd name="connsiteY40" fmla="*/ 37334 h 366713"/>
                  <a:gd name="connsiteX41" fmla="*/ 241244 w 366717"/>
                  <a:gd name="connsiteY41" fmla="*/ 48364 h 366713"/>
                  <a:gd name="connsiteX42" fmla="*/ 287951 w 366717"/>
                  <a:gd name="connsiteY42" fmla="*/ 79854 h 366713"/>
                  <a:gd name="connsiteX43" fmla="*/ 319441 w 366717"/>
                  <a:gd name="connsiteY43" fmla="*/ 126561 h 366713"/>
                  <a:gd name="connsiteX44" fmla="*/ 330377 w 366717"/>
                  <a:gd name="connsiteY44" fmla="*/ 170259 h 366713"/>
                  <a:gd name="connsiteX45" fmla="*/ 362828 w 366717"/>
                  <a:gd name="connsiteY45" fmla="*/ 170259 h 366713"/>
                  <a:gd name="connsiteX46" fmla="*/ 366717 w 366717"/>
                  <a:gd name="connsiteY46" fmla="*/ 174148 h 366713"/>
                  <a:gd name="connsiteX47" fmla="*/ 366717 w 366717"/>
                  <a:gd name="connsiteY47" fmla="*/ 192565 h 366713"/>
                  <a:gd name="connsiteX48" fmla="*/ 362828 w 366717"/>
                  <a:gd name="connsiteY48" fmla="*/ 196453 h 366713"/>
                  <a:gd name="connsiteX49" fmla="*/ 330446 w 366717"/>
                  <a:gd name="connsiteY49" fmla="*/ 196453 h 366713"/>
                  <a:gd name="connsiteX50" fmla="*/ 319441 w 366717"/>
                  <a:gd name="connsiteY50" fmla="*/ 240970 h 366713"/>
                  <a:gd name="connsiteX51" fmla="*/ 287951 w 366717"/>
                  <a:gd name="connsiteY51" fmla="*/ 287677 h 366713"/>
                  <a:gd name="connsiteX52" fmla="*/ 241244 w 366717"/>
                  <a:gd name="connsiteY52" fmla="*/ 319167 h 366713"/>
                  <a:gd name="connsiteX53" fmla="*/ 196453 w 366717"/>
                  <a:gd name="connsiteY53" fmla="*/ 330197 h 366713"/>
                  <a:gd name="connsiteX54" fmla="*/ 196453 w 366717"/>
                  <a:gd name="connsiteY54" fmla="*/ 362824 h 366713"/>
                  <a:gd name="connsiteX55" fmla="*/ 192565 w 366717"/>
                  <a:gd name="connsiteY55" fmla="*/ 366713 h 366713"/>
                  <a:gd name="connsiteX56" fmla="*/ 174148 w 366717"/>
                  <a:gd name="connsiteY56" fmla="*/ 366713 h 366713"/>
                  <a:gd name="connsiteX57" fmla="*/ 170259 w 366717"/>
                  <a:gd name="connsiteY57" fmla="*/ 362824 h 366713"/>
                  <a:gd name="connsiteX58" fmla="*/ 170259 w 366717"/>
                  <a:gd name="connsiteY58" fmla="*/ 330078 h 366713"/>
                  <a:gd name="connsiteX59" fmla="*/ 126835 w 366717"/>
                  <a:gd name="connsiteY59" fmla="*/ 319167 h 366713"/>
                  <a:gd name="connsiteX60" fmla="*/ 80128 w 366717"/>
                  <a:gd name="connsiteY60" fmla="*/ 287677 h 366713"/>
                  <a:gd name="connsiteX61" fmla="*/ 48639 w 366717"/>
                  <a:gd name="connsiteY61" fmla="*/ 240970 h 366713"/>
                  <a:gd name="connsiteX62" fmla="*/ 37633 w 366717"/>
                  <a:gd name="connsiteY62" fmla="*/ 196453 h 366713"/>
                  <a:gd name="connsiteX63" fmla="*/ 3888 w 366717"/>
                  <a:gd name="connsiteY63" fmla="*/ 196453 h 366713"/>
                  <a:gd name="connsiteX64" fmla="*/ 0 w 366717"/>
                  <a:gd name="connsiteY64" fmla="*/ 192565 h 366713"/>
                  <a:gd name="connsiteX65" fmla="*/ 0 w 366717"/>
                  <a:gd name="connsiteY65" fmla="*/ 174148 h 366713"/>
                  <a:gd name="connsiteX66" fmla="*/ 3888 w 366717"/>
                  <a:gd name="connsiteY66" fmla="*/ 170259 h 366713"/>
                  <a:gd name="connsiteX67" fmla="*/ 37703 w 366717"/>
                  <a:gd name="connsiteY67" fmla="*/ 170259 h 366713"/>
                  <a:gd name="connsiteX68" fmla="*/ 48639 w 366717"/>
                  <a:gd name="connsiteY68" fmla="*/ 126561 h 366713"/>
                  <a:gd name="connsiteX69" fmla="*/ 80128 w 366717"/>
                  <a:gd name="connsiteY69" fmla="*/ 79854 h 366713"/>
                  <a:gd name="connsiteX70" fmla="*/ 126835 w 366717"/>
                  <a:gd name="connsiteY70" fmla="*/ 48364 h 366713"/>
                  <a:gd name="connsiteX71" fmla="*/ 170259 w 366717"/>
                  <a:gd name="connsiteY71" fmla="*/ 37453 h 366713"/>
                  <a:gd name="connsiteX72" fmla="*/ 170259 w 366717"/>
                  <a:gd name="connsiteY72" fmla="*/ 3888 h 366713"/>
                  <a:gd name="connsiteX73" fmla="*/ 174148 w 366717"/>
                  <a:gd name="connsiteY73" fmla="*/ 0 h 366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366717" h="366713">
                    <a:moveTo>
                      <a:pt x="184040" y="157687"/>
                    </a:moveTo>
                    <a:cubicBezTo>
                      <a:pt x="169658" y="157687"/>
                      <a:pt x="157961" y="169388"/>
                      <a:pt x="157961" y="183766"/>
                    </a:cubicBezTo>
                    <a:cubicBezTo>
                      <a:pt x="157961" y="198144"/>
                      <a:pt x="169662" y="209845"/>
                      <a:pt x="184040" y="209845"/>
                    </a:cubicBezTo>
                    <a:cubicBezTo>
                      <a:pt x="198418" y="209845"/>
                      <a:pt x="210119" y="198144"/>
                      <a:pt x="210119" y="183766"/>
                    </a:cubicBezTo>
                    <a:cubicBezTo>
                      <a:pt x="210119" y="169388"/>
                      <a:pt x="198422" y="157687"/>
                      <a:pt x="184040" y="157687"/>
                    </a:cubicBezTo>
                    <a:close/>
                    <a:moveTo>
                      <a:pt x="184040" y="131497"/>
                    </a:moveTo>
                    <a:cubicBezTo>
                      <a:pt x="212861" y="131497"/>
                      <a:pt x="236313" y="154949"/>
                      <a:pt x="236313" y="183770"/>
                    </a:cubicBezTo>
                    <a:cubicBezTo>
                      <a:pt x="236313" y="212591"/>
                      <a:pt x="212865" y="236043"/>
                      <a:pt x="184040" y="236043"/>
                    </a:cubicBezTo>
                    <a:cubicBezTo>
                      <a:pt x="155214" y="236043"/>
                      <a:pt x="131767" y="212591"/>
                      <a:pt x="131767" y="183770"/>
                    </a:cubicBezTo>
                    <a:cubicBezTo>
                      <a:pt x="131767" y="154949"/>
                      <a:pt x="155219" y="131497"/>
                      <a:pt x="184040" y="131497"/>
                    </a:cubicBezTo>
                    <a:close/>
                    <a:moveTo>
                      <a:pt x="196449" y="63651"/>
                    </a:moveTo>
                    <a:lnTo>
                      <a:pt x="196449" y="95828"/>
                    </a:lnTo>
                    <a:cubicBezTo>
                      <a:pt x="196449" y="98128"/>
                      <a:pt x="194460" y="99913"/>
                      <a:pt x="192168" y="99692"/>
                    </a:cubicBezTo>
                    <a:cubicBezTo>
                      <a:pt x="186325" y="99126"/>
                      <a:pt x="180439" y="99172"/>
                      <a:pt x="174606" y="99827"/>
                    </a:cubicBezTo>
                    <a:cubicBezTo>
                      <a:pt x="172293" y="100085"/>
                      <a:pt x="170259" y="98296"/>
                      <a:pt x="170259" y="95967"/>
                    </a:cubicBezTo>
                    <a:lnTo>
                      <a:pt x="170259" y="63802"/>
                    </a:lnTo>
                    <a:cubicBezTo>
                      <a:pt x="114573" y="70154"/>
                      <a:pt x="70269" y="114536"/>
                      <a:pt x="64040" y="170263"/>
                    </a:cubicBezTo>
                    <a:lnTo>
                      <a:pt x="96205" y="170263"/>
                    </a:lnTo>
                    <a:cubicBezTo>
                      <a:pt x="98529" y="170263"/>
                      <a:pt x="100318" y="172289"/>
                      <a:pt x="100064" y="174602"/>
                    </a:cubicBezTo>
                    <a:cubicBezTo>
                      <a:pt x="99737" y="177614"/>
                      <a:pt x="99565" y="180671"/>
                      <a:pt x="99565" y="183770"/>
                    </a:cubicBezTo>
                    <a:cubicBezTo>
                      <a:pt x="99565" y="186602"/>
                      <a:pt x="99708" y="189405"/>
                      <a:pt x="99982" y="192168"/>
                    </a:cubicBezTo>
                    <a:cubicBezTo>
                      <a:pt x="100212" y="194464"/>
                      <a:pt x="98423" y="196457"/>
                      <a:pt x="96119" y="196457"/>
                    </a:cubicBezTo>
                    <a:lnTo>
                      <a:pt x="63950" y="196457"/>
                    </a:lnTo>
                    <a:cubicBezTo>
                      <a:pt x="69835" y="252569"/>
                      <a:pt x="114303" y="297356"/>
                      <a:pt x="170263" y="303741"/>
                    </a:cubicBezTo>
                    <a:lnTo>
                      <a:pt x="170263" y="271576"/>
                    </a:lnTo>
                    <a:cubicBezTo>
                      <a:pt x="170263" y="269247"/>
                      <a:pt x="172293" y="267459"/>
                      <a:pt x="174610" y="267717"/>
                    </a:cubicBezTo>
                    <a:cubicBezTo>
                      <a:pt x="180443" y="268372"/>
                      <a:pt x="186329" y="268418"/>
                      <a:pt x="192172" y="267852"/>
                    </a:cubicBezTo>
                    <a:cubicBezTo>
                      <a:pt x="194464" y="267631"/>
                      <a:pt x="196453" y="269411"/>
                      <a:pt x="196453" y="271715"/>
                    </a:cubicBezTo>
                    <a:lnTo>
                      <a:pt x="196453" y="303893"/>
                    </a:lnTo>
                    <a:cubicBezTo>
                      <a:pt x="253060" y="298085"/>
                      <a:pt x="298199" y="253019"/>
                      <a:pt x="304130" y="196461"/>
                    </a:cubicBezTo>
                    <a:lnTo>
                      <a:pt x="271961" y="196461"/>
                    </a:lnTo>
                    <a:cubicBezTo>
                      <a:pt x="269656" y="196461"/>
                      <a:pt x="267868" y="194468"/>
                      <a:pt x="268097" y="192172"/>
                    </a:cubicBezTo>
                    <a:cubicBezTo>
                      <a:pt x="268375" y="189409"/>
                      <a:pt x="268515" y="186606"/>
                      <a:pt x="268515" y="183774"/>
                    </a:cubicBezTo>
                    <a:cubicBezTo>
                      <a:pt x="268515" y="180675"/>
                      <a:pt x="268343" y="177618"/>
                      <a:pt x="268015" y="174606"/>
                    </a:cubicBezTo>
                    <a:cubicBezTo>
                      <a:pt x="267762" y="172293"/>
                      <a:pt x="269550" y="170268"/>
                      <a:pt x="271875" y="170268"/>
                    </a:cubicBezTo>
                    <a:lnTo>
                      <a:pt x="304036" y="170268"/>
                    </a:lnTo>
                    <a:cubicBezTo>
                      <a:pt x="297753" y="114090"/>
                      <a:pt x="252778" y="69430"/>
                      <a:pt x="196449" y="63651"/>
                    </a:cubicBezTo>
                    <a:close/>
                    <a:moveTo>
                      <a:pt x="174148" y="0"/>
                    </a:moveTo>
                    <a:lnTo>
                      <a:pt x="192565" y="0"/>
                    </a:lnTo>
                    <a:cubicBezTo>
                      <a:pt x="194714" y="0"/>
                      <a:pt x="196453" y="1739"/>
                      <a:pt x="196453" y="3888"/>
                    </a:cubicBezTo>
                    <a:lnTo>
                      <a:pt x="196453" y="37334"/>
                    </a:lnTo>
                    <a:cubicBezTo>
                      <a:pt x="211907" y="38619"/>
                      <a:pt x="226928" y="42307"/>
                      <a:pt x="241244" y="48364"/>
                    </a:cubicBezTo>
                    <a:cubicBezTo>
                      <a:pt x="258745" y="55768"/>
                      <a:pt x="274461" y="66364"/>
                      <a:pt x="287951" y="79854"/>
                    </a:cubicBezTo>
                    <a:cubicBezTo>
                      <a:pt x="301445" y="93344"/>
                      <a:pt x="312037" y="109060"/>
                      <a:pt x="319441" y="126561"/>
                    </a:cubicBezTo>
                    <a:cubicBezTo>
                      <a:pt x="325355" y="140542"/>
                      <a:pt x="329010" y="155190"/>
                      <a:pt x="330377" y="170259"/>
                    </a:cubicBezTo>
                    <a:lnTo>
                      <a:pt x="362828" y="170259"/>
                    </a:lnTo>
                    <a:cubicBezTo>
                      <a:pt x="364973" y="170259"/>
                      <a:pt x="366717" y="171999"/>
                      <a:pt x="366717" y="174148"/>
                    </a:cubicBezTo>
                    <a:lnTo>
                      <a:pt x="366717" y="192565"/>
                    </a:lnTo>
                    <a:cubicBezTo>
                      <a:pt x="366717" y="194714"/>
                      <a:pt x="364977" y="196453"/>
                      <a:pt x="362828" y="196453"/>
                    </a:cubicBezTo>
                    <a:lnTo>
                      <a:pt x="330446" y="196453"/>
                    </a:lnTo>
                    <a:cubicBezTo>
                      <a:pt x="329141" y="211809"/>
                      <a:pt x="325461" y="226736"/>
                      <a:pt x="319441" y="240970"/>
                    </a:cubicBezTo>
                    <a:cubicBezTo>
                      <a:pt x="312037" y="258471"/>
                      <a:pt x="301441" y="274187"/>
                      <a:pt x="287951" y="287677"/>
                    </a:cubicBezTo>
                    <a:cubicBezTo>
                      <a:pt x="274461" y="301171"/>
                      <a:pt x="258745" y="311763"/>
                      <a:pt x="241244" y="319167"/>
                    </a:cubicBezTo>
                    <a:cubicBezTo>
                      <a:pt x="226924" y="325224"/>
                      <a:pt x="211907" y="328912"/>
                      <a:pt x="196453" y="330197"/>
                    </a:cubicBezTo>
                    <a:lnTo>
                      <a:pt x="196453" y="362824"/>
                    </a:lnTo>
                    <a:cubicBezTo>
                      <a:pt x="196453" y="364973"/>
                      <a:pt x="194714" y="366713"/>
                      <a:pt x="192565" y="366713"/>
                    </a:cubicBezTo>
                    <a:lnTo>
                      <a:pt x="174148" y="366713"/>
                    </a:lnTo>
                    <a:cubicBezTo>
                      <a:pt x="171999" y="366713"/>
                      <a:pt x="170259" y="364973"/>
                      <a:pt x="170259" y="362824"/>
                    </a:cubicBezTo>
                    <a:lnTo>
                      <a:pt x="170259" y="330078"/>
                    </a:lnTo>
                    <a:cubicBezTo>
                      <a:pt x="155288" y="328691"/>
                      <a:pt x="140730" y="325044"/>
                      <a:pt x="126835" y="319167"/>
                    </a:cubicBezTo>
                    <a:cubicBezTo>
                      <a:pt x="109334" y="311763"/>
                      <a:pt x="93622" y="301167"/>
                      <a:pt x="80128" y="287677"/>
                    </a:cubicBezTo>
                    <a:cubicBezTo>
                      <a:pt x="66634" y="274187"/>
                      <a:pt x="56042" y="258471"/>
                      <a:pt x="48639" y="240970"/>
                    </a:cubicBezTo>
                    <a:cubicBezTo>
                      <a:pt x="42618" y="226736"/>
                      <a:pt x="38939" y="211809"/>
                      <a:pt x="37633" y="196453"/>
                    </a:cubicBezTo>
                    <a:lnTo>
                      <a:pt x="3888" y="196453"/>
                    </a:lnTo>
                    <a:cubicBezTo>
                      <a:pt x="1739" y="196453"/>
                      <a:pt x="0" y="194714"/>
                      <a:pt x="0" y="192565"/>
                    </a:cubicBezTo>
                    <a:lnTo>
                      <a:pt x="0" y="174148"/>
                    </a:lnTo>
                    <a:cubicBezTo>
                      <a:pt x="0" y="171999"/>
                      <a:pt x="1739" y="170259"/>
                      <a:pt x="3888" y="170259"/>
                    </a:cubicBezTo>
                    <a:lnTo>
                      <a:pt x="37703" y="170259"/>
                    </a:lnTo>
                    <a:cubicBezTo>
                      <a:pt x="39070" y="155190"/>
                      <a:pt x="42724" y="140542"/>
                      <a:pt x="48639" y="126561"/>
                    </a:cubicBezTo>
                    <a:cubicBezTo>
                      <a:pt x="56042" y="109060"/>
                      <a:pt x="66639" y="93348"/>
                      <a:pt x="80128" y="79854"/>
                    </a:cubicBezTo>
                    <a:cubicBezTo>
                      <a:pt x="93618" y="66360"/>
                      <a:pt x="109334" y="55768"/>
                      <a:pt x="126835" y="48364"/>
                    </a:cubicBezTo>
                    <a:cubicBezTo>
                      <a:pt x="140730" y="42487"/>
                      <a:pt x="155288" y="38840"/>
                      <a:pt x="170259" y="37453"/>
                    </a:cubicBezTo>
                    <a:lnTo>
                      <a:pt x="170259" y="3888"/>
                    </a:lnTo>
                    <a:cubicBezTo>
                      <a:pt x="170259" y="1739"/>
                      <a:pt x="171999" y="0"/>
                      <a:pt x="1741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99D37E52-B213-E5A3-0E02-165566C1A593}"/>
                </a:ext>
              </a:extLst>
            </p:cNvPr>
            <p:cNvGrpSpPr/>
            <p:nvPr userDrawn="1"/>
          </p:nvGrpSpPr>
          <p:grpSpPr>
            <a:xfrm>
              <a:off x="5391232" y="4408854"/>
              <a:ext cx="5786763" cy="576000"/>
              <a:chOff x="5355836" y="4760180"/>
              <a:chExt cx="5786763" cy="576000"/>
            </a:xfrm>
          </p:grpSpPr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DEF7140E-3D10-5A63-61E1-49B11F2B7000}"/>
                  </a:ext>
                </a:extLst>
              </p:cNvPr>
              <p:cNvGrpSpPr/>
              <p:nvPr/>
            </p:nvGrpSpPr>
            <p:grpSpPr>
              <a:xfrm>
                <a:off x="5355836" y="4760180"/>
                <a:ext cx="509367" cy="576000"/>
                <a:chOff x="6048823" y="3955838"/>
                <a:chExt cx="509367" cy="576000"/>
              </a:xfrm>
            </p:grpSpPr>
            <p:sp>
              <p:nvSpPr>
                <p:cNvPr id="18" name="图形 11">
                  <a:extLst>
                    <a:ext uri="{FF2B5EF4-FFF2-40B4-BE49-F238E27FC236}">
                      <a16:creationId xmlns:a16="http://schemas.microsoft.com/office/drawing/2014/main" id="{9151EFD2-9D3A-D83D-9F5C-D9E461D9223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048823" y="3955838"/>
                  <a:ext cx="509367" cy="576000"/>
                </a:xfrm>
                <a:custGeom>
                  <a:avLst/>
                  <a:gdLst>
                    <a:gd name="connsiteX0" fmla="*/ 0 w 1638300"/>
                    <a:gd name="connsiteY0" fmla="*/ 526733 h 1852612"/>
                    <a:gd name="connsiteX1" fmla="*/ 0 w 1638300"/>
                    <a:gd name="connsiteY1" fmla="*/ 1325880 h 1852612"/>
                    <a:gd name="connsiteX2" fmla="*/ 63818 w 1638300"/>
                    <a:gd name="connsiteY2" fmla="*/ 1436370 h 1852612"/>
                    <a:gd name="connsiteX3" fmla="*/ 755333 w 1638300"/>
                    <a:gd name="connsiteY3" fmla="*/ 1835468 h 1852612"/>
                    <a:gd name="connsiteX4" fmla="*/ 882968 w 1638300"/>
                    <a:gd name="connsiteY4" fmla="*/ 1835468 h 1852612"/>
                    <a:gd name="connsiteX5" fmla="*/ 1574483 w 1638300"/>
                    <a:gd name="connsiteY5" fmla="*/ 1436370 h 1852612"/>
                    <a:gd name="connsiteX6" fmla="*/ 1638300 w 1638300"/>
                    <a:gd name="connsiteY6" fmla="*/ 1325880 h 1852612"/>
                    <a:gd name="connsiteX7" fmla="*/ 1638300 w 1638300"/>
                    <a:gd name="connsiteY7" fmla="*/ 526733 h 1852612"/>
                    <a:gd name="connsiteX8" fmla="*/ 1574483 w 1638300"/>
                    <a:gd name="connsiteY8" fmla="*/ 416243 h 1852612"/>
                    <a:gd name="connsiteX9" fmla="*/ 882968 w 1638300"/>
                    <a:gd name="connsiteY9" fmla="*/ 17145 h 1852612"/>
                    <a:gd name="connsiteX10" fmla="*/ 755333 w 1638300"/>
                    <a:gd name="connsiteY10" fmla="*/ 17145 h 1852612"/>
                    <a:gd name="connsiteX11" fmla="*/ 63818 w 1638300"/>
                    <a:gd name="connsiteY11" fmla="*/ 416243 h 1852612"/>
                    <a:gd name="connsiteX12" fmla="*/ 0 w 1638300"/>
                    <a:gd name="connsiteY12" fmla="*/ 526733 h 1852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38300" h="1852612">
                      <a:moveTo>
                        <a:pt x="0" y="526733"/>
                      </a:moveTo>
                      <a:lnTo>
                        <a:pt x="0" y="1325880"/>
                      </a:lnTo>
                      <a:cubicBezTo>
                        <a:pt x="0" y="1371600"/>
                        <a:pt x="23813" y="1413510"/>
                        <a:pt x="63818" y="1436370"/>
                      </a:cubicBezTo>
                      <a:lnTo>
                        <a:pt x="755333" y="1835468"/>
                      </a:lnTo>
                      <a:cubicBezTo>
                        <a:pt x="794385" y="1858328"/>
                        <a:pt x="842963" y="1858328"/>
                        <a:pt x="882968" y="1835468"/>
                      </a:cubicBezTo>
                      <a:lnTo>
                        <a:pt x="1574483" y="1436370"/>
                      </a:lnTo>
                      <a:cubicBezTo>
                        <a:pt x="1613535" y="1413510"/>
                        <a:pt x="1638300" y="1371600"/>
                        <a:pt x="1638300" y="1325880"/>
                      </a:cubicBezTo>
                      <a:lnTo>
                        <a:pt x="1638300" y="526733"/>
                      </a:lnTo>
                      <a:cubicBezTo>
                        <a:pt x="1638300" y="481013"/>
                        <a:pt x="1614488" y="439103"/>
                        <a:pt x="1574483" y="416243"/>
                      </a:cubicBezTo>
                      <a:lnTo>
                        <a:pt x="882968" y="17145"/>
                      </a:lnTo>
                      <a:cubicBezTo>
                        <a:pt x="843915" y="-5715"/>
                        <a:pt x="795338" y="-5715"/>
                        <a:pt x="755333" y="17145"/>
                      </a:cubicBezTo>
                      <a:lnTo>
                        <a:pt x="63818" y="416243"/>
                      </a:lnTo>
                      <a:cubicBezTo>
                        <a:pt x="23813" y="439103"/>
                        <a:pt x="0" y="481013"/>
                        <a:pt x="0" y="52673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0" dist="63500" dir="5400000" algn="t" rotWithShape="0">
                    <a:schemeClr val="tx1">
                      <a:alpha val="5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buClr>
                      <a:srgbClr val="FFCC00"/>
                    </a:buClr>
                    <a:buSzPct val="80000"/>
                  </a:pPr>
                  <a:endParaRPr lang="en-US" altLang="zh-CN" sz="18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任意多边形: 形状 33">
                  <a:extLst>
                    <a:ext uri="{FF2B5EF4-FFF2-40B4-BE49-F238E27FC236}">
                      <a16:creationId xmlns:a16="http://schemas.microsoft.com/office/drawing/2014/main" id="{2A733C3B-D883-CEE6-5282-618137EAF26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206307" y="4135838"/>
                  <a:ext cx="194399" cy="216000"/>
                </a:xfrm>
                <a:custGeom>
                  <a:avLst/>
                  <a:gdLst>
                    <a:gd name="connsiteX0" fmla="*/ 72033 w 294680"/>
                    <a:gd name="connsiteY0" fmla="*/ 242292 h 327422"/>
                    <a:gd name="connsiteX1" fmla="*/ 222647 w 294680"/>
                    <a:gd name="connsiteY1" fmla="*/ 242292 h 327422"/>
                    <a:gd name="connsiteX2" fmla="*/ 235744 w 294680"/>
                    <a:gd name="connsiteY2" fmla="*/ 255389 h 327422"/>
                    <a:gd name="connsiteX3" fmla="*/ 222647 w 294680"/>
                    <a:gd name="connsiteY3" fmla="*/ 268485 h 327422"/>
                    <a:gd name="connsiteX4" fmla="*/ 72033 w 294680"/>
                    <a:gd name="connsiteY4" fmla="*/ 268485 h 327422"/>
                    <a:gd name="connsiteX5" fmla="*/ 58936 w 294680"/>
                    <a:gd name="connsiteY5" fmla="*/ 255389 h 327422"/>
                    <a:gd name="connsiteX6" fmla="*/ 72033 w 294680"/>
                    <a:gd name="connsiteY6" fmla="*/ 242292 h 327422"/>
                    <a:gd name="connsiteX7" fmla="*/ 72033 w 294680"/>
                    <a:gd name="connsiteY7" fmla="*/ 186630 h 327422"/>
                    <a:gd name="connsiteX8" fmla="*/ 222647 w 294680"/>
                    <a:gd name="connsiteY8" fmla="*/ 186630 h 327422"/>
                    <a:gd name="connsiteX9" fmla="*/ 235744 w 294680"/>
                    <a:gd name="connsiteY9" fmla="*/ 199727 h 327422"/>
                    <a:gd name="connsiteX10" fmla="*/ 222647 w 294680"/>
                    <a:gd name="connsiteY10" fmla="*/ 212824 h 327422"/>
                    <a:gd name="connsiteX11" fmla="*/ 72033 w 294680"/>
                    <a:gd name="connsiteY11" fmla="*/ 212824 h 327422"/>
                    <a:gd name="connsiteX12" fmla="*/ 58936 w 294680"/>
                    <a:gd name="connsiteY12" fmla="*/ 199727 h 327422"/>
                    <a:gd name="connsiteX13" fmla="*/ 72033 w 294680"/>
                    <a:gd name="connsiteY13" fmla="*/ 186630 h 327422"/>
                    <a:gd name="connsiteX14" fmla="*/ 85130 w 294680"/>
                    <a:gd name="connsiteY14" fmla="*/ 85130 h 327422"/>
                    <a:gd name="connsiteX15" fmla="*/ 85130 w 294680"/>
                    <a:gd name="connsiteY15" fmla="*/ 130969 h 327422"/>
                    <a:gd name="connsiteX16" fmla="*/ 130969 w 294680"/>
                    <a:gd name="connsiteY16" fmla="*/ 130969 h 327422"/>
                    <a:gd name="connsiteX17" fmla="*/ 130969 w 294680"/>
                    <a:gd name="connsiteY17" fmla="*/ 85130 h 327422"/>
                    <a:gd name="connsiteX18" fmla="*/ 72033 w 294680"/>
                    <a:gd name="connsiteY18" fmla="*/ 58936 h 327422"/>
                    <a:gd name="connsiteX19" fmla="*/ 144066 w 294680"/>
                    <a:gd name="connsiteY19" fmla="*/ 58936 h 327422"/>
                    <a:gd name="connsiteX20" fmla="*/ 157163 w 294680"/>
                    <a:gd name="connsiteY20" fmla="*/ 72033 h 327422"/>
                    <a:gd name="connsiteX21" fmla="*/ 157163 w 294680"/>
                    <a:gd name="connsiteY21" fmla="*/ 144066 h 327422"/>
                    <a:gd name="connsiteX22" fmla="*/ 144066 w 294680"/>
                    <a:gd name="connsiteY22" fmla="*/ 157163 h 327422"/>
                    <a:gd name="connsiteX23" fmla="*/ 72033 w 294680"/>
                    <a:gd name="connsiteY23" fmla="*/ 157163 h 327422"/>
                    <a:gd name="connsiteX24" fmla="*/ 58936 w 294680"/>
                    <a:gd name="connsiteY24" fmla="*/ 144066 h 327422"/>
                    <a:gd name="connsiteX25" fmla="*/ 58936 w 294680"/>
                    <a:gd name="connsiteY25" fmla="*/ 72033 h 327422"/>
                    <a:gd name="connsiteX26" fmla="*/ 72033 w 294680"/>
                    <a:gd name="connsiteY26" fmla="*/ 58936 h 327422"/>
                    <a:gd name="connsiteX27" fmla="*/ 39291 w 294680"/>
                    <a:gd name="connsiteY27" fmla="*/ 26194 h 327422"/>
                    <a:gd name="connsiteX28" fmla="*/ 26194 w 294680"/>
                    <a:gd name="connsiteY28" fmla="*/ 39291 h 327422"/>
                    <a:gd name="connsiteX29" fmla="*/ 26194 w 294680"/>
                    <a:gd name="connsiteY29" fmla="*/ 288131 h 327422"/>
                    <a:gd name="connsiteX30" fmla="*/ 39291 w 294680"/>
                    <a:gd name="connsiteY30" fmla="*/ 301228 h 327422"/>
                    <a:gd name="connsiteX31" fmla="*/ 255389 w 294680"/>
                    <a:gd name="connsiteY31" fmla="*/ 301228 h 327422"/>
                    <a:gd name="connsiteX32" fmla="*/ 268486 w 294680"/>
                    <a:gd name="connsiteY32" fmla="*/ 288131 h 327422"/>
                    <a:gd name="connsiteX33" fmla="*/ 268486 w 294680"/>
                    <a:gd name="connsiteY33" fmla="*/ 39291 h 327422"/>
                    <a:gd name="connsiteX34" fmla="*/ 255389 w 294680"/>
                    <a:gd name="connsiteY34" fmla="*/ 26194 h 327422"/>
                    <a:gd name="connsiteX35" fmla="*/ 39291 w 294680"/>
                    <a:gd name="connsiteY35" fmla="*/ 0 h 327422"/>
                    <a:gd name="connsiteX36" fmla="*/ 255389 w 294680"/>
                    <a:gd name="connsiteY36" fmla="*/ 0 h 327422"/>
                    <a:gd name="connsiteX37" fmla="*/ 294680 w 294680"/>
                    <a:gd name="connsiteY37" fmla="*/ 39291 h 327422"/>
                    <a:gd name="connsiteX38" fmla="*/ 294680 w 294680"/>
                    <a:gd name="connsiteY38" fmla="*/ 288131 h 327422"/>
                    <a:gd name="connsiteX39" fmla="*/ 255389 w 294680"/>
                    <a:gd name="connsiteY39" fmla="*/ 327422 h 327422"/>
                    <a:gd name="connsiteX40" fmla="*/ 39291 w 294680"/>
                    <a:gd name="connsiteY40" fmla="*/ 327422 h 327422"/>
                    <a:gd name="connsiteX41" fmla="*/ 0 w 294680"/>
                    <a:gd name="connsiteY41" fmla="*/ 288131 h 327422"/>
                    <a:gd name="connsiteX42" fmla="*/ 0 w 294680"/>
                    <a:gd name="connsiteY42" fmla="*/ 39291 h 327422"/>
                    <a:gd name="connsiteX43" fmla="*/ 39291 w 294680"/>
                    <a:gd name="connsiteY43" fmla="*/ 0 h 327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294680" h="327422">
                      <a:moveTo>
                        <a:pt x="72033" y="242292"/>
                      </a:moveTo>
                      <a:lnTo>
                        <a:pt x="222647" y="242292"/>
                      </a:lnTo>
                      <a:cubicBezTo>
                        <a:pt x="229850" y="242292"/>
                        <a:pt x="235744" y="248185"/>
                        <a:pt x="235744" y="255389"/>
                      </a:cubicBezTo>
                      <a:cubicBezTo>
                        <a:pt x="235744" y="262592"/>
                        <a:pt x="229850" y="268485"/>
                        <a:pt x="222647" y="268485"/>
                      </a:cubicBezTo>
                      <a:lnTo>
                        <a:pt x="72033" y="268485"/>
                      </a:lnTo>
                      <a:cubicBezTo>
                        <a:pt x="64830" y="268485"/>
                        <a:pt x="58936" y="262592"/>
                        <a:pt x="58936" y="255389"/>
                      </a:cubicBezTo>
                      <a:cubicBezTo>
                        <a:pt x="58936" y="248185"/>
                        <a:pt x="64830" y="242292"/>
                        <a:pt x="72033" y="242292"/>
                      </a:cubicBezTo>
                      <a:close/>
                      <a:moveTo>
                        <a:pt x="72033" y="186630"/>
                      </a:moveTo>
                      <a:lnTo>
                        <a:pt x="222647" y="186630"/>
                      </a:lnTo>
                      <a:cubicBezTo>
                        <a:pt x="229850" y="186630"/>
                        <a:pt x="235744" y="192524"/>
                        <a:pt x="235744" y="199727"/>
                      </a:cubicBezTo>
                      <a:cubicBezTo>
                        <a:pt x="235744" y="206930"/>
                        <a:pt x="229850" y="212824"/>
                        <a:pt x="222647" y="212824"/>
                      </a:cubicBezTo>
                      <a:lnTo>
                        <a:pt x="72033" y="212824"/>
                      </a:lnTo>
                      <a:cubicBezTo>
                        <a:pt x="64830" y="212824"/>
                        <a:pt x="58936" y="206930"/>
                        <a:pt x="58936" y="199727"/>
                      </a:cubicBezTo>
                      <a:cubicBezTo>
                        <a:pt x="58936" y="192524"/>
                        <a:pt x="64830" y="186630"/>
                        <a:pt x="72033" y="186630"/>
                      </a:cubicBezTo>
                      <a:close/>
                      <a:moveTo>
                        <a:pt x="85130" y="85130"/>
                      </a:moveTo>
                      <a:lnTo>
                        <a:pt x="85130" y="130969"/>
                      </a:lnTo>
                      <a:lnTo>
                        <a:pt x="130969" y="130969"/>
                      </a:lnTo>
                      <a:lnTo>
                        <a:pt x="130969" y="85130"/>
                      </a:lnTo>
                      <a:close/>
                      <a:moveTo>
                        <a:pt x="72033" y="58936"/>
                      </a:moveTo>
                      <a:lnTo>
                        <a:pt x="144066" y="58936"/>
                      </a:lnTo>
                      <a:cubicBezTo>
                        <a:pt x="151269" y="58936"/>
                        <a:pt x="157163" y="64830"/>
                        <a:pt x="157163" y="72033"/>
                      </a:cubicBezTo>
                      <a:lnTo>
                        <a:pt x="157163" y="144066"/>
                      </a:lnTo>
                      <a:cubicBezTo>
                        <a:pt x="157163" y="151269"/>
                        <a:pt x="151269" y="157163"/>
                        <a:pt x="144066" y="157163"/>
                      </a:cubicBezTo>
                      <a:lnTo>
                        <a:pt x="72033" y="157163"/>
                      </a:lnTo>
                      <a:cubicBezTo>
                        <a:pt x="64830" y="157163"/>
                        <a:pt x="58936" y="151269"/>
                        <a:pt x="58936" y="144066"/>
                      </a:cubicBezTo>
                      <a:lnTo>
                        <a:pt x="58936" y="72033"/>
                      </a:lnTo>
                      <a:cubicBezTo>
                        <a:pt x="58936" y="64830"/>
                        <a:pt x="64830" y="58936"/>
                        <a:pt x="72033" y="58936"/>
                      </a:cubicBezTo>
                      <a:close/>
                      <a:moveTo>
                        <a:pt x="39291" y="26194"/>
                      </a:moveTo>
                      <a:cubicBezTo>
                        <a:pt x="32210" y="26194"/>
                        <a:pt x="26194" y="32210"/>
                        <a:pt x="26194" y="39291"/>
                      </a:cubicBezTo>
                      <a:lnTo>
                        <a:pt x="26194" y="288131"/>
                      </a:lnTo>
                      <a:cubicBezTo>
                        <a:pt x="26194" y="295212"/>
                        <a:pt x="32210" y="301228"/>
                        <a:pt x="39291" y="301228"/>
                      </a:cubicBezTo>
                      <a:lnTo>
                        <a:pt x="255389" y="301228"/>
                      </a:lnTo>
                      <a:cubicBezTo>
                        <a:pt x="262470" y="301228"/>
                        <a:pt x="268486" y="295212"/>
                        <a:pt x="268486" y="288131"/>
                      </a:cubicBezTo>
                      <a:lnTo>
                        <a:pt x="268486" y="39291"/>
                      </a:lnTo>
                      <a:cubicBezTo>
                        <a:pt x="268486" y="32210"/>
                        <a:pt x="262470" y="26194"/>
                        <a:pt x="255389" y="26194"/>
                      </a:cubicBezTo>
                      <a:close/>
                      <a:moveTo>
                        <a:pt x="39291" y="0"/>
                      </a:moveTo>
                      <a:lnTo>
                        <a:pt x="255389" y="0"/>
                      </a:lnTo>
                      <a:cubicBezTo>
                        <a:pt x="276999" y="0"/>
                        <a:pt x="294680" y="17681"/>
                        <a:pt x="294680" y="39291"/>
                      </a:cubicBezTo>
                      <a:lnTo>
                        <a:pt x="294680" y="288131"/>
                      </a:lnTo>
                      <a:cubicBezTo>
                        <a:pt x="294680" y="309741"/>
                        <a:pt x="276999" y="327422"/>
                        <a:pt x="255389" y="327422"/>
                      </a:cubicBezTo>
                      <a:lnTo>
                        <a:pt x="39291" y="327422"/>
                      </a:lnTo>
                      <a:cubicBezTo>
                        <a:pt x="17681" y="327422"/>
                        <a:pt x="0" y="309741"/>
                        <a:pt x="0" y="288131"/>
                      </a:cubicBezTo>
                      <a:lnTo>
                        <a:pt x="0" y="39291"/>
                      </a:lnTo>
                      <a:cubicBezTo>
                        <a:pt x="0" y="17681"/>
                        <a:pt x="17681" y="0"/>
                        <a:pt x="39291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40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AEC90A37-E7EF-93EA-FCBB-52C8F10A5A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9591" y="4796077"/>
                <a:ext cx="5143008" cy="504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003399"/>
                  </a:buClr>
                </a:pPr>
                <a:r>
                  <a:rPr lang="zh-CN" altLang="en-US" sz="2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启发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74978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53C01281-E7A6-8EE6-0D64-DC75D388D3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err="1"/>
              <a:t>TCMalloc</a:t>
            </a:r>
            <a:r>
              <a:rPr lang="zh-CN" altLang="en-US" dirty="0"/>
              <a:t>结构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CC274A-5984-985A-6286-69F5D90E561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4764513" cy="5362764"/>
          </a:xfrm>
        </p:spPr>
        <p:txBody>
          <a:bodyPr/>
          <a:lstStyle/>
          <a:p>
            <a:r>
              <a:rPr lang="zh-CN" altLang="en-US" dirty="0"/>
              <a:t>分层结构</a:t>
            </a:r>
            <a:endParaRPr lang="en-US" altLang="zh-CN" dirty="0"/>
          </a:p>
          <a:p>
            <a:pPr lvl="1"/>
            <a:r>
              <a:rPr lang="en-US" altLang="zh-CN" dirty="0"/>
              <a:t>Per-CPU Cache</a:t>
            </a:r>
          </a:p>
          <a:p>
            <a:pPr lvl="2"/>
            <a:r>
              <a:rPr lang="en-US" altLang="zh-CN" dirty="0"/>
              <a:t>objects</a:t>
            </a:r>
          </a:p>
          <a:p>
            <a:pPr lvl="1"/>
            <a:r>
              <a:rPr lang="en-US" altLang="zh-CN" dirty="0"/>
              <a:t>Transfer Cache</a:t>
            </a:r>
          </a:p>
          <a:p>
            <a:pPr lvl="2"/>
            <a:r>
              <a:rPr lang="en-US" altLang="zh-CN" dirty="0"/>
              <a:t>objects</a:t>
            </a:r>
          </a:p>
          <a:p>
            <a:pPr lvl="1"/>
            <a:r>
              <a:rPr lang="en-US" altLang="zh-CN" dirty="0"/>
              <a:t>Central Free List</a:t>
            </a:r>
          </a:p>
          <a:p>
            <a:pPr lvl="2"/>
            <a:r>
              <a:rPr lang="en-US" altLang="zh-CN" dirty="0"/>
              <a:t>span</a:t>
            </a:r>
          </a:p>
          <a:p>
            <a:pPr lvl="1"/>
            <a:r>
              <a:rPr lang="en-US" altLang="zh-CN" dirty="0" err="1"/>
              <a:t>Pageheap</a:t>
            </a:r>
            <a:endParaRPr lang="en-US" altLang="zh-CN" dirty="0"/>
          </a:p>
          <a:p>
            <a:pPr lvl="2"/>
            <a:r>
              <a:rPr lang="en-US" altLang="zh-CN" dirty="0" err="1"/>
              <a:t>hugepage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0C1B66D-6AC1-61AB-950D-B55768437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058" y="1181100"/>
            <a:ext cx="6772275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07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900F1A47-D98E-2D7E-897D-A43704CF81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err="1"/>
              <a:t>TCMalloc</a:t>
            </a:r>
            <a:r>
              <a:rPr lang="zh-CN" altLang="en-US" dirty="0"/>
              <a:t>结构动态特性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E31F5EE-584E-E2C3-30C9-D70365A27D2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8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1D1FE06-A505-7C01-7B47-ADC22EC250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68AD12AC-B06F-5047-DBC1-D96CBFEA6C6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749744"/>
            <a:ext cx="3559309" cy="1681716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dirty="0"/>
              <a:t>Per-CPU Cache</a:t>
            </a:r>
          </a:p>
          <a:p>
            <a:pPr lvl="1"/>
            <a:r>
              <a:rPr lang="zh-CN" altLang="en-US" dirty="0"/>
              <a:t>接受应用</a:t>
            </a:r>
            <a:r>
              <a:rPr lang="en-US" altLang="zh-CN" dirty="0"/>
              <a:t>malloc, free</a:t>
            </a:r>
          </a:p>
          <a:p>
            <a:pPr lvl="1"/>
            <a:r>
              <a:rPr lang="zh-CN" altLang="en-US" dirty="0"/>
              <a:t>每个</a:t>
            </a:r>
            <a:r>
              <a:rPr lang="en-US" altLang="zh-CN" dirty="0"/>
              <a:t>CPU</a:t>
            </a:r>
            <a:r>
              <a:rPr lang="zh-CN" altLang="en-US" dirty="0"/>
              <a:t>独有，</a:t>
            </a:r>
            <a:r>
              <a:rPr lang="en-US" altLang="zh-CN" dirty="0"/>
              <a:t>lock-free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14" name="内容占位符 4">
            <a:extLst>
              <a:ext uri="{FF2B5EF4-FFF2-40B4-BE49-F238E27FC236}">
                <a16:creationId xmlns:a16="http://schemas.microsoft.com/office/drawing/2014/main" id="{ECCE5065-817A-E9AA-0863-DCE8B049BD47}"/>
              </a:ext>
            </a:extLst>
          </p:cNvPr>
          <p:cNvSpPr txBox="1">
            <a:spLocks/>
          </p:cNvSpPr>
          <p:nvPr/>
        </p:nvSpPr>
        <p:spPr>
          <a:xfrm>
            <a:off x="479290" y="2550440"/>
            <a:ext cx="4437941" cy="18760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Transfer Cache</a:t>
            </a:r>
          </a:p>
          <a:p>
            <a:pPr lvl="1"/>
            <a:r>
              <a:rPr lang="zh-CN" altLang="en-US" dirty="0"/>
              <a:t>由多个</a:t>
            </a:r>
            <a:r>
              <a:rPr lang="en-US" altLang="zh-CN" dirty="0"/>
              <a:t>Per-CPU Cache</a:t>
            </a:r>
            <a:r>
              <a:rPr lang="zh-CN" altLang="en-US" dirty="0"/>
              <a:t>共享</a:t>
            </a:r>
          </a:p>
          <a:p>
            <a:pPr lvl="1"/>
            <a:r>
              <a:rPr lang="zh-CN" altLang="en-US" dirty="0"/>
              <a:t>用于在核之间传输</a:t>
            </a:r>
            <a:r>
              <a:rPr lang="en-US" altLang="zh-CN" dirty="0"/>
              <a:t>objects</a:t>
            </a:r>
          </a:p>
          <a:p>
            <a:pPr lvl="1"/>
            <a:r>
              <a:rPr lang="zh-CN" altLang="en-US" dirty="0"/>
              <a:t>有锁</a:t>
            </a:r>
            <a:endParaRPr lang="en-US" altLang="zh-CN" dirty="0"/>
          </a:p>
        </p:txBody>
      </p:sp>
      <p:sp>
        <p:nvSpPr>
          <p:cNvPr id="15" name="内容占位符 4">
            <a:extLst>
              <a:ext uri="{FF2B5EF4-FFF2-40B4-BE49-F238E27FC236}">
                <a16:creationId xmlns:a16="http://schemas.microsoft.com/office/drawing/2014/main" id="{337B8F9C-250A-9C04-D122-0CEF576972BA}"/>
              </a:ext>
            </a:extLst>
          </p:cNvPr>
          <p:cNvSpPr txBox="1">
            <a:spLocks/>
          </p:cNvSpPr>
          <p:nvPr/>
        </p:nvSpPr>
        <p:spPr>
          <a:xfrm>
            <a:off x="479291" y="4426540"/>
            <a:ext cx="4437942" cy="19298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Central Free List</a:t>
            </a:r>
            <a:endParaRPr lang="en-US" dirty="0"/>
          </a:p>
          <a:p>
            <a:pPr lvl="1"/>
            <a:r>
              <a:rPr lang="zh-CN" altLang="en-US" dirty="0"/>
              <a:t>存储</a:t>
            </a:r>
            <a:r>
              <a:rPr lang="en-US" altLang="zh-CN" dirty="0"/>
              <a:t>Span</a:t>
            </a:r>
            <a:r>
              <a:rPr lang="zh-CN" altLang="en-US" dirty="0"/>
              <a:t>（</a:t>
            </a:r>
            <a:r>
              <a:rPr lang="en-US" altLang="zh-CN" dirty="0"/>
              <a:t>8K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en-US" altLang="zh-CN" dirty="0"/>
              <a:t>span</a:t>
            </a:r>
            <a:r>
              <a:rPr lang="zh-CN" altLang="en-US" dirty="0"/>
              <a:t>是相同大小对象集合</a:t>
            </a:r>
            <a:endParaRPr lang="en-US" altLang="zh-CN" dirty="0"/>
          </a:p>
          <a:p>
            <a:endParaRPr lang="en-US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0C104832-2CAB-D3A7-9089-DD98937F8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462" y="717896"/>
            <a:ext cx="7266707" cy="3956741"/>
          </a:xfrm>
          <a:prstGeom prst="rect">
            <a:avLst/>
          </a:prstGeom>
        </p:spPr>
      </p:pic>
      <p:sp>
        <p:nvSpPr>
          <p:cNvPr id="24" name="内容占位符 4">
            <a:extLst>
              <a:ext uri="{FF2B5EF4-FFF2-40B4-BE49-F238E27FC236}">
                <a16:creationId xmlns:a16="http://schemas.microsoft.com/office/drawing/2014/main" id="{2BCC857A-7C3D-1D89-0BAF-1F3A39907054}"/>
              </a:ext>
            </a:extLst>
          </p:cNvPr>
          <p:cNvSpPr txBox="1">
            <a:spLocks/>
          </p:cNvSpPr>
          <p:nvPr/>
        </p:nvSpPr>
        <p:spPr>
          <a:xfrm>
            <a:off x="5647580" y="4674636"/>
            <a:ext cx="4812035" cy="1681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Pageheap</a:t>
            </a:r>
            <a:endParaRPr lang="en-US" altLang="zh-CN" dirty="0"/>
          </a:p>
          <a:p>
            <a:pPr lvl="1"/>
            <a:r>
              <a:rPr lang="en-US" dirty="0" err="1"/>
              <a:t>hugepage</a:t>
            </a:r>
            <a:r>
              <a:rPr lang="zh-CN" altLang="en-US" dirty="0"/>
              <a:t>集合</a:t>
            </a:r>
            <a:endParaRPr lang="en-US" altLang="zh-CN" dirty="0"/>
          </a:p>
          <a:p>
            <a:pPr lvl="1"/>
            <a:r>
              <a:rPr lang="zh-CN" altLang="en-US" dirty="0"/>
              <a:t>和</a:t>
            </a:r>
            <a:r>
              <a:rPr lang="en-US" altLang="zh-CN" dirty="0"/>
              <a:t>OS</a:t>
            </a:r>
            <a:r>
              <a:rPr lang="zh-CN" altLang="en-US" dirty="0"/>
              <a:t>交互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54953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0625C83C-4E98-AD3F-52CF-F1ED48A9C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580" y="714763"/>
            <a:ext cx="7321420" cy="4709771"/>
          </a:xfrm>
          <a:prstGeom prst="rect">
            <a:avLst/>
          </a:prstGeom>
        </p:spPr>
      </p:pic>
      <p:sp>
        <p:nvSpPr>
          <p:cNvPr id="2" name="文本占位符 1">
            <a:extLst>
              <a:ext uri="{FF2B5EF4-FFF2-40B4-BE49-F238E27FC236}">
                <a16:creationId xmlns:a16="http://schemas.microsoft.com/office/drawing/2014/main" id="{699B0150-731B-4945-1355-8BF1391F71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err="1"/>
              <a:t>TCMalloc</a:t>
            </a:r>
            <a:r>
              <a:rPr lang="zh-CN" altLang="en-US" dirty="0"/>
              <a:t>结构面临的问题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C6C78C4-2126-78C1-EB5E-A097AD86B50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9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749A7F0-370E-B4EF-5E36-D7A3299E55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C0AEB730-84CD-2A30-C181-FAD42D3B5AF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0" y="993589"/>
            <a:ext cx="4680539" cy="5362764"/>
          </a:xfrm>
        </p:spPr>
        <p:txBody>
          <a:bodyPr/>
          <a:lstStyle/>
          <a:p>
            <a:r>
              <a:rPr lang="en-US" altLang="zh-CN" dirty="0"/>
              <a:t>Per-CPU Cache</a:t>
            </a:r>
          </a:p>
          <a:p>
            <a:pPr lvl="1"/>
            <a:r>
              <a:rPr lang="zh-CN" altLang="en-US" dirty="0"/>
              <a:t>动态调整</a:t>
            </a:r>
            <a:r>
              <a:rPr lang="en-US" altLang="zh-CN" dirty="0"/>
              <a:t>cache</a:t>
            </a:r>
            <a:r>
              <a:rPr lang="zh-CN" altLang="en-US" dirty="0"/>
              <a:t>大小</a:t>
            </a:r>
            <a:endParaRPr lang="en-US" altLang="zh-CN" dirty="0"/>
          </a:p>
          <a:p>
            <a:r>
              <a:rPr lang="en-US" altLang="zh-CN" dirty="0"/>
              <a:t>Transfer Cache</a:t>
            </a:r>
          </a:p>
          <a:p>
            <a:pPr lvl="1"/>
            <a:r>
              <a:rPr lang="zh-CN" altLang="en-US" dirty="0"/>
              <a:t>在不同的</a:t>
            </a:r>
            <a:r>
              <a:rPr lang="en-US" altLang="zh-CN" dirty="0"/>
              <a:t>last-level cache(LLC)</a:t>
            </a:r>
            <a:r>
              <a:rPr lang="zh-CN" altLang="en-US" dirty="0"/>
              <a:t>之间流动时的通信开销</a:t>
            </a:r>
            <a:endParaRPr lang="en-US" altLang="zh-CN" dirty="0"/>
          </a:p>
          <a:p>
            <a:r>
              <a:rPr lang="en-US" altLang="zh-CN" dirty="0" err="1"/>
              <a:t>CentralFreeList</a:t>
            </a:r>
            <a:r>
              <a:rPr lang="en-US" altLang="zh-CN" dirty="0"/>
              <a:t>/</a:t>
            </a:r>
            <a:r>
              <a:rPr lang="en-US" altLang="zh-CN" dirty="0" err="1"/>
              <a:t>Pageheap</a:t>
            </a:r>
            <a:endParaRPr lang="en-US" altLang="zh-CN" dirty="0"/>
          </a:p>
          <a:p>
            <a:pPr lvl="1"/>
            <a:r>
              <a:rPr lang="zh-CN" altLang="en-US" dirty="0"/>
              <a:t>组织</a:t>
            </a:r>
            <a:r>
              <a:rPr lang="en-US" altLang="zh-CN" dirty="0"/>
              <a:t>(packing)object</a:t>
            </a:r>
            <a:r>
              <a:rPr lang="zh-CN" altLang="en-US" dirty="0"/>
              <a:t>、</a:t>
            </a:r>
            <a:r>
              <a:rPr lang="en-US" altLang="zh-CN" dirty="0"/>
              <a:t>span</a:t>
            </a:r>
            <a:r>
              <a:rPr lang="zh-CN" altLang="en-US" dirty="0"/>
              <a:t>，决定分配位置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12" name="内容占位符 4">
            <a:extLst>
              <a:ext uri="{FF2B5EF4-FFF2-40B4-BE49-F238E27FC236}">
                <a16:creationId xmlns:a16="http://schemas.microsoft.com/office/drawing/2014/main" id="{BD6BAC76-2437-E376-3AEB-B5DAED31DE22}"/>
              </a:ext>
            </a:extLst>
          </p:cNvPr>
          <p:cNvSpPr txBox="1">
            <a:spLocks/>
          </p:cNvSpPr>
          <p:nvPr/>
        </p:nvSpPr>
        <p:spPr>
          <a:xfrm>
            <a:off x="479291" y="4176618"/>
            <a:ext cx="4892031" cy="5362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691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4DDA57-1787-9329-9DD0-AD62BCFCD5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B13C3539-FC5B-D71D-5F45-8A12005E139A}"/>
              </a:ext>
            </a:extLst>
          </p:cNvPr>
          <p:cNvGrpSpPr/>
          <p:nvPr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4" name="图形 11">
              <a:extLst>
                <a:ext uri="{FF2B5EF4-FFF2-40B4-BE49-F238E27FC236}">
                  <a16:creationId xmlns:a16="http://schemas.microsoft.com/office/drawing/2014/main" id="{704AFF52-ACD4-E74D-95D3-230EB1FB628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1B838F46-2240-5A73-1C90-3A52BF080E31}"/>
                </a:ext>
              </a:extLst>
            </p:cNvPr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D9BFE07-C34C-981A-BD4A-B746F68CD490}"/>
                  </a:ext>
                </a:extLst>
              </p:cNvPr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34FC3DF-2B54-D639-F5E2-01546B56006A}"/>
                  </a:ext>
                </a:extLst>
              </p:cNvPr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8" name="矩形: 圆角 15">
            <a:extLst>
              <a:ext uri="{FF2B5EF4-FFF2-40B4-BE49-F238E27FC236}">
                <a16:creationId xmlns:a16="http://schemas.microsoft.com/office/drawing/2014/main" id="{13FE67CB-1FB9-A4AB-20A6-0876BB2FFFAA}"/>
              </a:ext>
            </a:extLst>
          </p:cNvPr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C0479074-DE08-0958-DBC2-C5D0533B7974}"/>
              </a:ext>
            </a:extLst>
          </p:cNvPr>
          <p:cNvGrpSpPr/>
          <p:nvPr/>
        </p:nvGrpSpPr>
        <p:grpSpPr>
          <a:xfrm>
            <a:off x="5406999" y="2162090"/>
            <a:ext cx="5748494" cy="2813043"/>
            <a:chOff x="5406999" y="2162090"/>
            <a:chExt cx="5748494" cy="2813043"/>
          </a:xfrm>
        </p:grpSpPr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54CFD13C-243C-8B12-E9C2-FCE1DDF4A4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012485" y="2197987"/>
              <a:ext cx="5143008" cy="504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003399"/>
                </a:buClr>
              </a:pPr>
              <a:r>
                <a:rPr lang="zh-CN" altLang="en-US" sz="2400" dirty="0">
                  <a:solidFill>
                    <a:srgbClr val="595959"/>
                  </a:solidFill>
                  <a:cs typeface="+mn-ea"/>
                  <a:sym typeface="+mn-lt"/>
                </a:rPr>
                <a:t>背景</a:t>
              </a:r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5B5581A1-4652-E1E7-31EC-AA876EDD78B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012485" y="2924916"/>
              <a:ext cx="5143008" cy="504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003399"/>
                </a:buClr>
              </a:pPr>
              <a:r>
                <a:rPr lang="en-US" altLang="zh-CN" sz="2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TCMalloc</a:t>
              </a: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结构</a:t>
              </a:r>
            </a:p>
          </p:txBody>
        </p:sp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id="{AA638428-AAD0-9993-A077-C7F25FD2B8B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012485" y="3688301"/>
              <a:ext cx="5143008" cy="504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003399"/>
                </a:buClr>
              </a:pPr>
              <a:r>
                <a:rPr lang="zh-CN" altLang="en-US" sz="2400" b="1" dirty="0">
                  <a:solidFill>
                    <a:schemeClr val="tx2"/>
                  </a:solidFill>
                  <a:cs typeface="+mn-ea"/>
                  <a:sym typeface="+mn-lt"/>
                </a:rPr>
                <a:t>特征分析与改进</a:t>
              </a: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5D57170B-7FDC-2DBB-CD92-5C5DBDA26018}"/>
                </a:ext>
              </a:extLst>
            </p:cNvPr>
            <p:cNvGrpSpPr/>
            <p:nvPr userDrawn="1"/>
          </p:nvGrpSpPr>
          <p:grpSpPr>
            <a:xfrm>
              <a:off x="5407000" y="2162090"/>
              <a:ext cx="509367" cy="576000"/>
              <a:chOff x="5349939" y="2853000"/>
              <a:chExt cx="509367" cy="576000"/>
            </a:xfrm>
          </p:grpSpPr>
          <p:sp>
            <p:nvSpPr>
              <p:cNvPr id="25" name="图形 11">
                <a:extLst>
                  <a:ext uri="{FF2B5EF4-FFF2-40B4-BE49-F238E27FC236}">
                    <a16:creationId xmlns:a16="http://schemas.microsoft.com/office/drawing/2014/main" id="{73937E07-5D61-A761-3E3D-9C040FD6202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49939" y="2853000"/>
                <a:ext cx="509367" cy="576000"/>
              </a:xfrm>
              <a:custGeom>
                <a:avLst/>
                <a:gdLst>
                  <a:gd name="connsiteX0" fmla="*/ 0 w 1638300"/>
                  <a:gd name="connsiteY0" fmla="*/ 526733 h 1852612"/>
                  <a:gd name="connsiteX1" fmla="*/ 0 w 1638300"/>
                  <a:gd name="connsiteY1" fmla="*/ 1325880 h 1852612"/>
                  <a:gd name="connsiteX2" fmla="*/ 63818 w 1638300"/>
                  <a:gd name="connsiteY2" fmla="*/ 1436370 h 1852612"/>
                  <a:gd name="connsiteX3" fmla="*/ 755333 w 1638300"/>
                  <a:gd name="connsiteY3" fmla="*/ 1835468 h 1852612"/>
                  <a:gd name="connsiteX4" fmla="*/ 882968 w 1638300"/>
                  <a:gd name="connsiteY4" fmla="*/ 1835468 h 1852612"/>
                  <a:gd name="connsiteX5" fmla="*/ 1574483 w 1638300"/>
                  <a:gd name="connsiteY5" fmla="*/ 1436370 h 1852612"/>
                  <a:gd name="connsiteX6" fmla="*/ 1638300 w 1638300"/>
                  <a:gd name="connsiteY6" fmla="*/ 1325880 h 1852612"/>
                  <a:gd name="connsiteX7" fmla="*/ 1638300 w 1638300"/>
                  <a:gd name="connsiteY7" fmla="*/ 526733 h 1852612"/>
                  <a:gd name="connsiteX8" fmla="*/ 1574483 w 1638300"/>
                  <a:gd name="connsiteY8" fmla="*/ 416243 h 1852612"/>
                  <a:gd name="connsiteX9" fmla="*/ 882968 w 1638300"/>
                  <a:gd name="connsiteY9" fmla="*/ 17145 h 1852612"/>
                  <a:gd name="connsiteX10" fmla="*/ 755333 w 1638300"/>
                  <a:gd name="connsiteY10" fmla="*/ 17145 h 1852612"/>
                  <a:gd name="connsiteX11" fmla="*/ 63818 w 1638300"/>
                  <a:gd name="connsiteY11" fmla="*/ 416243 h 1852612"/>
                  <a:gd name="connsiteX12" fmla="*/ 0 w 1638300"/>
                  <a:gd name="connsiteY12" fmla="*/ 526733 h 185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8300" h="1852612">
                    <a:moveTo>
                      <a:pt x="0" y="526733"/>
                    </a:moveTo>
                    <a:lnTo>
                      <a:pt x="0" y="1325880"/>
                    </a:lnTo>
                    <a:cubicBezTo>
                      <a:pt x="0" y="1371600"/>
                      <a:pt x="23813" y="1413510"/>
                      <a:pt x="63818" y="1436370"/>
                    </a:cubicBezTo>
                    <a:lnTo>
                      <a:pt x="755333" y="1835468"/>
                    </a:lnTo>
                    <a:cubicBezTo>
                      <a:pt x="794385" y="1858328"/>
                      <a:pt x="842963" y="1858328"/>
                      <a:pt x="882968" y="1835468"/>
                    </a:cubicBezTo>
                    <a:lnTo>
                      <a:pt x="1574483" y="1436370"/>
                    </a:lnTo>
                    <a:cubicBezTo>
                      <a:pt x="1613535" y="1413510"/>
                      <a:pt x="1638300" y="1371600"/>
                      <a:pt x="1638300" y="1325880"/>
                    </a:cubicBezTo>
                    <a:lnTo>
                      <a:pt x="1638300" y="526733"/>
                    </a:lnTo>
                    <a:cubicBezTo>
                      <a:pt x="1638300" y="481013"/>
                      <a:pt x="1614488" y="439103"/>
                      <a:pt x="1574483" y="416243"/>
                    </a:cubicBezTo>
                    <a:lnTo>
                      <a:pt x="882968" y="17145"/>
                    </a:lnTo>
                    <a:cubicBezTo>
                      <a:pt x="843915" y="-5715"/>
                      <a:pt x="795338" y="-5715"/>
                      <a:pt x="755333" y="17145"/>
                    </a:cubicBezTo>
                    <a:lnTo>
                      <a:pt x="63818" y="416243"/>
                    </a:lnTo>
                    <a:cubicBezTo>
                      <a:pt x="23813" y="439103"/>
                      <a:pt x="0" y="481013"/>
                      <a:pt x="0" y="52673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E6E6E6"/>
                </a:solidFill>
              </a:ln>
              <a:effectLst>
                <a:outerShdw blurRad="254000" dist="190500" dir="5400000" sx="80000" sy="80000" algn="t" rotWithShape="0">
                  <a:schemeClr val="tx2">
                    <a:alpha val="1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en-US" altLang="zh-CN" sz="2000" b="1" kern="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任意多边形: 形状 40">
                <a:extLst>
                  <a:ext uri="{FF2B5EF4-FFF2-40B4-BE49-F238E27FC236}">
                    <a16:creationId xmlns:a16="http://schemas.microsoft.com/office/drawing/2014/main" id="{8BDDB983-8736-8A29-FC90-36C8CA124E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84325" y="3008007"/>
                <a:ext cx="240595" cy="265987"/>
              </a:xfrm>
              <a:custGeom>
                <a:avLst/>
                <a:gdLst>
                  <a:gd name="connsiteX0" fmla="*/ 351511 w 379092"/>
                  <a:gd name="connsiteY0" fmla="*/ 206420 h 419100"/>
                  <a:gd name="connsiteX1" fmla="*/ 370928 w 379092"/>
                  <a:gd name="connsiteY1" fmla="*/ 104722 h 419100"/>
                  <a:gd name="connsiteX2" fmla="*/ 293473 w 379092"/>
                  <a:gd name="connsiteY2" fmla="*/ 69549 h 419100"/>
                  <a:gd name="connsiteX3" fmla="*/ 269389 w 379092"/>
                  <a:gd name="connsiteY3" fmla="*/ 71247 h 419100"/>
                  <a:gd name="connsiteX4" fmla="*/ 189547 w 379092"/>
                  <a:gd name="connsiteY4" fmla="*/ 0 h 419100"/>
                  <a:gd name="connsiteX5" fmla="*/ 109653 w 379092"/>
                  <a:gd name="connsiteY5" fmla="*/ 71247 h 419100"/>
                  <a:gd name="connsiteX6" fmla="*/ 85621 w 379092"/>
                  <a:gd name="connsiteY6" fmla="*/ 69549 h 419100"/>
                  <a:gd name="connsiteX7" fmla="*/ 8167 w 379092"/>
                  <a:gd name="connsiteY7" fmla="*/ 104722 h 419100"/>
                  <a:gd name="connsiteX8" fmla="*/ 27531 w 379092"/>
                  <a:gd name="connsiteY8" fmla="*/ 206420 h 419100"/>
                  <a:gd name="connsiteX9" fmla="*/ 29918 w 379092"/>
                  <a:gd name="connsiteY9" fmla="*/ 209444 h 419100"/>
                  <a:gd name="connsiteX10" fmla="*/ 8167 w 379092"/>
                  <a:gd name="connsiteY10" fmla="*/ 314166 h 419100"/>
                  <a:gd name="connsiteX11" fmla="*/ 85621 w 379092"/>
                  <a:gd name="connsiteY11" fmla="*/ 349338 h 419100"/>
                  <a:gd name="connsiteX12" fmla="*/ 109653 w 379092"/>
                  <a:gd name="connsiteY12" fmla="*/ 347641 h 419100"/>
                  <a:gd name="connsiteX13" fmla="*/ 189547 w 379092"/>
                  <a:gd name="connsiteY13" fmla="*/ 419100 h 419100"/>
                  <a:gd name="connsiteX14" fmla="*/ 269389 w 379092"/>
                  <a:gd name="connsiteY14" fmla="*/ 347853 h 419100"/>
                  <a:gd name="connsiteX15" fmla="*/ 293473 w 379092"/>
                  <a:gd name="connsiteY15" fmla="*/ 349551 h 419100"/>
                  <a:gd name="connsiteX16" fmla="*/ 370928 w 379092"/>
                  <a:gd name="connsiteY16" fmla="*/ 314378 h 419100"/>
                  <a:gd name="connsiteX17" fmla="*/ 349177 w 379092"/>
                  <a:gd name="connsiteY17" fmla="*/ 209656 h 419100"/>
                  <a:gd name="connsiteX18" fmla="*/ 351511 w 379092"/>
                  <a:gd name="connsiteY18" fmla="*/ 206420 h 419100"/>
                  <a:gd name="connsiteX19" fmla="*/ 293473 w 379092"/>
                  <a:gd name="connsiteY19" fmla="*/ 90504 h 419100"/>
                  <a:gd name="connsiteX20" fmla="*/ 352784 w 379092"/>
                  <a:gd name="connsiteY20" fmla="*/ 115173 h 419100"/>
                  <a:gd name="connsiteX21" fmla="*/ 335543 w 379092"/>
                  <a:gd name="connsiteY21" fmla="*/ 192680 h 419100"/>
                  <a:gd name="connsiteX22" fmla="*/ 290396 w 379092"/>
                  <a:gd name="connsiteY22" fmla="*/ 151247 h 419100"/>
                  <a:gd name="connsiteX23" fmla="*/ 277081 w 379092"/>
                  <a:gd name="connsiteY23" fmla="*/ 91353 h 419100"/>
                  <a:gd name="connsiteX24" fmla="*/ 293473 w 379092"/>
                  <a:gd name="connsiteY24" fmla="*/ 90504 h 419100"/>
                  <a:gd name="connsiteX25" fmla="*/ 231457 w 379092"/>
                  <a:gd name="connsiteY25" fmla="*/ 282017 h 419100"/>
                  <a:gd name="connsiteX26" fmla="*/ 189547 w 379092"/>
                  <a:gd name="connsiteY26" fmla="*/ 303237 h 419100"/>
                  <a:gd name="connsiteX27" fmla="*/ 147637 w 379092"/>
                  <a:gd name="connsiteY27" fmla="*/ 282017 h 419100"/>
                  <a:gd name="connsiteX28" fmla="*/ 108486 w 379092"/>
                  <a:gd name="connsiteY28" fmla="*/ 256235 h 419100"/>
                  <a:gd name="connsiteX29" fmla="*/ 108486 w 379092"/>
                  <a:gd name="connsiteY29" fmla="*/ 162653 h 419100"/>
                  <a:gd name="connsiteX30" fmla="*/ 189547 w 379092"/>
                  <a:gd name="connsiteY30" fmla="*/ 115810 h 419100"/>
                  <a:gd name="connsiteX31" fmla="*/ 231457 w 379092"/>
                  <a:gd name="connsiteY31" fmla="*/ 137030 h 419100"/>
                  <a:gd name="connsiteX32" fmla="*/ 270556 w 379092"/>
                  <a:gd name="connsiteY32" fmla="*/ 162653 h 419100"/>
                  <a:gd name="connsiteX33" fmla="*/ 273261 w 379092"/>
                  <a:gd name="connsiteY33" fmla="*/ 209444 h 419100"/>
                  <a:gd name="connsiteX34" fmla="*/ 270556 w 379092"/>
                  <a:gd name="connsiteY34" fmla="*/ 256235 h 419100"/>
                  <a:gd name="connsiteX35" fmla="*/ 231457 w 379092"/>
                  <a:gd name="connsiteY35" fmla="*/ 282017 h 419100"/>
                  <a:gd name="connsiteX36" fmla="*/ 266312 w 379092"/>
                  <a:gd name="connsiteY36" fmla="*/ 284882 h 419100"/>
                  <a:gd name="connsiteX37" fmla="*/ 255702 w 379092"/>
                  <a:gd name="connsiteY37" fmla="*/ 324299 h 419100"/>
                  <a:gd name="connsiteX38" fmla="*/ 216444 w 379092"/>
                  <a:gd name="connsiteY38" fmla="*/ 313689 h 419100"/>
                  <a:gd name="connsiteX39" fmla="*/ 241749 w 379092"/>
                  <a:gd name="connsiteY39" fmla="*/ 300267 h 419100"/>
                  <a:gd name="connsiteX40" fmla="*/ 266312 w 379092"/>
                  <a:gd name="connsiteY40" fmla="*/ 284882 h 419100"/>
                  <a:gd name="connsiteX41" fmla="*/ 162492 w 379092"/>
                  <a:gd name="connsiteY41" fmla="*/ 313582 h 419100"/>
                  <a:gd name="connsiteX42" fmla="*/ 123234 w 379092"/>
                  <a:gd name="connsiteY42" fmla="*/ 324192 h 419100"/>
                  <a:gd name="connsiteX43" fmla="*/ 112624 w 379092"/>
                  <a:gd name="connsiteY43" fmla="*/ 284776 h 419100"/>
                  <a:gd name="connsiteX44" fmla="*/ 137027 w 379092"/>
                  <a:gd name="connsiteY44" fmla="*/ 300054 h 419100"/>
                  <a:gd name="connsiteX45" fmla="*/ 162492 w 379092"/>
                  <a:gd name="connsiteY45" fmla="*/ 313582 h 419100"/>
                  <a:gd name="connsiteX46" fmla="*/ 85834 w 379092"/>
                  <a:gd name="connsiteY46" fmla="*/ 238197 h 419100"/>
                  <a:gd name="connsiteX47" fmla="*/ 56921 w 379092"/>
                  <a:gd name="connsiteY47" fmla="*/ 209444 h 419100"/>
                  <a:gd name="connsiteX48" fmla="*/ 85834 w 379092"/>
                  <a:gd name="connsiteY48" fmla="*/ 180691 h 419100"/>
                  <a:gd name="connsiteX49" fmla="*/ 84825 w 379092"/>
                  <a:gd name="connsiteY49" fmla="*/ 209444 h 419100"/>
                  <a:gd name="connsiteX50" fmla="*/ 85834 w 379092"/>
                  <a:gd name="connsiteY50" fmla="*/ 238197 h 419100"/>
                  <a:gd name="connsiteX51" fmla="*/ 112783 w 379092"/>
                  <a:gd name="connsiteY51" fmla="*/ 134006 h 419100"/>
                  <a:gd name="connsiteX52" fmla="*/ 123393 w 379092"/>
                  <a:gd name="connsiteY52" fmla="*/ 94589 h 419100"/>
                  <a:gd name="connsiteX53" fmla="*/ 162651 w 379092"/>
                  <a:gd name="connsiteY53" fmla="*/ 105199 h 419100"/>
                  <a:gd name="connsiteX54" fmla="*/ 137346 w 379092"/>
                  <a:gd name="connsiteY54" fmla="*/ 118674 h 419100"/>
                  <a:gd name="connsiteX55" fmla="*/ 112783 w 379092"/>
                  <a:gd name="connsiteY55" fmla="*/ 134006 h 419100"/>
                  <a:gd name="connsiteX56" fmla="*/ 216603 w 379092"/>
                  <a:gd name="connsiteY56" fmla="*/ 105305 h 419100"/>
                  <a:gd name="connsiteX57" fmla="*/ 255861 w 379092"/>
                  <a:gd name="connsiteY57" fmla="*/ 94695 h 419100"/>
                  <a:gd name="connsiteX58" fmla="*/ 266471 w 379092"/>
                  <a:gd name="connsiteY58" fmla="*/ 134112 h 419100"/>
                  <a:gd name="connsiteX59" fmla="*/ 242067 w 379092"/>
                  <a:gd name="connsiteY59" fmla="*/ 118886 h 419100"/>
                  <a:gd name="connsiteX60" fmla="*/ 216603 w 379092"/>
                  <a:gd name="connsiteY60" fmla="*/ 105305 h 419100"/>
                  <a:gd name="connsiteX61" fmla="*/ 293261 w 379092"/>
                  <a:gd name="connsiteY61" fmla="*/ 180691 h 419100"/>
                  <a:gd name="connsiteX62" fmla="*/ 322174 w 379092"/>
                  <a:gd name="connsiteY62" fmla="*/ 209444 h 419100"/>
                  <a:gd name="connsiteX63" fmla="*/ 293261 w 379092"/>
                  <a:gd name="connsiteY63" fmla="*/ 238197 h 419100"/>
                  <a:gd name="connsiteX64" fmla="*/ 294269 w 379092"/>
                  <a:gd name="connsiteY64" fmla="*/ 209444 h 419100"/>
                  <a:gd name="connsiteX65" fmla="*/ 293261 w 379092"/>
                  <a:gd name="connsiteY65" fmla="*/ 180691 h 419100"/>
                  <a:gd name="connsiteX66" fmla="*/ 189547 w 379092"/>
                  <a:gd name="connsiteY66" fmla="*/ 21220 h 419100"/>
                  <a:gd name="connsiteX67" fmla="*/ 247903 w 379092"/>
                  <a:gd name="connsiteY67" fmla="*/ 75120 h 419100"/>
                  <a:gd name="connsiteX68" fmla="*/ 189547 w 379092"/>
                  <a:gd name="connsiteY68" fmla="*/ 93422 h 419100"/>
                  <a:gd name="connsiteX69" fmla="*/ 131192 w 379092"/>
                  <a:gd name="connsiteY69" fmla="*/ 75120 h 419100"/>
                  <a:gd name="connsiteX70" fmla="*/ 189547 w 379092"/>
                  <a:gd name="connsiteY70" fmla="*/ 21220 h 419100"/>
                  <a:gd name="connsiteX71" fmla="*/ 26523 w 379092"/>
                  <a:gd name="connsiteY71" fmla="*/ 115173 h 419100"/>
                  <a:gd name="connsiteX72" fmla="*/ 85834 w 379092"/>
                  <a:gd name="connsiteY72" fmla="*/ 90504 h 419100"/>
                  <a:gd name="connsiteX73" fmla="*/ 102226 w 379092"/>
                  <a:gd name="connsiteY73" fmla="*/ 91353 h 419100"/>
                  <a:gd name="connsiteX74" fmla="*/ 88910 w 379092"/>
                  <a:gd name="connsiteY74" fmla="*/ 151247 h 419100"/>
                  <a:gd name="connsiteX75" fmla="*/ 43499 w 379092"/>
                  <a:gd name="connsiteY75" fmla="*/ 192680 h 419100"/>
                  <a:gd name="connsiteX76" fmla="*/ 26523 w 379092"/>
                  <a:gd name="connsiteY76" fmla="*/ 115173 h 419100"/>
                  <a:gd name="connsiteX77" fmla="*/ 85621 w 379092"/>
                  <a:gd name="connsiteY77" fmla="*/ 328383 h 419100"/>
                  <a:gd name="connsiteX78" fmla="*/ 26311 w 379092"/>
                  <a:gd name="connsiteY78" fmla="*/ 303715 h 419100"/>
                  <a:gd name="connsiteX79" fmla="*/ 43658 w 379092"/>
                  <a:gd name="connsiteY79" fmla="*/ 226049 h 419100"/>
                  <a:gd name="connsiteX80" fmla="*/ 88698 w 379092"/>
                  <a:gd name="connsiteY80" fmla="*/ 267694 h 419100"/>
                  <a:gd name="connsiteX81" fmla="*/ 102014 w 379092"/>
                  <a:gd name="connsiteY81" fmla="*/ 327534 h 419100"/>
                  <a:gd name="connsiteX82" fmla="*/ 85621 w 379092"/>
                  <a:gd name="connsiteY82" fmla="*/ 328383 h 419100"/>
                  <a:gd name="connsiteX83" fmla="*/ 189547 w 379092"/>
                  <a:gd name="connsiteY83" fmla="*/ 397880 h 419100"/>
                  <a:gd name="connsiteX84" fmla="*/ 131192 w 379092"/>
                  <a:gd name="connsiteY84" fmla="*/ 344033 h 419100"/>
                  <a:gd name="connsiteX85" fmla="*/ 189547 w 379092"/>
                  <a:gd name="connsiteY85" fmla="*/ 325678 h 419100"/>
                  <a:gd name="connsiteX86" fmla="*/ 247903 w 379092"/>
                  <a:gd name="connsiteY86" fmla="*/ 344033 h 419100"/>
                  <a:gd name="connsiteX87" fmla="*/ 189547 w 379092"/>
                  <a:gd name="connsiteY87" fmla="*/ 397880 h 419100"/>
                  <a:gd name="connsiteX88" fmla="*/ 352784 w 379092"/>
                  <a:gd name="connsiteY88" fmla="*/ 303715 h 419100"/>
                  <a:gd name="connsiteX89" fmla="*/ 293473 w 379092"/>
                  <a:gd name="connsiteY89" fmla="*/ 328383 h 419100"/>
                  <a:gd name="connsiteX90" fmla="*/ 277081 w 379092"/>
                  <a:gd name="connsiteY90" fmla="*/ 327534 h 419100"/>
                  <a:gd name="connsiteX91" fmla="*/ 290396 w 379092"/>
                  <a:gd name="connsiteY91" fmla="*/ 267694 h 419100"/>
                  <a:gd name="connsiteX92" fmla="*/ 335437 w 379092"/>
                  <a:gd name="connsiteY92" fmla="*/ 226049 h 419100"/>
                  <a:gd name="connsiteX93" fmla="*/ 352784 w 379092"/>
                  <a:gd name="connsiteY93" fmla="*/ 303715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379092" h="419100">
                    <a:moveTo>
                      <a:pt x="351511" y="206420"/>
                    </a:moveTo>
                    <a:cubicBezTo>
                      <a:pt x="379628" y="167799"/>
                      <a:pt x="386524" y="131725"/>
                      <a:pt x="370928" y="104722"/>
                    </a:cubicBezTo>
                    <a:cubicBezTo>
                      <a:pt x="361643" y="88807"/>
                      <a:pt x="340688" y="69549"/>
                      <a:pt x="293473" y="69549"/>
                    </a:cubicBezTo>
                    <a:cubicBezTo>
                      <a:pt x="285418" y="69634"/>
                      <a:pt x="277376" y="70200"/>
                      <a:pt x="269389" y="71247"/>
                    </a:cubicBezTo>
                    <a:cubicBezTo>
                      <a:pt x="250503" y="27162"/>
                      <a:pt x="222280" y="0"/>
                      <a:pt x="189547" y="0"/>
                    </a:cubicBezTo>
                    <a:cubicBezTo>
                      <a:pt x="156815" y="0"/>
                      <a:pt x="128592" y="27162"/>
                      <a:pt x="109653" y="71247"/>
                    </a:cubicBezTo>
                    <a:cubicBezTo>
                      <a:pt x="101684" y="70200"/>
                      <a:pt x="93658" y="69634"/>
                      <a:pt x="85621" y="69549"/>
                    </a:cubicBezTo>
                    <a:cubicBezTo>
                      <a:pt x="38353" y="69549"/>
                      <a:pt x="17398" y="88701"/>
                      <a:pt x="8167" y="104722"/>
                    </a:cubicBezTo>
                    <a:cubicBezTo>
                      <a:pt x="-7430" y="131725"/>
                      <a:pt x="-533" y="167799"/>
                      <a:pt x="27531" y="206420"/>
                    </a:cubicBezTo>
                    <a:cubicBezTo>
                      <a:pt x="28274" y="207428"/>
                      <a:pt x="29122" y="208436"/>
                      <a:pt x="29918" y="209444"/>
                    </a:cubicBezTo>
                    <a:cubicBezTo>
                      <a:pt x="1165" y="247853"/>
                      <a:pt x="-8172" y="285837"/>
                      <a:pt x="8167" y="314166"/>
                    </a:cubicBezTo>
                    <a:cubicBezTo>
                      <a:pt x="17398" y="330081"/>
                      <a:pt x="38353" y="349338"/>
                      <a:pt x="85621" y="349338"/>
                    </a:cubicBezTo>
                    <a:cubicBezTo>
                      <a:pt x="93658" y="349254"/>
                      <a:pt x="101684" y="348687"/>
                      <a:pt x="109653" y="347641"/>
                    </a:cubicBezTo>
                    <a:cubicBezTo>
                      <a:pt x="128592" y="391726"/>
                      <a:pt x="156815" y="419100"/>
                      <a:pt x="189547" y="419100"/>
                    </a:cubicBezTo>
                    <a:cubicBezTo>
                      <a:pt x="222280" y="419100"/>
                      <a:pt x="250503" y="391938"/>
                      <a:pt x="269389" y="347853"/>
                    </a:cubicBezTo>
                    <a:cubicBezTo>
                      <a:pt x="277376" y="348900"/>
                      <a:pt x="285418" y="349466"/>
                      <a:pt x="293473" y="349551"/>
                    </a:cubicBezTo>
                    <a:cubicBezTo>
                      <a:pt x="340688" y="349551"/>
                      <a:pt x="361643" y="330453"/>
                      <a:pt x="370928" y="314378"/>
                    </a:cubicBezTo>
                    <a:cubicBezTo>
                      <a:pt x="387267" y="286049"/>
                      <a:pt x="377877" y="248065"/>
                      <a:pt x="349177" y="209656"/>
                    </a:cubicBezTo>
                    <a:cubicBezTo>
                      <a:pt x="350132" y="208436"/>
                      <a:pt x="350821" y="207428"/>
                      <a:pt x="351511" y="206420"/>
                    </a:cubicBezTo>
                    <a:close/>
                    <a:moveTo>
                      <a:pt x="293473" y="90504"/>
                    </a:moveTo>
                    <a:cubicBezTo>
                      <a:pt x="321696" y="90504"/>
                      <a:pt x="343182" y="98568"/>
                      <a:pt x="352784" y="115173"/>
                    </a:cubicBezTo>
                    <a:cubicBezTo>
                      <a:pt x="364190" y="134908"/>
                      <a:pt x="356710" y="162919"/>
                      <a:pt x="335543" y="192680"/>
                    </a:cubicBezTo>
                    <a:cubicBezTo>
                      <a:pt x="321804" y="177506"/>
                      <a:pt x="306691" y="163636"/>
                      <a:pt x="290396" y="151247"/>
                    </a:cubicBezTo>
                    <a:cubicBezTo>
                      <a:pt x="287784" y="130920"/>
                      <a:pt x="283327" y="110872"/>
                      <a:pt x="277081" y="91353"/>
                    </a:cubicBezTo>
                    <a:cubicBezTo>
                      <a:pt x="282757" y="90823"/>
                      <a:pt x="288222" y="90504"/>
                      <a:pt x="293473" y="90504"/>
                    </a:cubicBezTo>
                    <a:close/>
                    <a:moveTo>
                      <a:pt x="231457" y="282017"/>
                    </a:moveTo>
                    <a:cubicBezTo>
                      <a:pt x="217884" y="289848"/>
                      <a:pt x="203893" y="296932"/>
                      <a:pt x="189547" y="303237"/>
                    </a:cubicBezTo>
                    <a:cubicBezTo>
                      <a:pt x="175197" y="296943"/>
                      <a:pt x="161205" y="289858"/>
                      <a:pt x="147637" y="282017"/>
                    </a:cubicBezTo>
                    <a:cubicBezTo>
                      <a:pt x="134102" y="274184"/>
                      <a:pt x="121029" y="265575"/>
                      <a:pt x="108486" y="256235"/>
                    </a:cubicBezTo>
                    <a:cubicBezTo>
                      <a:pt x="104878" y="225145"/>
                      <a:pt x="104878" y="193743"/>
                      <a:pt x="108486" y="162653"/>
                    </a:cubicBezTo>
                    <a:cubicBezTo>
                      <a:pt x="133590" y="143936"/>
                      <a:pt x="160795" y="128215"/>
                      <a:pt x="189547" y="115810"/>
                    </a:cubicBezTo>
                    <a:cubicBezTo>
                      <a:pt x="203904" y="122092"/>
                      <a:pt x="217896" y="129177"/>
                      <a:pt x="231457" y="137030"/>
                    </a:cubicBezTo>
                    <a:cubicBezTo>
                      <a:pt x="244952" y="144845"/>
                      <a:pt x="258005" y="153399"/>
                      <a:pt x="270556" y="162653"/>
                    </a:cubicBezTo>
                    <a:cubicBezTo>
                      <a:pt x="272338" y="178187"/>
                      <a:pt x="273242" y="193808"/>
                      <a:pt x="273261" y="209444"/>
                    </a:cubicBezTo>
                    <a:cubicBezTo>
                      <a:pt x="273242" y="225079"/>
                      <a:pt x="272338" y="240701"/>
                      <a:pt x="270556" y="256235"/>
                    </a:cubicBezTo>
                    <a:cubicBezTo>
                      <a:pt x="258021" y="265561"/>
                      <a:pt x="244967" y="274169"/>
                      <a:pt x="231457" y="282017"/>
                    </a:cubicBezTo>
                    <a:close/>
                    <a:moveTo>
                      <a:pt x="266312" y="284882"/>
                    </a:moveTo>
                    <a:cubicBezTo>
                      <a:pt x="263682" y="298248"/>
                      <a:pt x="260137" y="311418"/>
                      <a:pt x="255702" y="324299"/>
                    </a:cubicBezTo>
                    <a:cubicBezTo>
                      <a:pt x="242387" y="321668"/>
                      <a:pt x="229270" y="318123"/>
                      <a:pt x="216444" y="313689"/>
                    </a:cubicBezTo>
                    <a:cubicBezTo>
                      <a:pt x="224932" y="309498"/>
                      <a:pt x="233367" y="305094"/>
                      <a:pt x="241749" y="300267"/>
                    </a:cubicBezTo>
                    <a:cubicBezTo>
                      <a:pt x="250131" y="295439"/>
                      <a:pt x="258407" y="290134"/>
                      <a:pt x="266312" y="284882"/>
                    </a:cubicBezTo>
                    <a:close/>
                    <a:moveTo>
                      <a:pt x="162492" y="313582"/>
                    </a:moveTo>
                    <a:cubicBezTo>
                      <a:pt x="149661" y="318004"/>
                      <a:pt x="136545" y="321549"/>
                      <a:pt x="123234" y="324192"/>
                    </a:cubicBezTo>
                    <a:cubicBezTo>
                      <a:pt x="118775" y="311319"/>
                      <a:pt x="115229" y="298148"/>
                      <a:pt x="112624" y="284776"/>
                    </a:cubicBezTo>
                    <a:cubicBezTo>
                      <a:pt x="120528" y="290081"/>
                      <a:pt x="128539" y="295386"/>
                      <a:pt x="137027" y="300054"/>
                    </a:cubicBezTo>
                    <a:cubicBezTo>
                      <a:pt x="145515" y="304723"/>
                      <a:pt x="153844" y="309391"/>
                      <a:pt x="162492" y="313582"/>
                    </a:cubicBezTo>
                    <a:close/>
                    <a:moveTo>
                      <a:pt x="85834" y="238197"/>
                    </a:moveTo>
                    <a:cubicBezTo>
                      <a:pt x="75547" y="229288"/>
                      <a:pt x="65887" y="219681"/>
                      <a:pt x="56921" y="209444"/>
                    </a:cubicBezTo>
                    <a:cubicBezTo>
                      <a:pt x="65900" y="199220"/>
                      <a:pt x="75560" y="189613"/>
                      <a:pt x="85834" y="180691"/>
                    </a:cubicBezTo>
                    <a:cubicBezTo>
                      <a:pt x="85250" y="190080"/>
                      <a:pt x="84825" y="199630"/>
                      <a:pt x="84825" y="209444"/>
                    </a:cubicBezTo>
                    <a:cubicBezTo>
                      <a:pt x="84825" y="219258"/>
                      <a:pt x="85250" y="228807"/>
                      <a:pt x="85834" y="238197"/>
                    </a:cubicBezTo>
                    <a:close/>
                    <a:moveTo>
                      <a:pt x="112783" y="134006"/>
                    </a:moveTo>
                    <a:cubicBezTo>
                      <a:pt x="115413" y="120639"/>
                      <a:pt x="118958" y="107470"/>
                      <a:pt x="123393" y="94589"/>
                    </a:cubicBezTo>
                    <a:cubicBezTo>
                      <a:pt x="136704" y="97233"/>
                      <a:pt x="149820" y="100778"/>
                      <a:pt x="162651" y="105199"/>
                    </a:cubicBezTo>
                    <a:cubicBezTo>
                      <a:pt x="154163" y="109390"/>
                      <a:pt x="145728" y="113793"/>
                      <a:pt x="137346" y="118674"/>
                    </a:cubicBezTo>
                    <a:cubicBezTo>
                      <a:pt x="128964" y="123555"/>
                      <a:pt x="120635" y="128807"/>
                      <a:pt x="112783" y="134006"/>
                    </a:cubicBezTo>
                    <a:close/>
                    <a:moveTo>
                      <a:pt x="216603" y="105305"/>
                    </a:moveTo>
                    <a:cubicBezTo>
                      <a:pt x="229430" y="100871"/>
                      <a:pt x="242547" y="97326"/>
                      <a:pt x="255861" y="94695"/>
                    </a:cubicBezTo>
                    <a:cubicBezTo>
                      <a:pt x="260296" y="107576"/>
                      <a:pt x="263841" y="120746"/>
                      <a:pt x="266471" y="134112"/>
                    </a:cubicBezTo>
                    <a:cubicBezTo>
                      <a:pt x="258619" y="128807"/>
                      <a:pt x="250556" y="123502"/>
                      <a:pt x="242067" y="118886"/>
                    </a:cubicBezTo>
                    <a:cubicBezTo>
                      <a:pt x="233579" y="114271"/>
                      <a:pt x="225091" y="109496"/>
                      <a:pt x="216603" y="105305"/>
                    </a:cubicBezTo>
                    <a:close/>
                    <a:moveTo>
                      <a:pt x="293261" y="180691"/>
                    </a:moveTo>
                    <a:cubicBezTo>
                      <a:pt x="303535" y="189613"/>
                      <a:pt x="313194" y="199220"/>
                      <a:pt x="322174" y="209444"/>
                    </a:cubicBezTo>
                    <a:cubicBezTo>
                      <a:pt x="313208" y="219681"/>
                      <a:pt x="303548" y="229288"/>
                      <a:pt x="293261" y="238197"/>
                    </a:cubicBezTo>
                    <a:cubicBezTo>
                      <a:pt x="293845" y="228807"/>
                      <a:pt x="294269" y="219258"/>
                      <a:pt x="294269" y="209444"/>
                    </a:cubicBezTo>
                    <a:cubicBezTo>
                      <a:pt x="294269" y="199630"/>
                      <a:pt x="293845" y="190080"/>
                      <a:pt x="293261" y="180691"/>
                    </a:cubicBezTo>
                    <a:close/>
                    <a:moveTo>
                      <a:pt x="189547" y="21220"/>
                    </a:moveTo>
                    <a:cubicBezTo>
                      <a:pt x="212359" y="21220"/>
                      <a:pt x="233049" y="41804"/>
                      <a:pt x="247903" y="75120"/>
                    </a:cubicBezTo>
                    <a:cubicBezTo>
                      <a:pt x="227937" y="79442"/>
                      <a:pt x="208406" y="85568"/>
                      <a:pt x="189547" y="93422"/>
                    </a:cubicBezTo>
                    <a:cubicBezTo>
                      <a:pt x="170691" y="85564"/>
                      <a:pt x="151159" y="79438"/>
                      <a:pt x="131192" y="75120"/>
                    </a:cubicBezTo>
                    <a:cubicBezTo>
                      <a:pt x="146046" y="41539"/>
                      <a:pt x="166736" y="21220"/>
                      <a:pt x="189547" y="21220"/>
                    </a:cubicBezTo>
                    <a:close/>
                    <a:moveTo>
                      <a:pt x="26523" y="115173"/>
                    </a:moveTo>
                    <a:cubicBezTo>
                      <a:pt x="36125" y="98568"/>
                      <a:pt x="57557" y="90504"/>
                      <a:pt x="85834" y="90504"/>
                    </a:cubicBezTo>
                    <a:cubicBezTo>
                      <a:pt x="91139" y="90504"/>
                      <a:pt x="96444" y="90823"/>
                      <a:pt x="102226" y="91353"/>
                    </a:cubicBezTo>
                    <a:cubicBezTo>
                      <a:pt x="95955" y="110866"/>
                      <a:pt x="91497" y="130916"/>
                      <a:pt x="88910" y="151247"/>
                    </a:cubicBezTo>
                    <a:cubicBezTo>
                      <a:pt x="72537" y="163640"/>
                      <a:pt x="57336" y="177509"/>
                      <a:pt x="43499" y="192680"/>
                    </a:cubicBezTo>
                    <a:cubicBezTo>
                      <a:pt x="22332" y="163025"/>
                      <a:pt x="14905" y="134908"/>
                      <a:pt x="26523" y="115173"/>
                    </a:cubicBezTo>
                    <a:close/>
                    <a:moveTo>
                      <a:pt x="85621" y="328383"/>
                    </a:moveTo>
                    <a:cubicBezTo>
                      <a:pt x="57345" y="328383"/>
                      <a:pt x="35913" y="320320"/>
                      <a:pt x="26311" y="303715"/>
                    </a:cubicBezTo>
                    <a:cubicBezTo>
                      <a:pt x="14905" y="283927"/>
                      <a:pt x="22385" y="255969"/>
                      <a:pt x="43658" y="226049"/>
                    </a:cubicBezTo>
                    <a:cubicBezTo>
                      <a:pt x="57370" y="241275"/>
                      <a:pt x="72446" y="255214"/>
                      <a:pt x="88698" y="267694"/>
                    </a:cubicBezTo>
                    <a:cubicBezTo>
                      <a:pt x="91290" y="288007"/>
                      <a:pt x="95748" y="308039"/>
                      <a:pt x="102014" y="327534"/>
                    </a:cubicBezTo>
                    <a:cubicBezTo>
                      <a:pt x="96338" y="328065"/>
                      <a:pt x="90873" y="328383"/>
                      <a:pt x="85621" y="328383"/>
                    </a:cubicBezTo>
                    <a:close/>
                    <a:moveTo>
                      <a:pt x="189547" y="397880"/>
                    </a:moveTo>
                    <a:cubicBezTo>
                      <a:pt x="166736" y="397880"/>
                      <a:pt x="146046" y="377296"/>
                      <a:pt x="131192" y="344033"/>
                    </a:cubicBezTo>
                    <a:cubicBezTo>
                      <a:pt x="151153" y="339672"/>
                      <a:pt x="170684" y="333529"/>
                      <a:pt x="189547" y="325678"/>
                    </a:cubicBezTo>
                    <a:cubicBezTo>
                      <a:pt x="208413" y="333524"/>
                      <a:pt x="227943" y="339667"/>
                      <a:pt x="247903" y="344033"/>
                    </a:cubicBezTo>
                    <a:cubicBezTo>
                      <a:pt x="233049" y="377349"/>
                      <a:pt x="212200" y="397880"/>
                      <a:pt x="189547" y="397880"/>
                    </a:cubicBezTo>
                    <a:close/>
                    <a:moveTo>
                      <a:pt x="352784" y="303715"/>
                    </a:moveTo>
                    <a:cubicBezTo>
                      <a:pt x="343182" y="320320"/>
                      <a:pt x="321696" y="328383"/>
                      <a:pt x="293473" y="328383"/>
                    </a:cubicBezTo>
                    <a:cubicBezTo>
                      <a:pt x="288168" y="328383"/>
                      <a:pt x="282863" y="328065"/>
                      <a:pt x="277081" y="327534"/>
                    </a:cubicBezTo>
                    <a:cubicBezTo>
                      <a:pt x="283322" y="308032"/>
                      <a:pt x="287779" y="288002"/>
                      <a:pt x="290396" y="267694"/>
                    </a:cubicBezTo>
                    <a:cubicBezTo>
                      <a:pt x="306648" y="255214"/>
                      <a:pt x="321725" y="241275"/>
                      <a:pt x="335437" y="226049"/>
                    </a:cubicBezTo>
                    <a:cubicBezTo>
                      <a:pt x="356710" y="255757"/>
                      <a:pt x="364190" y="283927"/>
                      <a:pt x="352784" y="303715"/>
                    </a:cubicBezTo>
                    <a:close/>
                  </a:path>
                </a:pathLst>
              </a:custGeom>
              <a:solidFill>
                <a:srgbClr val="A6A6A6"/>
              </a:solidFill>
              <a:ln w="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7CD916E1-E1C3-3B3D-C104-A56ADDDCDBCD}"/>
                </a:ext>
              </a:extLst>
            </p:cNvPr>
            <p:cNvGrpSpPr/>
            <p:nvPr userDrawn="1"/>
          </p:nvGrpSpPr>
          <p:grpSpPr>
            <a:xfrm>
              <a:off x="5407000" y="2924916"/>
              <a:ext cx="509367" cy="576000"/>
              <a:chOff x="5349939" y="3614477"/>
              <a:chExt cx="509367" cy="576000"/>
            </a:xfrm>
          </p:grpSpPr>
          <p:sp>
            <p:nvSpPr>
              <p:cNvPr id="23" name="图形 11">
                <a:extLst>
                  <a:ext uri="{FF2B5EF4-FFF2-40B4-BE49-F238E27FC236}">
                    <a16:creationId xmlns:a16="http://schemas.microsoft.com/office/drawing/2014/main" id="{F1275C49-7726-1660-94B9-28F8749CC34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49939" y="3614477"/>
                <a:ext cx="509367" cy="576000"/>
              </a:xfrm>
              <a:custGeom>
                <a:avLst/>
                <a:gdLst>
                  <a:gd name="connsiteX0" fmla="*/ 0 w 1638300"/>
                  <a:gd name="connsiteY0" fmla="*/ 526733 h 1852612"/>
                  <a:gd name="connsiteX1" fmla="*/ 0 w 1638300"/>
                  <a:gd name="connsiteY1" fmla="*/ 1325880 h 1852612"/>
                  <a:gd name="connsiteX2" fmla="*/ 63818 w 1638300"/>
                  <a:gd name="connsiteY2" fmla="*/ 1436370 h 1852612"/>
                  <a:gd name="connsiteX3" fmla="*/ 755333 w 1638300"/>
                  <a:gd name="connsiteY3" fmla="*/ 1835468 h 1852612"/>
                  <a:gd name="connsiteX4" fmla="*/ 882968 w 1638300"/>
                  <a:gd name="connsiteY4" fmla="*/ 1835468 h 1852612"/>
                  <a:gd name="connsiteX5" fmla="*/ 1574483 w 1638300"/>
                  <a:gd name="connsiteY5" fmla="*/ 1436370 h 1852612"/>
                  <a:gd name="connsiteX6" fmla="*/ 1638300 w 1638300"/>
                  <a:gd name="connsiteY6" fmla="*/ 1325880 h 1852612"/>
                  <a:gd name="connsiteX7" fmla="*/ 1638300 w 1638300"/>
                  <a:gd name="connsiteY7" fmla="*/ 526733 h 1852612"/>
                  <a:gd name="connsiteX8" fmla="*/ 1574483 w 1638300"/>
                  <a:gd name="connsiteY8" fmla="*/ 416243 h 1852612"/>
                  <a:gd name="connsiteX9" fmla="*/ 882968 w 1638300"/>
                  <a:gd name="connsiteY9" fmla="*/ 17145 h 1852612"/>
                  <a:gd name="connsiteX10" fmla="*/ 755333 w 1638300"/>
                  <a:gd name="connsiteY10" fmla="*/ 17145 h 1852612"/>
                  <a:gd name="connsiteX11" fmla="*/ 63818 w 1638300"/>
                  <a:gd name="connsiteY11" fmla="*/ 416243 h 1852612"/>
                  <a:gd name="connsiteX12" fmla="*/ 0 w 1638300"/>
                  <a:gd name="connsiteY12" fmla="*/ 526733 h 185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8300" h="1852612">
                    <a:moveTo>
                      <a:pt x="0" y="526733"/>
                    </a:moveTo>
                    <a:lnTo>
                      <a:pt x="0" y="1325880"/>
                    </a:lnTo>
                    <a:cubicBezTo>
                      <a:pt x="0" y="1371600"/>
                      <a:pt x="23813" y="1413510"/>
                      <a:pt x="63818" y="1436370"/>
                    </a:cubicBezTo>
                    <a:lnTo>
                      <a:pt x="755333" y="1835468"/>
                    </a:lnTo>
                    <a:cubicBezTo>
                      <a:pt x="794385" y="1858328"/>
                      <a:pt x="842963" y="1858328"/>
                      <a:pt x="882968" y="1835468"/>
                    </a:cubicBezTo>
                    <a:lnTo>
                      <a:pt x="1574483" y="1436370"/>
                    </a:lnTo>
                    <a:cubicBezTo>
                      <a:pt x="1613535" y="1413510"/>
                      <a:pt x="1638300" y="1371600"/>
                      <a:pt x="1638300" y="1325880"/>
                    </a:cubicBezTo>
                    <a:lnTo>
                      <a:pt x="1638300" y="526733"/>
                    </a:lnTo>
                    <a:cubicBezTo>
                      <a:pt x="1638300" y="481013"/>
                      <a:pt x="1614488" y="439103"/>
                      <a:pt x="1574483" y="416243"/>
                    </a:cubicBezTo>
                    <a:lnTo>
                      <a:pt x="882968" y="17145"/>
                    </a:lnTo>
                    <a:cubicBezTo>
                      <a:pt x="843915" y="-5715"/>
                      <a:pt x="795338" y="-5715"/>
                      <a:pt x="755333" y="17145"/>
                    </a:cubicBezTo>
                    <a:lnTo>
                      <a:pt x="63818" y="416243"/>
                    </a:lnTo>
                    <a:cubicBezTo>
                      <a:pt x="23813" y="439103"/>
                      <a:pt x="0" y="481013"/>
                      <a:pt x="0" y="52673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0" dist="63500" dir="5400000" algn="t" rotWithShape="0">
                  <a:schemeClr val="tx1">
                    <a:alpha val="5000"/>
                  </a:schemeClr>
                </a:outerShdw>
              </a:effectLst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0"/>
                  </a:spcBef>
                  <a:buClr>
                    <a:srgbClr val="FFCC00"/>
                  </a:buClr>
                  <a:buSzPct val="80000"/>
                </a:pPr>
                <a:endParaRPr lang="en-US" altLang="zh-CN" sz="1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任意多边形: 形状 37">
                <a:extLst>
                  <a:ext uri="{FF2B5EF4-FFF2-40B4-BE49-F238E27FC236}">
                    <a16:creationId xmlns:a16="http://schemas.microsoft.com/office/drawing/2014/main" id="{D8ECA93D-8C20-5DA9-63A0-F3D68A17EDFB}"/>
                  </a:ext>
                </a:extLst>
              </p:cNvPr>
              <p:cNvSpPr/>
              <p:nvPr/>
            </p:nvSpPr>
            <p:spPr>
              <a:xfrm>
                <a:off x="5471889" y="3769746"/>
                <a:ext cx="265466" cy="265463"/>
              </a:xfrm>
              <a:custGeom>
                <a:avLst/>
                <a:gdLst>
                  <a:gd name="connsiteX0" fmla="*/ 184040 w 366717"/>
                  <a:gd name="connsiteY0" fmla="*/ 157687 h 366713"/>
                  <a:gd name="connsiteX1" fmla="*/ 157961 w 366717"/>
                  <a:gd name="connsiteY1" fmla="*/ 183766 h 366713"/>
                  <a:gd name="connsiteX2" fmla="*/ 184040 w 366717"/>
                  <a:gd name="connsiteY2" fmla="*/ 209845 h 366713"/>
                  <a:gd name="connsiteX3" fmla="*/ 210119 w 366717"/>
                  <a:gd name="connsiteY3" fmla="*/ 183766 h 366713"/>
                  <a:gd name="connsiteX4" fmla="*/ 184040 w 366717"/>
                  <a:gd name="connsiteY4" fmla="*/ 157687 h 366713"/>
                  <a:gd name="connsiteX5" fmla="*/ 184040 w 366717"/>
                  <a:gd name="connsiteY5" fmla="*/ 131497 h 366713"/>
                  <a:gd name="connsiteX6" fmla="*/ 236313 w 366717"/>
                  <a:gd name="connsiteY6" fmla="*/ 183770 h 366713"/>
                  <a:gd name="connsiteX7" fmla="*/ 184040 w 366717"/>
                  <a:gd name="connsiteY7" fmla="*/ 236043 h 366713"/>
                  <a:gd name="connsiteX8" fmla="*/ 131767 w 366717"/>
                  <a:gd name="connsiteY8" fmla="*/ 183770 h 366713"/>
                  <a:gd name="connsiteX9" fmla="*/ 184040 w 366717"/>
                  <a:gd name="connsiteY9" fmla="*/ 131497 h 366713"/>
                  <a:gd name="connsiteX10" fmla="*/ 196449 w 366717"/>
                  <a:gd name="connsiteY10" fmla="*/ 63651 h 366713"/>
                  <a:gd name="connsiteX11" fmla="*/ 196449 w 366717"/>
                  <a:gd name="connsiteY11" fmla="*/ 95828 h 366713"/>
                  <a:gd name="connsiteX12" fmla="*/ 192168 w 366717"/>
                  <a:gd name="connsiteY12" fmla="*/ 99692 h 366713"/>
                  <a:gd name="connsiteX13" fmla="*/ 174606 w 366717"/>
                  <a:gd name="connsiteY13" fmla="*/ 99827 h 366713"/>
                  <a:gd name="connsiteX14" fmla="*/ 170259 w 366717"/>
                  <a:gd name="connsiteY14" fmla="*/ 95967 h 366713"/>
                  <a:gd name="connsiteX15" fmla="*/ 170259 w 366717"/>
                  <a:gd name="connsiteY15" fmla="*/ 63802 h 366713"/>
                  <a:gd name="connsiteX16" fmla="*/ 64040 w 366717"/>
                  <a:gd name="connsiteY16" fmla="*/ 170263 h 366713"/>
                  <a:gd name="connsiteX17" fmla="*/ 96205 w 366717"/>
                  <a:gd name="connsiteY17" fmla="*/ 170263 h 366713"/>
                  <a:gd name="connsiteX18" fmla="*/ 100064 w 366717"/>
                  <a:gd name="connsiteY18" fmla="*/ 174602 h 366713"/>
                  <a:gd name="connsiteX19" fmla="*/ 99565 w 366717"/>
                  <a:gd name="connsiteY19" fmla="*/ 183770 h 366713"/>
                  <a:gd name="connsiteX20" fmla="*/ 99982 w 366717"/>
                  <a:gd name="connsiteY20" fmla="*/ 192168 h 366713"/>
                  <a:gd name="connsiteX21" fmla="*/ 96119 w 366717"/>
                  <a:gd name="connsiteY21" fmla="*/ 196457 h 366713"/>
                  <a:gd name="connsiteX22" fmla="*/ 63950 w 366717"/>
                  <a:gd name="connsiteY22" fmla="*/ 196457 h 366713"/>
                  <a:gd name="connsiteX23" fmla="*/ 170263 w 366717"/>
                  <a:gd name="connsiteY23" fmla="*/ 303741 h 366713"/>
                  <a:gd name="connsiteX24" fmla="*/ 170263 w 366717"/>
                  <a:gd name="connsiteY24" fmla="*/ 271576 h 366713"/>
                  <a:gd name="connsiteX25" fmla="*/ 174610 w 366717"/>
                  <a:gd name="connsiteY25" fmla="*/ 267717 h 366713"/>
                  <a:gd name="connsiteX26" fmla="*/ 192172 w 366717"/>
                  <a:gd name="connsiteY26" fmla="*/ 267852 h 366713"/>
                  <a:gd name="connsiteX27" fmla="*/ 196453 w 366717"/>
                  <a:gd name="connsiteY27" fmla="*/ 271715 h 366713"/>
                  <a:gd name="connsiteX28" fmla="*/ 196453 w 366717"/>
                  <a:gd name="connsiteY28" fmla="*/ 303893 h 366713"/>
                  <a:gd name="connsiteX29" fmla="*/ 304130 w 366717"/>
                  <a:gd name="connsiteY29" fmla="*/ 196461 h 366713"/>
                  <a:gd name="connsiteX30" fmla="*/ 271961 w 366717"/>
                  <a:gd name="connsiteY30" fmla="*/ 196461 h 366713"/>
                  <a:gd name="connsiteX31" fmla="*/ 268097 w 366717"/>
                  <a:gd name="connsiteY31" fmla="*/ 192172 h 366713"/>
                  <a:gd name="connsiteX32" fmla="*/ 268515 w 366717"/>
                  <a:gd name="connsiteY32" fmla="*/ 183774 h 366713"/>
                  <a:gd name="connsiteX33" fmla="*/ 268015 w 366717"/>
                  <a:gd name="connsiteY33" fmla="*/ 174606 h 366713"/>
                  <a:gd name="connsiteX34" fmla="*/ 271875 w 366717"/>
                  <a:gd name="connsiteY34" fmla="*/ 170268 h 366713"/>
                  <a:gd name="connsiteX35" fmla="*/ 304036 w 366717"/>
                  <a:gd name="connsiteY35" fmla="*/ 170268 h 366713"/>
                  <a:gd name="connsiteX36" fmla="*/ 196449 w 366717"/>
                  <a:gd name="connsiteY36" fmla="*/ 63651 h 366713"/>
                  <a:gd name="connsiteX37" fmla="*/ 174148 w 366717"/>
                  <a:gd name="connsiteY37" fmla="*/ 0 h 366713"/>
                  <a:gd name="connsiteX38" fmla="*/ 192565 w 366717"/>
                  <a:gd name="connsiteY38" fmla="*/ 0 h 366713"/>
                  <a:gd name="connsiteX39" fmla="*/ 196453 w 366717"/>
                  <a:gd name="connsiteY39" fmla="*/ 3888 h 366713"/>
                  <a:gd name="connsiteX40" fmla="*/ 196453 w 366717"/>
                  <a:gd name="connsiteY40" fmla="*/ 37334 h 366713"/>
                  <a:gd name="connsiteX41" fmla="*/ 241244 w 366717"/>
                  <a:gd name="connsiteY41" fmla="*/ 48364 h 366713"/>
                  <a:gd name="connsiteX42" fmla="*/ 287951 w 366717"/>
                  <a:gd name="connsiteY42" fmla="*/ 79854 h 366713"/>
                  <a:gd name="connsiteX43" fmla="*/ 319441 w 366717"/>
                  <a:gd name="connsiteY43" fmla="*/ 126561 h 366713"/>
                  <a:gd name="connsiteX44" fmla="*/ 330377 w 366717"/>
                  <a:gd name="connsiteY44" fmla="*/ 170259 h 366713"/>
                  <a:gd name="connsiteX45" fmla="*/ 362828 w 366717"/>
                  <a:gd name="connsiteY45" fmla="*/ 170259 h 366713"/>
                  <a:gd name="connsiteX46" fmla="*/ 366717 w 366717"/>
                  <a:gd name="connsiteY46" fmla="*/ 174148 h 366713"/>
                  <a:gd name="connsiteX47" fmla="*/ 366717 w 366717"/>
                  <a:gd name="connsiteY47" fmla="*/ 192565 h 366713"/>
                  <a:gd name="connsiteX48" fmla="*/ 362828 w 366717"/>
                  <a:gd name="connsiteY48" fmla="*/ 196453 h 366713"/>
                  <a:gd name="connsiteX49" fmla="*/ 330446 w 366717"/>
                  <a:gd name="connsiteY49" fmla="*/ 196453 h 366713"/>
                  <a:gd name="connsiteX50" fmla="*/ 319441 w 366717"/>
                  <a:gd name="connsiteY50" fmla="*/ 240970 h 366713"/>
                  <a:gd name="connsiteX51" fmla="*/ 287951 w 366717"/>
                  <a:gd name="connsiteY51" fmla="*/ 287677 h 366713"/>
                  <a:gd name="connsiteX52" fmla="*/ 241244 w 366717"/>
                  <a:gd name="connsiteY52" fmla="*/ 319167 h 366713"/>
                  <a:gd name="connsiteX53" fmla="*/ 196453 w 366717"/>
                  <a:gd name="connsiteY53" fmla="*/ 330197 h 366713"/>
                  <a:gd name="connsiteX54" fmla="*/ 196453 w 366717"/>
                  <a:gd name="connsiteY54" fmla="*/ 362824 h 366713"/>
                  <a:gd name="connsiteX55" fmla="*/ 192565 w 366717"/>
                  <a:gd name="connsiteY55" fmla="*/ 366713 h 366713"/>
                  <a:gd name="connsiteX56" fmla="*/ 174148 w 366717"/>
                  <a:gd name="connsiteY56" fmla="*/ 366713 h 366713"/>
                  <a:gd name="connsiteX57" fmla="*/ 170259 w 366717"/>
                  <a:gd name="connsiteY57" fmla="*/ 362824 h 366713"/>
                  <a:gd name="connsiteX58" fmla="*/ 170259 w 366717"/>
                  <a:gd name="connsiteY58" fmla="*/ 330078 h 366713"/>
                  <a:gd name="connsiteX59" fmla="*/ 126835 w 366717"/>
                  <a:gd name="connsiteY59" fmla="*/ 319167 h 366713"/>
                  <a:gd name="connsiteX60" fmla="*/ 80128 w 366717"/>
                  <a:gd name="connsiteY60" fmla="*/ 287677 h 366713"/>
                  <a:gd name="connsiteX61" fmla="*/ 48639 w 366717"/>
                  <a:gd name="connsiteY61" fmla="*/ 240970 h 366713"/>
                  <a:gd name="connsiteX62" fmla="*/ 37633 w 366717"/>
                  <a:gd name="connsiteY62" fmla="*/ 196453 h 366713"/>
                  <a:gd name="connsiteX63" fmla="*/ 3888 w 366717"/>
                  <a:gd name="connsiteY63" fmla="*/ 196453 h 366713"/>
                  <a:gd name="connsiteX64" fmla="*/ 0 w 366717"/>
                  <a:gd name="connsiteY64" fmla="*/ 192565 h 366713"/>
                  <a:gd name="connsiteX65" fmla="*/ 0 w 366717"/>
                  <a:gd name="connsiteY65" fmla="*/ 174148 h 366713"/>
                  <a:gd name="connsiteX66" fmla="*/ 3888 w 366717"/>
                  <a:gd name="connsiteY66" fmla="*/ 170259 h 366713"/>
                  <a:gd name="connsiteX67" fmla="*/ 37703 w 366717"/>
                  <a:gd name="connsiteY67" fmla="*/ 170259 h 366713"/>
                  <a:gd name="connsiteX68" fmla="*/ 48639 w 366717"/>
                  <a:gd name="connsiteY68" fmla="*/ 126561 h 366713"/>
                  <a:gd name="connsiteX69" fmla="*/ 80128 w 366717"/>
                  <a:gd name="connsiteY69" fmla="*/ 79854 h 366713"/>
                  <a:gd name="connsiteX70" fmla="*/ 126835 w 366717"/>
                  <a:gd name="connsiteY70" fmla="*/ 48364 h 366713"/>
                  <a:gd name="connsiteX71" fmla="*/ 170259 w 366717"/>
                  <a:gd name="connsiteY71" fmla="*/ 37453 h 366713"/>
                  <a:gd name="connsiteX72" fmla="*/ 170259 w 366717"/>
                  <a:gd name="connsiteY72" fmla="*/ 3888 h 366713"/>
                  <a:gd name="connsiteX73" fmla="*/ 174148 w 366717"/>
                  <a:gd name="connsiteY73" fmla="*/ 0 h 366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366717" h="366713">
                    <a:moveTo>
                      <a:pt x="184040" y="157687"/>
                    </a:moveTo>
                    <a:cubicBezTo>
                      <a:pt x="169658" y="157687"/>
                      <a:pt x="157961" y="169388"/>
                      <a:pt x="157961" y="183766"/>
                    </a:cubicBezTo>
                    <a:cubicBezTo>
                      <a:pt x="157961" y="198144"/>
                      <a:pt x="169662" y="209845"/>
                      <a:pt x="184040" y="209845"/>
                    </a:cubicBezTo>
                    <a:cubicBezTo>
                      <a:pt x="198418" y="209845"/>
                      <a:pt x="210119" y="198144"/>
                      <a:pt x="210119" y="183766"/>
                    </a:cubicBezTo>
                    <a:cubicBezTo>
                      <a:pt x="210119" y="169388"/>
                      <a:pt x="198422" y="157687"/>
                      <a:pt x="184040" y="157687"/>
                    </a:cubicBezTo>
                    <a:close/>
                    <a:moveTo>
                      <a:pt x="184040" y="131497"/>
                    </a:moveTo>
                    <a:cubicBezTo>
                      <a:pt x="212861" y="131497"/>
                      <a:pt x="236313" y="154949"/>
                      <a:pt x="236313" y="183770"/>
                    </a:cubicBezTo>
                    <a:cubicBezTo>
                      <a:pt x="236313" y="212591"/>
                      <a:pt x="212865" y="236043"/>
                      <a:pt x="184040" y="236043"/>
                    </a:cubicBezTo>
                    <a:cubicBezTo>
                      <a:pt x="155214" y="236043"/>
                      <a:pt x="131767" y="212591"/>
                      <a:pt x="131767" y="183770"/>
                    </a:cubicBezTo>
                    <a:cubicBezTo>
                      <a:pt x="131767" y="154949"/>
                      <a:pt x="155219" y="131497"/>
                      <a:pt x="184040" y="131497"/>
                    </a:cubicBezTo>
                    <a:close/>
                    <a:moveTo>
                      <a:pt x="196449" y="63651"/>
                    </a:moveTo>
                    <a:lnTo>
                      <a:pt x="196449" y="95828"/>
                    </a:lnTo>
                    <a:cubicBezTo>
                      <a:pt x="196449" y="98128"/>
                      <a:pt x="194460" y="99913"/>
                      <a:pt x="192168" y="99692"/>
                    </a:cubicBezTo>
                    <a:cubicBezTo>
                      <a:pt x="186325" y="99126"/>
                      <a:pt x="180439" y="99172"/>
                      <a:pt x="174606" y="99827"/>
                    </a:cubicBezTo>
                    <a:cubicBezTo>
                      <a:pt x="172293" y="100085"/>
                      <a:pt x="170259" y="98296"/>
                      <a:pt x="170259" y="95967"/>
                    </a:cubicBezTo>
                    <a:lnTo>
                      <a:pt x="170259" y="63802"/>
                    </a:lnTo>
                    <a:cubicBezTo>
                      <a:pt x="114573" y="70154"/>
                      <a:pt x="70269" y="114536"/>
                      <a:pt x="64040" y="170263"/>
                    </a:cubicBezTo>
                    <a:lnTo>
                      <a:pt x="96205" y="170263"/>
                    </a:lnTo>
                    <a:cubicBezTo>
                      <a:pt x="98529" y="170263"/>
                      <a:pt x="100318" y="172289"/>
                      <a:pt x="100064" y="174602"/>
                    </a:cubicBezTo>
                    <a:cubicBezTo>
                      <a:pt x="99737" y="177614"/>
                      <a:pt x="99565" y="180671"/>
                      <a:pt x="99565" y="183770"/>
                    </a:cubicBezTo>
                    <a:cubicBezTo>
                      <a:pt x="99565" y="186602"/>
                      <a:pt x="99708" y="189405"/>
                      <a:pt x="99982" y="192168"/>
                    </a:cubicBezTo>
                    <a:cubicBezTo>
                      <a:pt x="100212" y="194464"/>
                      <a:pt x="98423" y="196457"/>
                      <a:pt x="96119" y="196457"/>
                    </a:cubicBezTo>
                    <a:lnTo>
                      <a:pt x="63950" y="196457"/>
                    </a:lnTo>
                    <a:cubicBezTo>
                      <a:pt x="69835" y="252569"/>
                      <a:pt x="114303" y="297356"/>
                      <a:pt x="170263" y="303741"/>
                    </a:cubicBezTo>
                    <a:lnTo>
                      <a:pt x="170263" y="271576"/>
                    </a:lnTo>
                    <a:cubicBezTo>
                      <a:pt x="170263" y="269247"/>
                      <a:pt x="172293" y="267459"/>
                      <a:pt x="174610" y="267717"/>
                    </a:cubicBezTo>
                    <a:cubicBezTo>
                      <a:pt x="180443" y="268372"/>
                      <a:pt x="186329" y="268418"/>
                      <a:pt x="192172" y="267852"/>
                    </a:cubicBezTo>
                    <a:cubicBezTo>
                      <a:pt x="194464" y="267631"/>
                      <a:pt x="196453" y="269411"/>
                      <a:pt x="196453" y="271715"/>
                    </a:cubicBezTo>
                    <a:lnTo>
                      <a:pt x="196453" y="303893"/>
                    </a:lnTo>
                    <a:cubicBezTo>
                      <a:pt x="253060" y="298085"/>
                      <a:pt x="298199" y="253019"/>
                      <a:pt x="304130" y="196461"/>
                    </a:cubicBezTo>
                    <a:lnTo>
                      <a:pt x="271961" y="196461"/>
                    </a:lnTo>
                    <a:cubicBezTo>
                      <a:pt x="269656" y="196461"/>
                      <a:pt x="267868" y="194468"/>
                      <a:pt x="268097" y="192172"/>
                    </a:cubicBezTo>
                    <a:cubicBezTo>
                      <a:pt x="268375" y="189409"/>
                      <a:pt x="268515" y="186606"/>
                      <a:pt x="268515" y="183774"/>
                    </a:cubicBezTo>
                    <a:cubicBezTo>
                      <a:pt x="268515" y="180675"/>
                      <a:pt x="268343" y="177618"/>
                      <a:pt x="268015" y="174606"/>
                    </a:cubicBezTo>
                    <a:cubicBezTo>
                      <a:pt x="267762" y="172293"/>
                      <a:pt x="269550" y="170268"/>
                      <a:pt x="271875" y="170268"/>
                    </a:cubicBezTo>
                    <a:lnTo>
                      <a:pt x="304036" y="170268"/>
                    </a:lnTo>
                    <a:cubicBezTo>
                      <a:pt x="297753" y="114090"/>
                      <a:pt x="252778" y="69430"/>
                      <a:pt x="196449" y="63651"/>
                    </a:cubicBezTo>
                    <a:close/>
                    <a:moveTo>
                      <a:pt x="174148" y="0"/>
                    </a:moveTo>
                    <a:lnTo>
                      <a:pt x="192565" y="0"/>
                    </a:lnTo>
                    <a:cubicBezTo>
                      <a:pt x="194714" y="0"/>
                      <a:pt x="196453" y="1739"/>
                      <a:pt x="196453" y="3888"/>
                    </a:cubicBezTo>
                    <a:lnTo>
                      <a:pt x="196453" y="37334"/>
                    </a:lnTo>
                    <a:cubicBezTo>
                      <a:pt x="211907" y="38619"/>
                      <a:pt x="226928" y="42307"/>
                      <a:pt x="241244" y="48364"/>
                    </a:cubicBezTo>
                    <a:cubicBezTo>
                      <a:pt x="258745" y="55768"/>
                      <a:pt x="274461" y="66364"/>
                      <a:pt x="287951" y="79854"/>
                    </a:cubicBezTo>
                    <a:cubicBezTo>
                      <a:pt x="301445" y="93344"/>
                      <a:pt x="312037" y="109060"/>
                      <a:pt x="319441" y="126561"/>
                    </a:cubicBezTo>
                    <a:cubicBezTo>
                      <a:pt x="325355" y="140542"/>
                      <a:pt x="329010" y="155190"/>
                      <a:pt x="330377" y="170259"/>
                    </a:cubicBezTo>
                    <a:lnTo>
                      <a:pt x="362828" y="170259"/>
                    </a:lnTo>
                    <a:cubicBezTo>
                      <a:pt x="364973" y="170259"/>
                      <a:pt x="366717" y="171999"/>
                      <a:pt x="366717" y="174148"/>
                    </a:cubicBezTo>
                    <a:lnTo>
                      <a:pt x="366717" y="192565"/>
                    </a:lnTo>
                    <a:cubicBezTo>
                      <a:pt x="366717" y="194714"/>
                      <a:pt x="364977" y="196453"/>
                      <a:pt x="362828" y="196453"/>
                    </a:cubicBezTo>
                    <a:lnTo>
                      <a:pt x="330446" y="196453"/>
                    </a:lnTo>
                    <a:cubicBezTo>
                      <a:pt x="329141" y="211809"/>
                      <a:pt x="325461" y="226736"/>
                      <a:pt x="319441" y="240970"/>
                    </a:cubicBezTo>
                    <a:cubicBezTo>
                      <a:pt x="312037" y="258471"/>
                      <a:pt x="301441" y="274187"/>
                      <a:pt x="287951" y="287677"/>
                    </a:cubicBezTo>
                    <a:cubicBezTo>
                      <a:pt x="274461" y="301171"/>
                      <a:pt x="258745" y="311763"/>
                      <a:pt x="241244" y="319167"/>
                    </a:cubicBezTo>
                    <a:cubicBezTo>
                      <a:pt x="226924" y="325224"/>
                      <a:pt x="211907" y="328912"/>
                      <a:pt x="196453" y="330197"/>
                    </a:cubicBezTo>
                    <a:lnTo>
                      <a:pt x="196453" y="362824"/>
                    </a:lnTo>
                    <a:cubicBezTo>
                      <a:pt x="196453" y="364973"/>
                      <a:pt x="194714" y="366713"/>
                      <a:pt x="192565" y="366713"/>
                    </a:cubicBezTo>
                    <a:lnTo>
                      <a:pt x="174148" y="366713"/>
                    </a:lnTo>
                    <a:cubicBezTo>
                      <a:pt x="171999" y="366713"/>
                      <a:pt x="170259" y="364973"/>
                      <a:pt x="170259" y="362824"/>
                    </a:cubicBezTo>
                    <a:lnTo>
                      <a:pt x="170259" y="330078"/>
                    </a:lnTo>
                    <a:cubicBezTo>
                      <a:pt x="155288" y="328691"/>
                      <a:pt x="140730" y="325044"/>
                      <a:pt x="126835" y="319167"/>
                    </a:cubicBezTo>
                    <a:cubicBezTo>
                      <a:pt x="109334" y="311763"/>
                      <a:pt x="93622" y="301167"/>
                      <a:pt x="80128" y="287677"/>
                    </a:cubicBezTo>
                    <a:cubicBezTo>
                      <a:pt x="66634" y="274187"/>
                      <a:pt x="56042" y="258471"/>
                      <a:pt x="48639" y="240970"/>
                    </a:cubicBezTo>
                    <a:cubicBezTo>
                      <a:pt x="42618" y="226736"/>
                      <a:pt x="38939" y="211809"/>
                      <a:pt x="37633" y="196453"/>
                    </a:cubicBezTo>
                    <a:lnTo>
                      <a:pt x="3888" y="196453"/>
                    </a:lnTo>
                    <a:cubicBezTo>
                      <a:pt x="1739" y="196453"/>
                      <a:pt x="0" y="194714"/>
                      <a:pt x="0" y="192565"/>
                    </a:cubicBezTo>
                    <a:lnTo>
                      <a:pt x="0" y="174148"/>
                    </a:lnTo>
                    <a:cubicBezTo>
                      <a:pt x="0" y="171999"/>
                      <a:pt x="1739" y="170259"/>
                      <a:pt x="3888" y="170259"/>
                    </a:cubicBezTo>
                    <a:lnTo>
                      <a:pt x="37703" y="170259"/>
                    </a:lnTo>
                    <a:cubicBezTo>
                      <a:pt x="39070" y="155190"/>
                      <a:pt x="42724" y="140542"/>
                      <a:pt x="48639" y="126561"/>
                    </a:cubicBezTo>
                    <a:cubicBezTo>
                      <a:pt x="56042" y="109060"/>
                      <a:pt x="66639" y="93348"/>
                      <a:pt x="80128" y="79854"/>
                    </a:cubicBezTo>
                    <a:cubicBezTo>
                      <a:pt x="93618" y="66360"/>
                      <a:pt x="109334" y="55768"/>
                      <a:pt x="126835" y="48364"/>
                    </a:cubicBezTo>
                    <a:cubicBezTo>
                      <a:pt x="140730" y="42487"/>
                      <a:pt x="155288" y="38840"/>
                      <a:pt x="170259" y="37453"/>
                    </a:cubicBezTo>
                    <a:lnTo>
                      <a:pt x="170259" y="3888"/>
                    </a:lnTo>
                    <a:cubicBezTo>
                      <a:pt x="170259" y="1739"/>
                      <a:pt x="171999" y="0"/>
                      <a:pt x="174148" y="0"/>
                    </a:cubicBezTo>
                    <a:close/>
                  </a:path>
                </a:pathLst>
              </a:custGeom>
              <a:solidFill>
                <a:srgbClr val="A6A6A6"/>
              </a:solidFill>
              <a:ln w="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415C2C74-F136-AEFE-BB74-5EEAD408F2B1}"/>
                </a:ext>
              </a:extLst>
            </p:cNvPr>
            <p:cNvGrpSpPr/>
            <p:nvPr userDrawn="1"/>
          </p:nvGrpSpPr>
          <p:grpSpPr>
            <a:xfrm>
              <a:off x="5406999" y="3685453"/>
              <a:ext cx="509367" cy="576000"/>
              <a:chOff x="5349939" y="4377862"/>
              <a:chExt cx="509367" cy="576000"/>
            </a:xfrm>
          </p:grpSpPr>
          <p:sp>
            <p:nvSpPr>
              <p:cNvPr id="21" name="图形 11">
                <a:extLst>
                  <a:ext uri="{FF2B5EF4-FFF2-40B4-BE49-F238E27FC236}">
                    <a16:creationId xmlns:a16="http://schemas.microsoft.com/office/drawing/2014/main" id="{B067AC52-83F1-E43D-E900-69726BAE0F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49939" y="4377862"/>
                <a:ext cx="509367" cy="576000"/>
              </a:xfrm>
              <a:custGeom>
                <a:avLst/>
                <a:gdLst>
                  <a:gd name="connsiteX0" fmla="*/ 0 w 1638300"/>
                  <a:gd name="connsiteY0" fmla="*/ 526733 h 1852612"/>
                  <a:gd name="connsiteX1" fmla="*/ 0 w 1638300"/>
                  <a:gd name="connsiteY1" fmla="*/ 1325880 h 1852612"/>
                  <a:gd name="connsiteX2" fmla="*/ 63818 w 1638300"/>
                  <a:gd name="connsiteY2" fmla="*/ 1436370 h 1852612"/>
                  <a:gd name="connsiteX3" fmla="*/ 755333 w 1638300"/>
                  <a:gd name="connsiteY3" fmla="*/ 1835468 h 1852612"/>
                  <a:gd name="connsiteX4" fmla="*/ 882968 w 1638300"/>
                  <a:gd name="connsiteY4" fmla="*/ 1835468 h 1852612"/>
                  <a:gd name="connsiteX5" fmla="*/ 1574483 w 1638300"/>
                  <a:gd name="connsiteY5" fmla="*/ 1436370 h 1852612"/>
                  <a:gd name="connsiteX6" fmla="*/ 1638300 w 1638300"/>
                  <a:gd name="connsiteY6" fmla="*/ 1325880 h 1852612"/>
                  <a:gd name="connsiteX7" fmla="*/ 1638300 w 1638300"/>
                  <a:gd name="connsiteY7" fmla="*/ 526733 h 1852612"/>
                  <a:gd name="connsiteX8" fmla="*/ 1574483 w 1638300"/>
                  <a:gd name="connsiteY8" fmla="*/ 416243 h 1852612"/>
                  <a:gd name="connsiteX9" fmla="*/ 882968 w 1638300"/>
                  <a:gd name="connsiteY9" fmla="*/ 17145 h 1852612"/>
                  <a:gd name="connsiteX10" fmla="*/ 755333 w 1638300"/>
                  <a:gd name="connsiteY10" fmla="*/ 17145 h 1852612"/>
                  <a:gd name="connsiteX11" fmla="*/ 63818 w 1638300"/>
                  <a:gd name="connsiteY11" fmla="*/ 416243 h 1852612"/>
                  <a:gd name="connsiteX12" fmla="*/ 0 w 1638300"/>
                  <a:gd name="connsiteY12" fmla="*/ 526733 h 185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8300" h="1852612">
                    <a:moveTo>
                      <a:pt x="0" y="526733"/>
                    </a:moveTo>
                    <a:lnTo>
                      <a:pt x="0" y="1325880"/>
                    </a:lnTo>
                    <a:cubicBezTo>
                      <a:pt x="0" y="1371600"/>
                      <a:pt x="23813" y="1413510"/>
                      <a:pt x="63818" y="1436370"/>
                    </a:cubicBezTo>
                    <a:lnTo>
                      <a:pt x="755333" y="1835468"/>
                    </a:lnTo>
                    <a:cubicBezTo>
                      <a:pt x="794385" y="1858328"/>
                      <a:pt x="842963" y="1858328"/>
                      <a:pt x="882968" y="1835468"/>
                    </a:cubicBezTo>
                    <a:lnTo>
                      <a:pt x="1574483" y="1436370"/>
                    </a:lnTo>
                    <a:cubicBezTo>
                      <a:pt x="1613535" y="1413510"/>
                      <a:pt x="1638300" y="1371600"/>
                      <a:pt x="1638300" y="1325880"/>
                    </a:cubicBezTo>
                    <a:lnTo>
                      <a:pt x="1638300" y="526733"/>
                    </a:lnTo>
                    <a:cubicBezTo>
                      <a:pt x="1638300" y="481013"/>
                      <a:pt x="1614488" y="439103"/>
                      <a:pt x="1574483" y="416243"/>
                    </a:cubicBezTo>
                    <a:lnTo>
                      <a:pt x="882968" y="17145"/>
                    </a:lnTo>
                    <a:cubicBezTo>
                      <a:pt x="843915" y="-5715"/>
                      <a:pt x="795338" y="-5715"/>
                      <a:pt x="755333" y="17145"/>
                    </a:cubicBezTo>
                    <a:lnTo>
                      <a:pt x="63818" y="416243"/>
                    </a:lnTo>
                    <a:cubicBezTo>
                      <a:pt x="23813" y="439103"/>
                      <a:pt x="0" y="481013"/>
                      <a:pt x="0" y="526733"/>
                    </a:cubicBezTo>
                    <a:close/>
                  </a:path>
                </a:pathLst>
              </a:custGeom>
              <a:solidFill>
                <a:srgbClr val="005AD2"/>
              </a:solidFill>
              <a:ln w="63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0" dist="63500" dir="5400000" algn="t" rotWithShape="0">
                  <a:schemeClr val="tx1">
                    <a:alpha val="5000"/>
                  </a:schemeClr>
                </a:outerShdw>
              </a:effectLst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0"/>
                  </a:spcBef>
                  <a:buClr>
                    <a:srgbClr val="FFCC00"/>
                  </a:buClr>
                  <a:buSzPct val="80000"/>
                </a:pPr>
                <a:endParaRPr lang="en-US" altLang="zh-CN" sz="1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图形 2">
                <a:extLst>
                  <a:ext uri="{FF2B5EF4-FFF2-40B4-BE49-F238E27FC236}">
                    <a16:creationId xmlns:a16="http://schemas.microsoft.com/office/drawing/2014/main" id="{A9AF330B-6EA3-9995-B7C7-A41FD22C5DA5}"/>
                  </a:ext>
                </a:extLst>
              </p:cNvPr>
              <p:cNvSpPr/>
              <p:nvPr/>
            </p:nvSpPr>
            <p:spPr>
              <a:xfrm>
                <a:off x="5517421" y="4545644"/>
                <a:ext cx="174402" cy="240436"/>
              </a:xfrm>
              <a:custGeom>
                <a:avLst/>
                <a:gdLst>
                  <a:gd name="connsiteX0" fmla="*/ 219561 w 257299"/>
                  <a:gd name="connsiteY0" fmla="*/ 37696 h 354722"/>
                  <a:gd name="connsiteX1" fmla="*/ 128545 w 257299"/>
                  <a:gd name="connsiteY1" fmla="*/ 0 h 354722"/>
                  <a:gd name="connsiteX2" fmla="*/ 0 w 257299"/>
                  <a:gd name="connsiteY2" fmla="*/ 128754 h 354722"/>
                  <a:gd name="connsiteX3" fmla="*/ 63456 w 257299"/>
                  <a:gd name="connsiteY3" fmla="*/ 239665 h 354722"/>
                  <a:gd name="connsiteX4" fmla="*/ 63456 w 257299"/>
                  <a:gd name="connsiteY4" fmla="*/ 317404 h 354722"/>
                  <a:gd name="connsiteX5" fmla="*/ 99895 w 257299"/>
                  <a:gd name="connsiteY5" fmla="*/ 354723 h 354722"/>
                  <a:gd name="connsiteX6" fmla="*/ 157361 w 257299"/>
                  <a:gd name="connsiteY6" fmla="*/ 354723 h 354722"/>
                  <a:gd name="connsiteX7" fmla="*/ 194178 w 257299"/>
                  <a:gd name="connsiteY7" fmla="*/ 317404 h 354722"/>
                  <a:gd name="connsiteX8" fmla="*/ 194178 w 257299"/>
                  <a:gd name="connsiteY8" fmla="*/ 239581 h 354722"/>
                  <a:gd name="connsiteX9" fmla="*/ 257299 w 257299"/>
                  <a:gd name="connsiteY9" fmla="*/ 128712 h 354722"/>
                  <a:gd name="connsiteX10" fmla="*/ 219561 w 257299"/>
                  <a:gd name="connsiteY10" fmla="*/ 37696 h 354722"/>
                  <a:gd name="connsiteX11" fmla="*/ 157403 w 257299"/>
                  <a:gd name="connsiteY11" fmla="*/ 326869 h 354722"/>
                  <a:gd name="connsiteX12" fmla="*/ 99979 w 257299"/>
                  <a:gd name="connsiteY12" fmla="*/ 326869 h 354722"/>
                  <a:gd name="connsiteX13" fmla="*/ 91183 w 257299"/>
                  <a:gd name="connsiteY13" fmla="*/ 317404 h 354722"/>
                  <a:gd name="connsiteX14" fmla="*/ 91183 w 257299"/>
                  <a:gd name="connsiteY14" fmla="*/ 295037 h 354722"/>
                  <a:gd name="connsiteX15" fmla="*/ 166618 w 257299"/>
                  <a:gd name="connsiteY15" fmla="*/ 295037 h 354722"/>
                  <a:gd name="connsiteX16" fmla="*/ 166618 w 257299"/>
                  <a:gd name="connsiteY16" fmla="*/ 317404 h 354722"/>
                  <a:gd name="connsiteX17" fmla="*/ 157403 w 257299"/>
                  <a:gd name="connsiteY17" fmla="*/ 326869 h 354722"/>
                  <a:gd name="connsiteX18" fmla="*/ 174115 w 257299"/>
                  <a:gd name="connsiteY18" fmla="*/ 218932 h 354722"/>
                  <a:gd name="connsiteX19" fmla="*/ 166576 w 257299"/>
                  <a:gd name="connsiteY19" fmla="*/ 231330 h 354722"/>
                  <a:gd name="connsiteX20" fmla="*/ 166576 w 257299"/>
                  <a:gd name="connsiteY20" fmla="*/ 267351 h 354722"/>
                  <a:gd name="connsiteX21" fmla="*/ 143121 w 257299"/>
                  <a:gd name="connsiteY21" fmla="*/ 267351 h 354722"/>
                  <a:gd name="connsiteX22" fmla="*/ 143121 w 257299"/>
                  <a:gd name="connsiteY22" fmla="*/ 178723 h 354722"/>
                  <a:gd name="connsiteX23" fmla="*/ 176670 w 257299"/>
                  <a:gd name="connsiteY23" fmla="*/ 178723 h 354722"/>
                  <a:gd name="connsiteX24" fmla="*/ 190534 w 257299"/>
                  <a:gd name="connsiteY24" fmla="*/ 164901 h 354722"/>
                  <a:gd name="connsiteX25" fmla="*/ 176670 w 257299"/>
                  <a:gd name="connsiteY25" fmla="*/ 151079 h 354722"/>
                  <a:gd name="connsiteX26" fmla="*/ 81173 w 257299"/>
                  <a:gd name="connsiteY26" fmla="*/ 151079 h 354722"/>
                  <a:gd name="connsiteX27" fmla="*/ 67309 w 257299"/>
                  <a:gd name="connsiteY27" fmla="*/ 164901 h 354722"/>
                  <a:gd name="connsiteX28" fmla="*/ 81173 w 257299"/>
                  <a:gd name="connsiteY28" fmla="*/ 178723 h 354722"/>
                  <a:gd name="connsiteX29" fmla="*/ 115267 w 257299"/>
                  <a:gd name="connsiteY29" fmla="*/ 178723 h 354722"/>
                  <a:gd name="connsiteX30" fmla="*/ 115267 w 257299"/>
                  <a:gd name="connsiteY30" fmla="*/ 267351 h 354722"/>
                  <a:gd name="connsiteX31" fmla="*/ 91183 w 257299"/>
                  <a:gd name="connsiteY31" fmla="*/ 267351 h 354722"/>
                  <a:gd name="connsiteX32" fmla="*/ 91183 w 257299"/>
                  <a:gd name="connsiteY32" fmla="*/ 231372 h 354722"/>
                  <a:gd name="connsiteX33" fmla="*/ 83351 w 257299"/>
                  <a:gd name="connsiteY33" fmla="*/ 218974 h 354722"/>
                  <a:gd name="connsiteX34" fmla="*/ 27644 w 257299"/>
                  <a:gd name="connsiteY34" fmla="*/ 128712 h 354722"/>
                  <a:gd name="connsiteX35" fmla="*/ 128629 w 257299"/>
                  <a:gd name="connsiteY35" fmla="*/ 27644 h 354722"/>
                  <a:gd name="connsiteX36" fmla="*/ 229697 w 257299"/>
                  <a:gd name="connsiteY36" fmla="*/ 128712 h 354722"/>
                  <a:gd name="connsiteX37" fmla="*/ 174115 w 257299"/>
                  <a:gd name="connsiteY37" fmla="*/ 218932 h 354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57299" h="354722">
                    <a:moveTo>
                      <a:pt x="219561" y="37696"/>
                    </a:moveTo>
                    <a:cubicBezTo>
                      <a:pt x="195267" y="13361"/>
                      <a:pt x="162932" y="0"/>
                      <a:pt x="128545" y="0"/>
                    </a:cubicBezTo>
                    <a:cubicBezTo>
                      <a:pt x="57591" y="0"/>
                      <a:pt x="0" y="57759"/>
                      <a:pt x="0" y="128754"/>
                    </a:cubicBezTo>
                    <a:cubicBezTo>
                      <a:pt x="0" y="175037"/>
                      <a:pt x="23874" y="216754"/>
                      <a:pt x="63456" y="239665"/>
                    </a:cubicBezTo>
                    <a:lnTo>
                      <a:pt x="63456" y="317404"/>
                    </a:lnTo>
                    <a:cubicBezTo>
                      <a:pt x="63456" y="338011"/>
                      <a:pt x="79623" y="354723"/>
                      <a:pt x="99895" y="354723"/>
                    </a:cubicBezTo>
                    <a:lnTo>
                      <a:pt x="157361" y="354723"/>
                    </a:lnTo>
                    <a:cubicBezTo>
                      <a:pt x="177508" y="354723"/>
                      <a:pt x="194178" y="337969"/>
                      <a:pt x="194178" y="317404"/>
                    </a:cubicBezTo>
                    <a:lnTo>
                      <a:pt x="194178" y="239581"/>
                    </a:lnTo>
                    <a:cubicBezTo>
                      <a:pt x="233592" y="216670"/>
                      <a:pt x="257299" y="174953"/>
                      <a:pt x="257299" y="128712"/>
                    </a:cubicBezTo>
                    <a:cubicBezTo>
                      <a:pt x="257383" y="94325"/>
                      <a:pt x="243896" y="62031"/>
                      <a:pt x="219561" y="37696"/>
                    </a:cubicBezTo>
                    <a:close/>
                    <a:moveTo>
                      <a:pt x="157403" y="326869"/>
                    </a:moveTo>
                    <a:lnTo>
                      <a:pt x="99979" y="326869"/>
                    </a:lnTo>
                    <a:cubicBezTo>
                      <a:pt x="95037" y="326869"/>
                      <a:pt x="91183" y="322639"/>
                      <a:pt x="91183" y="317404"/>
                    </a:cubicBezTo>
                    <a:lnTo>
                      <a:pt x="91183" y="295037"/>
                    </a:lnTo>
                    <a:lnTo>
                      <a:pt x="166618" y="295037"/>
                    </a:lnTo>
                    <a:lnTo>
                      <a:pt x="166618" y="317404"/>
                    </a:lnTo>
                    <a:cubicBezTo>
                      <a:pt x="166576" y="322639"/>
                      <a:pt x="162220" y="326869"/>
                      <a:pt x="157403" y="326869"/>
                    </a:cubicBezTo>
                    <a:close/>
                    <a:moveTo>
                      <a:pt x="174115" y="218932"/>
                    </a:moveTo>
                    <a:cubicBezTo>
                      <a:pt x="169424" y="221278"/>
                      <a:pt x="166576" y="226094"/>
                      <a:pt x="166576" y="231330"/>
                    </a:cubicBezTo>
                    <a:lnTo>
                      <a:pt x="166576" y="267351"/>
                    </a:lnTo>
                    <a:lnTo>
                      <a:pt x="143121" y="267351"/>
                    </a:lnTo>
                    <a:lnTo>
                      <a:pt x="143121" y="178723"/>
                    </a:lnTo>
                    <a:lnTo>
                      <a:pt x="176670" y="178723"/>
                    </a:lnTo>
                    <a:cubicBezTo>
                      <a:pt x="184335" y="178723"/>
                      <a:pt x="190534" y="172524"/>
                      <a:pt x="190534" y="164901"/>
                    </a:cubicBezTo>
                    <a:cubicBezTo>
                      <a:pt x="190534" y="157278"/>
                      <a:pt x="184335" y="151079"/>
                      <a:pt x="176670" y="151079"/>
                    </a:cubicBezTo>
                    <a:lnTo>
                      <a:pt x="81173" y="151079"/>
                    </a:lnTo>
                    <a:cubicBezTo>
                      <a:pt x="73508" y="151079"/>
                      <a:pt x="67309" y="157278"/>
                      <a:pt x="67309" y="164901"/>
                    </a:cubicBezTo>
                    <a:cubicBezTo>
                      <a:pt x="67309" y="172524"/>
                      <a:pt x="73508" y="178723"/>
                      <a:pt x="81173" y="178723"/>
                    </a:cubicBezTo>
                    <a:lnTo>
                      <a:pt x="115267" y="178723"/>
                    </a:lnTo>
                    <a:lnTo>
                      <a:pt x="115267" y="267351"/>
                    </a:lnTo>
                    <a:lnTo>
                      <a:pt x="91183" y="267351"/>
                    </a:lnTo>
                    <a:lnTo>
                      <a:pt x="91183" y="231372"/>
                    </a:lnTo>
                    <a:cubicBezTo>
                      <a:pt x="91183" y="226094"/>
                      <a:pt x="88042" y="221320"/>
                      <a:pt x="83351" y="218974"/>
                    </a:cubicBezTo>
                    <a:cubicBezTo>
                      <a:pt x="49047" y="201927"/>
                      <a:pt x="27644" y="167330"/>
                      <a:pt x="27644" y="128712"/>
                    </a:cubicBezTo>
                    <a:cubicBezTo>
                      <a:pt x="27644" y="73005"/>
                      <a:pt x="72921" y="27644"/>
                      <a:pt x="128629" y="27644"/>
                    </a:cubicBezTo>
                    <a:cubicBezTo>
                      <a:pt x="184335" y="27644"/>
                      <a:pt x="229697" y="72964"/>
                      <a:pt x="229697" y="128712"/>
                    </a:cubicBezTo>
                    <a:cubicBezTo>
                      <a:pt x="229655" y="167330"/>
                      <a:pt x="208419" y="201885"/>
                      <a:pt x="174115" y="218932"/>
                    </a:cubicBezTo>
                    <a:close/>
                  </a:path>
                </a:pathLst>
              </a:custGeom>
              <a:solidFill>
                <a:schemeClr val="bg1"/>
              </a:solidFill>
              <a:ln w="40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24F31574-9366-682F-A276-B45000002C86}"/>
                </a:ext>
              </a:extLst>
            </p:cNvPr>
            <p:cNvGrpSpPr/>
            <p:nvPr userDrawn="1"/>
          </p:nvGrpSpPr>
          <p:grpSpPr>
            <a:xfrm>
              <a:off x="5407000" y="4399133"/>
              <a:ext cx="5748493" cy="576000"/>
              <a:chOff x="5355836" y="4760180"/>
              <a:chExt cx="5748493" cy="576000"/>
            </a:xfrm>
          </p:grpSpPr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B8BBE9BC-DF67-126E-0DD6-E39394D33609}"/>
                  </a:ext>
                </a:extLst>
              </p:cNvPr>
              <p:cNvGrpSpPr/>
              <p:nvPr/>
            </p:nvGrpSpPr>
            <p:grpSpPr>
              <a:xfrm>
                <a:off x="5355836" y="4760180"/>
                <a:ext cx="509367" cy="576000"/>
                <a:chOff x="6048823" y="3955838"/>
                <a:chExt cx="509367" cy="576000"/>
              </a:xfrm>
            </p:grpSpPr>
            <p:sp>
              <p:nvSpPr>
                <p:cNvPr id="19" name="图形 11">
                  <a:extLst>
                    <a:ext uri="{FF2B5EF4-FFF2-40B4-BE49-F238E27FC236}">
                      <a16:creationId xmlns:a16="http://schemas.microsoft.com/office/drawing/2014/main" id="{E49A8702-E937-E692-BBCA-F3746CAC472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048823" y="3955838"/>
                  <a:ext cx="509367" cy="576000"/>
                </a:xfrm>
                <a:custGeom>
                  <a:avLst/>
                  <a:gdLst>
                    <a:gd name="connsiteX0" fmla="*/ 0 w 1638300"/>
                    <a:gd name="connsiteY0" fmla="*/ 526733 h 1852612"/>
                    <a:gd name="connsiteX1" fmla="*/ 0 w 1638300"/>
                    <a:gd name="connsiteY1" fmla="*/ 1325880 h 1852612"/>
                    <a:gd name="connsiteX2" fmla="*/ 63818 w 1638300"/>
                    <a:gd name="connsiteY2" fmla="*/ 1436370 h 1852612"/>
                    <a:gd name="connsiteX3" fmla="*/ 755333 w 1638300"/>
                    <a:gd name="connsiteY3" fmla="*/ 1835468 h 1852612"/>
                    <a:gd name="connsiteX4" fmla="*/ 882968 w 1638300"/>
                    <a:gd name="connsiteY4" fmla="*/ 1835468 h 1852612"/>
                    <a:gd name="connsiteX5" fmla="*/ 1574483 w 1638300"/>
                    <a:gd name="connsiteY5" fmla="*/ 1436370 h 1852612"/>
                    <a:gd name="connsiteX6" fmla="*/ 1638300 w 1638300"/>
                    <a:gd name="connsiteY6" fmla="*/ 1325880 h 1852612"/>
                    <a:gd name="connsiteX7" fmla="*/ 1638300 w 1638300"/>
                    <a:gd name="connsiteY7" fmla="*/ 526733 h 1852612"/>
                    <a:gd name="connsiteX8" fmla="*/ 1574483 w 1638300"/>
                    <a:gd name="connsiteY8" fmla="*/ 416243 h 1852612"/>
                    <a:gd name="connsiteX9" fmla="*/ 882968 w 1638300"/>
                    <a:gd name="connsiteY9" fmla="*/ 17145 h 1852612"/>
                    <a:gd name="connsiteX10" fmla="*/ 755333 w 1638300"/>
                    <a:gd name="connsiteY10" fmla="*/ 17145 h 1852612"/>
                    <a:gd name="connsiteX11" fmla="*/ 63818 w 1638300"/>
                    <a:gd name="connsiteY11" fmla="*/ 416243 h 1852612"/>
                    <a:gd name="connsiteX12" fmla="*/ 0 w 1638300"/>
                    <a:gd name="connsiteY12" fmla="*/ 526733 h 1852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38300" h="1852612">
                      <a:moveTo>
                        <a:pt x="0" y="526733"/>
                      </a:moveTo>
                      <a:lnTo>
                        <a:pt x="0" y="1325880"/>
                      </a:lnTo>
                      <a:cubicBezTo>
                        <a:pt x="0" y="1371600"/>
                        <a:pt x="23813" y="1413510"/>
                        <a:pt x="63818" y="1436370"/>
                      </a:cubicBezTo>
                      <a:lnTo>
                        <a:pt x="755333" y="1835468"/>
                      </a:lnTo>
                      <a:cubicBezTo>
                        <a:pt x="794385" y="1858328"/>
                        <a:pt x="842963" y="1858328"/>
                        <a:pt x="882968" y="1835468"/>
                      </a:cubicBezTo>
                      <a:lnTo>
                        <a:pt x="1574483" y="1436370"/>
                      </a:lnTo>
                      <a:cubicBezTo>
                        <a:pt x="1613535" y="1413510"/>
                        <a:pt x="1638300" y="1371600"/>
                        <a:pt x="1638300" y="1325880"/>
                      </a:cubicBezTo>
                      <a:lnTo>
                        <a:pt x="1638300" y="526733"/>
                      </a:lnTo>
                      <a:cubicBezTo>
                        <a:pt x="1638300" y="481013"/>
                        <a:pt x="1614488" y="439103"/>
                        <a:pt x="1574483" y="416243"/>
                      </a:cubicBezTo>
                      <a:lnTo>
                        <a:pt x="882968" y="17145"/>
                      </a:lnTo>
                      <a:cubicBezTo>
                        <a:pt x="843915" y="-5715"/>
                        <a:pt x="795338" y="-5715"/>
                        <a:pt x="755333" y="17145"/>
                      </a:cubicBezTo>
                      <a:lnTo>
                        <a:pt x="63818" y="416243"/>
                      </a:lnTo>
                      <a:cubicBezTo>
                        <a:pt x="23813" y="439103"/>
                        <a:pt x="0" y="481013"/>
                        <a:pt x="0" y="52673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0" dist="63500" dir="5400000" algn="t" rotWithShape="0">
                    <a:schemeClr val="tx1">
                      <a:alpha val="5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buClr>
                      <a:srgbClr val="FFCC00"/>
                    </a:buClr>
                    <a:buSzPct val="80000"/>
                  </a:pPr>
                  <a:endParaRPr lang="en-US" altLang="zh-CN" sz="18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任意多边形: 形状 33">
                  <a:extLst>
                    <a:ext uri="{FF2B5EF4-FFF2-40B4-BE49-F238E27FC236}">
                      <a16:creationId xmlns:a16="http://schemas.microsoft.com/office/drawing/2014/main" id="{6FCB0131-629E-B697-B72D-D161861FC74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206307" y="4135838"/>
                  <a:ext cx="194399" cy="216000"/>
                </a:xfrm>
                <a:custGeom>
                  <a:avLst/>
                  <a:gdLst>
                    <a:gd name="connsiteX0" fmla="*/ 72033 w 294680"/>
                    <a:gd name="connsiteY0" fmla="*/ 242292 h 327422"/>
                    <a:gd name="connsiteX1" fmla="*/ 222647 w 294680"/>
                    <a:gd name="connsiteY1" fmla="*/ 242292 h 327422"/>
                    <a:gd name="connsiteX2" fmla="*/ 235744 w 294680"/>
                    <a:gd name="connsiteY2" fmla="*/ 255389 h 327422"/>
                    <a:gd name="connsiteX3" fmla="*/ 222647 w 294680"/>
                    <a:gd name="connsiteY3" fmla="*/ 268485 h 327422"/>
                    <a:gd name="connsiteX4" fmla="*/ 72033 w 294680"/>
                    <a:gd name="connsiteY4" fmla="*/ 268485 h 327422"/>
                    <a:gd name="connsiteX5" fmla="*/ 58936 w 294680"/>
                    <a:gd name="connsiteY5" fmla="*/ 255389 h 327422"/>
                    <a:gd name="connsiteX6" fmla="*/ 72033 w 294680"/>
                    <a:gd name="connsiteY6" fmla="*/ 242292 h 327422"/>
                    <a:gd name="connsiteX7" fmla="*/ 72033 w 294680"/>
                    <a:gd name="connsiteY7" fmla="*/ 186630 h 327422"/>
                    <a:gd name="connsiteX8" fmla="*/ 222647 w 294680"/>
                    <a:gd name="connsiteY8" fmla="*/ 186630 h 327422"/>
                    <a:gd name="connsiteX9" fmla="*/ 235744 w 294680"/>
                    <a:gd name="connsiteY9" fmla="*/ 199727 h 327422"/>
                    <a:gd name="connsiteX10" fmla="*/ 222647 w 294680"/>
                    <a:gd name="connsiteY10" fmla="*/ 212824 h 327422"/>
                    <a:gd name="connsiteX11" fmla="*/ 72033 w 294680"/>
                    <a:gd name="connsiteY11" fmla="*/ 212824 h 327422"/>
                    <a:gd name="connsiteX12" fmla="*/ 58936 w 294680"/>
                    <a:gd name="connsiteY12" fmla="*/ 199727 h 327422"/>
                    <a:gd name="connsiteX13" fmla="*/ 72033 w 294680"/>
                    <a:gd name="connsiteY13" fmla="*/ 186630 h 327422"/>
                    <a:gd name="connsiteX14" fmla="*/ 85130 w 294680"/>
                    <a:gd name="connsiteY14" fmla="*/ 85130 h 327422"/>
                    <a:gd name="connsiteX15" fmla="*/ 85130 w 294680"/>
                    <a:gd name="connsiteY15" fmla="*/ 130969 h 327422"/>
                    <a:gd name="connsiteX16" fmla="*/ 130969 w 294680"/>
                    <a:gd name="connsiteY16" fmla="*/ 130969 h 327422"/>
                    <a:gd name="connsiteX17" fmla="*/ 130969 w 294680"/>
                    <a:gd name="connsiteY17" fmla="*/ 85130 h 327422"/>
                    <a:gd name="connsiteX18" fmla="*/ 72033 w 294680"/>
                    <a:gd name="connsiteY18" fmla="*/ 58936 h 327422"/>
                    <a:gd name="connsiteX19" fmla="*/ 144066 w 294680"/>
                    <a:gd name="connsiteY19" fmla="*/ 58936 h 327422"/>
                    <a:gd name="connsiteX20" fmla="*/ 157163 w 294680"/>
                    <a:gd name="connsiteY20" fmla="*/ 72033 h 327422"/>
                    <a:gd name="connsiteX21" fmla="*/ 157163 w 294680"/>
                    <a:gd name="connsiteY21" fmla="*/ 144066 h 327422"/>
                    <a:gd name="connsiteX22" fmla="*/ 144066 w 294680"/>
                    <a:gd name="connsiteY22" fmla="*/ 157163 h 327422"/>
                    <a:gd name="connsiteX23" fmla="*/ 72033 w 294680"/>
                    <a:gd name="connsiteY23" fmla="*/ 157163 h 327422"/>
                    <a:gd name="connsiteX24" fmla="*/ 58936 w 294680"/>
                    <a:gd name="connsiteY24" fmla="*/ 144066 h 327422"/>
                    <a:gd name="connsiteX25" fmla="*/ 58936 w 294680"/>
                    <a:gd name="connsiteY25" fmla="*/ 72033 h 327422"/>
                    <a:gd name="connsiteX26" fmla="*/ 72033 w 294680"/>
                    <a:gd name="connsiteY26" fmla="*/ 58936 h 327422"/>
                    <a:gd name="connsiteX27" fmla="*/ 39291 w 294680"/>
                    <a:gd name="connsiteY27" fmla="*/ 26194 h 327422"/>
                    <a:gd name="connsiteX28" fmla="*/ 26194 w 294680"/>
                    <a:gd name="connsiteY28" fmla="*/ 39291 h 327422"/>
                    <a:gd name="connsiteX29" fmla="*/ 26194 w 294680"/>
                    <a:gd name="connsiteY29" fmla="*/ 288131 h 327422"/>
                    <a:gd name="connsiteX30" fmla="*/ 39291 w 294680"/>
                    <a:gd name="connsiteY30" fmla="*/ 301228 h 327422"/>
                    <a:gd name="connsiteX31" fmla="*/ 255389 w 294680"/>
                    <a:gd name="connsiteY31" fmla="*/ 301228 h 327422"/>
                    <a:gd name="connsiteX32" fmla="*/ 268486 w 294680"/>
                    <a:gd name="connsiteY32" fmla="*/ 288131 h 327422"/>
                    <a:gd name="connsiteX33" fmla="*/ 268486 w 294680"/>
                    <a:gd name="connsiteY33" fmla="*/ 39291 h 327422"/>
                    <a:gd name="connsiteX34" fmla="*/ 255389 w 294680"/>
                    <a:gd name="connsiteY34" fmla="*/ 26194 h 327422"/>
                    <a:gd name="connsiteX35" fmla="*/ 39291 w 294680"/>
                    <a:gd name="connsiteY35" fmla="*/ 0 h 327422"/>
                    <a:gd name="connsiteX36" fmla="*/ 255389 w 294680"/>
                    <a:gd name="connsiteY36" fmla="*/ 0 h 327422"/>
                    <a:gd name="connsiteX37" fmla="*/ 294680 w 294680"/>
                    <a:gd name="connsiteY37" fmla="*/ 39291 h 327422"/>
                    <a:gd name="connsiteX38" fmla="*/ 294680 w 294680"/>
                    <a:gd name="connsiteY38" fmla="*/ 288131 h 327422"/>
                    <a:gd name="connsiteX39" fmla="*/ 255389 w 294680"/>
                    <a:gd name="connsiteY39" fmla="*/ 327422 h 327422"/>
                    <a:gd name="connsiteX40" fmla="*/ 39291 w 294680"/>
                    <a:gd name="connsiteY40" fmla="*/ 327422 h 327422"/>
                    <a:gd name="connsiteX41" fmla="*/ 0 w 294680"/>
                    <a:gd name="connsiteY41" fmla="*/ 288131 h 327422"/>
                    <a:gd name="connsiteX42" fmla="*/ 0 w 294680"/>
                    <a:gd name="connsiteY42" fmla="*/ 39291 h 327422"/>
                    <a:gd name="connsiteX43" fmla="*/ 39291 w 294680"/>
                    <a:gd name="connsiteY43" fmla="*/ 0 h 327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294680" h="327422">
                      <a:moveTo>
                        <a:pt x="72033" y="242292"/>
                      </a:moveTo>
                      <a:lnTo>
                        <a:pt x="222647" y="242292"/>
                      </a:lnTo>
                      <a:cubicBezTo>
                        <a:pt x="229850" y="242292"/>
                        <a:pt x="235744" y="248185"/>
                        <a:pt x="235744" y="255389"/>
                      </a:cubicBezTo>
                      <a:cubicBezTo>
                        <a:pt x="235744" y="262592"/>
                        <a:pt x="229850" y="268485"/>
                        <a:pt x="222647" y="268485"/>
                      </a:cubicBezTo>
                      <a:lnTo>
                        <a:pt x="72033" y="268485"/>
                      </a:lnTo>
                      <a:cubicBezTo>
                        <a:pt x="64830" y="268485"/>
                        <a:pt x="58936" y="262592"/>
                        <a:pt x="58936" y="255389"/>
                      </a:cubicBezTo>
                      <a:cubicBezTo>
                        <a:pt x="58936" y="248185"/>
                        <a:pt x="64830" y="242292"/>
                        <a:pt x="72033" y="242292"/>
                      </a:cubicBezTo>
                      <a:close/>
                      <a:moveTo>
                        <a:pt x="72033" y="186630"/>
                      </a:moveTo>
                      <a:lnTo>
                        <a:pt x="222647" y="186630"/>
                      </a:lnTo>
                      <a:cubicBezTo>
                        <a:pt x="229850" y="186630"/>
                        <a:pt x="235744" y="192524"/>
                        <a:pt x="235744" y="199727"/>
                      </a:cubicBezTo>
                      <a:cubicBezTo>
                        <a:pt x="235744" y="206930"/>
                        <a:pt x="229850" y="212824"/>
                        <a:pt x="222647" y="212824"/>
                      </a:cubicBezTo>
                      <a:lnTo>
                        <a:pt x="72033" y="212824"/>
                      </a:lnTo>
                      <a:cubicBezTo>
                        <a:pt x="64830" y="212824"/>
                        <a:pt x="58936" y="206930"/>
                        <a:pt x="58936" y="199727"/>
                      </a:cubicBezTo>
                      <a:cubicBezTo>
                        <a:pt x="58936" y="192524"/>
                        <a:pt x="64830" y="186630"/>
                        <a:pt x="72033" y="186630"/>
                      </a:cubicBezTo>
                      <a:close/>
                      <a:moveTo>
                        <a:pt x="85130" y="85130"/>
                      </a:moveTo>
                      <a:lnTo>
                        <a:pt x="85130" y="130969"/>
                      </a:lnTo>
                      <a:lnTo>
                        <a:pt x="130969" y="130969"/>
                      </a:lnTo>
                      <a:lnTo>
                        <a:pt x="130969" y="85130"/>
                      </a:lnTo>
                      <a:close/>
                      <a:moveTo>
                        <a:pt x="72033" y="58936"/>
                      </a:moveTo>
                      <a:lnTo>
                        <a:pt x="144066" y="58936"/>
                      </a:lnTo>
                      <a:cubicBezTo>
                        <a:pt x="151269" y="58936"/>
                        <a:pt x="157163" y="64830"/>
                        <a:pt x="157163" y="72033"/>
                      </a:cubicBezTo>
                      <a:lnTo>
                        <a:pt x="157163" y="144066"/>
                      </a:lnTo>
                      <a:cubicBezTo>
                        <a:pt x="157163" y="151269"/>
                        <a:pt x="151269" y="157163"/>
                        <a:pt x="144066" y="157163"/>
                      </a:cubicBezTo>
                      <a:lnTo>
                        <a:pt x="72033" y="157163"/>
                      </a:lnTo>
                      <a:cubicBezTo>
                        <a:pt x="64830" y="157163"/>
                        <a:pt x="58936" y="151269"/>
                        <a:pt x="58936" y="144066"/>
                      </a:cubicBezTo>
                      <a:lnTo>
                        <a:pt x="58936" y="72033"/>
                      </a:lnTo>
                      <a:cubicBezTo>
                        <a:pt x="58936" y="64830"/>
                        <a:pt x="64830" y="58936"/>
                        <a:pt x="72033" y="58936"/>
                      </a:cubicBezTo>
                      <a:close/>
                      <a:moveTo>
                        <a:pt x="39291" y="26194"/>
                      </a:moveTo>
                      <a:cubicBezTo>
                        <a:pt x="32210" y="26194"/>
                        <a:pt x="26194" y="32210"/>
                        <a:pt x="26194" y="39291"/>
                      </a:cubicBezTo>
                      <a:lnTo>
                        <a:pt x="26194" y="288131"/>
                      </a:lnTo>
                      <a:cubicBezTo>
                        <a:pt x="26194" y="295212"/>
                        <a:pt x="32210" y="301228"/>
                        <a:pt x="39291" y="301228"/>
                      </a:cubicBezTo>
                      <a:lnTo>
                        <a:pt x="255389" y="301228"/>
                      </a:lnTo>
                      <a:cubicBezTo>
                        <a:pt x="262470" y="301228"/>
                        <a:pt x="268486" y="295212"/>
                        <a:pt x="268486" y="288131"/>
                      </a:cubicBezTo>
                      <a:lnTo>
                        <a:pt x="268486" y="39291"/>
                      </a:lnTo>
                      <a:cubicBezTo>
                        <a:pt x="268486" y="32210"/>
                        <a:pt x="262470" y="26194"/>
                        <a:pt x="255389" y="26194"/>
                      </a:cubicBezTo>
                      <a:close/>
                      <a:moveTo>
                        <a:pt x="39291" y="0"/>
                      </a:moveTo>
                      <a:lnTo>
                        <a:pt x="255389" y="0"/>
                      </a:lnTo>
                      <a:cubicBezTo>
                        <a:pt x="276999" y="0"/>
                        <a:pt x="294680" y="17681"/>
                        <a:pt x="294680" y="39291"/>
                      </a:cubicBezTo>
                      <a:lnTo>
                        <a:pt x="294680" y="288131"/>
                      </a:lnTo>
                      <a:cubicBezTo>
                        <a:pt x="294680" y="309741"/>
                        <a:pt x="276999" y="327422"/>
                        <a:pt x="255389" y="327422"/>
                      </a:cubicBezTo>
                      <a:lnTo>
                        <a:pt x="39291" y="327422"/>
                      </a:lnTo>
                      <a:cubicBezTo>
                        <a:pt x="17681" y="327422"/>
                        <a:pt x="0" y="309741"/>
                        <a:pt x="0" y="288131"/>
                      </a:cubicBezTo>
                      <a:lnTo>
                        <a:pt x="0" y="39291"/>
                      </a:lnTo>
                      <a:cubicBezTo>
                        <a:pt x="0" y="17681"/>
                        <a:pt x="17681" y="0"/>
                        <a:pt x="39291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40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8" name="Rectangle 6">
                <a:extLst>
                  <a:ext uri="{FF2B5EF4-FFF2-40B4-BE49-F238E27FC236}">
                    <a16:creationId xmlns:a16="http://schemas.microsoft.com/office/drawing/2014/main" id="{FEC5E3C1-1ABE-2804-938C-7AF2E886D1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1321" y="4796077"/>
                <a:ext cx="5143008" cy="504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003399"/>
                  </a:buClr>
                </a:pPr>
                <a:r>
                  <a:rPr lang="zh-CN" altLang="en-US" sz="2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启发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324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2339290-5174-53C5-48F0-E8B7C30B1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701" y="993589"/>
            <a:ext cx="6590299" cy="5323214"/>
          </a:xfrm>
          <a:prstGeom prst="rect">
            <a:avLst/>
          </a:prstGeom>
        </p:spPr>
      </p:pic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D6905A2-5253-555E-3B2F-7C0CB0A60D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malloc</a:t>
            </a:r>
            <a:r>
              <a:rPr lang="zh-CN" altLang="en-US" dirty="0"/>
              <a:t>开销与内存碎片统计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5ADCF0-D7B8-4FF3-6074-69418C2C46B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5445648" cy="5362764"/>
          </a:xfrm>
        </p:spPr>
        <p:txBody>
          <a:bodyPr/>
          <a:lstStyle/>
          <a:p>
            <a:r>
              <a:rPr lang="zh-CN" altLang="en-US" dirty="0"/>
              <a:t>理解</a:t>
            </a:r>
            <a:r>
              <a:rPr lang="en-US" altLang="zh-CN" dirty="0"/>
              <a:t>malloc</a:t>
            </a:r>
            <a:r>
              <a:rPr lang="zh-CN" altLang="en-US" dirty="0"/>
              <a:t>开销提升优化机会</a:t>
            </a:r>
            <a:endParaRPr lang="en-US" altLang="zh-CN" dirty="0"/>
          </a:p>
          <a:p>
            <a:pPr lvl="1"/>
            <a:r>
              <a:rPr lang="en-US" altLang="zh-CN" dirty="0"/>
              <a:t>3.6%~10.1%</a:t>
            </a:r>
            <a:r>
              <a:rPr lang="zh-CN" altLang="en-US" dirty="0"/>
              <a:t>的</a:t>
            </a:r>
            <a:r>
              <a:rPr lang="en-US" altLang="zh-CN" dirty="0"/>
              <a:t>malloc</a:t>
            </a:r>
            <a:r>
              <a:rPr lang="zh-CN" altLang="en-US" dirty="0"/>
              <a:t>开销</a:t>
            </a:r>
            <a:endParaRPr lang="en-US" altLang="zh-CN" dirty="0"/>
          </a:p>
          <a:p>
            <a:pPr lvl="1"/>
            <a:r>
              <a:rPr lang="en-US" altLang="zh-CN" dirty="0"/>
              <a:t>11.2%~42.5%</a:t>
            </a:r>
            <a:r>
              <a:rPr lang="zh-CN" altLang="en-US" dirty="0"/>
              <a:t>的内存碎片</a:t>
            </a:r>
            <a:endParaRPr lang="en-US" altLang="zh-CN" dirty="0"/>
          </a:p>
          <a:p>
            <a:r>
              <a:rPr lang="en-US" altLang="zh-CN" dirty="0"/>
              <a:t>SPEC CPU2006</a:t>
            </a:r>
            <a:r>
              <a:rPr lang="zh-CN" altLang="en-US" dirty="0"/>
              <a:t>测试集不适合作为内存分配性能评估集</a:t>
            </a:r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8016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5777717-5F39-CAF4-0C2C-FC54FD546D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err="1"/>
              <a:t>TCMalloc</a:t>
            </a:r>
            <a:r>
              <a:rPr lang="zh-CN" altLang="en-US" dirty="0"/>
              <a:t>时间分布与内存碎片分布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760927-A7E6-D0A5-F7E3-922F0894162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6052138" cy="5362764"/>
          </a:xfrm>
        </p:spPr>
        <p:txBody>
          <a:bodyPr/>
          <a:lstStyle/>
          <a:p>
            <a:r>
              <a:rPr lang="en-US" altLang="zh-CN" dirty="0" err="1"/>
              <a:t>TCMalloc</a:t>
            </a:r>
            <a:r>
              <a:rPr lang="zh-CN" altLang="en-US" dirty="0"/>
              <a:t>时间主要集中于</a:t>
            </a:r>
            <a:r>
              <a:rPr lang="en-US" altLang="zh-CN" dirty="0"/>
              <a:t>Per-CPU Cache</a:t>
            </a:r>
          </a:p>
          <a:p>
            <a:pPr lvl="1"/>
            <a:r>
              <a:rPr lang="zh-CN" altLang="en-US" dirty="0"/>
              <a:t>需要减少</a:t>
            </a:r>
            <a:r>
              <a:rPr lang="en-US" altLang="zh-CN" dirty="0"/>
              <a:t>miss</a:t>
            </a:r>
            <a:r>
              <a:rPr lang="zh-CN" altLang="en-US" dirty="0"/>
              <a:t>率以优化时间</a:t>
            </a:r>
            <a:endParaRPr lang="en-US" altLang="zh-CN" dirty="0"/>
          </a:p>
          <a:p>
            <a:r>
              <a:rPr lang="zh-CN" altLang="en-US" dirty="0"/>
              <a:t>内存碎片主要集中于</a:t>
            </a:r>
            <a:r>
              <a:rPr lang="en-US" altLang="zh-CN" dirty="0" err="1"/>
              <a:t>CentralFreeList</a:t>
            </a:r>
            <a:r>
              <a:rPr lang="zh-CN" altLang="en-US" dirty="0"/>
              <a:t>和</a:t>
            </a:r>
            <a:r>
              <a:rPr lang="en-US" altLang="zh-CN" dirty="0" err="1"/>
              <a:t>PageHeap</a:t>
            </a:r>
            <a:endParaRPr lang="en-US" altLang="zh-CN" dirty="0"/>
          </a:p>
          <a:p>
            <a:pPr lvl="1"/>
            <a:r>
              <a:rPr lang="zh-CN" altLang="en-US" dirty="0"/>
              <a:t>需要减少内存碎片，降低内存使用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89E426-DBB1-EE05-6010-816AEA33C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2822" y="834577"/>
            <a:ext cx="5551679" cy="568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32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2269966B-EEBE-E88D-0A5F-FFEDC519CC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分配特征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C1B8F23-0830-EFA6-611E-94C9F64072B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13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85D72F2-7E31-C761-7896-3C0386C59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BBF27DB-7004-C617-642E-2EBA3908CDA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4654653"/>
            <a:ext cx="11136976" cy="1701699"/>
          </a:xfrm>
        </p:spPr>
        <p:txBody>
          <a:bodyPr>
            <a:normAutofit fontScale="85000" lnSpcReduction="10000"/>
          </a:bodyPr>
          <a:lstStyle/>
          <a:p>
            <a:r>
              <a:rPr lang="zh-CN" altLang="en-US" dirty="0"/>
              <a:t>小对象占据少部分内存但是支配所有被分配对象</a:t>
            </a:r>
          </a:p>
          <a:p>
            <a:r>
              <a:rPr lang="en-US" altLang="zh-CN" dirty="0" err="1"/>
              <a:t>TCMalloc</a:t>
            </a:r>
            <a:r>
              <a:rPr lang="zh-CN" altLang="en-US" dirty="0"/>
              <a:t>缓存更倾向于优化</a:t>
            </a:r>
            <a:r>
              <a:rPr lang="en-US" altLang="zh-CN" dirty="0"/>
              <a:t>smaller size class cache</a:t>
            </a:r>
            <a:r>
              <a:rPr lang="zh-CN" altLang="en-US" dirty="0"/>
              <a:t>的容量来减少整体分配延迟</a:t>
            </a:r>
            <a:endParaRPr lang="en-US" altLang="zh-CN" dirty="0"/>
          </a:p>
          <a:p>
            <a:r>
              <a:rPr lang="zh-CN" altLang="en-US" dirty="0"/>
              <a:t>同时优化大对象的分配位置，减少内存碎片，减少内存使用量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09B9C29-E869-ED4D-6C86-F488882EB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677" y="753763"/>
            <a:ext cx="10070646" cy="374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870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4B5291B-D081-EDAD-671A-6C5CFC2563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对象生命期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D622F43-5831-E029-0BDC-9565E170E83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14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42D8AC6-0CC4-9335-18E2-95BD59A53E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89FF3CC-403E-7048-929A-CF4B5AC9E9C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5063093" cy="5362764"/>
          </a:xfrm>
        </p:spPr>
        <p:txBody>
          <a:bodyPr/>
          <a:lstStyle/>
          <a:p>
            <a:r>
              <a:rPr lang="en-US" altLang="zh-CN" dirty="0"/>
              <a:t>16(2^24)MB</a:t>
            </a:r>
            <a:r>
              <a:rPr lang="zh-CN" altLang="en-US" dirty="0"/>
              <a:t>对象生命期</a:t>
            </a:r>
            <a:endParaRPr lang="en-US" altLang="zh-CN" dirty="0"/>
          </a:p>
          <a:p>
            <a:pPr lvl="1"/>
            <a:r>
              <a:rPr lang="en-US" altLang="zh-CN" dirty="0"/>
              <a:t>short-lived(≤ 1ms)</a:t>
            </a:r>
          </a:p>
          <a:p>
            <a:pPr lvl="1"/>
            <a:r>
              <a:rPr lang="en-US" altLang="zh-CN" dirty="0"/>
              <a:t>long-lived(≥ 7days)</a:t>
            </a:r>
          </a:p>
          <a:p>
            <a:r>
              <a:rPr lang="zh-CN" altLang="en-US" dirty="0"/>
              <a:t>大对象</a:t>
            </a:r>
            <a:r>
              <a:rPr lang="en-US" altLang="zh-CN" dirty="0"/>
              <a:t>(&gt;1GB)</a:t>
            </a:r>
            <a:r>
              <a:rPr lang="zh-CN" altLang="en-US" dirty="0"/>
              <a:t>生命期</a:t>
            </a:r>
            <a:endParaRPr lang="en-US" altLang="zh-CN" dirty="0"/>
          </a:p>
          <a:p>
            <a:pPr lvl="1"/>
            <a:r>
              <a:rPr lang="zh-CN" altLang="en-US" dirty="0"/>
              <a:t>超过</a:t>
            </a:r>
            <a:r>
              <a:rPr lang="en-US" altLang="zh-CN" dirty="0"/>
              <a:t>1</a:t>
            </a:r>
            <a:r>
              <a:rPr lang="zh-CN" altLang="en-US" dirty="0"/>
              <a:t>天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优化策略</a:t>
            </a:r>
            <a:endParaRPr lang="en-US" altLang="zh-CN" dirty="0"/>
          </a:p>
          <a:p>
            <a:pPr lvl="1"/>
            <a:r>
              <a:rPr lang="zh-CN" altLang="en-US" dirty="0"/>
              <a:t>将相似生命期的对象放在相同的</a:t>
            </a:r>
            <a:r>
              <a:rPr lang="en-US" altLang="zh-CN" dirty="0"/>
              <a:t>cache</a:t>
            </a:r>
            <a:r>
              <a:rPr lang="zh-CN" altLang="en-US" dirty="0"/>
              <a:t>中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1931D7F-FA7C-9006-972F-7435A2967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514" y="1292634"/>
            <a:ext cx="6716486" cy="469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266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DB6178-5B10-3837-F889-793D11DF93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小结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BE2791F-B90A-1DA3-7222-5F028D9317D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15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B648135-74DD-0E3C-D34B-8D00C8C85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5972F44-DE5F-0093-F48C-1037507933C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需要减少</a:t>
            </a:r>
            <a:r>
              <a:rPr lang="en-US" altLang="zh-CN" dirty="0"/>
              <a:t>Per-CPU cache miss</a:t>
            </a:r>
            <a:r>
              <a:rPr lang="zh-CN" altLang="en-US" dirty="0"/>
              <a:t>率以优化时间</a:t>
            </a:r>
            <a:endParaRPr lang="en-US" altLang="zh-CN" dirty="0"/>
          </a:p>
          <a:p>
            <a:r>
              <a:rPr lang="zh-CN" altLang="en-US" dirty="0"/>
              <a:t>需要优化</a:t>
            </a:r>
            <a:r>
              <a:rPr lang="en-US" altLang="zh-CN" dirty="0" err="1"/>
              <a:t>CenralFreeList</a:t>
            </a:r>
            <a:r>
              <a:rPr lang="zh-CN" altLang="en-US" dirty="0"/>
              <a:t>和</a:t>
            </a:r>
            <a:r>
              <a:rPr lang="en-US" altLang="zh-CN" dirty="0" err="1"/>
              <a:t>Pageheap</a:t>
            </a:r>
            <a:r>
              <a:rPr lang="zh-CN" altLang="en-US" dirty="0"/>
              <a:t>内存碎片</a:t>
            </a:r>
            <a:endParaRPr lang="en-US" altLang="zh-CN" dirty="0"/>
          </a:p>
          <a:p>
            <a:r>
              <a:rPr lang="zh-CN" altLang="en-US" dirty="0"/>
              <a:t>需要将相似生命期的对象放在相同的</a:t>
            </a:r>
            <a:r>
              <a:rPr lang="en-US" altLang="zh-CN" dirty="0"/>
              <a:t>cache</a:t>
            </a:r>
            <a:r>
              <a:rPr lang="zh-CN" altLang="en-US" dirty="0"/>
              <a:t>结构中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针对以上需求，有相应的设计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6637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5831C8D4-518D-6837-CBEB-4817A8EF0D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设计：</a:t>
            </a:r>
            <a:r>
              <a:rPr lang="en-US" altLang="zh-CN" dirty="0" err="1"/>
              <a:t>TCMalloc</a:t>
            </a:r>
            <a:r>
              <a:rPr lang="zh-CN" altLang="en-US" dirty="0"/>
              <a:t>与</a:t>
            </a:r>
            <a:r>
              <a:rPr lang="en-US" altLang="zh-CN" dirty="0"/>
              <a:t>vCPU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1ED8E16-524F-3C4E-72EF-6F311824E62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16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EE1F522-09ED-887E-ECD9-1A00D2B07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C76EEB1A-3268-38F7-218E-737CD50B05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8151525" cy="5362764"/>
          </a:xfrm>
        </p:spPr>
        <p:txBody>
          <a:bodyPr/>
          <a:lstStyle/>
          <a:p>
            <a:r>
              <a:rPr lang="en-US" altLang="zh-CN" dirty="0"/>
              <a:t>WSC</a:t>
            </a:r>
            <a:r>
              <a:rPr lang="zh-CN" altLang="en-US" dirty="0"/>
              <a:t>应用通过控制面调度器只使用一部分</a:t>
            </a:r>
            <a:r>
              <a:rPr lang="en-US" altLang="zh-CN" dirty="0"/>
              <a:t>CPU</a:t>
            </a:r>
          </a:p>
          <a:p>
            <a:r>
              <a:rPr lang="zh-CN" altLang="en-US" dirty="0"/>
              <a:t>对于部分应用，</a:t>
            </a:r>
            <a:r>
              <a:rPr lang="en-US" altLang="zh-CN" dirty="0"/>
              <a:t>CPU</a:t>
            </a:r>
            <a:r>
              <a:rPr lang="zh-CN" altLang="en-US" dirty="0"/>
              <a:t>是过量的</a:t>
            </a:r>
            <a:endParaRPr lang="en-US" altLang="zh-CN" dirty="0"/>
          </a:p>
          <a:p>
            <a:r>
              <a:rPr lang="zh-CN" altLang="en-US" dirty="0"/>
              <a:t>过量</a:t>
            </a:r>
            <a:r>
              <a:rPr lang="en-US" altLang="zh-CN" dirty="0"/>
              <a:t>CPU</a:t>
            </a:r>
            <a:r>
              <a:rPr lang="zh-CN" altLang="en-US" dirty="0"/>
              <a:t>会导致</a:t>
            </a:r>
            <a:r>
              <a:rPr lang="en-US" altLang="zh-CN" dirty="0" err="1"/>
              <a:t>TCMalloc</a:t>
            </a:r>
            <a:r>
              <a:rPr lang="zh-CN" altLang="en-US" dirty="0"/>
              <a:t>元数据显著增加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 err="1"/>
              <a:t>TCMalloc</a:t>
            </a:r>
            <a:r>
              <a:rPr lang="zh-CN" altLang="en-US" dirty="0"/>
              <a:t>使用</a:t>
            </a:r>
            <a:r>
              <a:rPr lang="en-US" altLang="zh-CN" dirty="0"/>
              <a:t>vCPU</a:t>
            </a:r>
            <a:r>
              <a:rPr lang="zh-CN" altLang="en-US" dirty="0"/>
              <a:t>防止以上问题</a:t>
            </a:r>
            <a:endParaRPr lang="en-US" altLang="zh-CN" dirty="0"/>
          </a:p>
          <a:p>
            <a:pPr lvl="1"/>
            <a:r>
              <a:rPr lang="zh-CN" altLang="en-US" dirty="0"/>
              <a:t>不需要为所有可访问的核添加元数据</a:t>
            </a:r>
            <a:endParaRPr lang="en-US" altLang="zh-CN" dirty="0"/>
          </a:p>
          <a:p>
            <a:pPr lvl="1"/>
            <a:r>
              <a:rPr lang="zh-CN" altLang="en-US" dirty="0"/>
              <a:t>使用</a:t>
            </a:r>
            <a:r>
              <a:rPr lang="en-US" altLang="zh-CN" dirty="0"/>
              <a:t>vCPU</a:t>
            </a:r>
            <a:r>
              <a:rPr lang="zh-CN" altLang="en-US" dirty="0"/>
              <a:t>索引</a:t>
            </a:r>
            <a:r>
              <a:rPr lang="en-US" altLang="zh-CN" dirty="0"/>
              <a:t>Per-CPU Cache</a:t>
            </a:r>
          </a:p>
          <a:p>
            <a:pPr lvl="1"/>
            <a:r>
              <a:rPr lang="en-US" altLang="zh-CN" dirty="0"/>
              <a:t>vCPU id</a:t>
            </a:r>
            <a:r>
              <a:rPr lang="zh-CN" altLang="en-US" dirty="0"/>
              <a:t>总是从</a:t>
            </a:r>
            <a:r>
              <a:rPr lang="en-US" altLang="zh-CN" dirty="0"/>
              <a:t>0</a:t>
            </a:r>
            <a:r>
              <a:rPr lang="zh-CN" altLang="en-US" dirty="0"/>
              <a:t>开始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2A3A451-B8F0-786E-03E6-10EE8DA78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7628" y="789723"/>
            <a:ext cx="2604381" cy="271961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FBF4227-2136-EB7D-C521-3F4A9CA8B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068" y="3872168"/>
            <a:ext cx="5410043" cy="197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479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FE4CCFFD-E6CB-C564-6422-8DFB132812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cache miss</a:t>
            </a:r>
            <a:r>
              <a:rPr lang="zh-CN" altLang="en-US" dirty="0"/>
              <a:t>率与</a:t>
            </a:r>
            <a:r>
              <a:rPr lang="en-US" altLang="zh-CN" dirty="0"/>
              <a:t>vCPU ID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B87E6BA-6A1E-BB84-5AAB-1C04F30CE70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17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4045E8-FF0E-1A3C-E9A2-161AF10D1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CD8AFD8E-DAC1-4B5F-E1A9-EF516AED732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6611974" cy="5362764"/>
          </a:xfrm>
        </p:spPr>
        <p:txBody>
          <a:bodyPr/>
          <a:lstStyle/>
          <a:p>
            <a:r>
              <a:rPr lang="en-US" altLang="zh-CN" dirty="0" err="1"/>
              <a:t>TCMalloc</a:t>
            </a:r>
            <a:r>
              <a:rPr lang="zh-CN" altLang="en-US" dirty="0"/>
              <a:t>倾向于在</a:t>
            </a:r>
            <a:r>
              <a:rPr lang="en-US" altLang="zh-CN" dirty="0"/>
              <a:t>lower-indexed Per-CPU Cache</a:t>
            </a:r>
            <a:r>
              <a:rPr lang="zh-CN" altLang="en-US" dirty="0"/>
              <a:t>上访存，有较大</a:t>
            </a:r>
            <a:r>
              <a:rPr lang="en-US" altLang="zh-CN" dirty="0"/>
              <a:t>miss</a:t>
            </a:r>
            <a:r>
              <a:rPr lang="zh-CN" altLang="en-US" dirty="0"/>
              <a:t>率</a:t>
            </a:r>
            <a:endParaRPr lang="en-US" altLang="zh-CN" dirty="0"/>
          </a:p>
          <a:p>
            <a:r>
              <a:rPr lang="zh-CN" altLang="en-US" dirty="0"/>
              <a:t>设计新</a:t>
            </a:r>
            <a:r>
              <a:rPr lang="en-US" altLang="zh-CN" dirty="0"/>
              <a:t>Per-CPU Cache</a:t>
            </a:r>
          </a:p>
          <a:p>
            <a:pPr lvl="1"/>
            <a:r>
              <a:rPr lang="zh-CN" altLang="en-US" dirty="0"/>
              <a:t>让低索引</a:t>
            </a:r>
            <a:r>
              <a:rPr lang="en-US" altLang="zh-CN" dirty="0"/>
              <a:t>Per-CPU Cache</a:t>
            </a:r>
            <a:r>
              <a:rPr lang="zh-CN" altLang="en-US" dirty="0"/>
              <a:t>容量更大</a:t>
            </a:r>
            <a:endParaRPr lang="en-US" altLang="zh-CN" dirty="0"/>
          </a:p>
          <a:p>
            <a:pPr lvl="1"/>
            <a:r>
              <a:rPr lang="zh-CN" altLang="en-US" dirty="0"/>
              <a:t>在</a:t>
            </a:r>
            <a:r>
              <a:rPr lang="en-US" altLang="zh-CN" dirty="0"/>
              <a:t>miss</a:t>
            </a:r>
            <a:r>
              <a:rPr lang="zh-CN" altLang="en-US" dirty="0"/>
              <a:t>率高时从其他</a:t>
            </a:r>
            <a:r>
              <a:rPr lang="en-US" altLang="zh-CN" dirty="0"/>
              <a:t>Cache</a:t>
            </a:r>
            <a:r>
              <a:rPr lang="zh-CN" altLang="en-US" dirty="0"/>
              <a:t>中偷容量</a:t>
            </a:r>
            <a:endParaRPr lang="en-US" alt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283DB77-5307-F118-2FF9-99DB7B6A7C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368" t="2107" r="1" b="34610"/>
          <a:stretch/>
        </p:blipFill>
        <p:spPr>
          <a:xfrm>
            <a:off x="7539135" y="837520"/>
            <a:ext cx="3679052" cy="312343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15F5313-6451-527F-792E-85951460E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007" y="4167710"/>
            <a:ext cx="7901862" cy="211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53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1C58486-16E6-2C31-D92C-10B2D7D90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NUCA-aware Transfer Cache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A2ECB11-2EEE-F5C9-7959-DD77D2E9EC3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18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034F993-5807-FD66-D0FB-CC150005F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B6A0029C-E049-8F36-8407-9313A134300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0" y="2309807"/>
            <a:ext cx="11462181" cy="4046545"/>
          </a:xfrm>
        </p:spPr>
        <p:txBody>
          <a:bodyPr/>
          <a:lstStyle/>
          <a:p>
            <a:r>
              <a:rPr lang="en-US" altLang="zh-CN" dirty="0" err="1"/>
              <a:t>Chiplet</a:t>
            </a:r>
            <a:r>
              <a:rPr lang="zh-CN" altLang="en-US" dirty="0"/>
              <a:t>架构在一个</a:t>
            </a:r>
            <a:r>
              <a:rPr lang="en-US" altLang="zh-CN" dirty="0"/>
              <a:t>socket</a:t>
            </a:r>
            <a:r>
              <a:rPr lang="zh-CN" altLang="en-US" dirty="0"/>
              <a:t>中提供了多个</a:t>
            </a:r>
            <a:r>
              <a:rPr lang="en-US" altLang="zh-CN" dirty="0"/>
              <a:t>Multiple Last-Level Cache(LLC)</a:t>
            </a:r>
          </a:p>
          <a:p>
            <a:r>
              <a:rPr lang="zh-CN" altLang="en-US" dirty="0"/>
              <a:t>导致</a:t>
            </a:r>
            <a:r>
              <a:rPr lang="en-US" altLang="zh-CN" dirty="0"/>
              <a:t>Non-Uniform Cache Access(NUCA)</a:t>
            </a:r>
            <a:r>
              <a:rPr lang="zh-CN" altLang="en-US" dirty="0"/>
              <a:t>访问缓存速度不一致，存在延迟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A9A957-E40F-8282-2AB4-3609973876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0632"/>
          <a:stretch/>
        </p:blipFill>
        <p:spPr>
          <a:xfrm>
            <a:off x="4029075" y="886886"/>
            <a:ext cx="8162925" cy="153812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2B6FAAE-2FBF-7EC8-920B-700986483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595" y="3847930"/>
            <a:ext cx="7845333" cy="259987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B742A97-0DF7-A192-D562-4A9F4E3969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045" t="27955" r="-607" b="27955"/>
          <a:stretch/>
        </p:blipFill>
        <p:spPr>
          <a:xfrm>
            <a:off x="575734" y="857700"/>
            <a:ext cx="3209730" cy="148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8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65FAEE22-F034-FBDD-2B05-B389BDD4B8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Central Free List-</a:t>
            </a:r>
            <a:r>
              <a:rPr lang="zh-CN" altLang="en-US" dirty="0"/>
              <a:t>减少内存碎片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A89209E-4E8B-C131-2547-B0AA7661709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19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94A67F9-B457-1D9B-8469-982F6AA5DF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B0301A46-B3D1-80F8-CCEE-85A502161BF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0" y="993589"/>
            <a:ext cx="5616710" cy="5362764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CentralFreeList</a:t>
            </a:r>
            <a:r>
              <a:rPr lang="zh-CN" altLang="en-US" dirty="0"/>
              <a:t>的内存碎片较多</a:t>
            </a:r>
            <a:endParaRPr lang="en-US" altLang="zh-CN" dirty="0"/>
          </a:p>
          <a:p>
            <a:r>
              <a:rPr lang="zh-CN" altLang="en-US" dirty="0"/>
              <a:t>优化对象的分配策略</a:t>
            </a:r>
            <a:endParaRPr lang="en-US" altLang="zh-CN" dirty="0"/>
          </a:p>
          <a:p>
            <a:r>
              <a:rPr lang="zh-CN" altLang="en-US" dirty="0"/>
              <a:t>尽量从不可能被释放的</a:t>
            </a:r>
            <a:r>
              <a:rPr lang="en-US" altLang="zh-CN" dirty="0"/>
              <a:t>span</a:t>
            </a:r>
            <a:r>
              <a:rPr lang="zh-CN" altLang="en-US" dirty="0"/>
              <a:t>中分配对象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活跃分配数量较多的</a:t>
            </a:r>
            <a:r>
              <a:rPr lang="en-US" altLang="zh-CN" dirty="0"/>
              <a:t>span</a:t>
            </a:r>
            <a:r>
              <a:rPr lang="zh-CN" altLang="en-US" dirty="0"/>
              <a:t>不易被释放</a:t>
            </a:r>
            <a:endParaRPr lang="en-US" altLang="zh-CN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DB25829-F6F0-F56A-11A7-4FC24A027E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8285"/>
          <a:stretch/>
        </p:blipFill>
        <p:spPr>
          <a:xfrm>
            <a:off x="6342801" y="3812128"/>
            <a:ext cx="4907557" cy="189009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9EDE832-5225-53A3-6100-4052100C66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453" b="13186"/>
          <a:stretch/>
        </p:blipFill>
        <p:spPr>
          <a:xfrm>
            <a:off x="5920308" y="709127"/>
            <a:ext cx="5551679" cy="246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74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6CC8FD2-71BF-656B-8614-088CDBE5DA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新</a:t>
            </a:r>
            <a:r>
              <a:rPr lang="en-US" altLang="zh-CN" dirty="0"/>
              <a:t>Central Free List</a:t>
            </a:r>
            <a:r>
              <a:rPr lang="zh-CN" altLang="en-US" dirty="0"/>
              <a:t>设计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8A7CB69-D42E-F930-3E3F-954B967B338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20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44964C9-42B0-70F4-3482-8C726B09D9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009172F6-5493-6B3D-BFF4-03FE4E37D4C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旧链表设计会将对象分配在有更少分配对象的</a:t>
            </a:r>
            <a:r>
              <a:rPr lang="en-US" altLang="zh-CN" dirty="0"/>
              <a:t>span</a:t>
            </a:r>
            <a:r>
              <a:rPr lang="zh-CN" altLang="en-US" dirty="0"/>
              <a:t>上</a:t>
            </a:r>
            <a:endParaRPr lang="en-US" altLang="zh-CN" dirty="0"/>
          </a:p>
          <a:p>
            <a:r>
              <a:rPr lang="zh-CN" altLang="en-US" dirty="0"/>
              <a:t>新设计根据</a:t>
            </a:r>
            <a:r>
              <a:rPr lang="en-US" altLang="zh-CN" dirty="0"/>
              <a:t>live allocations</a:t>
            </a:r>
            <a:r>
              <a:rPr lang="zh-CN" altLang="en-US" dirty="0"/>
              <a:t>数量将</a:t>
            </a:r>
            <a:r>
              <a:rPr lang="en-US" altLang="zh-CN" dirty="0"/>
              <a:t>span</a:t>
            </a:r>
            <a:r>
              <a:rPr lang="zh-CN" altLang="en-US" dirty="0"/>
              <a:t>放在不同链表中</a:t>
            </a:r>
            <a:endParaRPr lang="en-US" altLang="zh-CN" dirty="0"/>
          </a:p>
          <a:p>
            <a:r>
              <a:rPr lang="zh-CN" altLang="en-US" dirty="0"/>
              <a:t>倾向于从</a:t>
            </a:r>
            <a:r>
              <a:rPr lang="en-US" altLang="zh-CN" dirty="0"/>
              <a:t>live allocations</a:t>
            </a:r>
            <a:r>
              <a:rPr lang="zh-CN" altLang="en-US" dirty="0"/>
              <a:t>数量更多的</a:t>
            </a:r>
            <a:r>
              <a:rPr lang="en-US" altLang="zh-CN" dirty="0"/>
              <a:t>span</a:t>
            </a:r>
            <a:r>
              <a:rPr lang="zh-CN" altLang="en-US" dirty="0"/>
              <a:t>中分配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62CE595-5230-0CA8-F370-2D1CE00F3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29951"/>
            <a:ext cx="12192000" cy="296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91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61A0E18-B9C2-F81A-F307-2F2EAF6F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err="1"/>
              <a:t>Pageheap</a:t>
            </a:r>
            <a:r>
              <a:rPr lang="zh-CN" altLang="en-US" dirty="0"/>
              <a:t>设计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346BE46-5370-88A4-D423-670759C6456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21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335297B-3E10-5E1F-DFBD-4A814F4D2A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/>
              <a:t>Characterizing a Memory Allocator at  Warehouse Scale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062B99F4-2A3E-49C9-0C42-862ACD77E32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4768984" cy="5362764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/>
              <a:t>问题：发现</a:t>
            </a:r>
            <a:r>
              <a:rPr lang="en-US" altLang="zh-CN" dirty="0" err="1"/>
              <a:t>HugeFiller</a:t>
            </a:r>
            <a:r>
              <a:rPr lang="zh-CN" altLang="en-US" dirty="0"/>
              <a:t>碎片较多</a:t>
            </a:r>
            <a:endParaRPr lang="en-US" altLang="zh-CN" dirty="0"/>
          </a:p>
          <a:p>
            <a:r>
              <a:rPr lang="zh-CN" altLang="en-US" dirty="0"/>
              <a:t>特性：</a:t>
            </a:r>
            <a:r>
              <a:rPr lang="en-US" altLang="zh-CN" dirty="0" err="1"/>
              <a:t>HugeFiller</a:t>
            </a:r>
            <a:r>
              <a:rPr lang="zh-CN" altLang="en-US" dirty="0"/>
              <a:t>会将</a:t>
            </a:r>
            <a:r>
              <a:rPr lang="en-US" altLang="zh-CN" dirty="0"/>
              <a:t>spans</a:t>
            </a:r>
            <a:r>
              <a:rPr lang="zh-CN" altLang="en-US" dirty="0"/>
              <a:t>整合成一个</a:t>
            </a:r>
            <a:r>
              <a:rPr lang="en-US" altLang="zh-CN" dirty="0" err="1"/>
              <a:t>hugepage</a:t>
            </a:r>
            <a:endParaRPr lang="en-US" altLang="zh-CN" dirty="0"/>
          </a:p>
          <a:p>
            <a:r>
              <a:rPr lang="zh-CN" altLang="en-US" dirty="0"/>
              <a:t>现状：让</a:t>
            </a:r>
            <a:r>
              <a:rPr lang="en-US" altLang="zh-CN" dirty="0"/>
              <a:t>span</a:t>
            </a:r>
            <a:r>
              <a:rPr lang="zh-CN" altLang="en-US" dirty="0"/>
              <a:t>在有较多分配的</a:t>
            </a:r>
            <a:r>
              <a:rPr lang="en-US" altLang="zh-CN" dirty="0" err="1"/>
              <a:t>hugepage</a:t>
            </a:r>
            <a:r>
              <a:rPr lang="zh-CN" altLang="en-US" dirty="0"/>
              <a:t>中分配</a:t>
            </a:r>
            <a:endParaRPr lang="en-US" altLang="zh-CN" dirty="0"/>
          </a:p>
          <a:p>
            <a:pPr lvl="1"/>
            <a:r>
              <a:rPr lang="zh-CN" altLang="en-US" dirty="0"/>
              <a:t>问题：假设所有</a:t>
            </a:r>
            <a:r>
              <a:rPr lang="en-US" altLang="zh-CN" dirty="0"/>
              <a:t>span</a:t>
            </a:r>
            <a:r>
              <a:rPr lang="zh-CN" altLang="en-US" dirty="0"/>
              <a:t>独立并同等可能被释放</a:t>
            </a:r>
            <a:endParaRPr lang="en-US" altLang="zh-CN" dirty="0"/>
          </a:p>
          <a:p>
            <a:r>
              <a:rPr lang="zh-CN" altLang="en-US" dirty="0"/>
              <a:t>做法：根据</a:t>
            </a:r>
            <a:r>
              <a:rPr lang="en-US" altLang="zh-CN" dirty="0"/>
              <a:t>span capacity (lifetime)</a:t>
            </a:r>
          </a:p>
          <a:p>
            <a:pPr lvl="1"/>
            <a:r>
              <a:rPr lang="zh-CN" altLang="en-US" dirty="0"/>
              <a:t>将</a:t>
            </a:r>
            <a:r>
              <a:rPr lang="en-US" altLang="zh-CN" dirty="0"/>
              <a:t>short-lived span</a:t>
            </a:r>
            <a:r>
              <a:rPr lang="zh-CN" altLang="en-US" dirty="0"/>
              <a:t>密集地放在同一个</a:t>
            </a:r>
            <a:r>
              <a:rPr lang="en-US" altLang="zh-CN" dirty="0" err="1"/>
              <a:t>hugepage</a:t>
            </a:r>
            <a:r>
              <a:rPr lang="zh-CN" altLang="en-US" dirty="0"/>
              <a:t>中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683F246-EDEE-ACEF-1A89-78B0384CD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8405" y="759678"/>
            <a:ext cx="5447174" cy="1875502"/>
          </a:xfrm>
          <a:prstGeom prst="rect">
            <a:avLst/>
          </a:prstGeom>
        </p:spPr>
      </p:pic>
      <p:sp>
        <p:nvSpPr>
          <p:cNvPr id="10" name="内容占位符 4">
            <a:extLst>
              <a:ext uri="{FF2B5EF4-FFF2-40B4-BE49-F238E27FC236}">
                <a16:creationId xmlns:a16="http://schemas.microsoft.com/office/drawing/2014/main" id="{661B3D5F-D068-1141-C6C5-27EB7973A075}"/>
              </a:ext>
            </a:extLst>
          </p:cNvPr>
          <p:cNvSpPr txBox="1">
            <a:spLocks/>
          </p:cNvSpPr>
          <p:nvPr/>
        </p:nvSpPr>
        <p:spPr>
          <a:xfrm>
            <a:off x="6419621" y="3717633"/>
            <a:ext cx="4889082" cy="2638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67B1BD8-E3AA-20A4-44FC-47FEA3C57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5158" y="2764095"/>
            <a:ext cx="6078008" cy="346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02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A4E3027-1C05-A818-6748-F141735D13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2C6D7CDB-7AAA-0EC7-11F0-75F1381E3E11}"/>
              </a:ext>
            </a:extLst>
          </p:cNvPr>
          <p:cNvGrpSpPr/>
          <p:nvPr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4" name="图形 11">
              <a:extLst>
                <a:ext uri="{FF2B5EF4-FFF2-40B4-BE49-F238E27FC236}">
                  <a16:creationId xmlns:a16="http://schemas.microsoft.com/office/drawing/2014/main" id="{873381AA-3234-D014-073E-C59097390B0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B3A7DC5D-0084-5775-EFAD-BB5B83D6A3ED}"/>
                </a:ext>
              </a:extLst>
            </p:cNvPr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5D277D5-3AB1-30B8-5A8A-03A6DA0C285F}"/>
                  </a:ext>
                </a:extLst>
              </p:cNvPr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C18B46D-D9B1-505E-97ED-D84DB4775778}"/>
                  </a:ext>
                </a:extLst>
              </p:cNvPr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8" name="矩形: 圆角 15">
            <a:extLst>
              <a:ext uri="{FF2B5EF4-FFF2-40B4-BE49-F238E27FC236}">
                <a16:creationId xmlns:a16="http://schemas.microsoft.com/office/drawing/2014/main" id="{AD76F920-3D95-0D67-C4BE-31A0DAD46236}"/>
              </a:ext>
            </a:extLst>
          </p:cNvPr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171CC3AC-3C4B-414E-7EC0-AFDB01A5F981}"/>
              </a:ext>
            </a:extLst>
          </p:cNvPr>
          <p:cNvGrpSpPr/>
          <p:nvPr/>
        </p:nvGrpSpPr>
        <p:grpSpPr>
          <a:xfrm>
            <a:off x="5394735" y="2151182"/>
            <a:ext cx="5748493" cy="2813043"/>
            <a:chOff x="5394735" y="2151182"/>
            <a:chExt cx="5748493" cy="2813043"/>
          </a:xfrm>
        </p:grpSpPr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4F4094A4-259B-13CA-EC41-0EE6CC32AE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000220" y="2187079"/>
              <a:ext cx="5143008" cy="504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003399"/>
                </a:buClr>
              </a:pPr>
              <a:r>
                <a:rPr lang="zh-CN" altLang="en-US" sz="2400" dirty="0">
                  <a:solidFill>
                    <a:srgbClr val="595959"/>
                  </a:solidFill>
                  <a:cs typeface="+mn-ea"/>
                  <a:sym typeface="+mn-lt"/>
                </a:rPr>
                <a:t>背景</a:t>
              </a:r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023DF900-82D0-34FE-23CB-8AC07C4FE4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000220" y="2914008"/>
              <a:ext cx="5143008" cy="504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003399"/>
                </a:buClr>
              </a:pPr>
              <a:r>
                <a:rPr lang="en-US" altLang="zh-CN" sz="2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TCMalloc</a:t>
              </a: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结构</a:t>
              </a: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EE09A68F-D97C-3645-D5A2-F06A77F3957F}"/>
                </a:ext>
              </a:extLst>
            </p:cNvPr>
            <p:cNvGrpSpPr/>
            <p:nvPr userDrawn="1"/>
          </p:nvGrpSpPr>
          <p:grpSpPr>
            <a:xfrm>
              <a:off x="5394735" y="2151182"/>
              <a:ext cx="509367" cy="576000"/>
              <a:chOff x="5349939" y="2853000"/>
              <a:chExt cx="509367" cy="576000"/>
            </a:xfrm>
          </p:grpSpPr>
          <p:sp>
            <p:nvSpPr>
              <p:cNvPr id="26" name="图形 11">
                <a:extLst>
                  <a:ext uri="{FF2B5EF4-FFF2-40B4-BE49-F238E27FC236}">
                    <a16:creationId xmlns:a16="http://schemas.microsoft.com/office/drawing/2014/main" id="{0A89E930-99B3-0D37-EF53-D69296B56A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49939" y="2853000"/>
                <a:ext cx="509367" cy="576000"/>
              </a:xfrm>
              <a:custGeom>
                <a:avLst/>
                <a:gdLst>
                  <a:gd name="connsiteX0" fmla="*/ 0 w 1638300"/>
                  <a:gd name="connsiteY0" fmla="*/ 526733 h 1852612"/>
                  <a:gd name="connsiteX1" fmla="*/ 0 w 1638300"/>
                  <a:gd name="connsiteY1" fmla="*/ 1325880 h 1852612"/>
                  <a:gd name="connsiteX2" fmla="*/ 63818 w 1638300"/>
                  <a:gd name="connsiteY2" fmla="*/ 1436370 h 1852612"/>
                  <a:gd name="connsiteX3" fmla="*/ 755333 w 1638300"/>
                  <a:gd name="connsiteY3" fmla="*/ 1835468 h 1852612"/>
                  <a:gd name="connsiteX4" fmla="*/ 882968 w 1638300"/>
                  <a:gd name="connsiteY4" fmla="*/ 1835468 h 1852612"/>
                  <a:gd name="connsiteX5" fmla="*/ 1574483 w 1638300"/>
                  <a:gd name="connsiteY5" fmla="*/ 1436370 h 1852612"/>
                  <a:gd name="connsiteX6" fmla="*/ 1638300 w 1638300"/>
                  <a:gd name="connsiteY6" fmla="*/ 1325880 h 1852612"/>
                  <a:gd name="connsiteX7" fmla="*/ 1638300 w 1638300"/>
                  <a:gd name="connsiteY7" fmla="*/ 526733 h 1852612"/>
                  <a:gd name="connsiteX8" fmla="*/ 1574483 w 1638300"/>
                  <a:gd name="connsiteY8" fmla="*/ 416243 h 1852612"/>
                  <a:gd name="connsiteX9" fmla="*/ 882968 w 1638300"/>
                  <a:gd name="connsiteY9" fmla="*/ 17145 h 1852612"/>
                  <a:gd name="connsiteX10" fmla="*/ 755333 w 1638300"/>
                  <a:gd name="connsiteY10" fmla="*/ 17145 h 1852612"/>
                  <a:gd name="connsiteX11" fmla="*/ 63818 w 1638300"/>
                  <a:gd name="connsiteY11" fmla="*/ 416243 h 1852612"/>
                  <a:gd name="connsiteX12" fmla="*/ 0 w 1638300"/>
                  <a:gd name="connsiteY12" fmla="*/ 526733 h 185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8300" h="1852612">
                    <a:moveTo>
                      <a:pt x="0" y="526733"/>
                    </a:moveTo>
                    <a:lnTo>
                      <a:pt x="0" y="1325880"/>
                    </a:lnTo>
                    <a:cubicBezTo>
                      <a:pt x="0" y="1371600"/>
                      <a:pt x="23813" y="1413510"/>
                      <a:pt x="63818" y="1436370"/>
                    </a:cubicBezTo>
                    <a:lnTo>
                      <a:pt x="755333" y="1835468"/>
                    </a:lnTo>
                    <a:cubicBezTo>
                      <a:pt x="794385" y="1858328"/>
                      <a:pt x="842963" y="1858328"/>
                      <a:pt x="882968" y="1835468"/>
                    </a:cubicBezTo>
                    <a:lnTo>
                      <a:pt x="1574483" y="1436370"/>
                    </a:lnTo>
                    <a:cubicBezTo>
                      <a:pt x="1613535" y="1413510"/>
                      <a:pt x="1638300" y="1371600"/>
                      <a:pt x="1638300" y="1325880"/>
                    </a:cubicBezTo>
                    <a:lnTo>
                      <a:pt x="1638300" y="526733"/>
                    </a:lnTo>
                    <a:cubicBezTo>
                      <a:pt x="1638300" y="481013"/>
                      <a:pt x="1614488" y="439103"/>
                      <a:pt x="1574483" y="416243"/>
                    </a:cubicBezTo>
                    <a:lnTo>
                      <a:pt x="882968" y="17145"/>
                    </a:lnTo>
                    <a:cubicBezTo>
                      <a:pt x="843915" y="-5715"/>
                      <a:pt x="795338" y="-5715"/>
                      <a:pt x="755333" y="17145"/>
                    </a:cubicBezTo>
                    <a:lnTo>
                      <a:pt x="63818" y="416243"/>
                    </a:lnTo>
                    <a:cubicBezTo>
                      <a:pt x="23813" y="439103"/>
                      <a:pt x="0" y="481013"/>
                      <a:pt x="0" y="52673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E6E6E6"/>
                </a:solidFill>
              </a:ln>
              <a:effectLst>
                <a:outerShdw blurRad="254000" dist="190500" dir="5400000" sx="80000" sy="80000" algn="t" rotWithShape="0">
                  <a:schemeClr val="tx2">
                    <a:alpha val="1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en-US" altLang="zh-CN" sz="2000" b="1" kern="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任意多边形: 形状 40">
                <a:extLst>
                  <a:ext uri="{FF2B5EF4-FFF2-40B4-BE49-F238E27FC236}">
                    <a16:creationId xmlns:a16="http://schemas.microsoft.com/office/drawing/2014/main" id="{1E9D8938-A70F-192F-3B91-5F2DB065E2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84325" y="3008007"/>
                <a:ext cx="240595" cy="265987"/>
              </a:xfrm>
              <a:custGeom>
                <a:avLst/>
                <a:gdLst>
                  <a:gd name="connsiteX0" fmla="*/ 351511 w 379092"/>
                  <a:gd name="connsiteY0" fmla="*/ 206420 h 419100"/>
                  <a:gd name="connsiteX1" fmla="*/ 370928 w 379092"/>
                  <a:gd name="connsiteY1" fmla="*/ 104722 h 419100"/>
                  <a:gd name="connsiteX2" fmla="*/ 293473 w 379092"/>
                  <a:gd name="connsiteY2" fmla="*/ 69549 h 419100"/>
                  <a:gd name="connsiteX3" fmla="*/ 269389 w 379092"/>
                  <a:gd name="connsiteY3" fmla="*/ 71247 h 419100"/>
                  <a:gd name="connsiteX4" fmla="*/ 189547 w 379092"/>
                  <a:gd name="connsiteY4" fmla="*/ 0 h 419100"/>
                  <a:gd name="connsiteX5" fmla="*/ 109653 w 379092"/>
                  <a:gd name="connsiteY5" fmla="*/ 71247 h 419100"/>
                  <a:gd name="connsiteX6" fmla="*/ 85621 w 379092"/>
                  <a:gd name="connsiteY6" fmla="*/ 69549 h 419100"/>
                  <a:gd name="connsiteX7" fmla="*/ 8167 w 379092"/>
                  <a:gd name="connsiteY7" fmla="*/ 104722 h 419100"/>
                  <a:gd name="connsiteX8" fmla="*/ 27531 w 379092"/>
                  <a:gd name="connsiteY8" fmla="*/ 206420 h 419100"/>
                  <a:gd name="connsiteX9" fmla="*/ 29918 w 379092"/>
                  <a:gd name="connsiteY9" fmla="*/ 209444 h 419100"/>
                  <a:gd name="connsiteX10" fmla="*/ 8167 w 379092"/>
                  <a:gd name="connsiteY10" fmla="*/ 314166 h 419100"/>
                  <a:gd name="connsiteX11" fmla="*/ 85621 w 379092"/>
                  <a:gd name="connsiteY11" fmla="*/ 349338 h 419100"/>
                  <a:gd name="connsiteX12" fmla="*/ 109653 w 379092"/>
                  <a:gd name="connsiteY12" fmla="*/ 347641 h 419100"/>
                  <a:gd name="connsiteX13" fmla="*/ 189547 w 379092"/>
                  <a:gd name="connsiteY13" fmla="*/ 419100 h 419100"/>
                  <a:gd name="connsiteX14" fmla="*/ 269389 w 379092"/>
                  <a:gd name="connsiteY14" fmla="*/ 347853 h 419100"/>
                  <a:gd name="connsiteX15" fmla="*/ 293473 w 379092"/>
                  <a:gd name="connsiteY15" fmla="*/ 349551 h 419100"/>
                  <a:gd name="connsiteX16" fmla="*/ 370928 w 379092"/>
                  <a:gd name="connsiteY16" fmla="*/ 314378 h 419100"/>
                  <a:gd name="connsiteX17" fmla="*/ 349177 w 379092"/>
                  <a:gd name="connsiteY17" fmla="*/ 209656 h 419100"/>
                  <a:gd name="connsiteX18" fmla="*/ 351511 w 379092"/>
                  <a:gd name="connsiteY18" fmla="*/ 206420 h 419100"/>
                  <a:gd name="connsiteX19" fmla="*/ 293473 w 379092"/>
                  <a:gd name="connsiteY19" fmla="*/ 90504 h 419100"/>
                  <a:gd name="connsiteX20" fmla="*/ 352784 w 379092"/>
                  <a:gd name="connsiteY20" fmla="*/ 115173 h 419100"/>
                  <a:gd name="connsiteX21" fmla="*/ 335543 w 379092"/>
                  <a:gd name="connsiteY21" fmla="*/ 192680 h 419100"/>
                  <a:gd name="connsiteX22" fmla="*/ 290396 w 379092"/>
                  <a:gd name="connsiteY22" fmla="*/ 151247 h 419100"/>
                  <a:gd name="connsiteX23" fmla="*/ 277081 w 379092"/>
                  <a:gd name="connsiteY23" fmla="*/ 91353 h 419100"/>
                  <a:gd name="connsiteX24" fmla="*/ 293473 w 379092"/>
                  <a:gd name="connsiteY24" fmla="*/ 90504 h 419100"/>
                  <a:gd name="connsiteX25" fmla="*/ 231457 w 379092"/>
                  <a:gd name="connsiteY25" fmla="*/ 282017 h 419100"/>
                  <a:gd name="connsiteX26" fmla="*/ 189547 w 379092"/>
                  <a:gd name="connsiteY26" fmla="*/ 303237 h 419100"/>
                  <a:gd name="connsiteX27" fmla="*/ 147637 w 379092"/>
                  <a:gd name="connsiteY27" fmla="*/ 282017 h 419100"/>
                  <a:gd name="connsiteX28" fmla="*/ 108486 w 379092"/>
                  <a:gd name="connsiteY28" fmla="*/ 256235 h 419100"/>
                  <a:gd name="connsiteX29" fmla="*/ 108486 w 379092"/>
                  <a:gd name="connsiteY29" fmla="*/ 162653 h 419100"/>
                  <a:gd name="connsiteX30" fmla="*/ 189547 w 379092"/>
                  <a:gd name="connsiteY30" fmla="*/ 115810 h 419100"/>
                  <a:gd name="connsiteX31" fmla="*/ 231457 w 379092"/>
                  <a:gd name="connsiteY31" fmla="*/ 137030 h 419100"/>
                  <a:gd name="connsiteX32" fmla="*/ 270556 w 379092"/>
                  <a:gd name="connsiteY32" fmla="*/ 162653 h 419100"/>
                  <a:gd name="connsiteX33" fmla="*/ 273261 w 379092"/>
                  <a:gd name="connsiteY33" fmla="*/ 209444 h 419100"/>
                  <a:gd name="connsiteX34" fmla="*/ 270556 w 379092"/>
                  <a:gd name="connsiteY34" fmla="*/ 256235 h 419100"/>
                  <a:gd name="connsiteX35" fmla="*/ 231457 w 379092"/>
                  <a:gd name="connsiteY35" fmla="*/ 282017 h 419100"/>
                  <a:gd name="connsiteX36" fmla="*/ 266312 w 379092"/>
                  <a:gd name="connsiteY36" fmla="*/ 284882 h 419100"/>
                  <a:gd name="connsiteX37" fmla="*/ 255702 w 379092"/>
                  <a:gd name="connsiteY37" fmla="*/ 324299 h 419100"/>
                  <a:gd name="connsiteX38" fmla="*/ 216444 w 379092"/>
                  <a:gd name="connsiteY38" fmla="*/ 313689 h 419100"/>
                  <a:gd name="connsiteX39" fmla="*/ 241749 w 379092"/>
                  <a:gd name="connsiteY39" fmla="*/ 300267 h 419100"/>
                  <a:gd name="connsiteX40" fmla="*/ 266312 w 379092"/>
                  <a:gd name="connsiteY40" fmla="*/ 284882 h 419100"/>
                  <a:gd name="connsiteX41" fmla="*/ 162492 w 379092"/>
                  <a:gd name="connsiteY41" fmla="*/ 313582 h 419100"/>
                  <a:gd name="connsiteX42" fmla="*/ 123234 w 379092"/>
                  <a:gd name="connsiteY42" fmla="*/ 324192 h 419100"/>
                  <a:gd name="connsiteX43" fmla="*/ 112624 w 379092"/>
                  <a:gd name="connsiteY43" fmla="*/ 284776 h 419100"/>
                  <a:gd name="connsiteX44" fmla="*/ 137027 w 379092"/>
                  <a:gd name="connsiteY44" fmla="*/ 300054 h 419100"/>
                  <a:gd name="connsiteX45" fmla="*/ 162492 w 379092"/>
                  <a:gd name="connsiteY45" fmla="*/ 313582 h 419100"/>
                  <a:gd name="connsiteX46" fmla="*/ 85834 w 379092"/>
                  <a:gd name="connsiteY46" fmla="*/ 238197 h 419100"/>
                  <a:gd name="connsiteX47" fmla="*/ 56921 w 379092"/>
                  <a:gd name="connsiteY47" fmla="*/ 209444 h 419100"/>
                  <a:gd name="connsiteX48" fmla="*/ 85834 w 379092"/>
                  <a:gd name="connsiteY48" fmla="*/ 180691 h 419100"/>
                  <a:gd name="connsiteX49" fmla="*/ 84825 w 379092"/>
                  <a:gd name="connsiteY49" fmla="*/ 209444 h 419100"/>
                  <a:gd name="connsiteX50" fmla="*/ 85834 w 379092"/>
                  <a:gd name="connsiteY50" fmla="*/ 238197 h 419100"/>
                  <a:gd name="connsiteX51" fmla="*/ 112783 w 379092"/>
                  <a:gd name="connsiteY51" fmla="*/ 134006 h 419100"/>
                  <a:gd name="connsiteX52" fmla="*/ 123393 w 379092"/>
                  <a:gd name="connsiteY52" fmla="*/ 94589 h 419100"/>
                  <a:gd name="connsiteX53" fmla="*/ 162651 w 379092"/>
                  <a:gd name="connsiteY53" fmla="*/ 105199 h 419100"/>
                  <a:gd name="connsiteX54" fmla="*/ 137346 w 379092"/>
                  <a:gd name="connsiteY54" fmla="*/ 118674 h 419100"/>
                  <a:gd name="connsiteX55" fmla="*/ 112783 w 379092"/>
                  <a:gd name="connsiteY55" fmla="*/ 134006 h 419100"/>
                  <a:gd name="connsiteX56" fmla="*/ 216603 w 379092"/>
                  <a:gd name="connsiteY56" fmla="*/ 105305 h 419100"/>
                  <a:gd name="connsiteX57" fmla="*/ 255861 w 379092"/>
                  <a:gd name="connsiteY57" fmla="*/ 94695 h 419100"/>
                  <a:gd name="connsiteX58" fmla="*/ 266471 w 379092"/>
                  <a:gd name="connsiteY58" fmla="*/ 134112 h 419100"/>
                  <a:gd name="connsiteX59" fmla="*/ 242067 w 379092"/>
                  <a:gd name="connsiteY59" fmla="*/ 118886 h 419100"/>
                  <a:gd name="connsiteX60" fmla="*/ 216603 w 379092"/>
                  <a:gd name="connsiteY60" fmla="*/ 105305 h 419100"/>
                  <a:gd name="connsiteX61" fmla="*/ 293261 w 379092"/>
                  <a:gd name="connsiteY61" fmla="*/ 180691 h 419100"/>
                  <a:gd name="connsiteX62" fmla="*/ 322174 w 379092"/>
                  <a:gd name="connsiteY62" fmla="*/ 209444 h 419100"/>
                  <a:gd name="connsiteX63" fmla="*/ 293261 w 379092"/>
                  <a:gd name="connsiteY63" fmla="*/ 238197 h 419100"/>
                  <a:gd name="connsiteX64" fmla="*/ 294269 w 379092"/>
                  <a:gd name="connsiteY64" fmla="*/ 209444 h 419100"/>
                  <a:gd name="connsiteX65" fmla="*/ 293261 w 379092"/>
                  <a:gd name="connsiteY65" fmla="*/ 180691 h 419100"/>
                  <a:gd name="connsiteX66" fmla="*/ 189547 w 379092"/>
                  <a:gd name="connsiteY66" fmla="*/ 21220 h 419100"/>
                  <a:gd name="connsiteX67" fmla="*/ 247903 w 379092"/>
                  <a:gd name="connsiteY67" fmla="*/ 75120 h 419100"/>
                  <a:gd name="connsiteX68" fmla="*/ 189547 w 379092"/>
                  <a:gd name="connsiteY68" fmla="*/ 93422 h 419100"/>
                  <a:gd name="connsiteX69" fmla="*/ 131192 w 379092"/>
                  <a:gd name="connsiteY69" fmla="*/ 75120 h 419100"/>
                  <a:gd name="connsiteX70" fmla="*/ 189547 w 379092"/>
                  <a:gd name="connsiteY70" fmla="*/ 21220 h 419100"/>
                  <a:gd name="connsiteX71" fmla="*/ 26523 w 379092"/>
                  <a:gd name="connsiteY71" fmla="*/ 115173 h 419100"/>
                  <a:gd name="connsiteX72" fmla="*/ 85834 w 379092"/>
                  <a:gd name="connsiteY72" fmla="*/ 90504 h 419100"/>
                  <a:gd name="connsiteX73" fmla="*/ 102226 w 379092"/>
                  <a:gd name="connsiteY73" fmla="*/ 91353 h 419100"/>
                  <a:gd name="connsiteX74" fmla="*/ 88910 w 379092"/>
                  <a:gd name="connsiteY74" fmla="*/ 151247 h 419100"/>
                  <a:gd name="connsiteX75" fmla="*/ 43499 w 379092"/>
                  <a:gd name="connsiteY75" fmla="*/ 192680 h 419100"/>
                  <a:gd name="connsiteX76" fmla="*/ 26523 w 379092"/>
                  <a:gd name="connsiteY76" fmla="*/ 115173 h 419100"/>
                  <a:gd name="connsiteX77" fmla="*/ 85621 w 379092"/>
                  <a:gd name="connsiteY77" fmla="*/ 328383 h 419100"/>
                  <a:gd name="connsiteX78" fmla="*/ 26311 w 379092"/>
                  <a:gd name="connsiteY78" fmla="*/ 303715 h 419100"/>
                  <a:gd name="connsiteX79" fmla="*/ 43658 w 379092"/>
                  <a:gd name="connsiteY79" fmla="*/ 226049 h 419100"/>
                  <a:gd name="connsiteX80" fmla="*/ 88698 w 379092"/>
                  <a:gd name="connsiteY80" fmla="*/ 267694 h 419100"/>
                  <a:gd name="connsiteX81" fmla="*/ 102014 w 379092"/>
                  <a:gd name="connsiteY81" fmla="*/ 327534 h 419100"/>
                  <a:gd name="connsiteX82" fmla="*/ 85621 w 379092"/>
                  <a:gd name="connsiteY82" fmla="*/ 328383 h 419100"/>
                  <a:gd name="connsiteX83" fmla="*/ 189547 w 379092"/>
                  <a:gd name="connsiteY83" fmla="*/ 397880 h 419100"/>
                  <a:gd name="connsiteX84" fmla="*/ 131192 w 379092"/>
                  <a:gd name="connsiteY84" fmla="*/ 344033 h 419100"/>
                  <a:gd name="connsiteX85" fmla="*/ 189547 w 379092"/>
                  <a:gd name="connsiteY85" fmla="*/ 325678 h 419100"/>
                  <a:gd name="connsiteX86" fmla="*/ 247903 w 379092"/>
                  <a:gd name="connsiteY86" fmla="*/ 344033 h 419100"/>
                  <a:gd name="connsiteX87" fmla="*/ 189547 w 379092"/>
                  <a:gd name="connsiteY87" fmla="*/ 397880 h 419100"/>
                  <a:gd name="connsiteX88" fmla="*/ 352784 w 379092"/>
                  <a:gd name="connsiteY88" fmla="*/ 303715 h 419100"/>
                  <a:gd name="connsiteX89" fmla="*/ 293473 w 379092"/>
                  <a:gd name="connsiteY89" fmla="*/ 328383 h 419100"/>
                  <a:gd name="connsiteX90" fmla="*/ 277081 w 379092"/>
                  <a:gd name="connsiteY90" fmla="*/ 327534 h 419100"/>
                  <a:gd name="connsiteX91" fmla="*/ 290396 w 379092"/>
                  <a:gd name="connsiteY91" fmla="*/ 267694 h 419100"/>
                  <a:gd name="connsiteX92" fmla="*/ 335437 w 379092"/>
                  <a:gd name="connsiteY92" fmla="*/ 226049 h 419100"/>
                  <a:gd name="connsiteX93" fmla="*/ 352784 w 379092"/>
                  <a:gd name="connsiteY93" fmla="*/ 303715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379092" h="419100">
                    <a:moveTo>
                      <a:pt x="351511" y="206420"/>
                    </a:moveTo>
                    <a:cubicBezTo>
                      <a:pt x="379628" y="167799"/>
                      <a:pt x="386524" y="131725"/>
                      <a:pt x="370928" y="104722"/>
                    </a:cubicBezTo>
                    <a:cubicBezTo>
                      <a:pt x="361643" y="88807"/>
                      <a:pt x="340688" y="69549"/>
                      <a:pt x="293473" y="69549"/>
                    </a:cubicBezTo>
                    <a:cubicBezTo>
                      <a:pt x="285418" y="69634"/>
                      <a:pt x="277376" y="70200"/>
                      <a:pt x="269389" y="71247"/>
                    </a:cubicBezTo>
                    <a:cubicBezTo>
                      <a:pt x="250503" y="27162"/>
                      <a:pt x="222280" y="0"/>
                      <a:pt x="189547" y="0"/>
                    </a:cubicBezTo>
                    <a:cubicBezTo>
                      <a:pt x="156815" y="0"/>
                      <a:pt x="128592" y="27162"/>
                      <a:pt x="109653" y="71247"/>
                    </a:cubicBezTo>
                    <a:cubicBezTo>
                      <a:pt x="101684" y="70200"/>
                      <a:pt x="93658" y="69634"/>
                      <a:pt x="85621" y="69549"/>
                    </a:cubicBezTo>
                    <a:cubicBezTo>
                      <a:pt x="38353" y="69549"/>
                      <a:pt x="17398" y="88701"/>
                      <a:pt x="8167" y="104722"/>
                    </a:cubicBezTo>
                    <a:cubicBezTo>
                      <a:pt x="-7430" y="131725"/>
                      <a:pt x="-533" y="167799"/>
                      <a:pt x="27531" y="206420"/>
                    </a:cubicBezTo>
                    <a:cubicBezTo>
                      <a:pt x="28274" y="207428"/>
                      <a:pt x="29122" y="208436"/>
                      <a:pt x="29918" y="209444"/>
                    </a:cubicBezTo>
                    <a:cubicBezTo>
                      <a:pt x="1165" y="247853"/>
                      <a:pt x="-8172" y="285837"/>
                      <a:pt x="8167" y="314166"/>
                    </a:cubicBezTo>
                    <a:cubicBezTo>
                      <a:pt x="17398" y="330081"/>
                      <a:pt x="38353" y="349338"/>
                      <a:pt x="85621" y="349338"/>
                    </a:cubicBezTo>
                    <a:cubicBezTo>
                      <a:pt x="93658" y="349254"/>
                      <a:pt x="101684" y="348687"/>
                      <a:pt x="109653" y="347641"/>
                    </a:cubicBezTo>
                    <a:cubicBezTo>
                      <a:pt x="128592" y="391726"/>
                      <a:pt x="156815" y="419100"/>
                      <a:pt x="189547" y="419100"/>
                    </a:cubicBezTo>
                    <a:cubicBezTo>
                      <a:pt x="222280" y="419100"/>
                      <a:pt x="250503" y="391938"/>
                      <a:pt x="269389" y="347853"/>
                    </a:cubicBezTo>
                    <a:cubicBezTo>
                      <a:pt x="277376" y="348900"/>
                      <a:pt x="285418" y="349466"/>
                      <a:pt x="293473" y="349551"/>
                    </a:cubicBezTo>
                    <a:cubicBezTo>
                      <a:pt x="340688" y="349551"/>
                      <a:pt x="361643" y="330453"/>
                      <a:pt x="370928" y="314378"/>
                    </a:cubicBezTo>
                    <a:cubicBezTo>
                      <a:pt x="387267" y="286049"/>
                      <a:pt x="377877" y="248065"/>
                      <a:pt x="349177" y="209656"/>
                    </a:cubicBezTo>
                    <a:cubicBezTo>
                      <a:pt x="350132" y="208436"/>
                      <a:pt x="350821" y="207428"/>
                      <a:pt x="351511" y="206420"/>
                    </a:cubicBezTo>
                    <a:close/>
                    <a:moveTo>
                      <a:pt x="293473" y="90504"/>
                    </a:moveTo>
                    <a:cubicBezTo>
                      <a:pt x="321696" y="90504"/>
                      <a:pt x="343182" y="98568"/>
                      <a:pt x="352784" y="115173"/>
                    </a:cubicBezTo>
                    <a:cubicBezTo>
                      <a:pt x="364190" y="134908"/>
                      <a:pt x="356710" y="162919"/>
                      <a:pt x="335543" y="192680"/>
                    </a:cubicBezTo>
                    <a:cubicBezTo>
                      <a:pt x="321804" y="177506"/>
                      <a:pt x="306691" y="163636"/>
                      <a:pt x="290396" y="151247"/>
                    </a:cubicBezTo>
                    <a:cubicBezTo>
                      <a:pt x="287784" y="130920"/>
                      <a:pt x="283327" y="110872"/>
                      <a:pt x="277081" y="91353"/>
                    </a:cubicBezTo>
                    <a:cubicBezTo>
                      <a:pt x="282757" y="90823"/>
                      <a:pt x="288222" y="90504"/>
                      <a:pt x="293473" y="90504"/>
                    </a:cubicBezTo>
                    <a:close/>
                    <a:moveTo>
                      <a:pt x="231457" y="282017"/>
                    </a:moveTo>
                    <a:cubicBezTo>
                      <a:pt x="217884" y="289848"/>
                      <a:pt x="203893" y="296932"/>
                      <a:pt x="189547" y="303237"/>
                    </a:cubicBezTo>
                    <a:cubicBezTo>
                      <a:pt x="175197" y="296943"/>
                      <a:pt x="161205" y="289858"/>
                      <a:pt x="147637" y="282017"/>
                    </a:cubicBezTo>
                    <a:cubicBezTo>
                      <a:pt x="134102" y="274184"/>
                      <a:pt x="121029" y="265575"/>
                      <a:pt x="108486" y="256235"/>
                    </a:cubicBezTo>
                    <a:cubicBezTo>
                      <a:pt x="104878" y="225145"/>
                      <a:pt x="104878" y="193743"/>
                      <a:pt x="108486" y="162653"/>
                    </a:cubicBezTo>
                    <a:cubicBezTo>
                      <a:pt x="133590" y="143936"/>
                      <a:pt x="160795" y="128215"/>
                      <a:pt x="189547" y="115810"/>
                    </a:cubicBezTo>
                    <a:cubicBezTo>
                      <a:pt x="203904" y="122092"/>
                      <a:pt x="217896" y="129177"/>
                      <a:pt x="231457" y="137030"/>
                    </a:cubicBezTo>
                    <a:cubicBezTo>
                      <a:pt x="244952" y="144845"/>
                      <a:pt x="258005" y="153399"/>
                      <a:pt x="270556" y="162653"/>
                    </a:cubicBezTo>
                    <a:cubicBezTo>
                      <a:pt x="272338" y="178187"/>
                      <a:pt x="273242" y="193808"/>
                      <a:pt x="273261" y="209444"/>
                    </a:cubicBezTo>
                    <a:cubicBezTo>
                      <a:pt x="273242" y="225079"/>
                      <a:pt x="272338" y="240701"/>
                      <a:pt x="270556" y="256235"/>
                    </a:cubicBezTo>
                    <a:cubicBezTo>
                      <a:pt x="258021" y="265561"/>
                      <a:pt x="244967" y="274169"/>
                      <a:pt x="231457" y="282017"/>
                    </a:cubicBezTo>
                    <a:close/>
                    <a:moveTo>
                      <a:pt x="266312" y="284882"/>
                    </a:moveTo>
                    <a:cubicBezTo>
                      <a:pt x="263682" y="298248"/>
                      <a:pt x="260137" y="311418"/>
                      <a:pt x="255702" y="324299"/>
                    </a:cubicBezTo>
                    <a:cubicBezTo>
                      <a:pt x="242387" y="321668"/>
                      <a:pt x="229270" y="318123"/>
                      <a:pt x="216444" y="313689"/>
                    </a:cubicBezTo>
                    <a:cubicBezTo>
                      <a:pt x="224932" y="309498"/>
                      <a:pt x="233367" y="305094"/>
                      <a:pt x="241749" y="300267"/>
                    </a:cubicBezTo>
                    <a:cubicBezTo>
                      <a:pt x="250131" y="295439"/>
                      <a:pt x="258407" y="290134"/>
                      <a:pt x="266312" y="284882"/>
                    </a:cubicBezTo>
                    <a:close/>
                    <a:moveTo>
                      <a:pt x="162492" y="313582"/>
                    </a:moveTo>
                    <a:cubicBezTo>
                      <a:pt x="149661" y="318004"/>
                      <a:pt x="136545" y="321549"/>
                      <a:pt x="123234" y="324192"/>
                    </a:cubicBezTo>
                    <a:cubicBezTo>
                      <a:pt x="118775" y="311319"/>
                      <a:pt x="115229" y="298148"/>
                      <a:pt x="112624" y="284776"/>
                    </a:cubicBezTo>
                    <a:cubicBezTo>
                      <a:pt x="120528" y="290081"/>
                      <a:pt x="128539" y="295386"/>
                      <a:pt x="137027" y="300054"/>
                    </a:cubicBezTo>
                    <a:cubicBezTo>
                      <a:pt x="145515" y="304723"/>
                      <a:pt x="153844" y="309391"/>
                      <a:pt x="162492" y="313582"/>
                    </a:cubicBezTo>
                    <a:close/>
                    <a:moveTo>
                      <a:pt x="85834" y="238197"/>
                    </a:moveTo>
                    <a:cubicBezTo>
                      <a:pt x="75547" y="229288"/>
                      <a:pt x="65887" y="219681"/>
                      <a:pt x="56921" y="209444"/>
                    </a:cubicBezTo>
                    <a:cubicBezTo>
                      <a:pt x="65900" y="199220"/>
                      <a:pt x="75560" y="189613"/>
                      <a:pt x="85834" y="180691"/>
                    </a:cubicBezTo>
                    <a:cubicBezTo>
                      <a:pt x="85250" y="190080"/>
                      <a:pt x="84825" y="199630"/>
                      <a:pt x="84825" y="209444"/>
                    </a:cubicBezTo>
                    <a:cubicBezTo>
                      <a:pt x="84825" y="219258"/>
                      <a:pt x="85250" y="228807"/>
                      <a:pt x="85834" y="238197"/>
                    </a:cubicBezTo>
                    <a:close/>
                    <a:moveTo>
                      <a:pt x="112783" y="134006"/>
                    </a:moveTo>
                    <a:cubicBezTo>
                      <a:pt x="115413" y="120639"/>
                      <a:pt x="118958" y="107470"/>
                      <a:pt x="123393" y="94589"/>
                    </a:cubicBezTo>
                    <a:cubicBezTo>
                      <a:pt x="136704" y="97233"/>
                      <a:pt x="149820" y="100778"/>
                      <a:pt x="162651" y="105199"/>
                    </a:cubicBezTo>
                    <a:cubicBezTo>
                      <a:pt x="154163" y="109390"/>
                      <a:pt x="145728" y="113793"/>
                      <a:pt x="137346" y="118674"/>
                    </a:cubicBezTo>
                    <a:cubicBezTo>
                      <a:pt x="128964" y="123555"/>
                      <a:pt x="120635" y="128807"/>
                      <a:pt x="112783" y="134006"/>
                    </a:cubicBezTo>
                    <a:close/>
                    <a:moveTo>
                      <a:pt x="216603" y="105305"/>
                    </a:moveTo>
                    <a:cubicBezTo>
                      <a:pt x="229430" y="100871"/>
                      <a:pt x="242547" y="97326"/>
                      <a:pt x="255861" y="94695"/>
                    </a:cubicBezTo>
                    <a:cubicBezTo>
                      <a:pt x="260296" y="107576"/>
                      <a:pt x="263841" y="120746"/>
                      <a:pt x="266471" y="134112"/>
                    </a:cubicBezTo>
                    <a:cubicBezTo>
                      <a:pt x="258619" y="128807"/>
                      <a:pt x="250556" y="123502"/>
                      <a:pt x="242067" y="118886"/>
                    </a:cubicBezTo>
                    <a:cubicBezTo>
                      <a:pt x="233579" y="114271"/>
                      <a:pt x="225091" y="109496"/>
                      <a:pt x="216603" y="105305"/>
                    </a:cubicBezTo>
                    <a:close/>
                    <a:moveTo>
                      <a:pt x="293261" y="180691"/>
                    </a:moveTo>
                    <a:cubicBezTo>
                      <a:pt x="303535" y="189613"/>
                      <a:pt x="313194" y="199220"/>
                      <a:pt x="322174" y="209444"/>
                    </a:cubicBezTo>
                    <a:cubicBezTo>
                      <a:pt x="313208" y="219681"/>
                      <a:pt x="303548" y="229288"/>
                      <a:pt x="293261" y="238197"/>
                    </a:cubicBezTo>
                    <a:cubicBezTo>
                      <a:pt x="293845" y="228807"/>
                      <a:pt x="294269" y="219258"/>
                      <a:pt x="294269" y="209444"/>
                    </a:cubicBezTo>
                    <a:cubicBezTo>
                      <a:pt x="294269" y="199630"/>
                      <a:pt x="293845" y="190080"/>
                      <a:pt x="293261" y="180691"/>
                    </a:cubicBezTo>
                    <a:close/>
                    <a:moveTo>
                      <a:pt x="189547" y="21220"/>
                    </a:moveTo>
                    <a:cubicBezTo>
                      <a:pt x="212359" y="21220"/>
                      <a:pt x="233049" y="41804"/>
                      <a:pt x="247903" y="75120"/>
                    </a:cubicBezTo>
                    <a:cubicBezTo>
                      <a:pt x="227937" y="79442"/>
                      <a:pt x="208406" y="85568"/>
                      <a:pt x="189547" y="93422"/>
                    </a:cubicBezTo>
                    <a:cubicBezTo>
                      <a:pt x="170691" y="85564"/>
                      <a:pt x="151159" y="79438"/>
                      <a:pt x="131192" y="75120"/>
                    </a:cubicBezTo>
                    <a:cubicBezTo>
                      <a:pt x="146046" y="41539"/>
                      <a:pt x="166736" y="21220"/>
                      <a:pt x="189547" y="21220"/>
                    </a:cubicBezTo>
                    <a:close/>
                    <a:moveTo>
                      <a:pt x="26523" y="115173"/>
                    </a:moveTo>
                    <a:cubicBezTo>
                      <a:pt x="36125" y="98568"/>
                      <a:pt x="57557" y="90504"/>
                      <a:pt x="85834" y="90504"/>
                    </a:cubicBezTo>
                    <a:cubicBezTo>
                      <a:pt x="91139" y="90504"/>
                      <a:pt x="96444" y="90823"/>
                      <a:pt x="102226" y="91353"/>
                    </a:cubicBezTo>
                    <a:cubicBezTo>
                      <a:pt x="95955" y="110866"/>
                      <a:pt x="91497" y="130916"/>
                      <a:pt x="88910" y="151247"/>
                    </a:cubicBezTo>
                    <a:cubicBezTo>
                      <a:pt x="72537" y="163640"/>
                      <a:pt x="57336" y="177509"/>
                      <a:pt x="43499" y="192680"/>
                    </a:cubicBezTo>
                    <a:cubicBezTo>
                      <a:pt x="22332" y="163025"/>
                      <a:pt x="14905" y="134908"/>
                      <a:pt x="26523" y="115173"/>
                    </a:cubicBezTo>
                    <a:close/>
                    <a:moveTo>
                      <a:pt x="85621" y="328383"/>
                    </a:moveTo>
                    <a:cubicBezTo>
                      <a:pt x="57345" y="328383"/>
                      <a:pt x="35913" y="320320"/>
                      <a:pt x="26311" y="303715"/>
                    </a:cubicBezTo>
                    <a:cubicBezTo>
                      <a:pt x="14905" y="283927"/>
                      <a:pt x="22385" y="255969"/>
                      <a:pt x="43658" y="226049"/>
                    </a:cubicBezTo>
                    <a:cubicBezTo>
                      <a:pt x="57370" y="241275"/>
                      <a:pt x="72446" y="255214"/>
                      <a:pt x="88698" y="267694"/>
                    </a:cubicBezTo>
                    <a:cubicBezTo>
                      <a:pt x="91290" y="288007"/>
                      <a:pt x="95748" y="308039"/>
                      <a:pt x="102014" y="327534"/>
                    </a:cubicBezTo>
                    <a:cubicBezTo>
                      <a:pt x="96338" y="328065"/>
                      <a:pt x="90873" y="328383"/>
                      <a:pt x="85621" y="328383"/>
                    </a:cubicBezTo>
                    <a:close/>
                    <a:moveTo>
                      <a:pt x="189547" y="397880"/>
                    </a:moveTo>
                    <a:cubicBezTo>
                      <a:pt x="166736" y="397880"/>
                      <a:pt x="146046" y="377296"/>
                      <a:pt x="131192" y="344033"/>
                    </a:cubicBezTo>
                    <a:cubicBezTo>
                      <a:pt x="151153" y="339672"/>
                      <a:pt x="170684" y="333529"/>
                      <a:pt x="189547" y="325678"/>
                    </a:cubicBezTo>
                    <a:cubicBezTo>
                      <a:pt x="208413" y="333524"/>
                      <a:pt x="227943" y="339667"/>
                      <a:pt x="247903" y="344033"/>
                    </a:cubicBezTo>
                    <a:cubicBezTo>
                      <a:pt x="233049" y="377349"/>
                      <a:pt x="212200" y="397880"/>
                      <a:pt x="189547" y="397880"/>
                    </a:cubicBezTo>
                    <a:close/>
                    <a:moveTo>
                      <a:pt x="352784" y="303715"/>
                    </a:moveTo>
                    <a:cubicBezTo>
                      <a:pt x="343182" y="320320"/>
                      <a:pt x="321696" y="328383"/>
                      <a:pt x="293473" y="328383"/>
                    </a:cubicBezTo>
                    <a:cubicBezTo>
                      <a:pt x="288168" y="328383"/>
                      <a:pt x="282863" y="328065"/>
                      <a:pt x="277081" y="327534"/>
                    </a:cubicBezTo>
                    <a:cubicBezTo>
                      <a:pt x="283322" y="308032"/>
                      <a:pt x="287779" y="288002"/>
                      <a:pt x="290396" y="267694"/>
                    </a:cubicBezTo>
                    <a:cubicBezTo>
                      <a:pt x="306648" y="255214"/>
                      <a:pt x="321725" y="241275"/>
                      <a:pt x="335437" y="226049"/>
                    </a:cubicBezTo>
                    <a:cubicBezTo>
                      <a:pt x="356710" y="255757"/>
                      <a:pt x="364190" y="283927"/>
                      <a:pt x="352784" y="303715"/>
                    </a:cubicBezTo>
                    <a:close/>
                  </a:path>
                </a:pathLst>
              </a:custGeom>
              <a:solidFill>
                <a:srgbClr val="A6A6A6"/>
              </a:solidFill>
              <a:ln w="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A892AEA2-7F33-8167-4B42-DCA537E78564}"/>
                </a:ext>
              </a:extLst>
            </p:cNvPr>
            <p:cNvGrpSpPr/>
            <p:nvPr userDrawn="1"/>
          </p:nvGrpSpPr>
          <p:grpSpPr>
            <a:xfrm>
              <a:off x="5394735" y="2914008"/>
              <a:ext cx="509367" cy="576000"/>
              <a:chOff x="5349939" y="3614477"/>
              <a:chExt cx="509367" cy="576000"/>
            </a:xfrm>
          </p:grpSpPr>
          <p:sp>
            <p:nvSpPr>
              <p:cNvPr id="24" name="图形 11">
                <a:extLst>
                  <a:ext uri="{FF2B5EF4-FFF2-40B4-BE49-F238E27FC236}">
                    <a16:creationId xmlns:a16="http://schemas.microsoft.com/office/drawing/2014/main" id="{355741F8-5B16-3F85-F17D-2C25B86A11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49939" y="3614477"/>
                <a:ext cx="509367" cy="576000"/>
              </a:xfrm>
              <a:custGeom>
                <a:avLst/>
                <a:gdLst>
                  <a:gd name="connsiteX0" fmla="*/ 0 w 1638300"/>
                  <a:gd name="connsiteY0" fmla="*/ 526733 h 1852612"/>
                  <a:gd name="connsiteX1" fmla="*/ 0 w 1638300"/>
                  <a:gd name="connsiteY1" fmla="*/ 1325880 h 1852612"/>
                  <a:gd name="connsiteX2" fmla="*/ 63818 w 1638300"/>
                  <a:gd name="connsiteY2" fmla="*/ 1436370 h 1852612"/>
                  <a:gd name="connsiteX3" fmla="*/ 755333 w 1638300"/>
                  <a:gd name="connsiteY3" fmla="*/ 1835468 h 1852612"/>
                  <a:gd name="connsiteX4" fmla="*/ 882968 w 1638300"/>
                  <a:gd name="connsiteY4" fmla="*/ 1835468 h 1852612"/>
                  <a:gd name="connsiteX5" fmla="*/ 1574483 w 1638300"/>
                  <a:gd name="connsiteY5" fmla="*/ 1436370 h 1852612"/>
                  <a:gd name="connsiteX6" fmla="*/ 1638300 w 1638300"/>
                  <a:gd name="connsiteY6" fmla="*/ 1325880 h 1852612"/>
                  <a:gd name="connsiteX7" fmla="*/ 1638300 w 1638300"/>
                  <a:gd name="connsiteY7" fmla="*/ 526733 h 1852612"/>
                  <a:gd name="connsiteX8" fmla="*/ 1574483 w 1638300"/>
                  <a:gd name="connsiteY8" fmla="*/ 416243 h 1852612"/>
                  <a:gd name="connsiteX9" fmla="*/ 882968 w 1638300"/>
                  <a:gd name="connsiteY9" fmla="*/ 17145 h 1852612"/>
                  <a:gd name="connsiteX10" fmla="*/ 755333 w 1638300"/>
                  <a:gd name="connsiteY10" fmla="*/ 17145 h 1852612"/>
                  <a:gd name="connsiteX11" fmla="*/ 63818 w 1638300"/>
                  <a:gd name="connsiteY11" fmla="*/ 416243 h 1852612"/>
                  <a:gd name="connsiteX12" fmla="*/ 0 w 1638300"/>
                  <a:gd name="connsiteY12" fmla="*/ 526733 h 185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8300" h="1852612">
                    <a:moveTo>
                      <a:pt x="0" y="526733"/>
                    </a:moveTo>
                    <a:lnTo>
                      <a:pt x="0" y="1325880"/>
                    </a:lnTo>
                    <a:cubicBezTo>
                      <a:pt x="0" y="1371600"/>
                      <a:pt x="23813" y="1413510"/>
                      <a:pt x="63818" y="1436370"/>
                    </a:cubicBezTo>
                    <a:lnTo>
                      <a:pt x="755333" y="1835468"/>
                    </a:lnTo>
                    <a:cubicBezTo>
                      <a:pt x="794385" y="1858328"/>
                      <a:pt x="842963" y="1858328"/>
                      <a:pt x="882968" y="1835468"/>
                    </a:cubicBezTo>
                    <a:lnTo>
                      <a:pt x="1574483" y="1436370"/>
                    </a:lnTo>
                    <a:cubicBezTo>
                      <a:pt x="1613535" y="1413510"/>
                      <a:pt x="1638300" y="1371600"/>
                      <a:pt x="1638300" y="1325880"/>
                    </a:cubicBezTo>
                    <a:lnTo>
                      <a:pt x="1638300" y="526733"/>
                    </a:lnTo>
                    <a:cubicBezTo>
                      <a:pt x="1638300" y="481013"/>
                      <a:pt x="1614488" y="439103"/>
                      <a:pt x="1574483" y="416243"/>
                    </a:cubicBezTo>
                    <a:lnTo>
                      <a:pt x="882968" y="17145"/>
                    </a:lnTo>
                    <a:cubicBezTo>
                      <a:pt x="843915" y="-5715"/>
                      <a:pt x="795338" y="-5715"/>
                      <a:pt x="755333" y="17145"/>
                    </a:cubicBezTo>
                    <a:lnTo>
                      <a:pt x="63818" y="416243"/>
                    </a:lnTo>
                    <a:cubicBezTo>
                      <a:pt x="23813" y="439103"/>
                      <a:pt x="0" y="481013"/>
                      <a:pt x="0" y="52673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0" dist="63500" dir="5400000" algn="t" rotWithShape="0">
                  <a:schemeClr val="tx1">
                    <a:alpha val="5000"/>
                  </a:schemeClr>
                </a:outerShdw>
              </a:effectLst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0"/>
                  </a:spcBef>
                  <a:buClr>
                    <a:srgbClr val="FFCC00"/>
                  </a:buClr>
                  <a:buSzPct val="80000"/>
                </a:pPr>
                <a:endParaRPr lang="en-US" altLang="zh-CN" sz="1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任意多边形: 形状 37">
                <a:extLst>
                  <a:ext uri="{FF2B5EF4-FFF2-40B4-BE49-F238E27FC236}">
                    <a16:creationId xmlns:a16="http://schemas.microsoft.com/office/drawing/2014/main" id="{E9806232-CD27-D1EE-5735-B4E0C5788732}"/>
                  </a:ext>
                </a:extLst>
              </p:cNvPr>
              <p:cNvSpPr/>
              <p:nvPr/>
            </p:nvSpPr>
            <p:spPr>
              <a:xfrm>
                <a:off x="5471889" y="3769746"/>
                <a:ext cx="265466" cy="265463"/>
              </a:xfrm>
              <a:custGeom>
                <a:avLst/>
                <a:gdLst>
                  <a:gd name="connsiteX0" fmla="*/ 184040 w 366717"/>
                  <a:gd name="connsiteY0" fmla="*/ 157687 h 366713"/>
                  <a:gd name="connsiteX1" fmla="*/ 157961 w 366717"/>
                  <a:gd name="connsiteY1" fmla="*/ 183766 h 366713"/>
                  <a:gd name="connsiteX2" fmla="*/ 184040 w 366717"/>
                  <a:gd name="connsiteY2" fmla="*/ 209845 h 366713"/>
                  <a:gd name="connsiteX3" fmla="*/ 210119 w 366717"/>
                  <a:gd name="connsiteY3" fmla="*/ 183766 h 366713"/>
                  <a:gd name="connsiteX4" fmla="*/ 184040 w 366717"/>
                  <a:gd name="connsiteY4" fmla="*/ 157687 h 366713"/>
                  <a:gd name="connsiteX5" fmla="*/ 184040 w 366717"/>
                  <a:gd name="connsiteY5" fmla="*/ 131497 h 366713"/>
                  <a:gd name="connsiteX6" fmla="*/ 236313 w 366717"/>
                  <a:gd name="connsiteY6" fmla="*/ 183770 h 366713"/>
                  <a:gd name="connsiteX7" fmla="*/ 184040 w 366717"/>
                  <a:gd name="connsiteY7" fmla="*/ 236043 h 366713"/>
                  <a:gd name="connsiteX8" fmla="*/ 131767 w 366717"/>
                  <a:gd name="connsiteY8" fmla="*/ 183770 h 366713"/>
                  <a:gd name="connsiteX9" fmla="*/ 184040 w 366717"/>
                  <a:gd name="connsiteY9" fmla="*/ 131497 h 366713"/>
                  <a:gd name="connsiteX10" fmla="*/ 196449 w 366717"/>
                  <a:gd name="connsiteY10" fmla="*/ 63651 h 366713"/>
                  <a:gd name="connsiteX11" fmla="*/ 196449 w 366717"/>
                  <a:gd name="connsiteY11" fmla="*/ 95828 h 366713"/>
                  <a:gd name="connsiteX12" fmla="*/ 192168 w 366717"/>
                  <a:gd name="connsiteY12" fmla="*/ 99692 h 366713"/>
                  <a:gd name="connsiteX13" fmla="*/ 174606 w 366717"/>
                  <a:gd name="connsiteY13" fmla="*/ 99827 h 366713"/>
                  <a:gd name="connsiteX14" fmla="*/ 170259 w 366717"/>
                  <a:gd name="connsiteY14" fmla="*/ 95967 h 366713"/>
                  <a:gd name="connsiteX15" fmla="*/ 170259 w 366717"/>
                  <a:gd name="connsiteY15" fmla="*/ 63802 h 366713"/>
                  <a:gd name="connsiteX16" fmla="*/ 64040 w 366717"/>
                  <a:gd name="connsiteY16" fmla="*/ 170263 h 366713"/>
                  <a:gd name="connsiteX17" fmla="*/ 96205 w 366717"/>
                  <a:gd name="connsiteY17" fmla="*/ 170263 h 366713"/>
                  <a:gd name="connsiteX18" fmla="*/ 100064 w 366717"/>
                  <a:gd name="connsiteY18" fmla="*/ 174602 h 366713"/>
                  <a:gd name="connsiteX19" fmla="*/ 99565 w 366717"/>
                  <a:gd name="connsiteY19" fmla="*/ 183770 h 366713"/>
                  <a:gd name="connsiteX20" fmla="*/ 99982 w 366717"/>
                  <a:gd name="connsiteY20" fmla="*/ 192168 h 366713"/>
                  <a:gd name="connsiteX21" fmla="*/ 96119 w 366717"/>
                  <a:gd name="connsiteY21" fmla="*/ 196457 h 366713"/>
                  <a:gd name="connsiteX22" fmla="*/ 63950 w 366717"/>
                  <a:gd name="connsiteY22" fmla="*/ 196457 h 366713"/>
                  <a:gd name="connsiteX23" fmla="*/ 170263 w 366717"/>
                  <a:gd name="connsiteY23" fmla="*/ 303741 h 366713"/>
                  <a:gd name="connsiteX24" fmla="*/ 170263 w 366717"/>
                  <a:gd name="connsiteY24" fmla="*/ 271576 h 366713"/>
                  <a:gd name="connsiteX25" fmla="*/ 174610 w 366717"/>
                  <a:gd name="connsiteY25" fmla="*/ 267717 h 366713"/>
                  <a:gd name="connsiteX26" fmla="*/ 192172 w 366717"/>
                  <a:gd name="connsiteY26" fmla="*/ 267852 h 366713"/>
                  <a:gd name="connsiteX27" fmla="*/ 196453 w 366717"/>
                  <a:gd name="connsiteY27" fmla="*/ 271715 h 366713"/>
                  <a:gd name="connsiteX28" fmla="*/ 196453 w 366717"/>
                  <a:gd name="connsiteY28" fmla="*/ 303893 h 366713"/>
                  <a:gd name="connsiteX29" fmla="*/ 304130 w 366717"/>
                  <a:gd name="connsiteY29" fmla="*/ 196461 h 366713"/>
                  <a:gd name="connsiteX30" fmla="*/ 271961 w 366717"/>
                  <a:gd name="connsiteY30" fmla="*/ 196461 h 366713"/>
                  <a:gd name="connsiteX31" fmla="*/ 268097 w 366717"/>
                  <a:gd name="connsiteY31" fmla="*/ 192172 h 366713"/>
                  <a:gd name="connsiteX32" fmla="*/ 268515 w 366717"/>
                  <a:gd name="connsiteY32" fmla="*/ 183774 h 366713"/>
                  <a:gd name="connsiteX33" fmla="*/ 268015 w 366717"/>
                  <a:gd name="connsiteY33" fmla="*/ 174606 h 366713"/>
                  <a:gd name="connsiteX34" fmla="*/ 271875 w 366717"/>
                  <a:gd name="connsiteY34" fmla="*/ 170268 h 366713"/>
                  <a:gd name="connsiteX35" fmla="*/ 304036 w 366717"/>
                  <a:gd name="connsiteY35" fmla="*/ 170268 h 366713"/>
                  <a:gd name="connsiteX36" fmla="*/ 196449 w 366717"/>
                  <a:gd name="connsiteY36" fmla="*/ 63651 h 366713"/>
                  <a:gd name="connsiteX37" fmla="*/ 174148 w 366717"/>
                  <a:gd name="connsiteY37" fmla="*/ 0 h 366713"/>
                  <a:gd name="connsiteX38" fmla="*/ 192565 w 366717"/>
                  <a:gd name="connsiteY38" fmla="*/ 0 h 366713"/>
                  <a:gd name="connsiteX39" fmla="*/ 196453 w 366717"/>
                  <a:gd name="connsiteY39" fmla="*/ 3888 h 366713"/>
                  <a:gd name="connsiteX40" fmla="*/ 196453 w 366717"/>
                  <a:gd name="connsiteY40" fmla="*/ 37334 h 366713"/>
                  <a:gd name="connsiteX41" fmla="*/ 241244 w 366717"/>
                  <a:gd name="connsiteY41" fmla="*/ 48364 h 366713"/>
                  <a:gd name="connsiteX42" fmla="*/ 287951 w 366717"/>
                  <a:gd name="connsiteY42" fmla="*/ 79854 h 366713"/>
                  <a:gd name="connsiteX43" fmla="*/ 319441 w 366717"/>
                  <a:gd name="connsiteY43" fmla="*/ 126561 h 366713"/>
                  <a:gd name="connsiteX44" fmla="*/ 330377 w 366717"/>
                  <a:gd name="connsiteY44" fmla="*/ 170259 h 366713"/>
                  <a:gd name="connsiteX45" fmla="*/ 362828 w 366717"/>
                  <a:gd name="connsiteY45" fmla="*/ 170259 h 366713"/>
                  <a:gd name="connsiteX46" fmla="*/ 366717 w 366717"/>
                  <a:gd name="connsiteY46" fmla="*/ 174148 h 366713"/>
                  <a:gd name="connsiteX47" fmla="*/ 366717 w 366717"/>
                  <a:gd name="connsiteY47" fmla="*/ 192565 h 366713"/>
                  <a:gd name="connsiteX48" fmla="*/ 362828 w 366717"/>
                  <a:gd name="connsiteY48" fmla="*/ 196453 h 366713"/>
                  <a:gd name="connsiteX49" fmla="*/ 330446 w 366717"/>
                  <a:gd name="connsiteY49" fmla="*/ 196453 h 366713"/>
                  <a:gd name="connsiteX50" fmla="*/ 319441 w 366717"/>
                  <a:gd name="connsiteY50" fmla="*/ 240970 h 366713"/>
                  <a:gd name="connsiteX51" fmla="*/ 287951 w 366717"/>
                  <a:gd name="connsiteY51" fmla="*/ 287677 h 366713"/>
                  <a:gd name="connsiteX52" fmla="*/ 241244 w 366717"/>
                  <a:gd name="connsiteY52" fmla="*/ 319167 h 366713"/>
                  <a:gd name="connsiteX53" fmla="*/ 196453 w 366717"/>
                  <a:gd name="connsiteY53" fmla="*/ 330197 h 366713"/>
                  <a:gd name="connsiteX54" fmla="*/ 196453 w 366717"/>
                  <a:gd name="connsiteY54" fmla="*/ 362824 h 366713"/>
                  <a:gd name="connsiteX55" fmla="*/ 192565 w 366717"/>
                  <a:gd name="connsiteY55" fmla="*/ 366713 h 366713"/>
                  <a:gd name="connsiteX56" fmla="*/ 174148 w 366717"/>
                  <a:gd name="connsiteY56" fmla="*/ 366713 h 366713"/>
                  <a:gd name="connsiteX57" fmla="*/ 170259 w 366717"/>
                  <a:gd name="connsiteY57" fmla="*/ 362824 h 366713"/>
                  <a:gd name="connsiteX58" fmla="*/ 170259 w 366717"/>
                  <a:gd name="connsiteY58" fmla="*/ 330078 h 366713"/>
                  <a:gd name="connsiteX59" fmla="*/ 126835 w 366717"/>
                  <a:gd name="connsiteY59" fmla="*/ 319167 h 366713"/>
                  <a:gd name="connsiteX60" fmla="*/ 80128 w 366717"/>
                  <a:gd name="connsiteY60" fmla="*/ 287677 h 366713"/>
                  <a:gd name="connsiteX61" fmla="*/ 48639 w 366717"/>
                  <a:gd name="connsiteY61" fmla="*/ 240970 h 366713"/>
                  <a:gd name="connsiteX62" fmla="*/ 37633 w 366717"/>
                  <a:gd name="connsiteY62" fmla="*/ 196453 h 366713"/>
                  <a:gd name="connsiteX63" fmla="*/ 3888 w 366717"/>
                  <a:gd name="connsiteY63" fmla="*/ 196453 h 366713"/>
                  <a:gd name="connsiteX64" fmla="*/ 0 w 366717"/>
                  <a:gd name="connsiteY64" fmla="*/ 192565 h 366713"/>
                  <a:gd name="connsiteX65" fmla="*/ 0 w 366717"/>
                  <a:gd name="connsiteY65" fmla="*/ 174148 h 366713"/>
                  <a:gd name="connsiteX66" fmla="*/ 3888 w 366717"/>
                  <a:gd name="connsiteY66" fmla="*/ 170259 h 366713"/>
                  <a:gd name="connsiteX67" fmla="*/ 37703 w 366717"/>
                  <a:gd name="connsiteY67" fmla="*/ 170259 h 366713"/>
                  <a:gd name="connsiteX68" fmla="*/ 48639 w 366717"/>
                  <a:gd name="connsiteY68" fmla="*/ 126561 h 366713"/>
                  <a:gd name="connsiteX69" fmla="*/ 80128 w 366717"/>
                  <a:gd name="connsiteY69" fmla="*/ 79854 h 366713"/>
                  <a:gd name="connsiteX70" fmla="*/ 126835 w 366717"/>
                  <a:gd name="connsiteY70" fmla="*/ 48364 h 366713"/>
                  <a:gd name="connsiteX71" fmla="*/ 170259 w 366717"/>
                  <a:gd name="connsiteY71" fmla="*/ 37453 h 366713"/>
                  <a:gd name="connsiteX72" fmla="*/ 170259 w 366717"/>
                  <a:gd name="connsiteY72" fmla="*/ 3888 h 366713"/>
                  <a:gd name="connsiteX73" fmla="*/ 174148 w 366717"/>
                  <a:gd name="connsiteY73" fmla="*/ 0 h 366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366717" h="366713">
                    <a:moveTo>
                      <a:pt x="184040" y="157687"/>
                    </a:moveTo>
                    <a:cubicBezTo>
                      <a:pt x="169658" y="157687"/>
                      <a:pt x="157961" y="169388"/>
                      <a:pt x="157961" y="183766"/>
                    </a:cubicBezTo>
                    <a:cubicBezTo>
                      <a:pt x="157961" y="198144"/>
                      <a:pt x="169662" y="209845"/>
                      <a:pt x="184040" y="209845"/>
                    </a:cubicBezTo>
                    <a:cubicBezTo>
                      <a:pt x="198418" y="209845"/>
                      <a:pt x="210119" y="198144"/>
                      <a:pt x="210119" y="183766"/>
                    </a:cubicBezTo>
                    <a:cubicBezTo>
                      <a:pt x="210119" y="169388"/>
                      <a:pt x="198422" y="157687"/>
                      <a:pt x="184040" y="157687"/>
                    </a:cubicBezTo>
                    <a:close/>
                    <a:moveTo>
                      <a:pt x="184040" y="131497"/>
                    </a:moveTo>
                    <a:cubicBezTo>
                      <a:pt x="212861" y="131497"/>
                      <a:pt x="236313" y="154949"/>
                      <a:pt x="236313" y="183770"/>
                    </a:cubicBezTo>
                    <a:cubicBezTo>
                      <a:pt x="236313" y="212591"/>
                      <a:pt x="212865" y="236043"/>
                      <a:pt x="184040" y="236043"/>
                    </a:cubicBezTo>
                    <a:cubicBezTo>
                      <a:pt x="155214" y="236043"/>
                      <a:pt x="131767" y="212591"/>
                      <a:pt x="131767" y="183770"/>
                    </a:cubicBezTo>
                    <a:cubicBezTo>
                      <a:pt x="131767" y="154949"/>
                      <a:pt x="155219" y="131497"/>
                      <a:pt x="184040" y="131497"/>
                    </a:cubicBezTo>
                    <a:close/>
                    <a:moveTo>
                      <a:pt x="196449" y="63651"/>
                    </a:moveTo>
                    <a:lnTo>
                      <a:pt x="196449" y="95828"/>
                    </a:lnTo>
                    <a:cubicBezTo>
                      <a:pt x="196449" y="98128"/>
                      <a:pt x="194460" y="99913"/>
                      <a:pt x="192168" y="99692"/>
                    </a:cubicBezTo>
                    <a:cubicBezTo>
                      <a:pt x="186325" y="99126"/>
                      <a:pt x="180439" y="99172"/>
                      <a:pt x="174606" y="99827"/>
                    </a:cubicBezTo>
                    <a:cubicBezTo>
                      <a:pt x="172293" y="100085"/>
                      <a:pt x="170259" y="98296"/>
                      <a:pt x="170259" y="95967"/>
                    </a:cubicBezTo>
                    <a:lnTo>
                      <a:pt x="170259" y="63802"/>
                    </a:lnTo>
                    <a:cubicBezTo>
                      <a:pt x="114573" y="70154"/>
                      <a:pt x="70269" y="114536"/>
                      <a:pt x="64040" y="170263"/>
                    </a:cubicBezTo>
                    <a:lnTo>
                      <a:pt x="96205" y="170263"/>
                    </a:lnTo>
                    <a:cubicBezTo>
                      <a:pt x="98529" y="170263"/>
                      <a:pt x="100318" y="172289"/>
                      <a:pt x="100064" y="174602"/>
                    </a:cubicBezTo>
                    <a:cubicBezTo>
                      <a:pt x="99737" y="177614"/>
                      <a:pt x="99565" y="180671"/>
                      <a:pt x="99565" y="183770"/>
                    </a:cubicBezTo>
                    <a:cubicBezTo>
                      <a:pt x="99565" y="186602"/>
                      <a:pt x="99708" y="189405"/>
                      <a:pt x="99982" y="192168"/>
                    </a:cubicBezTo>
                    <a:cubicBezTo>
                      <a:pt x="100212" y="194464"/>
                      <a:pt x="98423" y="196457"/>
                      <a:pt x="96119" y="196457"/>
                    </a:cubicBezTo>
                    <a:lnTo>
                      <a:pt x="63950" y="196457"/>
                    </a:lnTo>
                    <a:cubicBezTo>
                      <a:pt x="69835" y="252569"/>
                      <a:pt x="114303" y="297356"/>
                      <a:pt x="170263" y="303741"/>
                    </a:cubicBezTo>
                    <a:lnTo>
                      <a:pt x="170263" y="271576"/>
                    </a:lnTo>
                    <a:cubicBezTo>
                      <a:pt x="170263" y="269247"/>
                      <a:pt x="172293" y="267459"/>
                      <a:pt x="174610" y="267717"/>
                    </a:cubicBezTo>
                    <a:cubicBezTo>
                      <a:pt x="180443" y="268372"/>
                      <a:pt x="186329" y="268418"/>
                      <a:pt x="192172" y="267852"/>
                    </a:cubicBezTo>
                    <a:cubicBezTo>
                      <a:pt x="194464" y="267631"/>
                      <a:pt x="196453" y="269411"/>
                      <a:pt x="196453" y="271715"/>
                    </a:cubicBezTo>
                    <a:lnTo>
                      <a:pt x="196453" y="303893"/>
                    </a:lnTo>
                    <a:cubicBezTo>
                      <a:pt x="253060" y="298085"/>
                      <a:pt x="298199" y="253019"/>
                      <a:pt x="304130" y="196461"/>
                    </a:cubicBezTo>
                    <a:lnTo>
                      <a:pt x="271961" y="196461"/>
                    </a:lnTo>
                    <a:cubicBezTo>
                      <a:pt x="269656" y="196461"/>
                      <a:pt x="267868" y="194468"/>
                      <a:pt x="268097" y="192172"/>
                    </a:cubicBezTo>
                    <a:cubicBezTo>
                      <a:pt x="268375" y="189409"/>
                      <a:pt x="268515" y="186606"/>
                      <a:pt x="268515" y="183774"/>
                    </a:cubicBezTo>
                    <a:cubicBezTo>
                      <a:pt x="268515" y="180675"/>
                      <a:pt x="268343" y="177618"/>
                      <a:pt x="268015" y="174606"/>
                    </a:cubicBezTo>
                    <a:cubicBezTo>
                      <a:pt x="267762" y="172293"/>
                      <a:pt x="269550" y="170268"/>
                      <a:pt x="271875" y="170268"/>
                    </a:cubicBezTo>
                    <a:lnTo>
                      <a:pt x="304036" y="170268"/>
                    </a:lnTo>
                    <a:cubicBezTo>
                      <a:pt x="297753" y="114090"/>
                      <a:pt x="252778" y="69430"/>
                      <a:pt x="196449" y="63651"/>
                    </a:cubicBezTo>
                    <a:close/>
                    <a:moveTo>
                      <a:pt x="174148" y="0"/>
                    </a:moveTo>
                    <a:lnTo>
                      <a:pt x="192565" y="0"/>
                    </a:lnTo>
                    <a:cubicBezTo>
                      <a:pt x="194714" y="0"/>
                      <a:pt x="196453" y="1739"/>
                      <a:pt x="196453" y="3888"/>
                    </a:cubicBezTo>
                    <a:lnTo>
                      <a:pt x="196453" y="37334"/>
                    </a:lnTo>
                    <a:cubicBezTo>
                      <a:pt x="211907" y="38619"/>
                      <a:pt x="226928" y="42307"/>
                      <a:pt x="241244" y="48364"/>
                    </a:cubicBezTo>
                    <a:cubicBezTo>
                      <a:pt x="258745" y="55768"/>
                      <a:pt x="274461" y="66364"/>
                      <a:pt x="287951" y="79854"/>
                    </a:cubicBezTo>
                    <a:cubicBezTo>
                      <a:pt x="301445" y="93344"/>
                      <a:pt x="312037" y="109060"/>
                      <a:pt x="319441" y="126561"/>
                    </a:cubicBezTo>
                    <a:cubicBezTo>
                      <a:pt x="325355" y="140542"/>
                      <a:pt x="329010" y="155190"/>
                      <a:pt x="330377" y="170259"/>
                    </a:cubicBezTo>
                    <a:lnTo>
                      <a:pt x="362828" y="170259"/>
                    </a:lnTo>
                    <a:cubicBezTo>
                      <a:pt x="364973" y="170259"/>
                      <a:pt x="366717" y="171999"/>
                      <a:pt x="366717" y="174148"/>
                    </a:cubicBezTo>
                    <a:lnTo>
                      <a:pt x="366717" y="192565"/>
                    </a:lnTo>
                    <a:cubicBezTo>
                      <a:pt x="366717" y="194714"/>
                      <a:pt x="364977" y="196453"/>
                      <a:pt x="362828" y="196453"/>
                    </a:cubicBezTo>
                    <a:lnTo>
                      <a:pt x="330446" y="196453"/>
                    </a:lnTo>
                    <a:cubicBezTo>
                      <a:pt x="329141" y="211809"/>
                      <a:pt x="325461" y="226736"/>
                      <a:pt x="319441" y="240970"/>
                    </a:cubicBezTo>
                    <a:cubicBezTo>
                      <a:pt x="312037" y="258471"/>
                      <a:pt x="301441" y="274187"/>
                      <a:pt x="287951" y="287677"/>
                    </a:cubicBezTo>
                    <a:cubicBezTo>
                      <a:pt x="274461" y="301171"/>
                      <a:pt x="258745" y="311763"/>
                      <a:pt x="241244" y="319167"/>
                    </a:cubicBezTo>
                    <a:cubicBezTo>
                      <a:pt x="226924" y="325224"/>
                      <a:pt x="211907" y="328912"/>
                      <a:pt x="196453" y="330197"/>
                    </a:cubicBezTo>
                    <a:lnTo>
                      <a:pt x="196453" y="362824"/>
                    </a:lnTo>
                    <a:cubicBezTo>
                      <a:pt x="196453" y="364973"/>
                      <a:pt x="194714" y="366713"/>
                      <a:pt x="192565" y="366713"/>
                    </a:cubicBezTo>
                    <a:lnTo>
                      <a:pt x="174148" y="366713"/>
                    </a:lnTo>
                    <a:cubicBezTo>
                      <a:pt x="171999" y="366713"/>
                      <a:pt x="170259" y="364973"/>
                      <a:pt x="170259" y="362824"/>
                    </a:cubicBezTo>
                    <a:lnTo>
                      <a:pt x="170259" y="330078"/>
                    </a:lnTo>
                    <a:cubicBezTo>
                      <a:pt x="155288" y="328691"/>
                      <a:pt x="140730" y="325044"/>
                      <a:pt x="126835" y="319167"/>
                    </a:cubicBezTo>
                    <a:cubicBezTo>
                      <a:pt x="109334" y="311763"/>
                      <a:pt x="93622" y="301167"/>
                      <a:pt x="80128" y="287677"/>
                    </a:cubicBezTo>
                    <a:cubicBezTo>
                      <a:pt x="66634" y="274187"/>
                      <a:pt x="56042" y="258471"/>
                      <a:pt x="48639" y="240970"/>
                    </a:cubicBezTo>
                    <a:cubicBezTo>
                      <a:pt x="42618" y="226736"/>
                      <a:pt x="38939" y="211809"/>
                      <a:pt x="37633" y="196453"/>
                    </a:cubicBezTo>
                    <a:lnTo>
                      <a:pt x="3888" y="196453"/>
                    </a:lnTo>
                    <a:cubicBezTo>
                      <a:pt x="1739" y="196453"/>
                      <a:pt x="0" y="194714"/>
                      <a:pt x="0" y="192565"/>
                    </a:cubicBezTo>
                    <a:lnTo>
                      <a:pt x="0" y="174148"/>
                    </a:lnTo>
                    <a:cubicBezTo>
                      <a:pt x="0" y="171999"/>
                      <a:pt x="1739" y="170259"/>
                      <a:pt x="3888" y="170259"/>
                    </a:cubicBezTo>
                    <a:lnTo>
                      <a:pt x="37703" y="170259"/>
                    </a:lnTo>
                    <a:cubicBezTo>
                      <a:pt x="39070" y="155190"/>
                      <a:pt x="42724" y="140542"/>
                      <a:pt x="48639" y="126561"/>
                    </a:cubicBezTo>
                    <a:cubicBezTo>
                      <a:pt x="56042" y="109060"/>
                      <a:pt x="66639" y="93348"/>
                      <a:pt x="80128" y="79854"/>
                    </a:cubicBezTo>
                    <a:cubicBezTo>
                      <a:pt x="93618" y="66360"/>
                      <a:pt x="109334" y="55768"/>
                      <a:pt x="126835" y="48364"/>
                    </a:cubicBezTo>
                    <a:cubicBezTo>
                      <a:pt x="140730" y="42487"/>
                      <a:pt x="155288" y="38840"/>
                      <a:pt x="170259" y="37453"/>
                    </a:cubicBezTo>
                    <a:lnTo>
                      <a:pt x="170259" y="3888"/>
                    </a:lnTo>
                    <a:cubicBezTo>
                      <a:pt x="170259" y="1739"/>
                      <a:pt x="171999" y="0"/>
                      <a:pt x="174148" y="0"/>
                    </a:cubicBezTo>
                    <a:close/>
                  </a:path>
                </a:pathLst>
              </a:custGeom>
              <a:solidFill>
                <a:srgbClr val="A6A6A6"/>
              </a:solidFill>
              <a:ln w="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5BD5CF97-F7C6-18C2-07F4-E9F67495017A}"/>
                </a:ext>
              </a:extLst>
            </p:cNvPr>
            <p:cNvGrpSpPr/>
            <p:nvPr userDrawn="1"/>
          </p:nvGrpSpPr>
          <p:grpSpPr>
            <a:xfrm>
              <a:off x="5394735" y="4388225"/>
              <a:ext cx="5748493" cy="576000"/>
              <a:chOff x="5355836" y="4760180"/>
              <a:chExt cx="5748493" cy="576000"/>
            </a:xfrm>
          </p:grpSpPr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A099A024-913C-E90B-9259-2B8B6FA2F4EF}"/>
                  </a:ext>
                </a:extLst>
              </p:cNvPr>
              <p:cNvGrpSpPr/>
              <p:nvPr/>
            </p:nvGrpSpPr>
            <p:grpSpPr>
              <a:xfrm>
                <a:off x="5355836" y="4760180"/>
                <a:ext cx="509367" cy="576000"/>
                <a:chOff x="6048823" y="3955838"/>
                <a:chExt cx="509367" cy="576000"/>
              </a:xfrm>
            </p:grpSpPr>
            <p:sp>
              <p:nvSpPr>
                <p:cNvPr id="22" name="图形 11">
                  <a:extLst>
                    <a:ext uri="{FF2B5EF4-FFF2-40B4-BE49-F238E27FC236}">
                      <a16:creationId xmlns:a16="http://schemas.microsoft.com/office/drawing/2014/main" id="{1D200145-22F0-C56D-D6CC-67043D2DE6E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048823" y="3955838"/>
                  <a:ext cx="509367" cy="576000"/>
                </a:xfrm>
                <a:custGeom>
                  <a:avLst/>
                  <a:gdLst>
                    <a:gd name="connsiteX0" fmla="*/ 0 w 1638300"/>
                    <a:gd name="connsiteY0" fmla="*/ 526733 h 1852612"/>
                    <a:gd name="connsiteX1" fmla="*/ 0 w 1638300"/>
                    <a:gd name="connsiteY1" fmla="*/ 1325880 h 1852612"/>
                    <a:gd name="connsiteX2" fmla="*/ 63818 w 1638300"/>
                    <a:gd name="connsiteY2" fmla="*/ 1436370 h 1852612"/>
                    <a:gd name="connsiteX3" fmla="*/ 755333 w 1638300"/>
                    <a:gd name="connsiteY3" fmla="*/ 1835468 h 1852612"/>
                    <a:gd name="connsiteX4" fmla="*/ 882968 w 1638300"/>
                    <a:gd name="connsiteY4" fmla="*/ 1835468 h 1852612"/>
                    <a:gd name="connsiteX5" fmla="*/ 1574483 w 1638300"/>
                    <a:gd name="connsiteY5" fmla="*/ 1436370 h 1852612"/>
                    <a:gd name="connsiteX6" fmla="*/ 1638300 w 1638300"/>
                    <a:gd name="connsiteY6" fmla="*/ 1325880 h 1852612"/>
                    <a:gd name="connsiteX7" fmla="*/ 1638300 w 1638300"/>
                    <a:gd name="connsiteY7" fmla="*/ 526733 h 1852612"/>
                    <a:gd name="connsiteX8" fmla="*/ 1574483 w 1638300"/>
                    <a:gd name="connsiteY8" fmla="*/ 416243 h 1852612"/>
                    <a:gd name="connsiteX9" fmla="*/ 882968 w 1638300"/>
                    <a:gd name="connsiteY9" fmla="*/ 17145 h 1852612"/>
                    <a:gd name="connsiteX10" fmla="*/ 755333 w 1638300"/>
                    <a:gd name="connsiteY10" fmla="*/ 17145 h 1852612"/>
                    <a:gd name="connsiteX11" fmla="*/ 63818 w 1638300"/>
                    <a:gd name="connsiteY11" fmla="*/ 416243 h 1852612"/>
                    <a:gd name="connsiteX12" fmla="*/ 0 w 1638300"/>
                    <a:gd name="connsiteY12" fmla="*/ 526733 h 1852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38300" h="1852612">
                      <a:moveTo>
                        <a:pt x="0" y="526733"/>
                      </a:moveTo>
                      <a:lnTo>
                        <a:pt x="0" y="1325880"/>
                      </a:lnTo>
                      <a:cubicBezTo>
                        <a:pt x="0" y="1371600"/>
                        <a:pt x="23813" y="1413510"/>
                        <a:pt x="63818" y="1436370"/>
                      </a:cubicBezTo>
                      <a:lnTo>
                        <a:pt x="755333" y="1835468"/>
                      </a:lnTo>
                      <a:cubicBezTo>
                        <a:pt x="794385" y="1858328"/>
                        <a:pt x="842963" y="1858328"/>
                        <a:pt x="882968" y="1835468"/>
                      </a:cubicBezTo>
                      <a:lnTo>
                        <a:pt x="1574483" y="1436370"/>
                      </a:lnTo>
                      <a:cubicBezTo>
                        <a:pt x="1613535" y="1413510"/>
                        <a:pt x="1638300" y="1371600"/>
                        <a:pt x="1638300" y="1325880"/>
                      </a:cubicBezTo>
                      <a:lnTo>
                        <a:pt x="1638300" y="526733"/>
                      </a:lnTo>
                      <a:cubicBezTo>
                        <a:pt x="1638300" y="481013"/>
                        <a:pt x="1614488" y="439103"/>
                        <a:pt x="1574483" y="416243"/>
                      </a:cubicBezTo>
                      <a:lnTo>
                        <a:pt x="882968" y="17145"/>
                      </a:lnTo>
                      <a:cubicBezTo>
                        <a:pt x="843915" y="-5715"/>
                        <a:pt x="795338" y="-5715"/>
                        <a:pt x="755333" y="17145"/>
                      </a:cubicBezTo>
                      <a:lnTo>
                        <a:pt x="63818" y="416243"/>
                      </a:lnTo>
                      <a:cubicBezTo>
                        <a:pt x="23813" y="439103"/>
                        <a:pt x="0" y="481013"/>
                        <a:pt x="0" y="526733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35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0" dist="63500" dir="5400000" algn="t" rotWithShape="0">
                    <a:schemeClr val="tx1">
                      <a:alpha val="5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buClr>
                      <a:srgbClr val="FFCC00"/>
                    </a:buClr>
                    <a:buSzPct val="80000"/>
                  </a:pPr>
                  <a:endParaRPr lang="en-US" altLang="zh-CN" sz="18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任意多边形: 形状 33">
                  <a:extLst>
                    <a:ext uri="{FF2B5EF4-FFF2-40B4-BE49-F238E27FC236}">
                      <a16:creationId xmlns:a16="http://schemas.microsoft.com/office/drawing/2014/main" id="{E37BC186-BF3A-1467-AC8F-A474EF3905D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206307" y="4135838"/>
                  <a:ext cx="194399" cy="216000"/>
                </a:xfrm>
                <a:custGeom>
                  <a:avLst/>
                  <a:gdLst>
                    <a:gd name="connsiteX0" fmla="*/ 72033 w 294680"/>
                    <a:gd name="connsiteY0" fmla="*/ 242292 h 327422"/>
                    <a:gd name="connsiteX1" fmla="*/ 222647 w 294680"/>
                    <a:gd name="connsiteY1" fmla="*/ 242292 h 327422"/>
                    <a:gd name="connsiteX2" fmla="*/ 235744 w 294680"/>
                    <a:gd name="connsiteY2" fmla="*/ 255389 h 327422"/>
                    <a:gd name="connsiteX3" fmla="*/ 222647 w 294680"/>
                    <a:gd name="connsiteY3" fmla="*/ 268485 h 327422"/>
                    <a:gd name="connsiteX4" fmla="*/ 72033 w 294680"/>
                    <a:gd name="connsiteY4" fmla="*/ 268485 h 327422"/>
                    <a:gd name="connsiteX5" fmla="*/ 58936 w 294680"/>
                    <a:gd name="connsiteY5" fmla="*/ 255389 h 327422"/>
                    <a:gd name="connsiteX6" fmla="*/ 72033 w 294680"/>
                    <a:gd name="connsiteY6" fmla="*/ 242292 h 327422"/>
                    <a:gd name="connsiteX7" fmla="*/ 72033 w 294680"/>
                    <a:gd name="connsiteY7" fmla="*/ 186630 h 327422"/>
                    <a:gd name="connsiteX8" fmla="*/ 222647 w 294680"/>
                    <a:gd name="connsiteY8" fmla="*/ 186630 h 327422"/>
                    <a:gd name="connsiteX9" fmla="*/ 235744 w 294680"/>
                    <a:gd name="connsiteY9" fmla="*/ 199727 h 327422"/>
                    <a:gd name="connsiteX10" fmla="*/ 222647 w 294680"/>
                    <a:gd name="connsiteY10" fmla="*/ 212824 h 327422"/>
                    <a:gd name="connsiteX11" fmla="*/ 72033 w 294680"/>
                    <a:gd name="connsiteY11" fmla="*/ 212824 h 327422"/>
                    <a:gd name="connsiteX12" fmla="*/ 58936 w 294680"/>
                    <a:gd name="connsiteY12" fmla="*/ 199727 h 327422"/>
                    <a:gd name="connsiteX13" fmla="*/ 72033 w 294680"/>
                    <a:gd name="connsiteY13" fmla="*/ 186630 h 327422"/>
                    <a:gd name="connsiteX14" fmla="*/ 85130 w 294680"/>
                    <a:gd name="connsiteY14" fmla="*/ 85130 h 327422"/>
                    <a:gd name="connsiteX15" fmla="*/ 85130 w 294680"/>
                    <a:gd name="connsiteY15" fmla="*/ 130969 h 327422"/>
                    <a:gd name="connsiteX16" fmla="*/ 130969 w 294680"/>
                    <a:gd name="connsiteY16" fmla="*/ 130969 h 327422"/>
                    <a:gd name="connsiteX17" fmla="*/ 130969 w 294680"/>
                    <a:gd name="connsiteY17" fmla="*/ 85130 h 327422"/>
                    <a:gd name="connsiteX18" fmla="*/ 72033 w 294680"/>
                    <a:gd name="connsiteY18" fmla="*/ 58936 h 327422"/>
                    <a:gd name="connsiteX19" fmla="*/ 144066 w 294680"/>
                    <a:gd name="connsiteY19" fmla="*/ 58936 h 327422"/>
                    <a:gd name="connsiteX20" fmla="*/ 157163 w 294680"/>
                    <a:gd name="connsiteY20" fmla="*/ 72033 h 327422"/>
                    <a:gd name="connsiteX21" fmla="*/ 157163 w 294680"/>
                    <a:gd name="connsiteY21" fmla="*/ 144066 h 327422"/>
                    <a:gd name="connsiteX22" fmla="*/ 144066 w 294680"/>
                    <a:gd name="connsiteY22" fmla="*/ 157163 h 327422"/>
                    <a:gd name="connsiteX23" fmla="*/ 72033 w 294680"/>
                    <a:gd name="connsiteY23" fmla="*/ 157163 h 327422"/>
                    <a:gd name="connsiteX24" fmla="*/ 58936 w 294680"/>
                    <a:gd name="connsiteY24" fmla="*/ 144066 h 327422"/>
                    <a:gd name="connsiteX25" fmla="*/ 58936 w 294680"/>
                    <a:gd name="connsiteY25" fmla="*/ 72033 h 327422"/>
                    <a:gd name="connsiteX26" fmla="*/ 72033 w 294680"/>
                    <a:gd name="connsiteY26" fmla="*/ 58936 h 327422"/>
                    <a:gd name="connsiteX27" fmla="*/ 39291 w 294680"/>
                    <a:gd name="connsiteY27" fmla="*/ 26194 h 327422"/>
                    <a:gd name="connsiteX28" fmla="*/ 26194 w 294680"/>
                    <a:gd name="connsiteY28" fmla="*/ 39291 h 327422"/>
                    <a:gd name="connsiteX29" fmla="*/ 26194 w 294680"/>
                    <a:gd name="connsiteY29" fmla="*/ 288131 h 327422"/>
                    <a:gd name="connsiteX30" fmla="*/ 39291 w 294680"/>
                    <a:gd name="connsiteY30" fmla="*/ 301228 h 327422"/>
                    <a:gd name="connsiteX31" fmla="*/ 255389 w 294680"/>
                    <a:gd name="connsiteY31" fmla="*/ 301228 h 327422"/>
                    <a:gd name="connsiteX32" fmla="*/ 268486 w 294680"/>
                    <a:gd name="connsiteY32" fmla="*/ 288131 h 327422"/>
                    <a:gd name="connsiteX33" fmla="*/ 268486 w 294680"/>
                    <a:gd name="connsiteY33" fmla="*/ 39291 h 327422"/>
                    <a:gd name="connsiteX34" fmla="*/ 255389 w 294680"/>
                    <a:gd name="connsiteY34" fmla="*/ 26194 h 327422"/>
                    <a:gd name="connsiteX35" fmla="*/ 39291 w 294680"/>
                    <a:gd name="connsiteY35" fmla="*/ 0 h 327422"/>
                    <a:gd name="connsiteX36" fmla="*/ 255389 w 294680"/>
                    <a:gd name="connsiteY36" fmla="*/ 0 h 327422"/>
                    <a:gd name="connsiteX37" fmla="*/ 294680 w 294680"/>
                    <a:gd name="connsiteY37" fmla="*/ 39291 h 327422"/>
                    <a:gd name="connsiteX38" fmla="*/ 294680 w 294680"/>
                    <a:gd name="connsiteY38" fmla="*/ 288131 h 327422"/>
                    <a:gd name="connsiteX39" fmla="*/ 255389 w 294680"/>
                    <a:gd name="connsiteY39" fmla="*/ 327422 h 327422"/>
                    <a:gd name="connsiteX40" fmla="*/ 39291 w 294680"/>
                    <a:gd name="connsiteY40" fmla="*/ 327422 h 327422"/>
                    <a:gd name="connsiteX41" fmla="*/ 0 w 294680"/>
                    <a:gd name="connsiteY41" fmla="*/ 288131 h 327422"/>
                    <a:gd name="connsiteX42" fmla="*/ 0 w 294680"/>
                    <a:gd name="connsiteY42" fmla="*/ 39291 h 327422"/>
                    <a:gd name="connsiteX43" fmla="*/ 39291 w 294680"/>
                    <a:gd name="connsiteY43" fmla="*/ 0 h 327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294680" h="327422">
                      <a:moveTo>
                        <a:pt x="72033" y="242292"/>
                      </a:moveTo>
                      <a:lnTo>
                        <a:pt x="222647" y="242292"/>
                      </a:lnTo>
                      <a:cubicBezTo>
                        <a:pt x="229850" y="242292"/>
                        <a:pt x="235744" y="248185"/>
                        <a:pt x="235744" y="255389"/>
                      </a:cubicBezTo>
                      <a:cubicBezTo>
                        <a:pt x="235744" y="262592"/>
                        <a:pt x="229850" y="268485"/>
                        <a:pt x="222647" y="268485"/>
                      </a:cubicBezTo>
                      <a:lnTo>
                        <a:pt x="72033" y="268485"/>
                      </a:lnTo>
                      <a:cubicBezTo>
                        <a:pt x="64830" y="268485"/>
                        <a:pt x="58936" y="262592"/>
                        <a:pt x="58936" y="255389"/>
                      </a:cubicBezTo>
                      <a:cubicBezTo>
                        <a:pt x="58936" y="248185"/>
                        <a:pt x="64830" y="242292"/>
                        <a:pt x="72033" y="242292"/>
                      </a:cubicBezTo>
                      <a:close/>
                      <a:moveTo>
                        <a:pt x="72033" y="186630"/>
                      </a:moveTo>
                      <a:lnTo>
                        <a:pt x="222647" y="186630"/>
                      </a:lnTo>
                      <a:cubicBezTo>
                        <a:pt x="229850" y="186630"/>
                        <a:pt x="235744" y="192524"/>
                        <a:pt x="235744" y="199727"/>
                      </a:cubicBezTo>
                      <a:cubicBezTo>
                        <a:pt x="235744" y="206930"/>
                        <a:pt x="229850" y="212824"/>
                        <a:pt x="222647" y="212824"/>
                      </a:cubicBezTo>
                      <a:lnTo>
                        <a:pt x="72033" y="212824"/>
                      </a:lnTo>
                      <a:cubicBezTo>
                        <a:pt x="64830" y="212824"/>
                        <a:pt x="58936" y="206930"/>
                        <a:pt x="58936" y="199727"/>
                      </a:cubicBezTo>
                      <a:cubicBezTo>
                        <a:pt x="58936" y="192524"/>
                        <a:pt x="64830" y="186630"/>
                        <a:pt x="72033" y="186630"/>
                      </a:cubicBezTo>
                      <a:close/>
                      <a:moveTo>
                        <a:pt x="85130" y="85130"/>
                      </a:moveTo>
                      <a:lnTo>
                        <a:pt x="85130" y="130969"/>
                      </a:lnTo>
                      <a:lnTo>
                        <a:pt x="130969" y="130969"/>
                      </a:lnTo>
                      <a:lnTo>
                        <a:pt x="130969" y="85130"/>
                      </a:lnTo>
                      <a:close/>
                      <a:moveTo>
                        <a:pt x="72033" y="58936"/>
                      </a:moveTo>
                      <a:lnTo>
                        <a:pt x="144066" y="58936"/>
                      </a:lnTo>
                      <a:cubicBezTo>
                        <a:pt x="151269" y="58936"/>
                        <a:pt x="157163" y="64830"/>
                        <a:pt x="157163" y="72033"/>
                      </a:cubicBezTo>
                      <a:lnTo>
                        <a:pt x="157163" y="144066"/>
                      </a:lnTo>
                      <a:cubicBezTo>
                        <a:pt x="157163" y="151269"/>
                        <a:pt x="151269" y="157163"/>
                        <a:pt x="144066" y="157163"/>
                      </a:cubicBezTo>
                      <a:lnTo>
                        <a:pt x="72033" y="157163"/>
                      </a:lnTo>
                      <a:cubicBezTo>
                        <a:pt x="64830" y="157163"/>
                        <a:pt x="58936" y="151269"/>
                        <a:pt x="58936" y="144066"/>
                      </a:cubicBezTo>
                      <a:lnTo>
                        <a:pt x="58936" y="72033"/>
                      </a:lnTo>
                      <a:cubicBezTo>
                        <a:pt x="58936" y="64830"/>
                        <a:pt x="64830" y="58936"/>
                        <a:pt x="72033" y="58936"/>
                      </a:cubicBezTo>
                      <a:close/>
                      <a:moveTo>
                        <a:pt x="39291" y="26194"/>
                      </a:moveTo>
                      <a:cubicBezTo>
                        <a:pt x="32210" y="26194"/>
                        <a:pt x="26194" y="32210"/>
                        <a:pt x="26194" y="39291"/>
                      </a:cubicBezTo>
                      <a:lnTo>
                        <a:pt x="26194" y="288131"/>
                      </a:lnTo>
                      <a:cubicBezTo>
                        <a:pt x="26194" y="295212"/>
                        <a:pt x="32210" y="301228"/>
                        <a:pt x="39291" y="301228"/>
                      </a:cubicBezTo>
                      <a:lnTo>
                        <a:pt x="255389" y="301228"/>
                      </a:lnTo>
                      <a:cubicBezTo>
                        <a:pt x="262470" y="301228"/>
                        <a:pt x="268486" y="295212"/>
                        <a:pt x="268486" y="288131"/>
                      </a:cubicBezTo>
                      <a:lnTo>
                        <a:pt x="268486" y="39291"/>
                      </a:lnTo>
                      <a:cubicBezTo>
                        <a:pt x="268486" y="32210"/>
                        <a:pt x="262470" y="26194"/>
                        <a:pt x="255389" y="26194"/>
                      </a:cubicBezTo>
                      <a:close/>
                      <a:moveTo>
                        <a:pt x="39291" y="0"/>
                      </a:moveTo>
                      <a:lnTo>
                        <a:pt x="255389" y="0"/>
                      </a:lnTo>
                      <a:cubicBezTo>
                        <a:pt x="276999" y="0"/>
                        <a:pt x="294680" y="17681"/>
                        <a:pt x="294680" y="39291"/>
                      </a:cubicBezTo>
                      <a:lnTo>
                        <a:pt x="294680" y="288131"/>
                      </a:lnTo>
                      <a:cubicBezTo>
                        <a:pt x="294680" y="309741"/>
                        <a:pt x="276999" y="327422"/>
                        <a:pt x="255389" y="327422"/>
                      </a:cubicBezTo>
                      <a:lnTo>
                        <a:pt x="39291" y="327422"/>
                      </a:lnTo>
                      <a:cubicBezTo>
                        <a:pt x="17681" y="327422"/>
                        <a:pt x="0" y="309741"/>
                        <a:pt x="0" y="288131"/>
                      </a:cubicBezTo>
                      <a:lnTo>
                        <a:pt x="0" y="39291"/>
                      </a:lnTo>
                      <a:cubicBezTo>
                        <a:pt x="0" y="17681"/>
                        <a:pt x="17681" y="0"/>
                        <a:pt x="3929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0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1" name="Rectangle 6">
                <a:extLst>
                  <a:ext uri="{FF2B5EF4-FFF2-40B4-BE49-F238E27FC236}">
                    <a16:creationId xmlns:a16="http://schemas.microsoft.com/office/drawing/2014/main" id="{4FEB3EF3-72BE-9821-3EEE-16F97C68AB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1321" y="4796077"/>
                <a:ext cx="5143008" cy="504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003399"/>
                  </a:buClr>
                </a:pPr>
                <a:r>
                  <a:rPr lang="zh-CN" altLang="en-US" sz="2400" b="1" dirty="0">
                    <a:solidFill>
                      <a:schemeClr val="tx2"/>
                    </a:solidFill>
                    <a:cs typeface="+mn-ea"/>
                    <a:sym typeface="+mn-lt"/>
                  </a:rPr>
                  <a:t>启发</a:t>
                </a: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F3C6ECC2-A826-77C7-61A6-EEE597651A34}"/>
                </a:ext>
              </a:extLst>
            </p:cNvPr>
            <p:cNvGrpSpPr/>
            <p:nvPr userDrawn="1"/>
          </p:nvGrpSpPr>
          <p:grpSpPr>
            <a:xfrm>
              <a:off x="5394736" y="3668122"/>
              <a:ext cx="5748492" cy="576000"/>
              <a:chOff x="5391233" y="3534255"/>
              <a:chExt cx="5748492" cy="576000"/>
            </a:xfrm>
          </p:grpSpPr>
          <p:sp>
            <p:nvSpPr>
              <p:cNvPr id="16" name="Rectangle 6">
                <a:extLst>
                  <a:ext uri="{FF2B5EF4-FFF2-40B4-BE49-F238E27FC236}">
                    <a16:creationId xmlns:a16="http://schemas.microsoft.com/office/drawing/2014/main" id="{65CF1C81-0242-41EC-4E72-E9C5026147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6717" y="3571501"/>
                <a:ext cx="5143008" cy="504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003399"/>
                  </a:buClr>
                </a:pPr>
                <a:r>
                  <a:rPr lang="zh-CN" altLang="en-US" sz="2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特征分析与改进</a:t>
                </a:r>
              </a:p>
            </p:txBody>
          </p: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875E30CA-2710-CA45-B7CC-ACFD0D0A2384}"/>
                  </a:ext>
                </a:extLst>
              </p:cNvPr>
              <p:cNvGrpSpPr/>
              <p:nvPr/>
            </p:nvGrpSpPr>
            <p:grpSpPr>
              <a:xfrm>
                <a:off x="5391233" y="3534255"/>
                <a:ext cx="509367" cy="576000"/>
                <a:chOff x="5391233" y="3534255"/>
                <a:chExt cx="509367" cy="576000"/>
              </a:xfrm>
            </p:grpSpPr>
            <p:sp>
              <p:nvSpPr>
                <p:cNvPr id="18" name="图形 11">
                  <a:extLst>
                    <a:ext uri="{FF2B5EF4-FFF2-40B4-BE49-F238E27FC236}">
                      <a16:creationId xmlns:a16="http://schemas.microsoft.com/office/drawing/2014/main" id="{FD7CAFCC-9B7B-61C7-0A37-E008F21B80C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391233" y="3534255"/>
                  <a:ext cx="509367" cy="576000"/>
                </a:xfrm>
                <a:custGeom>
                  <a:avLst/>
                  <a:gdLst>
                    <a:gd name="connsiteX0" fmla="*/ 0 w 1638300"/>
                    <a:gd name="connsiteY0" fmla="*/ 526733 h 1852612"/>
                    <a:gd name="connsiteX1" fmla="*/ 0 w 1638300"/>
                    <a:gd name="connsiteY1" fmla="*/ 1325880 h 1852612"/>
                    <a:gd name="connsiteX2" fmla="*/ 63818 w 1638300"/>
                    <a:gd name="connsiteY2" fmla="*/ 1436370 h 1852612"/>
                    <a:gd name="connsiteX3" fmla="*/ 755333 w 1638300"/>
                    <a:gd name="connsiteY3" fmla="*/ 1835468 h 1852612"/>
                    <a:gd name="connsiteX4" fmla="*/ 882968 w 1638300"/>
                    <a:gd name="connsiteY4" fmla="*/ 1835468 h 1852612"/>
                    <a:gd name="connsiteX5" fmla="*/ 1574483 w 1638300"/>
                    <a:gd name="connsiteY5" fmla="*/ 1436370 h 1852612"/>
                    <a:gd name="connsiteX6" fmla="*/ 1638300 w 1638300"/>
                    <a:gd name="connsiteY6" fmla="*/ 1325880 h 1852612"/>
                    <a:gd name="connsiteX7" fmla="*/ 1638300 w 1638300"/>
                    <a:gd name="connsiteY7" fmla="*/ 526733 h 1852612"/>
                    <a:gd name="connsiteX8" fmla="*/ 1574483 w 1638300"/>
                    <a:gd name="connsiteY8" fmla="*/ 416243 h 1852612"/>
                    <a:gd name="connsiteX9" fmla="*/ 882968 w 1638300"/>
                    <a:gd name="connsiteY9" fmla="*/ 17145 h 1852612"/>
                    <a:gd name="connsiteX10" fmla="*/ 755333 w 1638300"/>
                    <a:gd name="connsiteY10" fmla="*/ 17145 h 1852612"/>
                    <a:gd name="connsiteX11" fmla="*/ 63818 w 1638300"/>
                    <a:gd name="connsiteY11" fmla="*/ 416243 h 1852612"/>
                    <a:gd name="connsiteX12" fmla="*/ 0 w 1638300"/>
                    <a:gd name="connsiteY12" fmla="*/ 526733 h 1852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38300" h="1852612">
                      <a:moveTo>
                        <a:pt x="0" y="526733"/>
                      </a:moveTo>
                      <a:lnTo>
                        <a:pt x="0" y="1325880"/>
                      </a:lnTo>
                      <a:cubicBezTo>
                        <a:pt x="0" y="1371600"/>
                        <a:pt x="23813" y="1413510"/>
                        <a:pt x="63818" y="1436370"/>
                      </a:cubicBezTo>
                      <a:lnTo>
                        <a:pt x="755333" y="1835468"/>
                      </a:lnTo>
                      <a:cubicBezTo>
                        <a:pt x="794385" y="1858328"/>
                        <a:pt x="842963" y="1858328"/>
                        <a:pt x="882968" y="1835468"/>
                      </a:cubicBezTo>
                      <a:lnTo>
                        <a:pt x="1574483" y="1436370"/>
                      </a:lnTo>
                      <a:cubicBezTo>
                        <a:pt x="1613535" y="1413510"/>
                        <a:pt x="1638300" y="1371600"/>
                        <a:pt x="1638300" y="1325880"/>
                      </a:cubicBezTo>
                      <a:lnTo>
                        <a:pt x="1638300" y="526733"/>
                      </a:lnTo>
                      <a:cubicBezTo>
                        <a:pt x="1638300" y="481013"/>
                        <a:pt x="1614488" y="439103"/>
                        <a:pt x="1574483" y="416243"/>
                      </a:cubicBezTo>
                      <a:lnTo>
                        <a:pt x="882968" y="17145"/>
                      </a:lnTo>
                      <a:cubicBezTo>
                        <a:pt x="843915" y="-5715"/>
                        <a:pt x="795338" y="-5715"/>
                        <a:pt x="755333" y="17145"/>
                      </a:cubicBezTo>
                      <a:lnTo>
                        <a:pt x="63818" y="416243"/>
                      </a:lnTo>
                      <a:cubicBezTo>
                        <a:pt x="23813" y="439103"/>
                        <a:pt x="0" y="481013"/>
                        <a:pt x="0" y="52673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0" dist="63500" dir="5400000" algn="t" rotWithShape="0">
                    <a:schemeClr val="tx1">
                      <a:alpha val="5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buClr>
                      <a:srgbClr val="FFCC00"/>
                    </a:buClr>
                    <a:buSzPct val="80000"/>
                  </a:pPr>
                  <a:endParaRPr lang="en-US" altLang="zh-CN" sz="18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图形 2">
                  <a:extLst>
                    <a:ext uri="{FF2B5EF4-FFF2-40B4-BE49-F238E27FC236}">
                      <a16:creationId xmlns:a16="http://schemas.microsoft.com/office/drawing/2014/main" id="{BDA87C1E-25B1-53F9-5649-C98A156BBCDF}"/>
                    </a:ext>
                  </a:extLst>
                </p:cNvPr>
                <p:cNvSpPr/>
                <p:nvPr/>
              </p:nvSpPr>
              <p:spPr>
                <a:xfrm>
                  <a:off x="5558715" y="3702037"/>
                  <a:ext cx="174402" cy="240436"/>
                </a:xfrm>
                <a:custGeom>
                  <a:avLst/>
                  <a:gdLst>
                    <a:gd name="connsiteX0" fmla="*/ 219561 w 257299"/>
                    <a:gd name="connsiteY0" fmla="*/ 37696 h 354722"/>
                    <a:gd name="connsiteX1" fmla="*/ 128545 w 257299"/>
                    <a:gd name="connsiteY1" fmla="*/ 0 h 354722"/>
                    <a:gd name="connsiteX2" fmla="*/ 0 w 257299"/>
                    <a:gd name="connsiteY2" fmla="*/ 128754 h 354722"/>
                    <a:gd name="connsiteX3" fmla="*/ 63456 w 257299"/>
                    <a:gd name="connsiteY3" fmla="*/ 239665 h 354722"/>
                    <a:gd name="connsiteX4" fmla="*/ 63456 w 257299"/>
                    <a:gd name="connsiteY4" fmla="*/ 317404 h 354722"/>
                    <a:gd name="connsiteX5" fmla="*/ 99895 w 257299"/>
                    <a:gd name="connsiteY5" fmla="*/ 354723 h 354722"/>
                    <a:gd name="connsiteX6" fmla="*/ 157361 w 257299"/>
                    <a:gd name="connsiteY6" fmla="*/ 354723 h 354722"/>
                    <a:gd name="connsiteX7" fmla="*/ 194178 w 257299"/>
                    <a:gd name="connsiteY7" fmla="*/ 317404 h 354722"/>
                    <a:gd name="connsiteX8" fmla="*/ 194178 w 257299"/>
                    <a:gd name="connsiteY8" fmla="*/ 239581 h 354722"/>
                    <a:gd name="connsiteX9" fmla="*/ 257299 w 257299"/>
                    <a:gd name="connsiteY9" fmla="*/ 128712 h 354722"/>
                    <a:gd name="connsiteX10" fmla="*/ 219561 w 257299"/>
                    <a:gd name="connsiteY10" fmla="*/ 37696 h 354722"/>
                    <a:gd name="connsiteX11" fmla="*/ 157403 w 257299"/>
                    <a:gd name="connsiteY11" fmla="*/ 326869 h 354722"/>
                    <a:gd name="connsiteX12" fmla="*/ 99979 w 257299"/>
                    <a:gd name="connsiteY12" fmla="*/ 326869 h 354722"/>
                    <a:gd name="connsiteX13" fmla="*/ 91183 w 257299"/>
                    <a:gd name="connsiteY13" fmla="*/ 317404 h 354722"/>
                    <a:gd name="connsiteX14" fmla="*/ 91183 w 257299"/>
                    <a:gd name="connsiteY14" fmla="*/ 295037 h 354722"/>
                    <a:gd name="connsiteX15" fmla="*/ 166618 w 257299"/>
                    <a:gd name="connsiteY15" fmla="*/ 295037 h 354722"/>
                    <a:gd name="connsiteX16" fmla="*/ 166618 w 257299"/>
                    <a:gd name="connsiteY16" fmla="*/ 317404 h 354722"/>
                    <a:gd name="connsiteX17" fmla="*/ 157403 w 257299"/>
                    <a:gd name="connsiteY17" fmla="*/ 326869 h 354722"/>
                    <a:gd name="connsiteX18" fmla="*/ 174115 w 257299"/>
                    <a:gd name="connsiteY18" fmla="*/ 218932 h 354722"/>
                    <a:gd name="connsiteX19" fmla="*/ 166576 w 257299"/>
                    <a:gd name="connsiteY19" fmla="*/ 231330 h 354722"/>
                    <a:gd name="connsiteX20" fmla="*/ 166576 w 257299"/>
                    <a:gd name="connsiteY20" fmla="*/ 267351 h 354722"/>
                    <a:gd name="connsiteX21" fmla="*/ 143121 w 257299"/>
                    <a:gd name="connsiteY21" fmla="*/ 267351 h 354722"/>
                    <a:gd name="connsiteX22" fmla="*/ 143121 w 257299"/>
                    <a:gd name="connsiteY22" fmla="*/ 178723 h 354722"/>
                    <a:gd name="connsiteX23" fmla="*/ 176670 w 257299"/>
                    <a:gd name="connsiteY23" fmla="*/ 178723 h 354722"/>
                    <a:gd name="connsiteX24" fmla="*/ 190534 w 257299"/>
                    <a:gd name="connsiteY24" fmla="*/ 164901 h 354722"/>
                    <a:gd name="connsiteX25" fmla="*/ 176670 w 257299"/>
                    <a:gd name="connsiteY25" fmla="*/ 151079 h 354722"/>
                    <a:gd name="connsiteX26" fmla="*/ 81173 w 257299"/>
                    <a:gd name="connsiteY26" fmla="*/ 151079 h 354722"/>
                    <a:gd name="connsiteX27" fmla="*/ 67309 w 257299"/>
                    <a:gd name="connsiteY27" fmla="*/ 164901 h 354722"/>
                    <a:gd name="connsiteX28" fmla="*/ 81173 w 257299"/>
                    <a:gd name="connsiteY28" fmla="*/ 178723 h 354722"/>
                    <a:gd name="connsiteX29" fmla="*/ 115267 w 257299"/>
                    <a:gd name="connsiteY29" fmla="*/ 178723 h 354722"/>
                    <a:gd name="connsiteX30" fmla="*/ 115267 w 257299"/>
                    <a:gd name="connsiteY30" fmla="*/ 267351 h 354722"/>
                    <a:gd name="connsiteX31" fmla="*/ 91183 w 257299"/>
                    <a:gd name="connsiteY31" fmla="*/ 267351 h 354722"/>
                    <a:gd name="connsiteX32" fmla="*/ 91183 w 257299"/>
                    <a:gd name="connsiteY32" fmla="*/ 231372 h 354722"/>
                    <a:gd name="connsiteX33" fmla="*/ 83351 w 257299"/>
                    <a:gd name="connsiteY33" fmla="*/ 218974 h 354722"/>
                    <a:gd name="connsiteX34" fmla="*/ 27644 w 257299"/>
                    <a:gd name="connsiteY34" fmla="*/ 128712 h 354722"/>
                    <a:gd name="connsiteX35" fmla="*/ 128629 w 257299"/>
                    <a:gd name="connsiteY35" fmla="*/ 27644 h 354722"/>
                    <a:gd name="connsiteX36" fmla="*/ 229697 w 257299"/>
                    <a:gd name="connsiteY36" fmla="*/ 128712 h 354722"/>
                    <a:gd name="connsiteX37" fmla="*/ 174115 w 257299"/>
                    <a:gd name="connsiteY37" fmla="*/ 218932 h 354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257299" h="354722">
                      <a:moveTo>
                        <a:pt x="219561" y="37696"/>
                      </a:moveTo>
                      <a:cubicBezTo>
                        <a:pt x="195267" y="13361"/>
                        <a:pt x="162932" y="0"/>
                        <a:pt x="128545" y="0"/>
                      </a:cubicBezTo>
                      <a:cubicBezTo>
                        <a:pt x="57591" y="0"/>
                        <a:pt x="0" y="57759"/>
                        <a:pt x="0" y="128754"/>
                      </a:cubicBezTo>
                      <a:cubicBezTo>
                        <a:pt x="0" y="175037"/>
                        <a:pt x="23874" y="216754"/>
                        <a:pt x="63456" y="239665"/>
                      </a:cubicBezTo>
                      <a:lnTo>
                        <a:pt x="63456" y="317404"/>
                      </a:lnTo>
                      <a:cubicBezTo>
                        <a:pt x="63456" y="338011"/>
                        <a:pt x="79623" y="354723"/>
                        <a:pt x="99895" y="354723"/>
                      </a:cubicBezTo>
                      <a:lnTo>
                        <a:pt x="157361" y="354723"/>
                      </a:lnTo>
                      <a:cubicBezTo>
                        <a:pt x="177508" y="354723"/>
                        <a:pt x="194178" y="337969"/>
                        <a:pt x="194178" y="317404"/>
                      </a:cubicBezTo>
                      <a:lnTo>
                        <a:pt x="194178" y="239581"/>
                      </a:lnTo>
                      <a:cubicBezTo>
                        <a:pt x="233592" y="216670"/>
                        <a:pt x="257299" y="174953"/>
                        <a:pt x="257299" y="128712"/>
                      </a:cubicBezTo>
                      <a:cubicBezTo>
                        <a:pt x="257383" y="94325"/>
                        <a:pt x="243896" y="62031"/>
                        <a:pt x="219561" y="37696"/>
                      </a:cubicBezTo>
                      <a:close/>
                      <a:moveTo>
                        <a:pt x="157403" y="326869"/>
                      </a:moveTo>
                      <a:lnTo>
                        <a:pt x="99979" y="326869"/>
                      </a:lnTo>
                      <a:cubicBezTo>
                        <a:pt x="95037" y="326869"/>
                        <a:pt x="91183" y="322639"/>
                        <a:pt x="91183" y="317404"/>
                      </a:cubicBezTo>
                      <a:lnTo>
                        <a:pt x="91183" y="295037"/>
                      </a:lnTo>
                      <a:lnTo>
                        <a:pt x="166618" y="295037"/>
                      </a:lnTo>
                      <a:lnTo>
                        <a:pt x="166618" y="317404"/>
                      </a:lnTo>
                      <a:cubicBezTo>
                        <a:pt x="166576" y="322639"/>
                        <a:pt x="162220" y="326869"/>
                        <a:pt x="157403" y="326869"/>
                      </a:cubicBezTo>
                      <a:close/>
                      <a:moveTo>
                        <a:pt x="174115" y="218932"/>
                      </a:moveTo>
                      <a:cubicBezTo>
                        <a:pt x="169424" y="221278"/>
                        <a:pt x="166576" y="226094"/>
                        <a:pt x="166576" y="231330"/>
                      </a:cubicBezTo>
                      <a:lnTo>
                        <a:pt x="166576" y="267351"/>
                      </a:lnTo>
                      <a:lnTo>
                        <a:pt x="143121" y="267351"/>
                      </a:lnTo>
                      <a:lnTo>
                        <a:pt x="143121" y="178723"/>
                      </a:lnTo>
                      <a:lnTo>
                        <a:pt x="176670" y="178723"/>
                      </a:lnTo>
                      <a:cubicBezTo>
                        <a:pt x="184335" y="178723"/>
                        <a:pt x="190534" y="172524"/>
                        <a:pt x="190534" y="164901"/>
                      </a:cubicBezTo>
                      <a:cubicBezTo>
                        <a:pt x="190534" y="157278"/>
                        <a:pt x="184335" y="151079"/>
                        <a:pt x="176670" y="151079"/>
                      </a:cubicBezTo>
                      <a:lnTo>
                        <a:pt x="81173" y="151079"/>
                      </a:lnTo>
                      <a:cubicBezTo>
                        <a:pt x="73508" y="151079"/>
                        <a:pt x="67309" y="157278"/>
                        <a:pt x="67309" y="164901"/>
                      </a:cubicBezTo>
                      <a:cubicBezTo>
                        <a:pt x="67309" y="172524"/>
                        <a:pt x="73508" y="178723"/>
                        <a:pt x="81173" y="178723"/>
                      </a:cubicBezTo>
                      <a:lnTo>
                        <a:pt x="115267" y="178723"/>
                      </a:lnTo>
                      <a:lnTo>
                        <a:pt x="115267" y="267351"/>
                      </a:lnTo>
                      <a:lnTo>
                        <a:pt x="91183" y="267351"/>
                      </a:lnTo>
                      <a:lnTo>
                        <a:pt x="91183" y="231372"/>
                      </a:lnTo>
                      <a:cubicBezTo>
                        <a:pt x="91183" y="226094"/>
                        <a:pt x="88042" y="221320"/>
                        <a:pt x="83351" y="218974"/>
                      </a:cubicBezTo>
                      <a:cubicBezTo>
                        <a:pt x="49047" y="201927"/>
                        <a:pt x="27644" y="167330"/>
                        <a:pt x="27644" y="128712"/>
                      </a:cubicBezTo>
                      <a:cubicBezTo>
                        <a:pt x="27644" y="73005"/>
                        <a:pt x="72921" y="27644"/>
                        <a:pt x="128629" y="27644"/>
                      </a:cubicBezTo>
                      <a:cubicBezTo>
                        <a:pt x="184335" y="27644"/>
                        <a:pt x="229697" y="72964"/>
                        <a:pt x="229697" y="128712"/>
                      </a:cubicBezTo>
                      <a:cubicBezTo>
                        <a:pt x="229655" y="167330"/>
                        <a:pt x="208419" y="201885"/>
                        <a:pt x="174115" y="218932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409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15204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60DC34F5-BA74-8E73-6788-7CF8C10549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启发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B76EF5-87BB-3554-9563-67FF5972B4C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可以参考文章指标进行性能评估</a:t>
            </a:r>
            <a:endParaRPr lang="en-US" altLang="zh-CN" dirty="0"/>
          </a:p>
          <a:p>
            <a:pPr lvl="1"/>
            <a:r>
              <a:rPr lang="en-US" altLang="zh-CN" dirty="0"/>
              <a:t>Per-CPU Cache</a:t>
            </a:r>
            <a:r>
              <a:rPr lang="zh-CN" altLang="en-US" dirty="0"/>
              <a:t>的大小调整</a:t>
            </a:r>
            <a:endParaRPr lang="en-US" altLang="zh-CN" dirty="0"/>
          </a:p>
          <a:p>
            <a:pPr lvl="1"/>
            <a:r>
              <a:rPr lang="zh-CN" altLang="en-US" dirty="0"/>
              <a:t>考虑底层硬件特性，设计</a:t>
            </a:r>
            <a:r>
              <a:rPr lang="en-US" altLang="zh-CN" dirty="0"/>
              <a:t>NUCA Transfer Cache</a:t>
            </a:r>
          </a:p>
          <a:p>
            <a:pPr lvl="1"/>
            <a:r>
              <a:rPr lang="zh-CN" altLang="en-US" dirty="0"/>
              <a:t>在</a:t>
            </a:r>
            <a:r>
              <a:rPr lang="en-US" altLang="zh-CN" dirty="0"/>
              <a:t>Central List,</a:t>
            </a:r>
            <a:r>
              <a:rPr lang="zh-CN" altLang="en-US" dirty="0"/>
              <a:t> </a:t>
            </a:r>
            <a:r>
              <a:rPr lang="en-US" altLang="zh-CN" dirty="0" err="1"/>
              <a:t>Pageheap</a:t>
            </a:r>
            <a:r>
              <a:rPr lang="zh-CN" altLang="en-US" dirty="0"/>
              <a:t>中考虑</a:t>
            </a:r>
            <a:r>
              <a:rPr lang="en-US" altLang="zh-CN" dirty="0"/>
              <a:t>objects, span</a:t>
            </a:r>
            <a:r>
              <a:rPr lang="zh-CN" altLang="en-US" dirty="0"/>
              <a:t>的分配策略</a:t>
            </a:r>
          </a:p>
        </p:txBody>
      </p:sp>
    </p:spTree>
    <p:extLst>
      <p:ext uri="{BB962C8B-B14F-4D97-AF65-F5344CB8AC3E}">
        <p14:creationId xmlns:p14="http://schemas.microsoft.com/office/powerpoint/2010/main" val="12503772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演示文稿2" id="{7CFC0537-4382-4293-98B1-1EF87DB7EE48}" vid="{B9CA786A-F61B-410C-B081-D0F84E891C96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GoLLVM项目模板</Template>
  <TotalTime>189</TotalTime>
  <Words>954</Words>
  <Application>Microsoft Office PowerPoint</Application>
  <PresentationFormat>宽屏</PresentationFormat>
  <Paragraphs>194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8" baseType="lpstr">
      <vt:lpstr>等线</vt:lpstr>
      <vt:lpstr>微软雅黑</vt:lpstr>
      <vt:lpstr>Arial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李清伟</dc:creator>
  <cp:lastModifiedBy>李清伟</cp:lastModifiedBy>
  <cp:revision>444</cp:revision>
  <dcterms:created xsi:type="dcterms:W3CDTF">2025-01-10T07:48:53Z</dcterms:created>
  <dcterms:modified xsi:type="dcterms:W3CDTF">2025-01-10T11:00:52Z</dcterms:modified>
</cp:coreProperties>
</file>