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4"/>
  </p:notesMasterIdLst>
  <p:sldIdLst>
    <p:sldId id="504" r:id="rId3"/>
    <p:sldId id="545" r:id="rId4"/>
    <p:sldId id="546" r:id="rId5"/>
    <p:sldId id="547" r:id="rId6"/>
    <p:sldId id="548" r:id="rId7"/>
    <p:sldId id="549" r:id="rId8"/>
    <p:sldId id="550" r:id="rId9"/>
    <p:sldId id="551" r:id="rId10"/>
    <p:sldId id="552" r:id="rId11"/>
    <p:sldId id="553" r:id="rId12"/>
    <p:sldId id="554" r:id="rId13"/>
    <p:sldId id="555" r:id="rId14"/>
    <p:sldId id="556" r:id="rId15"/>
    <p:sldId id="557" r:id="rId16"/>
    <p:sldId id="559" r:id="rId17"/>
    <p:sldId id="558" r:id="rId18"/>
    <p:sldId id="560" r:id="rId19"/>
    <p:sldId id="561" r:id="rId20"/>
    <p:sldId id="562" r:id="rId21"/>
    <p:sldId id="563" r:id="rId22"/>
    <p:sldId id="564"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9706" autoAdjust="0"/>
  </p:normalViewPr>
  <p:slideViewPr>
    <p:cSldViewPr snapToGrid="0">
      <p:cViewPr>
        <p:scale>
          <a:sx n="88" d="100"/>
          <a:sy n="88" d="100"/>
        </p:scale>
        <p:origin x="880" y="172"/>
      </p:cViewPr>
      <p:guideLst/>
    </p:cSldViewPr>
  </p:slideViewPr>
  <p:notesTextViewPr>
    <p:cViewPr>
      <p:scale>
        <a:sx n="1" d="1"/>
        <a:sy n="1" d="1"/>
      </p:scale>
      <p:origin x="0" y="-40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62C6AC-BB01-46FD-B803-F5A1A6F20DAA}" type="datetimeFigureOut">
              <a:rPr lang="zh-CN" altLang="en-US" smtClean="0"/>
              <a:t>2024/5/14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DE91B-E91A-4159-9BFB-DC0FFEE6FDB2}" type="slidenum">
              <a:rPr lang="zh-CN" altLang="en-US" smtClean="0"/>
              <a:t>‹#›</a:t>
            </a:fld>
            <a:endParaRPr lang="zh-CN" altLang="en-US"/>
          </a:p>
        </p:txBody>
      </p:sp>
    </p:spTree>
    <p:extLst>
      <p:ext uri="{BB962C8B-B14F-4D97-AF65-F5344CB8AC3E}">
        <p14:creationId xmlns:p14="http://schemas.microsoft.com/office/powerpoint/2010/main" val="2047509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u="none" dirty="0">
                <a:solidFill>
                  <a:schemeClr val="tx1"/>
                </a:solidFill>
                <a:latin typeface="等线" panose="02010600030101010101" charset="-122"/>
                <a:ea typeface="等线" panose="02010600030101010101" charset="-122"/>
              </a:rPr>
              <a:t>大家好，我今天要讲的是</a:t>
            </a:r>
            <a:r>
              <a:rPr lang="en-US" altLang="zh-CN" b="0" u="none" dirty="0">
                <a:solidFill>
                  <a:schemeClr val="tx1"/>
                </a:solidFill>
                <a:latin typeface="等线" panose="02010600030101010101" charset="-122"/>
                <a:ea typeface="等线" panose="02010600030101010101" charset="-122"/>
              </a:rPr>
              <a:t>arxiv2018</a:t>
            </a:r>
            <a:r>
              <a:rPr lang="zh-CN" altLang="en-US" b="0" u="none" dirty="0">
                <a:solidFill>
                  <a:schemeClr val="tx1"/>
                </a:solidFill>
                <a:latin typeface="等线" panose="02010600030101010101" charset="-122"/>
                <a:ea typeface="等线" panose="02010600030101010101" charset="-122"/>
              </a:rPr>
              <a:t>年的一篇文章，它的短篇发表在</a:t>
            </a:r>
            <a:r>
              <a:rPr lang="en-US" altLang="zh-CN" b="0" u="none" dirty="0">
                <a:solidFill>
                  <a:schemeClr val="tx1"/>
                </a:solidFill>
                <a:latin typeface="等线" panose="02010600030101010101" charset="-122"/>
                <a:ea typeface="等线" panose="02010600030101010101" charset="-122"/>
              </a:rPr>
              <a:t>SIGMOD</a:t>
            </a:r>
            <a:r>
              <a:rPr lang="zh-CN" altLang="en-US" b="0" u="none" dirty="0">
                <a:solidFill>
                  <a:schemeClr val="tx1"/>
                </a:solidFill>
                <a:latin typeface="等线" panose="02010600030101010101" charset="-122"/>
                <a:ea typeface="等线" panose="02010600030101010101" charset="-122"/>
              </a:rPr>
              <a:t>‘</a:t>
            </a:r>
            <a:r>
              <a:rPr lang="en-US" altLang="zh-CN" b="0" u="none" dirty="0">
                <a:solidFill>
                  <a:schemeClr val="tx1"/>
                </a:solidFill>
                <a:latin typeface="等线" panose="02010600030101010101" charset="-122"/>
                <a:ea typeface="等线" panose="02010600030101010101" charset="-122"/>
              </a:rPr>
              <a:t>2018</a:t>
            </a:r>
            <a:r>
              <a:rPr lang="zh-CN" altLang="en-US" b="0" u="none" dirty="0">
                <a:solidFill>
                  <a:schemeClr val="tx1"/>
                </a:solidFill>
                <a:latin typeface="等线" panose="02010600030101010101" charset="-122"/>
                <a:ea typeface="等线" panose="02010600030101010101" charset="-122"/>
              </a:rPr>
              <a:t>上，介绍了将属性图查询转换成关系代数的一种视图增量维护算法</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对于社交网络、推荐系统等以图建模的数据库，经常会有重复的查询片段，为了保证低延迟的查询效率，这些片段的结果需要保存起来之后使用</a:t>
            </a:r>
            <a:endParaRPr lang="en-US" altLang="zh-CN" dirty="0"/>
          </a:p>
          <a:p>
            <a:r>
              <a:rPr lang="zh-CN" altLang="en-US" dirty="0"/>
              <a:t>然而关系型数据库中的增量视图维护</a:t>
            </a:r>
            <a:r>
              <a:rPr lang="en-US" altLang="zh-CN" dirty="0"/>
              <a:t>(IVM)</a:t>
            </a:r>
            <a:r>
              <a:rPr lang="zh-CN" altLang="en-US" dirty="0"/>
              <a:t>算法已经有了比较多的研究，所以本文希望将图查询语句转换成关系代数后使用关系数据库中的方法来实现增量视图维护。</a:t>
            </a:r>
            <a:endParaRPr lang="en-US"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63252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但是适用于关系型数据库的方法不能直接用于图数据库，有以下的几个问题需要解决</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1.</a:t>
            </a:r>
            <a:r>
              <a:rPr lang="zh-CN" altLang="en-US" dirty="0"/>
              <a:t>首先是</a:t>
            </a:r>
            <a:r>
              <a:rPr lang="en-US" altLang="zh-CN" dirty="0"/>
              <a:t>Schema</a:t>
            </a:r>
            <a:r>
              <a:rPr lang="zh-CN" altLang="en-US" dirty="0"/>
              <a:t>可选，目前的</a:t>
            </a:r>
            <a:r>
              <a:rPr lang="en-US" altLang="zh-CN" dirty="0"/>
              <a:t>IVM</a:t>
            </a:r>
            <a:r>
              <a:rPr lang="zh-CN" altLang="en-US" dirty="0"/>
              <a:t>技术都是在假设</a:t>
            </a:r>
            <a:r>
              <a:rPr lang="en-US" altLang="zh-CN" dirty="0"/>
              <a:t>Schema</a:t>
            </a:r>
            <a:r>
              <a:rPr lang="zh-CN" altLang="en-US" dirty="0"/>
              <a:t>已知的情况下做的，但是有很多图数据库允许</a:t>
            </a:r>
            <a:r>
              <a:rPr lang="en-US" altLang="zh-CN" dirty="0"/>
              <a:t>Schema-free</a:t>
            </a:r>
            <a:r>
              <a:rPr lang="zh-CN" altLang="en-US" dirty="0"/>
              <a:t>或</a:t>
            </a:r>
            <a:r>
              <a:rPr lang="en-US" altLang="zh-CN" dirty="0"/>
              <a:t>Schema-optional</a:t>
            </a:r>
            <a:r>
              <a:rPr lang="zh-CN" altLang="en-US" dirty="0"/>
              <a:t>，就是说不一定有</a:t>
            </a:r>
            <a:r>
              <a:rPr lang="en-US" altLang="zh-CN" dirty="0"/>
              <a:t>metadata</a:t>
            </a:r>
            <a:r>
              <a:rPr lang="zh-CN" altLang="en-US" dirty="0"/>
              <a:t>来描述图中的所有数据</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2. </a:t>
            </a:r>
            <a:r>
              <a:rPr lang="zh-CN" altLang="en-US" dirty="0"/>
              <a:t>第二是嵌套数据结构，因为关系数据模型基本需要满足</a:t>
            </a:r>
            <a:r>
              <a:rPr lang="en-US" altLang="zh-CN" dirty="0"/>
              <a:t>1NF</a:t>
            </a:r>
            <a:r>
              <a:rPr lang="zh-CN" altLang="en-US" dirty="0"/>
              <a:t>范式，即列是不可分的，但是图数据库中返回的列可能是某个节点、某条边甚至是一个子图，它会有嵌套的标签、属性、源点终点等，转换为</a:t>
            </a:r>
            <a:r>
              <a:rPr lang="en-US" altLang="zh-CN" dirty="0"/>
              <a:t>1NF</a:t>
            </a:r>
            <a:r>
              <a:rPr lang="zh-CN" altLang="en-US" dirty="0"/>
              <a:t>比较复杂</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3. </a:t>
            </a:r>
            <a:r>
              <a:rPr lang="zh-CN" altLang="en-US" dirty="0"/>
              <a:t>第三是实例级数据和元数据混合，实例级数据即实例图中点或边的属性等，元数据包括</a:t>
            </a:r>
            <a:r>
              <a:rPr lang="en-US" altLang="zh-CN" dirty="0"/>
              <a:t>Schema</a:t>
            </a:r>
            <a:r>
              <a:rPr lang="zh-CN" altLang="en-US" dirty="0"/>
              <a:t>信息等</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4. </a:t>
            </a:r>
            <a:r>
              <a:rPr lang="zh-CN" altLang="en-US" dirty="0"/>
              <a:t>第四是处理空值以及类似关系数据库中的</a:t>
            </a:r>
            <a:r>
              <a:rPr lang="en-US" altLang="zh-CN" dirty="0"/>
              <a:t>outer join</a:t>
            </a:r>
            <a:r>
              <a:rPr lang="zh-CN" altLang="en-US" dirty="0"/>
              <a:t>的操作，目前大多数</a:t>
            </a:r>
            <a:r>
              <a:rPr lang="en-US" altLang="zh-CN" dirty="0"/>
              <a:t>IVM</a:t>
            </a:r>
            <a:r>
              <a:rPr lang="zh-CN" altLang="en-US" dirty="0"/>
              <a:t>技术都没有考虑该问题</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5. </a:t>
            </a:r>
            <a:r>
              <a:rPr lang="zh-CN" altLang="en-US" dirty="0"/>
              <a:t>第五是复杂的聚合函数，包括</a:t>
            </a:r>
            <a:r>
              <a:rPr lang="en-US" altLang="zh-CN" dirty="0" err="1"/>
              <a:t>min,max</a:t>
            </a:r>
            <a:r>
              <a:rPr lang="en-US" altLang="zh-CN" dirty="0"/>
              <a:t>,</a:t>
            </a:r>
            <a:r>
              <a:rPr lang="zh-CN" altLang="en-US" dirty="0"/>
              <a:t>标准差等难以增量计算的聚合函数</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6. </a:t>
            </a:r>
            <a:r>
              <a:rPr lang="zh-CN" altLang="en-US" dirty="0"/>
              <a:t>第六，无界的可达性的查询需要计算大量的传递闭包，并且视图更新对可达性的影响也比较小，但是代价比较昂贵</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7. </a:t>
            </a:r>
            <a:r>
              <a:rPr lang="zh-CN" altLang="en-US" dirty="0"/>
              <a:t>第七，更新操作和查询的融合，对于</a:t>
            </a:r>
            <a:r>
              <a:rPr lang="en-US" altLang="zh-CN" dirty="0"/>
              <a:t>Cypher</a:t>
            </a:r>
            <a:r>
              <a:rPr lang="zh-CN" altLang="en-US" dirty="0"/>
              <a:t>来说，一条</a:t>
            </a:r>
            <a:r>
              <a:rPr lang="en-US" altLang="zh-CN" dirty="0"/>
              <a:t>Cypher</a:t>
            </a:r>
            <a:r>
              <a:rPr lang="zh-CN" altLang="en-US" dirty="0"/>
              <a:t>语句中可以既有更新也有查询，传统</a:t>
            </a:r>
            <a:r>
              <a:rPr lang="en-US" altLang="zh-CN" dirty="0"/>
              <a:t>IVM</a:t>
            </a:r>
            <a:r>
              <a:rPr lang="zh-CN" altLang="en-US" dirty="0"/>
              <a:t>大多数情况下没有考虑这个问题</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8. </a:t>
            </a:r>
            <a:r>
              <a:rPr lang="zh-CN" altLang="en-US" dirty="0"/>
              <a:t>第八，属性图中的路径使用列表存储值，在关系型数据库中没有提及</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9. </a:t>
            </a:r>
            <a:r>
              <a:rPr lang="zh-CN" altLang="en-US" dirty="0"/>
              <a:t>第九，倾斜的数据分布</a:t>
            </a:r>
            <a:r>
              <a:rPr lang="en-US" altLang="zh-CN" dirty="0"/>
              <a:t>(</a:t>
            </a:r>
            <a:r>
              <a:rPr lang="zh-CN" altLang="en-US" dirty="0"/>
              <a:t>比如幂律分布</a:t>
            </a:r>
            <a:r>
              <a:rPr lang="en-US" altLang="zh-CN" dirty="0"/>
              <a:t>)</a:t>
            </a:r>
            <a:r>
              <a:rPr lang="zh-CN" altLang="en-US" dirty="0"/>
              <a:t>，在社交网络中，像</a:t>
            </a:r>
            <a:r>
              <a:rPr lang="en-US" altLang="zh-CN" dirty="0"/>
              <a:t>X</a:t>
            </a:r>
            <a:r>
              <a:rPr lang="zh-CN" altLang="en-US" dirty="0"/>
              <a:t>，大量的边会集中在少量的点上，子图匹配的一般实现方式是转换成多个二元连接，但是研究表明对于幂律分布的图来说，这并不</a:t>
            </a:r>
            <a:r>
              <a:rPr lang="zh-CN" altLang="en-US"/>
              <a:t>高效，不过目前有一些</a:t>
            </a:r>
            <a:r>
              <a:rPr lang="zh-CN" altLang="en-US" dirty="0"/>
              <a:t>关于多路</a:t>
            </a:r>
            <a:r>
              <a:rPr lang="en-US" altLang="zh-CN" dirty="0"/>
              <a:t>join</a:t>
            </a:r>
            <a:r>
              <a:rPr lang="zh-CN" altLang="en-US" dirty="0"/>
              <a:t>的算法来解决</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10. </a:t>
            </a:r>
            <a:r>
              <a:rPr lang="zh-CN" altLang="en-US" dirty="0"/>
              <a:t>第</a:t>
            </a:r>
            <a:r>
              <a:rPr lang="en-US" altLang="zh-CN" dirty="0"/>
              <a:t>10</a:t>
            </a:r>
            <a:r>
              <a:rPr lang="zh-CN" altLang="en-US" dirty="0"/>
              <a:t>，对于一些高阶查询，比如将某条路径作为变量，处理该路径的增量是一个新的领域</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本文详细介绍了</a:t>
            </a:r>
            <a:r>
              <a:rPr lang="en-US" altLang="zh-CN" dirty="0"/>
              <a:t>1-3</a:t>
            </a:r>
            <a:r>
              <a:rPr lang="zh-CN" altLang="en-US" dirty="0"/>
              <a:t>的问题，提出了方案解决了</a:t>
            </a:r>
            <a:r>
              <a:rPr lang="en-US" altLang="zh-CN" dirty="0"/>
              <a:t>4-6</a:t>
            </a:r>
            <a:r>
              <a:rPr lang="zh-CN" altLang="en-US" dirty="0"/>
              <a:t>的问题，介绍了目前已有的方法解决</a:t>
            </a:r>
            <a:r>
              <a:rPr lang="en-US" altLang="zh-CN" dirty="0"/>
              <a:t>7-9</a:t>
            </a:r>
            <a:r>
              <a:rPr lang="zh-CN" altLang="en-US" dirty="0"/>
              <a:t>，第</a:t>
            </a:r>
            <a:r>
              <a:rPr lang="en-US" altLang="zh-CN" dirty="0"/>
              <a:t>10</a:t>
            </a:r>
            <a:r>
              <a:rPr lang="zh-CN" altLang="en-US" dirty="0"/>
              <a:t>个问题留给未来的工作</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89339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本文的贡献有以下几点：</a:t>
            </a:r>
            <a:endParaRPr lang="en-US" altLang="zh-CN" dirty="0"/>
          </a:p>
          <a:p>
            <a:r>
              <a:rPr lang="en-US" altLang="zh-CN" dirty="0"/>
              <a:t>1. </a:t>
            </a:r>
            <a:r>
              <a:rPr lang="zh-CN" altLang="en-US" dirty="0"/>
              <a:t>拓展了关系代数来处理图领域的算子，并使用它们捕捉图查询语言</a:t>
            </a:r>
            <a:r>
              <a:rPr lang="en-US" altLang="zh-CN" dirty="0"/>
              <a:t>Cypher</a:t>
            </a:r>
            <a:r>
              <a:rPr lang="zh-CN" altLang="en-US" dirty="0"/>
              <a:t>的语义</a:t>
            </a:r>
            <a:endParaRPr lang="en-US" altLang="zh-CN" dirty="0"/>
          </a:p>
          <a:p>
            <a:r>
              <a:rPr lang="en-US" altLang="zh-CN" dirty="0"/>
              <a:t>2. </a:t>
            </a:r>
            <a:r>
              <a:rPr lang="zh-CN" altLang="en-US" dirty="0"/>
              <a:t>定义了属性图数据到带有嵌套结构的关系表</a:t>
            </a:r>
            <a:endParaRPr lang="en-US" altLang="zh-CN" dirty="0"/>
          </a:p>
          <a:p>
            <a:r>
              <a:rPr lang="en-US" altLang="zh-CN" dirty="0"/>
              <a:t>3. </a:t>
            </a:r>
            <a:r>
              <a:rPr lang="zh-CN" altLang="en-US" dirty="0"/>
              <a:t>定义了一条转换链将图查询语言转换成</a:t>
            </a:r>
            <a:r>
              <a:rPr lang="en-US" altLang="zh-CN" dirty="0"/>
              <a:t>FRA(flat</a:t>
            </a:r>
            <a:r>
              <a:rPr lang="zh-CN" altLang="en-US" dirty="0"/>
              <a:t> </a:t>
            </a:r>
            <a:r>
              <a:rPr lang="en-US" altLang="zh-CN" dirty="0"/>
              <a:t>relational</a:t>
            </a:r>
            <a:r>
              <a:rPr lang="zh-CN" altLang="en-US" dirty="0"/>
              <a:t> </a:t>
            </a:r>
            <a:r>
              <a:rPr lang="en-US" altLang="zh-CN" dirty="0"/>
              <a:t>algebra)</a:t>
            </a:r>
            <a:r>
              <a:rPr lang="zh-CN" altLang="en-US" dirty="0"/>
              <a:t>表达式</a:t>
            </a:r>
            <a:endParaRPr lang="en-US" altLang="zh-CN" dirty="0"/>
          </a:p>
          <a:p>
            <a:r>
              <a:rPr lang="en-US" altLang="zh-CN" dirty="0"/>
              <a:t>4. </a:t>
            </a:r>
            <a:r>
              <a:rPr lang="zh-CN" altLang="en-US" dirty="0"/>
              <a:t>提出了</a:t>
            </a:r>
            <a:r>
              <a:rPr lang="en-US" altLang="zh-CN" dirty="0"/>
              <a:t>Schema</a:t>
            </a:r>
            <a:r>
              <a:rPr lang="zh-CN" altLang="en-US" dirty="0"/>
              <a:t>推理算法，，推理</a:t>
            </a:r>
            <a:r>
              <a:rPr lang="en-US" altLang="zh-CN" dirty="0"/>
              <a:t>FRA</a:t>
            </a:r>
            <a:r>
              <a:rPr lang="zh-CN" altLang="en-US" dirty="0"/>
              <a:t>中需要的属性</a:t>
            </a:r>
            <a:endParaRPr lang="en-US" altLang="zh-CN" dirty="0"/>
          </a:p>
          <a:p>
            <a:r>
              <a:rPr lang="en-US" altLang="zh-CN" dirty="0"/>
              <a:t>5. </a:t>
            </a:r>
            <a:r>
              <a:rPr lang="zh-CN" altLang="en-US" dirty="0"/>
              <a:t>提出了一个原型实现</a:t>
            </a:r>
            <a:r>
              <a:rPr lang="en-US" altLang="zh-CN" dirty="0" err="1"/>
              <a:t>ingraph</a:t>
            </a:r>
            <a:r>
              <a:rPr lang="zh-CN" altLang="en-US" dirty="0"/>
              <a:t>来验证增量更新的能力</a:t>
            </a:r>
            <a:endParaRPr lang="en-US" altLang="zh-CN" dirty="0"/>
          </a:p>
          <a:p>
            <a:r>
              <a:rPr lang="en-US" altLang="zh-CN" dirty="0"/>
              <a:t>6. </a:t>
            </a:r>
            <a:r>
              <a:rPr lang="zh-CN" altLang="en-US" dirty="0"/>
              <a:t>概括了现存的增量视图维护算法</a:t>
            </a:r>
            <a:endParaRPr lang="en-US"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31637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接下来是一些前提知识，首先是属性图模型的定义</a:t>
            </a:r>
            <a:endParaRPr lang="en-US" altLang="zh-CN" dirty="0"/>
          </a:p>
          <a:p>
            <a:r>
              <a:rPr lang="zh-CN" altLang="en-US" dirty="0"/>
              <a:t>顶点</a:t>
            </a:r>
            <a:r>
              <a:rPr lang="en-US" altLang="zh-CN" dirty="0"/>
              <a:t>id</a:t>
            </a:r>
            <a:r>
              <a:rPr lang="zh-CN" altLang="en-US" dirty="0"/>
              <a:t>集合</a:t>
            </a:r>
            <a:r>
              <a:rPr lang="en-US" altLang="zh-CN" dirty="0"/>
              <a:t>V</a:t>
            </a:r>
            <a:r>
              <a:rPr lang="zh-CN" altLang="en-US" dirty="0"/>
              <a:t>，在该例子中为</a:t>
            </a:r>
            <a:r>
              <a:rPr lang="en-US" altLang="zh-CN" dirty="0" err="1"/>
              <a:t>a,b,c,d,e,f</a:t>
            </a:r>
            <a:r>
              <a:rPr lang="en-US" altLang="zh-CN" dirty="0"/>
              <a:t>;</a:t>
            </a:r>
            <a:r>
              <a:rPr lang="zh-CN" altLang="en-US" dirty="0"/>
              <a:t> </a:t>
            </a:r>
            <a:endParaRPr lang="en-US" altLang="zh-CN" dirty="0"/>
          </a:p>
          <a:p>
            <a:r>
              <a:rPr lang="zh-CN" altLang="en-US" dirty="0"/>
              <a:t>边</a:t>
            </a:r>
            <a:r>
              <a:rPr lang="en-US" altLang="zh-CN" dirty="0"/>
              <a:t>id</a:t>
            </a:r>
            <a:r>
              <a:rPr lang="zh-CN" altLang="en-US" dirty="0"/>
              <a:t>集合</a:t>
            </a:r>
            <a:r>
              <a:rPr lang="en-US" altLang="zh-CN" dirty="0"/>
              <a:t>E</a:t>
            </a:r>
            <a:r>
              <a:rPr lang="zh-CN" altLang="en-US" dirty="0"/>
              <a:t>，在该例子中为</a:t>
            </a:r>
            <a:r>
              <a:rPr lang="en-US" altLang="zh-CN" dirty="0"/>
              <a:t>1,2,3,4,5</a:t>
            </a:r>
            <a:r>
              <a:rPr lang="zh-CN" altLang="en-US" dirty="0"/>
              <a:t>；</a:t>
            </a:r>
            <a:endParaRPr lang="en-US" altLang="zh-CN" dirty="0"/>
          </a:p>
          <a:p>
            <a:r>
              <a:rPr lang="en-US" altLang="zh-CN" dirty="0"/>
              <a:t>E</a:t>
            </a:r>
            <a:r>
              <a:rPr lang="zh-CN" altLang="en-US" dirty="0"/>
              <a:t>到</a:t>
            </a:r>
            <a:r>
              <a:rPr lang="en-US" altLang="zh-CN" dirty="0"/>
              <a:t>V</a:t>
            </a:r>
            <a:r>
              <a:rPr lang="zh-CN" altLang="en-US" dirty="0"/>
              <a:t>和</a:t>
            </a:r>
            <a:r>
              <a:rPr lang="en-US" altLang="zh-CN" dirty="0"/>
              <a:t>V</a:t>
            </a:r>
            <a:r>
              <a:rPr lang="zh-CN" altLang="en-US" dirty="0"/>
              <a:t>的笛卡尔积函数</a:t>
            </a:r>
            <a:r>
              <a:rPr lang="en-US" altLang="zh-CN" dirty="0" err="1"/>
              <a:t>st</a:t>
            </a:r>
            <a:r>
              <a:rPr lang="zh-CN" altLang="en-US" dirty="0"/>
              <a:t>，表示边的源点和终点；比如这里边</a:t>
            </a:r>
            <a:r>
              <a:rPr lang="en-US" altLang="zh-CN" dirty="0"/>
              <a:t>1</a:t>
            </a:r>
            <a:r>
              <a:rPr lang="zh-CN" altLang="en-US" dirty="0"/>
              <a:t>对应的点是</a:t>
            </a:r>
            <a:r>
              <a:rPr lang="en-US" altLang="zh-CN" dirty="0"/>
              <a:t>a</a:t>
            </a:r>
            <a:r>
              <a:rPr lang="zh-CN" altLang="en-US" dirty="0"/>
              <a:t>和</a:t>
            </a:r>
            <a:r>
              <a:rPr lang="en-US" altLang="zh-CN" dirty="0"/>
              <a:t>b</a:t>
            </a:r>
          </a:p>
          <a:p>
            <a:r>
              <a:rPr lang="en-US" altLang="zh-CN" dirty="0"/>
              <a:t>L</a:t>
            </a:r>
            <a:r>
              <a:rPr lang="zh-CN" altLang="en-US" dirty="0"/>
              <a:t>表示点的标签集合；这里有</a:t>
            </a:r>
            <a:r>
              <a:rPr lang="en-US" altLang="zh-CN" dirty="0"/>
              <a:t>Person</a:t>
            </a:r>
            <a:r>
              <a:rPr lang="zh-CN" altLang="en-US" dirty="0"/>
              <a:t>、</a:t>
            </a:r>
            <a:r>
              <a:rPr lang="en-US" altLang="zh-CN" dirty="0"/>
              <a:t>Student</a:t>
            </a:r>
            <a:r>
              <a:rPr lang="zh-CN" altLang="en-US" dirty="0"/>
              <a:t>、</a:t>
            </a:r>
            <a:r>
              <a:rPr lang="en-US" altLang="zh-CN" dirty="0"/>
              <a:t>Class</a:t>
            </a:r>
            <a:r>
              <a:rPr lang="zh-CN" altLang="en-US" dirty="0"/>
              <a:t>、</a:t>
            </a:r>
            <a:r>
              <a:rPr lang="en-US" altLang="zh-CN" dirty="0"/>
              <a:t>Tag</a:t>
            </a:r>
          </a:p>
          <a:p>
            <a:r>
              <a:rPr lang="en-US" altLang="zh-CN" dirty="0" err="1"/>
              <a:t>lbl</a:t>
            </a:r>
            <a:r>
              <a:rPr lang="zh-CN" altLang="en-US" dirty="0"/>
              <a:t>将点</a:t>
            </a:r>
            <a:r>
              <a:rPr lang="en-US" altLang="zh-CN" dirty="0"/>
              <a:t>id</a:t>
            </a:r>
            <a:r>
              <a:rPr lang="zh-CN" altLang="en-US" dirty="0"/>
              <a:t>映射到标签集合，点的标签可以有多个；比如</a:t>
            </a:r>
            <a:r>
              <a:rPr lang="en-US" altLang="zh-CN" dirty="0"/>
              <a:t>a</a:t>
            </a:r>
            <a:r>
              <a:rPr lang="zh-CN" altLang="en-US" dirty="0"/>
              <a:t>既是</a:t>
            </a:r>
            <a:r>
              <a:rPr lang="en-US" altLang="zh-CN" dirty="0"/>
              <a:t>Person</a:t>
            </a:r>
            <a:r>
              <a:rPr lang="zh-CN" altLang="en-US" dirty="0"/>
              <a:t>，也是</a:t>
            </a:r>
            <a:r>
              <a:rPr lang="en-US" altLang="zh-CN" dirty="0"/>
              <a:t>Student</a:t>
            </a:r>
          </a:p>
          <a:p>
            <a:r>
              <a:rPr lang="en-US" altLang="zh-CN" dirty="0"/>
              <a:t>T</a:t>
            </a:r>
            <a:r>
              <a:rPr lang="zh-CN" altLang="en-US" dirty="0"/>
              <a:t>表示边的标签集合；</a:t>
            </a:r>
            <a:endParaRPr lang="en-US" altLang="zh-CN" dirty="0"/>
          </a:p>
          <a:p>
            <a:r>
              <a:rPr lang="en-US" altLang="zh-CN" dirty="0" err="1"/>
              <a:t>typ</a:t>
            </a:r>
            <a:r>
              <a:rPr lang="zh-CN" altLang="en-US" dirty="0"/>
              <a:t>将边</a:t>
            </a:r>
            <a:r>
              <a:rPr lang="en-US" altLang="zh-CN" dirty="0"/>
              <a:t>id</a:t>
            </a:r>
            <a:r>
              <a:rPr lang="zh-CN" altLang="en-US" dirty="0"/>
              <a:t>映射到标签集合；比如边</a:t>
            </a:r>
            <a:r>
              <a:rPr lang="en-US" altLang="zh-CN" dirty="0"/>
              <a:t>1</a:t>
            </a:r>
            <a:r>
              <a:rPr lang="zh-CN" altLang="en-US" dirty="0"/>
              <a:t>的标签为</a:t>
            </a:r>
            <a:r>
              <a:rPr lang="en-US" altLang="zh-CN" dirty="0"/>
              <a:t>knows</a:t>
            </a:r>
          </a:p>
          <a:p>
            <a:r>
              <a:rPr lang="en-US" altLang="zh-CN" dirty="0" err="1"/>
              <a:t>Pv</a:t>
            </a:r>
            <a:r>
              <a:rPr lang="zh-CN" altLang="en-US" dirty="0"/>
              <a:t>包括点的属性集合，每个属性</a:t>
            </a:r>
            <a:r>
              <a:rPr lang="en-US" altLang="zh-CN" dirty="0"/>
              <a:t>p</a:t>
            </a:r>
            <a:r>
              <a:rPr lang="zh-CN" altLang="en-US" dirty="0"/>
              <a:t>表示一个从顶点到所有可能属性值的</a:t>
            </a:r>
            <a:r>
              <a:rPr lang="en-US" altLang="zh-CN" dirty="0"/>
              <a:t>partial function</a:t>
            </a:r>
            <a:r>
              <a:rPr lang="zh-CN" altLang="en-US" dirty="0"/>
              <a:t>，如果某个顶点</a:t>
            </a:r>
            <a:r>
              <a:rPr lang="en-US" altLang="zh-CN" dirty="0"/>
              <a:t>v</a:t>
            </a:r>
            <a:r>
              <a:rPr lang="zh-CN" altLang="en-US" dirty="0"/>
              <a:t>有该属性，则映射到该属性值，否则为空，比如</a:t>
            </a:r>
            <a:r>
              <a:rPr lang="en-US" altLang="zh-CN" dirty="0"/>
              <a:t>speaks</a:t>
            </a:r>
            <a:r>
              <a:rPr lang="zh-CN" altLang="en-US" dirty="0"/>
              <a:t>属性，</a:t>
            </a:r>
            <a:r>
              <a:rPr lang="en-US" altLang="zh-CN" dirty="0"/>
              <a:t>a</a:t>
            </a:r>
            <a:r>
              <a:rPr lang="zh-CN" altLang="en-US" dirty="0"/>
              <a:t>有</a:t>
            </a:r>
            <a:r>
              <a:rPr lang="en-US" altLang="zh-CN" dirty="0" err="1"/>
              <a:t>en</a:t>
            </a:r>
            <a:r>
              <a:rPr lang="zh-CN" altLang="en-US" dirty="0"/>
              <a:t>，</a:t>
            </a:r>
            <a:r>
              <a:rPr lang="en-US" altLang="zh-CN" dirty="0"/>
              <a:t>b</a:t>
            </a:r>
            <a:r>
              <a:rPr lang="zh-CN" altLang="en-US" dirty="0"/>
              <a:t>有</a:t>
            </a:r>
            <a:r>
              <a:rPr lang="en-US" altLang="zh-CN" dirty="0"/>
              <a:t>’</a:t>
            </a:r>
            <a:r>
              <a:rPr lang="en-US" altLang="zh-CN" dirty="0" err="1"/>
              <a:t>en</a:t>
            </a:r>
            <a:r>
              <a:rPr lang="zh-CN" altLang="en-US" dirty="0"/>
              <a:t>‘和’</a:t>
            </a:r>
            <a:r>
              <a:rPr lang="en-US" altLang="zh-CN" dirty="0"/>
              <a:t>de’</a:t>
            </a:r>
            <a:r>
              <a:rPr lang="zh-CN" altLang="en-US" dirty="0"/>
              <a:t>，但是</a:t>
            </a:r>
            <a:r>
              <a:rPr lang="en-US" altLang="zh-CN" dirty="0"/>
              <a:t>c</a:t>
            </a:r>
            <a:r>
              <a:rPr lang="zh-CN" altLang="en-US" dirty="0"/>
              <a:t>是</a:t>
            </a:r>
            <a:r>
              <a:rPr lang="en-US" altLang="zh-CN" dirty="0"/>
              <a:t>Tag</a:t>
            </a:r>
            <a:r>
              <a:rPr lang="zh-CN" altLang="en-US" dirty="0"/>
              <a:t>类型的点，没有</a:t>
            </a:r>
            <a:r>
              <a:rPr lang="en-US" altLang="zh-CN" dirty="0"/>
              <a:t>speaks</a:t>
            </a:r>
            <a:r>
              <a:rPr lang="zh-CN" altLang="en-US" dirty="0"/>
              <a:t>属性，则为</a:t>
            </a:r>
            <a:r>
              <a:rPr lang="en-US" altLang="zh-CN" dirty="0"/>
              <a:t>null</a:t>
            </a:r>
          </a:p>
          <a:p>
            <a:r>
              <a:rPr lang="en-US" altLang="zh-CN" dirty="0"/>
              <a:t>Pe</a:t>
            </a:r>
            <a:r>
              <a:rPr lang="zh-CN" altLang="en-US" dirty="0"/>
              <a:t>包括边的属性集合，和点类似，比如边</a:t>
            </a:r>
            <a:r>
              <a:rPr lang="en-US" altLang="zh-CN" dirty="0"/>
              <a:t>1</a:t>
            </a:r>
            <a:r>
              <a:rPr lang="zh-CN" altLang="en-US" dirty="0"/>
              <a:t>的</a:t>
            </a:r>
            <a:r>
              <a:rPr lang="en-US" altLang="zh-CN" dirty="0"/>
              <a:t>since</a:t>
            </a:r>
            <a:r>
              <a:rPr lang="zh-CN" altLang="en-US" dirty="0"/>
              <a:t>属性为</a:t>
            </a:r>
            <a:r>
              <a:rPr lang="en-US" altLang="zh-CN" dirty="0"/>
              <a:t>2014</a:t>
            </a:r>
            <a:r>
              <a:rPr lang="zh-CN" altLang="en-US" dirty="0"/>
              <a:t>，边</a:t>
            </a:r>
            <a:r>
              <a:rPr lang="en-US" altLang="zh-CN" dirty="0"/>
              <a:t>2</a:t>
            </a:r>
            <a:r>
              <a:rPr lang="zh-CN" altLang="en-US" dirty="0"/>
              <a:t>则没有</a:t>
            </a:r>
            <a:r>
              <a:rPr lang="en-US" altLang="zh-CN" dirty="0"/>
              <a:t>since</a:t>
            </a:r>
            <a:r>
              <a:rPr lang="zh-CN" altLang="en-US" dirty="0"/>
              <a:t>属性，值为空</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7309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然后是嵌套关系的定义，对于图的查询，比如</a:t>
            </a:r>
            <a:r>
              <a:rPr lang="en-US" altLang="zh-CN" dirty="0"/>
              <a:t>match (n)-[r]-&gt;(m) return </a:t>
            </a:r>
            <a:r>
              <a:rPr lang="en-US" altLang="zh-CN" dirty="0" err="1"/>
              <a:t>n,r,m</a:t>
            </a:r>
            <a:r>
              <a:rPr lang="zh-CN" altLang="en-US" dirty="0"/>
              <a:t>；其中每个变量的返回结果都对应关系数据库的一列，但是它不满足</a:t>
            </a:r>
            <a:r>
              <a:rPr lang="en-US" altLang="zh-CN" dirty="0"/>
              <a:t>1NF</a:t>
            </a:r>
            <a:r>
              <a:rPr lang="zh-CN" altLang="en-US" dirty="0"/>
              <a:t>，定义为如下的嵌套关系</a:t>
            </a:r>
            <a:r>
              <a:rPr lang="en-US" altLang="zh-CN"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点的嵌套关系包括</a:t>
            </a:r>
            <a:r>
              <a:rPr lang="en-US" altLang="zh-CN" dirty="0"/>
              <a:t>id</a:t>
            </a:r>
            <a:r>
              <a:rPr lang="zh-CN" altLang="en-US" dirty="0"/>
              <a:t>，</a:t>
            </a:r>
            <a:r>
              <a:rPr lang="en-US" altLang="zh-CN" dirty="0"/>
              <a:t>label</a:t>
            </a:r>
            <a:r>
              <a:rPr lang="zh-CN" altLang="en-US" dirty="0"/>
              <a:t>集合，属性为</a:t>
            </a:r>
            <a:r>
              <a:rPr lang="en-US" altLang="zh-CN" dirty="0" err="1"/>
              <a:t>key,value</a:t>
            </a:r>
            <a:r>
              <a:rPr lang="zh-CN" altLang="en-US" dirty="0"/>
              <a:t>的集合</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边的嵌套关系包括</a:t>
            </a:r>
            <a:r>
              <a:rPr lang="en-US" altLang="zh-CN" dirty="0"/>
              <a:t>id</a:t>
            </a:r>
            <a:r>
              <a:rPr lang="zh-CN" altLang="en-US" dirty="0"/>
              <a:t>，源点终点、类型、属性</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这样如果要修改</a:t>
            </a:r>
            <a:r>
              <a:rPr lang="en-US" altLang="zh-CN" dirty="0"/>
              <a:t>Schema</a:t>
            </a:r>
            <a:r>
              <a:rPr lang="zh-CN" altLang="en-US" dirty="0"/>
              <a:t>信息，比如增加某个标签或属性，只需在对应的值上修改，不会改变整体结构</a:t>
            </a:r>
            <a:endParaRPr lang="en-US"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01445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本文的整体框架是从图查询语言转换为包含图领域算子的关系代数，然后将图算子替换为普通关系代数算子，得到包含嵌套结构的</a:t>
            </a:r>
            <a:r>
              <a:rPr lang="en-US" altLang="zh-CN" dirty="0"/>
              <a:t>NRA</a:t>
            </a:r>
            <a:r>
              <a:rPr lang="zh-CN" altLang="en-US" dirty="0"/>
              <a:t>；之后消除嵌套结构，得到最终的</a:t>
            </a:r>
            <a:r>
              <a:rPr lang="en-US" altLang="zh-CN" dirty="0"/>
              <a:t>FRA</a:t>
            </a:r>
            <a:r>
              <a:rPr lang="zh-CN" altLang="en-US" dirty="0"/>
              <a:t>；在</a:t>
            </a:r>
            <a:r>
              <a:rPr lang="en-US" altLang="zh-CN" dirty="0"/>
              <a:t>FRA</a:t>
            </a:r>
            <a:r>
              <a:rPr lang="zh-CN" altLang="en-US" dirty="0"/>
              <a:t>上使用已有技术实现增量更新</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78713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首先是图查询语言转换为</a:t>
            </a:r>
            <a:r>
              <a:rPr lang="en-US" altLang="zh-CN" dirty="0"/>
              <a:t>GRA</a:t>
            </a:r>
            <a:r>
              <a:rPr lang="zh-CN" altLang="en-US" dirty="0"/>
              <a:t>，对于基本的路径模式匹配，比如从</a:t>
            </a:r>
            <a:r>
              <a:rPr lang="en-US" altLang="zh-CN" dirty="0"/>
              <a:t>Person</a:t>
            </a:r>
            <a:r>
              <a:rPr lang="zh-CN" altLang="en-US" dirty="0"/>
              <a:t>到</a:t>
            </a:r>
            <a:r>
              <a:rPr lang="en-US" altLang="zh-CN" dirty="0"/>
              <a:t>Tag</a:t>
            </a:r>
            <a:r>
              <a:rPr lang="zh-CN" altLang="en-US" dirty="0"/>
              <a:t>的类型为</a:t>
            </a:r>
            <a:r>
              <a:rPr lang="en-US" altLang="zh-CN" dirty="0"/>
              <a:t>Interest</a:t>
            </a:r>
            <a:r>
              <a:rPr lang="zh-CN" altLang="en-US" dirty="0"/>
              <a:t>的边，首先</a:t>
            </a:r>
            <a:r>
              <a:rPr lang="en-US" altLang="zh-CN" dirty="0"/>
              <a:t>get Person</a:t>
            </a:r>
            <a:r>
              <a:rPr lang="zh-CN" altLang="en-US" dirty="0"/>
              <a:t>类型的</a:t>
            </a:r>
            <a:r>
              <a:rPr lang="en-US" altLang="zh-CN" dirty="0"/>
              <a:t>vertices n</a:t>
            </a:r>
            <a:r>
              <a:rPr lang="zh-CN" altLang="en-US" dirty="0"/>
              <a:t>，然后根据</a:t>
            </a:r>
            <a:r>
              <a:rPr lang="en-US" altLang="zh-CN" dirty="0"/>
              <a:t>n</a:t>
            </a:r>
            <a:r>
              <a:rPr lang="zh-CN" altLang="en-US" dirty="0"/>
              <a:t>的结果</a:t>
            </a:r>
            <a:r>
              <a:rPr lang="en-US" altLang="zh-CN" dirty="0"/>
              <a:t>expand</a:t>
            </a:r>
            <a:r>
              <a:rPr lang="zh-CN" altLang="en-US" dirty="0"/>
              <a:t>相应的</a:t>
            </a:r>
            <a:r>
              <a:rPr lang="en-US" altLang="zh-CN" dirty="0"/>
              <a:t>Interest</a:t>
            </a:r>
            <a:r>
              <a:rPr lang="zh-CN" altLang="en-US" dirty="0"/>
              <a:t>类型的边</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定义</a:t>
            </a:r>
            <a:r>
              <a:rPr lang="en-US" altLang="zh-CN" dirty="0"/>
              <a:t>get-vertices</a:t>
            </a:r>
            <a:r>
              <a:rPr lang="zh-CN" altLang="en-US" dirty="0"/>
              <a:t>的符号为一个圈表示一个点，上标表示标签集的限制，下标表示变量名，表示为遍历所有点集合，先用选择算子过滤出包含所给标签的点，然后将变量名命名为给定变量</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比如要获取所有大于</a:t>
            </a:r>
            <a:r>
              <a:rPr lang="en-US" altLang="zh-CN" dirty="0"/>
              <a:t>25</a:t>
            </a:r>
            <a:r>
              <a:rPr lang="zh-CN" altLang="en-US" dirty="0"/>
              <a:t>岁的人名，首先使用</a:t>
            </a:r>
            <a:r>
              <a:rPr lang="en-US" altLang="zh-CN" dirty="0"/>
              <a:t>Match</a:t>
            </a:r>
            <a:r>
              <a:rPr lang="zh-CN" altLang="en-US" dirty="0"/>
              <a:t>语句，对应点</a:t>
            </a:r>
            <a:r>
              <a:rPr lang="en-US" altLang="zh-CN" dirty="0"/>
              <a:t>p</a:t>
            </a:r>
            <a:r>
              <a:rPr lang="zh-CN" altLang="en-US" dirty="0"/>
              <a:t>，</a:t>
            </a:r>
            <a:r>
              <a:rPr lang="en-US" altLang="zh-CN" dirty="0"/>
              <a:t>person</a:t>
            </a:r>
            <a:r>
              <a:rPr lang="zh-CN" altLang="en-US" dirty="0"/>
              <a:t>得到所有标签为</a:t>
            </a:r>
            <a:r>
              <a:rPr lang="en-US" altLang="zh-CN" dirty="0"/>
              <a:t>Person</a:t>
            </a:r>
            <a:r>
              <a:rPr lang="zh-CN" altLang="en-US" dirty="0"/>
              <a:t>的点，然后</a:t>
            </a:r>
            <a:r>
              <a:rPr lang="en-US" altLang="zh-CN" dirty="0"/>
              <a:t>WHERE</a:t>
            </a:r>
            <a:r>
              <a:rPr lang="zh-CN" altLang="en-US" dirty="0"/>
              <a:t>语句表示过滤，对应选择算子，最后</a:t>
            </a:r>
            <a:r>
              <a:rPr lang="en-US" altLang="zh-CN" dirty="0"/>
              <a:t>RETURN</a:t>
            </a:r>
            <a:r>
              <a:rPr lang="zh-CN" altLang="en-US" dirty="0"/>
              <a:t>语句返回结果，对应投影算子</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最终的结果</a:t>
            </a:r>
            <a:r>
              <a:rPr lang="en-US" altLang="zh-CN" dirty="0"/>
              <a:t>p.name</a:t>
            </a:r>
            <a:r>
              <a:rPr lang="zh-CN" altLang="en-US" dirty="0"/>
              <a:t>为</a:t>
            </a:r>
            <a:r>
              <a:rPr lang="en-US" altLang="zh-CN" dirty="0"/>
              <a:t>Bob</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定义</a:t>
            </a:r>
            <a:r>
              <a:rPr lang="en-US" altLang="zh-CN" dirty="0"/>
              <a:t>get-edges</a:t>
            </a:r>
            <a:r>
              <a:rPr lang="zh-CN" altLang="en-US" dirty="0"/>
              <a:t>为一个点指向另一个点，用关系代数表示为源点终点和边本身的连接，如果是无向的，则为</a:t>
            </a:r>
            <a:r>
              <a:rPr lang="en-US" altLang="zh-CN" dirty="0"/>
              <a:t>v</a:t>
            </a:r>
            <a:r>
              <a:rPr lang="zh-CN" altLang="en-US" dirty="0"/>
              <a:t>指向</a:t>
            </a:r>
            <a:r>
              <a:rPr lang="en-US" altLang="zh-CN" dirty="0"/>
              <a:t>w</a:t>
            </a:r>
            <a:r>
              <a:rPr lang="zh-CN" altLang="en-US" dirty="0"/>
              <a:t>和</a:t>
            </a:r>
            <a:r>
              <a:rPr lang="en-US" altLang="zh-CN" dirty="0"/>
              <a:t>w</a:t>
            </a:r>
            <a:r>
              <a:rPr lang="zh-CN" altLang="en-US" dirty="0"/>
              <a:t>指向</a:t>
            </a:r>
            <a:r>
              <a:rPr lang="en-US" altLang="zh-CN" dirty="0"/>
              <a:t>v</a:t>
            </a:r>
            <a:r>
              <a:rPr lang="zh-CN" altLang="en-US" dirty="0"/>
              <a:t>的并集</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下面是一个示例的</a:t>
            </a:r>
            <a:r>
              <a:rPr lang="en-US" altLang="zh-CN" dirty="0"/>
              <a:t>Student</a:t>
            </a:r>
            <a:r>
              <a:rPr lang="zh-CN" altLang="en-US" dirty="0"/>
              <a:t>到</a:t>
            </a:r>
            <a:r>
              <a:rPr lang="en-US" altLang="zh-CN" dirty="0"/>
              <a:t>Tag</a:t>
            </a:r>
            <a:r>
              <a:rPr lang="zh-CN" altLang="en-US" dirty="0"/>
              <a:t>的</a:t>
            </a:r>
            <a:r>
              <a:rPr lang="en-US" altLang="zh-CN" dirty="0"/>
              <a:t>get-edge</a:t>
            </a:r>
            <a:r>
              <a:rPr lang="zh-CN" altLang="en-US" dirty="0"/>
              <a:t>，边的类型为</a:t>
            </a:r>
            <a:r>
              <a:rPr lang="en-US" altLang="zh-CN" dirty="0"/>
              <a:t>Interest</a:t>
            </a:r>
            <a:r>
              <a:rPr lang="zh-CN" altLang="en-US" dirty="0"/>
              <a:t>，结果包括三列源点</a:t>
            </a:r>
            <a:r>
              <a:rPr lang="en-US" altLang="zh-CN" dirty="0"/>
              <a:t>s</a:t>
            </a:r>
            <a:r>
              <a:rPr lang="zh-CN" altLang="en-US" dirty="0"/>
              <a:t>、边</a:t>
            </a:r>
            <a:r>
              <a:rPr lang="en-US" altLang="zh-CN" dirty="0" err="1"/>
              <a:t>i</a:t>
            </a:r>
            <a:r>
              <a:rPr lang="zh-CN" altLang="en-US" dirty="0"/>
              <a:t>、终点</a:t>
            </a:r>
            <a:r>
              <a:rPr lang="en-US" altLang="zh-CN" dirty="0"/>
              <a:t>t</a:t>
            </a:r>
            <a:r>
              <a:rPr lang="zh-CN" altLang="en-US" dirty="0"/>
              <a:t>，里面的组织形式即为之前的</a:t>
            </a:r>
            <a:r>
              <a:rPr lang="en-US" altLang="zh-CN" dirty="0"/>
              <a:t>nested-relation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6102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然后是</a:t>
            </a:r>
            <a:r>
              <a:rPr lang="en-US" altLang="zh-CN" dirty="0"/>
              <a:t>expand</a:t>
            </a:r>
            <a:r>
              <a:rPr lang="zh-CN" altLang="en-US" dirty="0"/>
              <a:t>操作，和</a:t>
            </a:r>
            <a:r>
              <a:rPr lang="en-US" altLang="zh-CN" dirty="0"/>
              <a:t>get-edge</a:t>
            </a:r>
            <a:r>
              <a:rPr lang="zh-CN" altLang="en-US" dirty="0"/>
              <a:t>类似，但是</a:t>
            </a:r>
            <a:r>
              <a:rPr lang="en-US" altLang="zh-CN" dirty="0"/>
              <a:t>expand</a:t>
            </a:r>
            <a:r>
              <a:rPr lang="zh-CN" altLang="en-US" dirty="0"/>
              <a:t>在执行计划中不会为叶子节点，根据子节点的结果拓展相应边</a:t>
            </a:r>
            <a:endParaRPr lang="en-US" altLang="zh-CN" dirty="0"/>
          </a:p>
          <a:p>
            <a:r>
              <a:rPr lang="zh-CN" altLang="en-US" dirty="0"/>
              <a:t>比如这里从</a:t>
            </a:r>
            <a:r>
              <a:rPr lang="en-US" altLang="zh-CN" dirty="0"/>
              <a:t>v</a:t>
            </a:r>
            <a:r>
              <a:rPr lang="zh-CN" altLang="en-US" dirty="0"/>
              <a:t>到</a:t>
            </a:r>
            <a:r>
              <a:rPr lang="en-US" altLang="zh-CN" dirty="0"/>
              <a:t>w</a:t>
            </a:r>
            <a:r>
              <a:rPr lang="zh-CN" altLang="en-US" dirty="0"/>
              <a:t>的在</a:t>
            </a:r>
            <a:r>
              <a:rPr lang="en-US" altLang="zh-CN" dirty="0"/>
              <a:t>r</a:t>
            </a:r>
            <a:r>
              <a:rPr lang="zh-CN" altLang="en-US" dirty="0"/>
              <a:t>基础上的</a:t>
            </a:r>
            <a:r>
              <a:rPr lang="en-US" altLang="zh-CN" dirty="0"/>
              <a:t>expand</a:t>
            </a:r>
            <a:r>
              <a:rPr lang="zh-CN" altLang="en-US" dirty="0"/>
              <a:t>操作，里面是实心点的</a:t>
            </a:r>
            <a:r>
              <a:rPr lang="en-US" altLang="zh-CN" dirty="0"/>
              <a:t>v</a:t>
            </a:r>
            <a:r>
              <a:rPr lang="zh-CN" altLang="en-US" dirty="0"/>
              <a:t>表示绑定了</a:t>
            </a:r>
            <a:r>
              <a:rPr lang="en-US" altLang="zh-CN" dirty="0"/>
              <a:t>r</a:t>
            </a:r>
            <a:r>
              <a:rPr lang="zh-CN" altLang="en-US" dirty="0"/>
              <a:t>，里面是空心圆的</a:t>
            </a:r>
            <a:r>
              <a:rPr lang="en-US" altLang="zh-CN" dirty="0"/>
              <a:t>w</a:t>
            </a:r>
            <a:r>
              <a:rPr lang="zh-CN" altLang="en-US" dirty="0"/>
              <a:t>表示可能绑定</a:t>
            </a:r>
            <a:r>
              <a:rPr lang="en-US" altLang="zh-CN" dirty="0"/>
              <a:t>r</a:t>
            </a:r>
            <a:r>
              <a:rPr lang="zh-CN" altLang="en-US" dirty="0"/>
              <a:t>也可能没绑定</a:t>
            </a:r>
            <a:r>
              <a:rPr lang="en-US" altLang="zh-CN" dirty="0"/>
              <a:t>r</a:t>
            </a:r>
            <a:r>
              <a:rPr lang="zh-CN" altLang="en-US" dirty="0"/>
              <a:t>，它可以用</a:t>
            </a:r>
            <a:r>
              <a:rPr lang="en-US" altLang="zh-CN" dirty="0"/>
              <a:t>r</a:t>
            </a:r>
            <a:r>
              <a:rPr lang="zh-CN" altLang="en-US" dirty="0"/>
              <a:t>和</a:t>
            </a:r>
            <a:r>
              <a:rPr lang="en-US" altLang="zh-CN" dirty="0"/>
              <a:t>v</a:t>
            </a:r>
            <a:r>
              <a:rPr lang="zh-CN" altLang="en-US" dirty="0"/>
              <a:t>到</a:t>
            </a:r>
            <a:r>
              <a:rPr lang="en-US" altLang="zh-CN" dirty="0"/>
              <a:t>w</a:t>
            </a:r>
            <a:r>
              <a:rPr lang="zh-CN" altLang="en-US" dirty="0"/>
              <a:t>的</a:t>
            </a:r>
            <a:r>
              <a:rPr lang="en-US" altLang="zh-CN" dirty="0"/>
              <a:t>get-edge</a:t>
            </a:r>
            <a:r>
              <a:rPr lang="zh-CN" altLang="en-US" dirty="0"/>
              <a:t>的自然连接表示</a:t>
            </a:r>
            <a:endParaRPr lang="en-US" altLang="zh-CN" dirty="0"/>
          </a:p>
          <a:p>
            <a:r>
              <a:rPr lang="zh-CN" altLang="en-US" dirty="0"/>
              <a:t>这里的例子匹配</a:t>
            </a:r>
            <a:r>
              <a:rPr lang="en-US" altLang="zh-CN" dirty="0"/>
              <a:t>Person</a:t>
            </a:r>
            <a:r>
              <a:rPr lang="zh-CN" altLang="en-US" dirty="0"/>
              <a:t>经过</a:t>
            </a:r>
            <a:r>
              <a:rPr lang="en-US" altLang="zh-CN" dirty="0"/>
              <a:t>Interest</a:t>
            </a:r>
            <a:r>
              <a:rPr lang="zh-CN" altLang="en-US" dirty="0"/>
              <a:t>边到</a:t>
            </a:r>
            <a:r>
              <a:rPr lang="en-US" altLang="zh-CN" dirty="0"/>
              <a:t>Tag</a:t>
            </a:r>
            <a:r>
              <a:rPr lang="zh-CN" altLang="en-US" dirty="0"/>
              <a:t>，可以用点</a:t>
            </a:r>
            <a:r>
              <a:rPr lang="en-US" altLang="zh-CN" dirty="0"/>
              <a:t>p</a:t>
            </a:r>
            <a:r>
              <a:rPr lang="zh-CN" altLang="en-US" dirty="0"/>
              <a:t>，</a:t>
            </a:r>
            <a:r>
              <a:rPr lang="en-US" altLang="zh-CN" dirty="0"/>
              <a:t>person</a:t>
            </a:r>
            <a:r>
              <a:rPr lang="zh-CN" altLang="en-US" dirty="0"/>
              <a:t>先获得一个</a:t>
            </a:r>
            <a:r>
              <a:rPr lang="en-US" altLang="zh-CN" dirty="0"/>
              <a:t>relation</a:t>
            </a:r>
            <a:r>
              <a:rPr lang="zh-CN" altLang="en-US" dirty="0"/>
              <a:t>，然后使用</a:t>
            </a:r>
            <a:r>
              <a:rPr lang="en-US" altLang="zh-CN" dirty="0"/>
              <a:t>Expand</a:t>
            </a:r>
            <a:r>
              <a:rPr lang="zh-CN" altLang="en-US" dirty="0"/>
              <a:t>在该</a:t>
            </a:r>
            <a:r>
              <a:rPr lang="en-US" altLang="zh-CN" dirty="0"/>
              <a:t>relation</a:t>
            </a:r>
            <a:r>
              <a:rPr lang="zh-CN" altLang="en-US" dirty="0"/>
              <a:t>的基础上得到</a:t>
            </a:r>
            <a:r>
              <a:rPr lang="en-US" altLang="zh-CN" dirty="0" err="1"/>
              <a:t>p,i,t</a:t>
            </a:r>
            <a:r>
              <a:rPr lang="zh-CN" altLang="en-US" dirty="0"/>
              <a:t>，最终投影得到最后结果</a:t>
            </a:r>
            <a:endParaRPr lang="en-US" altLang="zh-CN" dirty="0"/>
          </a:p>
          <a:p>
            <a:endParaRPr lang="en-US" altLang="zh-CN" dirty="0"/>
          </a:p>
          <a:p>
            <a:r>
              <a:rPr lang="zh-CN" altLang="en-US" dirty="0"/>
              <a:t>还有一种特殊的可变长的边，就是源点和终点中的边的跳数不确定，会有一个最小跳和最大跳，这里就用星号加上下标的最小跳和上标的最大跳表示</a:t>
            </a:r>
            <a:endParaRPr lang="en-US" altLang="zh-CN" dirty="0"/>
          </a:p>
          <a:p>
            <a:r>
              <a:rPr lang="zh-CN" altLang="en-US" dirty="0"/>
              <a:t>然后对于这个例子而言，可以注意到它是从</a:t>
            </a:r>
            <a:r>
              <a:rPr lang="en-US" altLang="zh-CN" dirty="0"/>
              <a:t>a</a:t>
            </a:r>
            <a:r>
              <a:rPr lang="zh-CN" altLang="en-US" dirty="0"/>
              <a:t>点开始反向遍历的，这是因为对</a:t>
            </a:r>
            <a:r>
              <a:rPr lang="en-US" altLang="zh-CN" dirty="0"/>
              <a:t>a</a:t>
            </a:r>
            <a:r>
              <a:rPr lang="zh-CN" altLang="en-US" dirty="0"/>
              <a:t>点有一个</a:t>
            </a:r>
            <a:r>
              <a:rPr lang="en-US" altLang="zh-CN" dirty="0"/>
              <a:t>topic</a:t>
            </a:r>
            <a:r>
              <a:rPr lang="zh-CN" altLang="en-US" dirty="0"/>
              <a:t>属性的限制，所以从该点开始遍历可以减少一些遍历时间</a:t>
            </a:r>
            <a:endParaRPr lang="en-US" altLang="zh-CN" dirty="0"/>
          </a:p>
          <a:p>
            <a:r>
              <a:rPr lang="zh-CN" altLang="en-US" dirty="0"/>
              <a:t>最终可变长边的结果由二元组</a:t>
            </a:r>
            <a:r>
              <a:rPr lang="en-US" altLang="zh-CN" dirty="0"/>
              <a:t>(</a:t>
            </a:r>
            <a:r>
              <a:rPr lang="en-US" altLang="zh-CN" dirty="0" err="1"/>
              <a:t>index,edge</a:t>
            </a:r>
            <a:r>
              <a:rPr lang="en-US" altLang="zh-CN" dirty="0"/>
              <a:t>)</a:t>
            </a:r>
            <a:r>
              <a:rPr lang="zh-CN" altLang="en-US" dirty="0"/>
              <a:t>组成，每个</a:t>
            </a:r>
            <a:r>
              <a:rPr lang="en-US" altLang="zh-CN" dirty="0"/>
              <a:t>edge</a:t>
            </a:r>
            <a:r>
              <a:rPr lang="zh-CN" altLang="en-US" dirty="0"/>
              <a:t>又是一个之前的嵌套关系</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51132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之后是</a:t>
            </a:r>
            <a:r>
              <a:rPr lang="en-US" altLang="zh-CN" dirty="0"/>
              <a:t>Cypher</a:t>
            </a:r>
            <a:r>
              <a:rPr lang="zh-CN" altLang="en-US" dirty="0"/>
              <a:t>中可能出现的多个模式匹配</a:t>
            </a:r>
            <a:endParaRPr lang="en-US" altLang="zh-CN" dirty="0"/>
          </a:p>
          <a:p>
            <a:r>
              <a:rPr lang="zh-CN" altLang="en-US" dirty="0"/>
              <a:t>使用自然连接将多个</a:t>
            </a:r>
            <a:r>
              <a:rPr lang="en-US" altLang="zh-CN" dirty="0"/>
              <a:t>Match</a:t>
            </a:r>
            <a:r>
              <a:rPr lang="zh-CN" altLang="en-US" dirty="0"/>
              <a:t>的结果相连，如果是</a:t>
            </a:r>
            <a:r>
              <a:rPr lang="en-US" altLang="zh-CN" dirty="0"/>
              <a:t>OPTIONAL MATCH</a:t>
            </a:r>
            <a:r>
              <a:rPr lang="zh-CN" altLang="en-US" dirty="0"/>
              <a:t>就用</a:t>
            </a:r>
            <a:r>
              <a:rPr lang="en-US" altLang="zh-CN" dirty="0"/>
              <a:t>left outer join</a:t>
            </a:r>
            <a:r>
              <a:rPr lang="zh-CN" altLang="en-US" dirty="0"/>
              <a:t>保证左边的</a:t>
            </a:r>
            <a:r>
              <a:rPr lang="en-US" altLang="zh-CN" dirty="0"/>
              <a:t>MATCH</a:t>
            </a:r>
            <a:r>
              <a:rPr lang="zh-CN" altLang="en-US" dirty="0"/>
              <a:t>不为空，但是右边的结果可以为空</a:t>
            </a:r>
            <a:endParaRPr lang="en-US" altLang="zh-CN" dirty="0"/>
          </a:p>
          <a:p>
            <a:r>
              <a:rPr lang="zh-CN" altLang="en-US" dirty="0"/>
              <a:t>比如这个例子中匹配所有</a:t>
            </a:r>
            <a:r>
              <a:rPr lang="en-US" altLang="zh-CN" dirty="0"/>
              <a:t>Person</a:t>
            </a:r>
            <a:r>
              <a:rPr lang="zh-CN" altLang="en-US" dirty="0"/>
              <a:t>感兴趣的</a:t>
            </a:r>
            <a:r>
              <a:rPr lang="en-US" altLang="zh-CN" dirty="0"/>
              <a:t>TAG</a:t>
            </a:r>
            <a:r>
              <a:rPr lang="zh-CN" altLang="en-US" dirty="0"/>
              <a:t>，但是可以为空，从结果上看</a:t>
            </a:r>
            <a:r>
              <a:rPr lang="en-US" altLang="zh-CN" dirty="0"/>
              <a:t>Bob</a:t>
            </a:r>
            <a:r>
              <a:rPr lang="zh-CN" altLang="en-US" dirty="0"/>
              <a:t>没有感兴趣的</a:t>
            </a:r>
            <a:r>
              <a:rPr lang="en-US" altLang="zh-CN" dirty="0"/>
              <a:t>Tag</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6624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最后是关于一些聚合函数、排序等</a:t>
            </a:r>
            <a:endParaRPr lang="en-US" altLang="zh-CN" dirty="0"/>
          </a:p>
          <a:p>
            <a:r>
              <a:rPr lang="en-US" altLang="zh-CN" dirty="0"/>
              <a:t>Unwind</a:t>
            </a:r>
            <a:r>
              <a:rPr lang="zh-CN" altLang="en-US" dirty="0"/>
              <a:t>是一个可以将列表展开的函数，一个人会说的语言是一个列表，</a:t>
            </a:r>
            <a:r>
              <a:rPr lang="en-US" altLang="zh-CN" dirty="0"/>
              <a:t>unwind</a:t>
            </a:r>
            <a:r>
              <a:rPr lang="zh-CN" altLang="en-US" dirty="0"/>
              <a:t>会把这个列表展开成多个元组，对应这里的</a:t>
            </a:r>
            <a:r>
              <a:rPr lang="en-US" altLang="zh-CN" dirty="0"/>
              <a:t>omega</a:t>
            </a:r>
            <a:r>
              <a:rPr lang="zh-CN" altLang="en-US" dirty="0"/>
              <a:t>算子</a:t>
            </a:r>
            <a:endParaRPr lang="en-US" altLang="zh-CN" dirty="0"/>
          </a:p>
          <a:p>
            <a:r>
              <a:rPr lang="en-US" altLang="zh-CN" dirty="0"/>
              <a:t>Gamma</a:t>
            </a:r>
            <a:r>
              <a:rPr lang="zh-CN" altLang="en-US" dirty="0"/>
              <a:t>算子表示</a:t>
            </a:r>
            <a:r>
              <a:rPr lang="en-US" altLang="zh-CN" dirty="0"/>
              <a:t>group</a:t>
            </a:r>
            <a:r>
              <a:rPr lang="zh-CN" altLang="en-US" dirty="0"/>
              <a:t>，下标为返回的列，上标为</a:t>
            </a:r>
            <a:r>
              <a:rPr lang="en-US" altLang="zh-CN" dirty="0"/>
              <a:t>Group by</a:t>
            </a:r>
            <a:r>
              <a:rPr lang="zh-CN" altLang="en-US" dirty="0"/>
              <a:t>的变量，比如这里根据</a:t>
            </a:r>
            <a:r>
              <a:rPr lang="en-US" altLang="zh-CN" dirty="0"/>
              <a:t>lang</a:t>
            </a:r>
            <a:r>
              <a:rPr lang="zh-CN" altLang="en-US" dirty="0"/>
              <a:t>获得</a:t>
            </a:r>
            <a:r>
              <a:rPr lang="en-US" altLang="zh-CN" dirty="0"/>
              <a:t>count(p)</a:t>
            </a:r>
            <a:r>
              <a:rPr lang="zh-CN" altLang="en-US" dirty="0"/>
              <a:t>，即得到会说每种语言的人数</a:t>
            </a:r>
            <a:endParaRPr lang="en-US" altLang="zh-CN" dirty="0"/>
          </a:p>
          <a:p>
            <a:r>
              <a:rPr lang="zh-CN" altLang="en-US" dirty="0"/>
              <a:t>最后</a:t>
            </a:r>
            <a:r>
              <a:rPr lang="en-US" altLang="zh-CN" dirty="0"/>
              <a:t>order by </a:t>
            </a:r>
            <a:r>
              <a:rPr lang="en-US" altLang="zh-CN" dirty="0" err="1"/>
              <a:t>sks</a:t>
            </a:r>
            <a:r>
              <a:rPr lang="en-US" altLang="zh-CN" dirty="0"/>
              <a:t> DESC</a:t>
            </a:r>
            <a:r>
              <a:rPr lang="zh-CN" altLang="en-US" dirty="0"/>
              <a:t>用</a:t>
            </a:r>
            <a:r>
              <a:rPr lang="en-US" altLang="zh-CN" dirty="0" err="1"/>
              <a:t>tao</a:t>
            </a:r>
            <a:r>
              <a:rPr lang="zh-CN" altLang="en-US" dirty="0"/>
              <a:t>算子表示，向下的箭头跟着变量名表示按</a:t>
            </a:r>
            <a:r>
              <a:rPr lang="en-US" altLang="zh-CN" dirty="0" err="1"/>
              <a:t>sks</a:t>
            </a:r>
            <a:r>
              <a:rPr lang="zh-CN" altLang="en-US" dirty="0"/>
              <a:t>变量降序排列，</a:t>
            </a:r>
            <a:r>
              <a:rPr lang="en-US" altLang="zh-CN" dirty="0"/>
              <a:t>lambda</a:t>
            </a:r>
            <a:r>
              <a:rPr lang="zh-CN" altLang="en-US" dirty="0"/>
              <a:t>为</a:t>
            </a:r>
            <a:r>
              <a:rPr lang="en-US" altLang="zh-CN" dirty="0"/>
              <a:t>limit</a:t>
            </a:r>
            <a:r>
              <a:rPr lang="zh-CN" altLang="en-US" dirty="0"/>
              <a:t>和</a:t>
            </a:r>
            <a:r>
              <a:rPr lang="en-US" altLang="zh-CN" dirty="0"/>
              <a:t>skip</a:t>
            </a:r>
            <a:r>
              <a:rPr lang="zh-CN" altLang="en-US" dirty="0"/>
              <a:t>，上标为</a:t>
            </a:r>
            <a:r>
              <a:rPr lang="en-US" altLang="zh-CN" dirty="0"/>
              <a:t>skip</a:t>
            </a:r>
            <a:r>
              <a:rPr lang="zh-CN" altLang="en-US" dirty="0"/>
              <a:t>的数量，默认为</a:t>
            </a:r>
            <a:r>
              <a:rPr lang="en-US" altLang="zh-CN" dirty="0"/>
              <a:t>0</a:t>
            </a:r>
            <a:r>
              <a:rPr lang="zh-CN" altLang="en-US" dirty="0"/>
              <a:t>，下标为</a:t>
            </a:r>
            <a:r>
              <a:rPr lang="en-US" altLang="zh-CN" dirty="0"/>
              <a:t>limit</a:t>
            </a:r>
            <a:r>
              <a:rPr lang="zh-CN" altLang="en-US" dirty="0"/>
              <a:t>的数量，默认为无穷大，即跳过前</a:t>
            </a:r>
            <a:r>
              <a:rPr lang="en-US" altLang="zh-CN" dirty="0"/>
              <a:t>skip</a:t>
            </a:r>
            <a:r>
              <a:rPr lang="zh-CN" altLang="en-US" dirty="0"/>
              <a:t>个结果，返回之后的</a:t>
            </a:r>
            <a:r>
              <a:rPr lang="en-US" altLang="zh-CN" dirty="0"/>
              <a:t>limit</a:t>
            </a:r>
            <a:r>
              <a:rPr lang="zh-CN" altLang="en-US" dirty="0"/>
              <a:t>个结果，这里返回第一个结果</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58698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有了</a:t>
            </a:r>
            <a:r>
              <a:rPr lang="en-US" altLang="zh-CN" dirty="0"/>
              <a:t>Cypher</a:t>
            </a:r>
            <a:r>
              <a:rPr lang="zh-CN" altLang="en-US" dirty="0"/>
              <a:t>语句和</a:t>
            </a:r>
            <a:r>
              <a:rPr lang="en-US" altLang="zh-CN" dirty="0"/>
              <a:t>GRA</a:t>
            </a:r>
            <a:r>
              <a:rPr lang="zh-CN" altLang="en-US" dirty="0"/>
              <a:t>对应算子后，需要将</a:t>
            </a:r>
            <a:r>
              <a:rPr lang="en-US" altLang="zh-CN" dirty="0"/>
              <a:t>Cypher</a:t>
            </a:r>
            <a:r>
              <a:rPr lang="zh-CN" altLang="en-US" dirty="0"/>
              <a:t>转换为</a:t>
            </a:r>
            <a:r>
              <a:rPr lang="en-US" altLang="zh-CN" dirty="0"/>
              <a:t>GRA</a:t>
            </a:r>
            <a:r>
              <a:rPr lang="zh-CN" altLang="en-US" dirty="0"/>
              <a:t>，在本文之前的工作中给出了</a:t>
            </a:r>
            <a:r>
              <a:rPr lang="en-US" altLang="zh-CN" dirty="0"/>
              <a:t>Cypher</a:t>
            </a:r>
            <a:r>
              <a:rPr lang="zh-CN" altLang="en-US" dirty="0"/>
              <a:t>语句转换为</a:t>
            </a:r>
            <a:r>
              <a:rPr lang="en-US" altLang="zh-CN" dirty="0"/>
              <a:t>GRA</a:t>
            </a:r>
            <a:r>
              <a:rPr lang="zh-CN" altLang="en-US" dirty="0"/>
              <a:t>的算法，我们以这个例子来说明</a:t>
            </a:r>
            <a:endParaRPr lang="en-US" altLang="zh-CN" dirty="0"/>
          </a:p>
          <a:p>
            <a:r>
              <a:rPr lang="zh-CN" altLang="en-US" b="0" dirty="0">
                <a:solidFill>
                  <a:srgbClr val="CCCCCC"/>
                </a:solidFill>
                <a:effectLst/>
                <a:latin typeface="Consolas" panose="020B0609020204030204" pitchFamily="49" charset="0"/>
              </a:rPr>
              <a:t>首先对于每个</a:t>
            </a:r>
            <a:r>
              <a:rPr lang="en-US" altLang="zh-CN" b="0" dirty="0">
                <a:solidFill>
                  <a:srgbClr val="CCCCCC"/>
                </a:solidFill>
                <a:effectLst/>
                <a:latin typeface="Consolas" panose="020B0609020204030204" pitchFamily="49" charset="0"/>
              </a:rPr>
              <a:t>Match</a:t>
            </a:r>
            <a:r>
              <a:rPr lang="zh-CN" altLang="en-US" b="0" dirty="0">
                <a:solidFill>
                  <a:srgbClr val="CCCCCC"/>
                </a:solidFill>
                <a:effectLst/>
                <a:latin typeface="Consolas" panose="020B0609020204030204" pitchFamily="49" charset="0"/>
              </a:rPr>
              <a:t>子句，从左到右遍历，从</a:t>
            </a:r>
            <a:r>
              <a:rPr lang="en-US" altLang="zh-CN" b="0" dirty="0">
                <a:solidFill>
                  <a:srgbClr val="CCCCCC"/>
                </a:solidFill>
                <a:effectLst/>
                <a:latin typeface="Consolas" panose="020B0609020204030204" pitchFamily="49" charset="0"/>
              </a:rPr>
              <a:t>get-vertices</a:t>
            </a:r>
            <a:r>
              <a:rPr lang="zh-CN" altLang="en-US" b="0" dirty="0">
                <a:solidFill>
                  <a:srgbClr val="CCCCCC"/>
                </a:solidFill>
                <a:effectLst/>
                <a:latin typeface="Consolas" panose="020B0609020204030204" pitchFamily="49" charset="0"/>
              </a:rPr>
              <a:t>开始，不断添加</a:t>
            </a:r>
            <a:r>
              <a:rPr lang="en-US" altLang="zh-CN" b="0" dirty="0">
                <a:solidFill>
                  <a:srgbClr val="CCCCCC"/>
                </a:solidFill>
                <a:effectLst/>
                <a:latin typeface="Consolas" panose="020B0609020204030204" pitchFamily="49" charset="0"/>
              </a:rPr>
              <a:t>Expand</a:t>
            </a:r>
            <a:r>
              <a:rPr lang="zh-CN" altLang="en-US" b="0" dirty="0">
                <a:solidFill>
                  <a:srgbClr val="CCCCCC"/>
                </a:solidFill>
                <a:effectLst/>
                <a:latin typeface="Consolas" panose="020B0609020204030204" pitchFamily="49" charset="0"/>
              </a:rPr>
              <a:t>操作，如果有</a:t>
            </a:r>
            <a:r>
              <a:rPr lang="en-US" altLang="zh-CN" b="0" dirty="0">
                <a:solidFill>
                  <a:srgbClr val="CCCCCC"/>
                </a:solidFill>
                <a:effectLst/>
                <a:latin typeface="Consolas" panose="020B0609020204030204" pitchFamily="49" charset="0"/>
              </a:rPr>
              <a:t>where</a:t>
            </a:r>
            <a:r>
              <a:rPr lang="zh-CN" altLang="en-US" b="0" dirty="0">
                <a:solidFill>
                  <a:srgbClr val="CCCCCC"/>
                </a:solidFill>
                <a:effectLst/>
                <a:latin typeface="Consolas" panose="020B0609020204030204" pitchFamily="49" charset="0"/>
              </a:rPr>
              <a:t>子句的话则在最后添加一个过滤器</a:t>
            </a:r>
          </a:p>
          <a:p>
            <a:r>
              <a:rPr lang="zh-CN" altLang="en-US" b="0" dirty="0">
                <a:solidFill>
                  <a:srgbClr val="CCCCCC"/>
                </a:solidFill>
                <a:effectLst/>
                <a:latin typeface="Consolas" panose="020B0609020204030204" pitchFamily="49" charset="0"/>
              </a:rPr>
              <a:t>对于多个</a:t>
            </a:r>
            <a:r>
              <a:rPr lang="en-US" altLang="zh-CN" b="0" dirty="0">
                <a:solidFill>
                  <a:srgbClr val="CCCCCC"/>
                </a:solidFill>
                <a:effectLst/>
                <a:latin typeface="Consolas" panose="020B0609020204030204" pitchFamily="49" charset="0"/>
              </a:rPr>
              <a:t>Match</a:t>
            </a:r>
            <a:r>
              <a:rPr lang="zh-CN" altLang="en-US" b="0" dirty="0">
                <a:solidFill>
                  <a:srgbClr val="CCCCCC"/>
                </a:solidFill>
                <a:effectLst/>
                <a:latin typeface="Consolas" panose="020B0609020204030204" pitchFamily="49" charset="0"/>
              </a:rPr>
              <a:t>子句，使用</a:t>
            </a:r>
            <a:r>
              <a:rPr lang="en-US" altLang="zh-CN" b="0" dirty="0">
                <a:solidFill>
                  <a:srgbClr val="CCCCCC"/>
                </a:solidFill>
                <a:effectLst/>
                <a:latin typeface="Consolas" panose="020B0609020204030204" pitchFamily="49" charset="0"/>
              </a:rPr>
              <a:t>join</a:t>
            </a:r>
            <a:r>
              <a:rPr lang="zh-CN" altLang="en-US" b="0" dirty="0">
                <a:solidFill>
                  <a:srgbClr val="CCCCCC"/>
                </a:solidFill>
                <a:effectLst/>
                <a:latin typeface="Consolas" panose="020B0609020204030204" pitchFamily="49" charset="0"/>
              </a:rPr>
              <a:t>操作把它们相连，如果有</a:t>
            </a:r>
            <a:r>
              <a:rPr lang="en-US" altLang="zh-CN" b="0" dirty="0">
                <a:solidFill>
                  <a:srgbClr val="CCCCCC"/>
                </a:solidFill>
                <a:effectLst/>
                <a:latin typeface="Consolas" panose="020B0609020204030204" pitchFamily="49" charset="0"/>
              </a:rPr>
              <a:t>Optional Match</a:t>
            </a:r>
            <a:r>
              <a:rPr lang="zh-CN" altLang="en-US" b="0" dirty="0">
                <a:solidFill>
                  <a:srgbClr val="CCCCCC"/>
                </a:solidFill>
                <a:effectLst/>
                <a:latin typeface="Consolas" panose="020B0609020204030204" pitchFamily="49" charset="0"/>
              </a:rPr>
              <a:t>的情况，则使用</a:t>
            </a:r>
            <a:r>
              <a:rPr lang="en-US" altLang="zh-CN" b="0" dirty="0">
                <a:solidFill>
                  <a:srgbClr val="CCCCCC"/>
                </a:solidFill>
                <a:effectLst/>
                <a:latin typeface="Consolas" panose="020B0609020204030204" pitchFamily="49" charset="0"/>
              </a:rPr>
              <a:t>left outer join</a:t>
            </a:r>
          </a:p>
          <a:p>
            <a:r>
              <a:rPr lang="zh-CN" altLang="en-US" b="0" dirty="0">
                <a:solidFill>
                  <a:srgbClr val="CCCCCC"/>
                </a:solidFill>
                <a:effectLst/>
                <a:latin typeface="Consolas" panose="020B0609020204030204" pitchFamily="49" charset="0"/>
              </a:rPr>
              <a:t>如果</a:t>
            </a:r>
            <a:r>
              <a:rPr lang="en-US" altLang="zh-CN" b="0" dirty="0">
                <a:solidFill>
                  <a:srgbClr val="CCCCCC"/>
                </a:solidFill>
                <a:effectLst/>
                <a:latin typeface="Consolas" panose="020B0609020204030204" pitchFamily="49" charset="0"/>
              </a:rPr>
              <a:t>RETURN</a:t>
            </a:r>
            <a:r>
              <a:rPr lang="zh-CN" altLang="en-US" b="0" dirty="0">
                <a:solidFill>
                  <a:srgbClr val="CCCCCC"/>
                </a:solidFill>
                <a:effectLst/>
                <a:latin typeface="Consolas" panose="020B0609020204030204" pitchFamily="49" charset="0"/>
              </a:rPr>
              <a:t>或者</a:t>
            </a:r>
            <a:r>
              <a:rPr lang="en-US" altLang="zh-CN" b="0" dirty="0">
                <a:solidFill>
                  <a:srgbClr val="CCCCCC"/>
                </a:solidFill>
                <a:effectLst/>
                <a:latin typeface="Consolas" panose="020B0609020204030204" pitchFamily="49" charset="0"/>
              </a:rPr>
              <a:t>WITH</a:t>
            </a:r>
            <a:r>
              <a:rPr lang="zh-CN" altLang="en-US" b="0" dirty="0">
                <a:solidFill>
                  <a:srgbClr val="CCCCCC"/>
                </a:solidFill>
                <a:effectLst/>
                <a:latin typeface="Consolas" panose="020B0609020204030204" pitchFamily="49" charset="0"/>
              </a:rPr>
              <a:t>子句有聚集函数，则添加一个</a:t>
            </a:r>
            <a:r>
              <a:rPr lang="en-US" altLang="zh-CN" b="0" dirty="0">
                <a:solidFill>
                  <a:srgbClr val="CCCCCC"/>
                </a:solidFill>
                <a:effectLst/>
                <a:latin typeface="Consolas" panose="020B0609020204030204" pitchFamily="49" charset="0"/>
              </a:rPr>
              <a:t>grouping</a:t>
            </a:r>
            <a:r>
              <a:rPr lang="zh-CN" altLang="en-US" b="0" dirty="0">
                <a:solidFill>
                  <a:srgbClr val="CCCCCC"/>
                </a:solidFill>
                <a:effectLst/>
                <a:latin typeface="Consolas" panose="020B0609020204030204" pitchFamily="49" charset="0"/>
              </a:rPr>
              <a:t>算子</a:t>
            </a:r>
          </a:p>
          <a:p>
            <a:r>
              <a:rPr lang="zh-CN" altLang="en-US" b="0" dirty="0">
                <a:solidFill>
                  <a:srgbClr val="CCCCCC"/>
                </a:solidFill>
                <a:effectLst/>
                <a:latin typeface="Consolas" panose="020B0609020204030204" pitchFamily="49" charset="0"/>
              </a:rPr>
              <a:t>对于</a:t>
            </a:r>
            <a:r>
              <a:rPr lang="en-US" altLang="zh-CN" b="0" dirty="0">
                <a:solidFill>
                  <a:srgbClr val="CCCCCC"/>
                </a:solidFill>
                <a:effectLst/>
                <a:latin typeface="Consolas" panose="020B0609020204030204" pitchFamily="49" charset="0"/>
              </a:rPr>
              <a:t>RETURN</a:t>
            </a:r>
            <a:r>
              <a:rPr lang="zh-CN" altLang="en-US" b="0" dirty="0">
                <a:solidFill>
                  <a:srgbClr val="CCCCCC"/>
                </a:solidFill>
                <a:effectLst/>
                <a:latin typeface="Consolas" panose="020B0609020204030204" pitchFamily="49" charset="0"/>
              </a:rPr>
              <a:t>或者</a:t>
            </a:r>
            <a:r>
              <a:rPr lang="en-US" altLang="zh-CN" b="0" dirty="0">
                <a:solidFill>
                  <a:srgbClr val="CCCCCC"/>
                </a:solidFill>
                <a:effectLst/>
                <a:latin typeface="Consolas" panose="020B0609020204030204" pitchFamily="49" charset="0"/>
              </a:rPr>
              <a:t>WITH</a:t>
            </a:r>
            <a:r>
              <a:rPr lang="zh-CN" altLang="en-US" b="0" dirty="0">
                <a:solidFill>
                  <a:srgbClr val="CCCCCC"/>
                </a:solidFill>
                <a:effectLst/>
                <a:latin typeface="Consolas" panose="020B0609020204030204" pitchFamily="49" charset="0"/>
              </a:rPr>
              <a:t>子句，需要添加投影算子，这里为了方便已经省略</a:t>
            </a:r>
          </a:p>
          <a:p>
            <a:r>
              <a:rPr lang="zh-CN" altLang="en-US" b="0" dirty="0">
                <a:solidFill>
                  <a:srgbClr val="CCCCCC"/>
                </a:solidFill>
                <a:effectLst/>
                <a:latin typeface="Consolas" panose="020B0609020204030204" pitchFamily="49" charset="0"/>
              </a:rPr>
              <a:t>如果</a:t>
            </a:r>
            <a:r>
              <a:rPr lang="en-US" altLang="zh-CN" b="0" dirty="0">
                <a:solidFill>
                  <a:srgbClr val="CCCCCC"/>
                </a:solidFill>
                <a:effectLst/>
                <a:latin typeface="Consolas" panose="020B0609020204030204" pitchFamily="49" charset="0"/>
              </a:rPr>
              <a:t>RETURN</a:t>
            </a:r>
            <a:r>
              <a:rPr lang="zh-CN" altLang="en-US" b="0" dirty="0">
                <a:solidFill>
                  <a:srgbClr val="CCCCCC"/>
                </a:solidFill>
                <a:effectLst/>
                <a:latin typeface="Consolas" panose="020B0609020204030204" pitchFamily="49" charset="0"/>
              </a:rPr>
              <a:t>或者</a:t>
            </a:r>
            <a:r>
              <a:rPr lang="en-US" altLang="zh-CN" b="0" dirty="0">
                <a:solidFill>
                  <a:srgbClr val="CCCCCC"/>
                </a:solidFill>
                <a:effectLst/>
                <a:latin typeface="Consolas" panose="020B0609020204030204" pitchFamily="49" charset="0"/>
              </a:rPr>
              <a:t>WITH</a:t>
            </a:r>
            <a:r>
              <a:rPr lang="zh-CN" altLang="en-US" b="0" dirty="0">
                <a:solidFill>
                  <a:srgbClr val="CCCCCC"/>
                </a:solidFill>
                <a:effectLst/>
                <a:latin typeface="Consolas" panose="020B0609020204030204" pitchFamily="49" charset="0"/>
              </a:rPr>
              <a:t>子句有</a:t>
            </a:r>
            <a:r>
              <a:rPr lang="en-US" altLang="zh-CN" b="0" dirty="0">
                <a:solidFill>
                  <a:srgbClr val="CCCCCC"/>
                </a:solidFill>
                <a:effectLst/>
                <a:latin typeface="Consolas" panose="020B0609020204030204" pitchFamily="49" charset="0"/>
              </a:rPr>
              <a:t>DINTINCT</a:t>
            </a:r>
            <a:r>
              <a:rPr lang="zh-CN" altLang="en-US" b="0" dirty="0">
                <a:solidFill>
                  <a:srgbClr val="CCCCCC"/>
                </a:solidFill>
                <a:effectLst/>
                <a:latin typeface="Consolas" panose="020B0609020204030204" pitchFamily="49" charset="0"/>
              </a:rPr>
              <a:t>修饰，则需要加上去重的算子</a:t>
            </a:r>
          </a:p>
          <a:p>
            <a:r>
              <a:rPr lang="zh-CN" altLang="en-US" b="0" dirty="0">
                <a:solidFill>
                  <a:srgbClr val="CCCCCC"/>
                </a:solidFill>
                <a:effectLst/>
                <a:latin typeface="Consolas" panose="020B0609020204030204" pitchFamily="49" charset="0"/>
              </a:rPr>
              <a:t>对于</a:t>
            </a:r>
            <a:r>
              <a:rPr lang="en-US" altLang="zh-CN" b="0" dirty="0">
                <a:solidFill>
                  <a:srgbClr val="CCCCCC"/>
                </a:solidFill>
                <a:effectLst/>
                <a:latin typeface="Consolas" panose="020B0609020204030204" pitchFamily="49" charset="0"/>
              </a:rPr>
              <a:t>WITH</a:t>
            </a:r>
            <a:r>
              <a:rPr lang="zh-CN" altLang="en-US" b="0" dirty="0">
                <a:solidFill>
                  <a:srgbClr val="CCCCCC"/>
                </a:solidFill>
                <a:effectLst/>
                <a:latin typeface="Consolas" panose="020B0609020204030204" pitchFamily="49" charset="0"/>
              </a:rPr>
              <a:t>子句，如果有</a:t>
            </a:r>
            <a:r>
              <a:rPr lang="en-US" altLang="zh-CN" b="0" dirty="0">
                <a:solidFill>
                  <a:srgbClr val="CCCCCC"/>
                </a:solidFill>
                <a:effectLst/>
                <a:latin typeface="Consolas" panose="020B0609020204030204" pitchFamily="49" charset="0"/>
              </a:rPr>
              <a:t>WHERE</a:t>
            </a:r>
            <a:r>
              <a:rPr lang="zh-CN" altLang="en-US" b="0" dirty="0">
                <a:solidFill>
                  <a:srgbClr val="CCCCCC"/>
                </a:solidFill>
                <a:effectLst/>
                <a:latin typeface="Consolas" panose="020B0609020204030204" pitchFamily="49" charset="0"/>
              </a:rPr>
              <a:t>修饰，则在最后需要加上过滤器算子</a:t>
            </a: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11143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普通的</a:t>
            </a:r>
            <a:r>
              <a:rPr lang="en-US" altLang="zh-CN" dirty="0"/>
              <a:t>expand</a:t>
            </a:r>
            <a:r>
              <a:rPr lang="zh-CN" altLang="en-US" dirty="0"/>
              <a:t>操作可以转换为</a:t>
            </a:r>
            <a:r>
              <a:rPr lang="en-US" altLang="zh-CN" dirty="0"/>
              <a:t>get-edge</a:t>
            </a:r>
            <a:r>
              <a:rPr lang="zh-CN" altLang="en-US" dirty="0"/>
              <a:t>操作，而</a:t>
            </a:r>
            <a:r>
              <a:rPr lang="en-US" altLang="zh-CN" dirty="0"/>
              <a:t>get-edge</a:t>
            </a:r>
            <a:r>
              <a:rPr lang="zh-CN" altLang="en-US" dirty="0"/>
              <a:t>操作在之前展示过，可以用源点、边和终点的自然连接表示，对于</a:t>
            </a:r>
            <a:r>
              <a:rPr lang="en-US" altLang="zh-CN" dirty="0"/>
              <a:t>get-node</a:t>
            </a:r>
            <a:r>
              <a:rPr lang="zh-CN" altLang="en-US" dirty="0"/>
              <a:t>可以用过滤器筛选标签然后使用投影命名变量</a:t>
            </a:r>
            <a:endParaRPr lang="en-US" altLang="zh-CN" dirty="0"/>
          </a:p>
          <a:p>
            <a:r>
              <a:rPr lang="zh-CN" altLang="en-US" dirty="0"/>
              <a:t>对于可变长的</a:t>
            </a:r>
            <a:r>
              <a:rPr lang="en-US" altLang="zh-CN" dirty="0"/>
              <a:t>expand</a:t>
            </a:r>
            <a:r>
              <a:rPr lang="zh-CN" altLang="en-US" dirty="0"/>
              <a:t>操作，定义新的可变长自然连接算子，将其转换成已有</a:t>
            </a:r>
            <a:r>
              <a:rPr lang="en-US" altLang="zh-CN" dirty="0"/>
              <a:t>relation r</a:t>
            </a:r>
            <a:r>
              <a:rPr lang="zh-CN" altLang="en-US" dirty="0"/>
              <a:t>和</a:t>
            </a:r>
            <a:r>
              <a:rPr lang="en-US" altLang="zh-CN" dirty="0"/>
              <a:t>get-edge</a:t>
            </a:r>
            <a:r>
              <a:rPr lang="zh-CN" altLang="en-US" dirty="0"/>
              <a:t>的可变长自然连接，最后和终点进行自然连接</a:t>
            </a:r>
            <a:endParaRPr lang="en-US" altLang="zh-CN" dirty="0"/>
          </a:p>
          <a:p>
            <a:r>
              <a:rPr lang="zh-CN" altLang="en-US" dirty="0"/>
              <a:t>对于可变长自然连接，即将</a:t>
            </a:r>
            <a:r>
              <a:rPr lang="en-US" altLang="zh-CN" dirty="0"/>
              <a:t>s</a:t>
            </a:r>
            <a:r>
              <a:rPr lang="zh-CN" altLang="en-US" dirty="0"/>
              <a:t>展开，遍历最小跳到最大跳，对于每一种跳数</a:t>
            </a:r>
            <a:r>
              <a:rPr lang="en-US" altLang="zh-CN" dirty="0"/>
              <a:t>n</a:t>
            </a:r>
            <a:r>
              <a:rPr lang="zh-CN" altLang="en-US" dirty="0"/>
              <a:t>，将</a:t>
            </a:r>
            <a:r>
              <a:rPr lang="en-US" altLang="zh-CN" dirty="0"/>
              <a:t>n</a:t>
            </a:r>
            <a:r>
              <a:rPr lang="zh-CN" altLang="en-US" dirty="0"/>
              <a:t>条边的结果做自然连接并投影成源点、边、终点的形式，最终和</a:t>
            </a:r>
            <a:r>
              <a:rPr lang="en-US" altLang="zh-CN" dirty="0"/>
              <a:t>r</a:t>
            </a:r>
            <a:r>
              <a:rPr lang="zh-CN" altLang="en-US" dirty="0"/>
              <a:t>做自然连接</a:t>
            </a:r>
            <a:endParaRPr lang="en-US" altLang="zh-CN" dirty="0"/>
          </a:p>
          <a:p>
            <a:r>
              <a:rPr lang="zh-CN" altLang="en-US" dirty="0"/>
              <a:t>如果可变长的上标为无穷，在</a:t>
            </a:r>
            <a:r>
              <a:rPr lang="en-US" altLang="zh-CN" dirty="0"/>
              <a:t>neo4j</a:t>
            </a:r>
            <a:r>
              <a:rPr lang="zh-CN" altLang="en-US" dirty="0"/>
              <a:t>的实际执行时，会给定一个上限限制</a:t>
            </a:r>
            <a:endParaRPr lang="en-US"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35731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将点的</a:t>
            </a:r>
            <a:r>
              <a:rPr lang="en-US" altLang="zh-CN" dirty="0"/>
              <a:t>Scan(</a:t>
            </a:r>
            <a:r>
              <a:rPr lang="zh-CN" altLang="en-US" dirty="0"/>
              <a:t>比如圈</a:t>
            </a:r>
            <a:r>
              <a:rPr lang="en-US" altLang="zh-CN" dirty="0" err="1"/>
              <a:t>p,person</a:t>
            </a:r>
            <a:r>
              <a:rPr lang="en-US" altLang="zh-CN" dirty="0"/>
              <a:t>)</a:t>
            </a:r>
            <a:r>
              <a:rPr lang="zh-CN" altLang="en-US" dirty="0"/>
              <a:t>和</a:t>
            </a:r>
            <a:r>
              <a:rPr lang="en-US" altLang="zh-CN" dirty="0"/>
              <a:t>Expand</a:t>
            </a:r>
            <a:r>
              <a:rPr lang="zh-CN" altLang="en-US" dirty="0"/>
              <a:t>操作，比如</a:t>
            </a:r>
            <a:r>
              <a:rPr lang="en-US" altLang="zh-CN" dirty="0"/>
              <a:t>p</a:t>
            </a:r>
            <a:r>
              <a:rPr lang="zh-CN" altLang="en-US" dirty="0"/>
              <a:t>从</a:t>
            </a:r>
            <a:r>
              <a:rPr lang="en-US" altLang="zh-CN" dirty="0"/>
              <a:t>Interest</a:t>
            </a:r>
            <a:r>
              <a:rPr lang="zh-CN" altLang="en-US" dirty="0"/>
              <a:t>边到</a:t>
            </a:r>
            <a:r>
              <a:rPr lang="en-US" altLang="zh-CN" dirty="0"/>
              <a:t>Tag</a:t>
            </a:r>
            <a:r>
              <a:rPr lang="zh-CN" altLang="en-US" dirty="0"/>
              <a:t>类型的点这两种算子融合成</a:t>
            </a:r>
            <a:r>
              <a:rPr lang="en-US" altLang="zh-CN" dirty="0"/>
              <a:t>NRA</a:t>
            </a:r>
            <a:r>
              <a:rPr lang="zh-CN" altLang="en-US" dirty="0"/>
              <a:t>中的</a:t>
            </a:r>
            <a:r>
              <a:rPr lang="en-US" altLang="zh-CN" dirty="0"/>
              <a:t>get-edge</a:t>
            </a:r>
            <a:r>
              <a:rPr lang="zh-CN" altLang="en-US" dirty="0"/>
              <a:t>算子</a:t>
            </a:r>
            <a:endParaRPr lang="en-US" altLang="zh-CN" dirty="0"/>
          </a:p>
          <a:p>
            <a:r>
              <a:rPr lang="zh-CN" altLang="en-US" dirty="0"/>
              <a:t>同时将可变长边算子转换为之前定义的新的可变长自然连接算子</a:t>
            </a:r>
            <a:endParaRPr lang="en-US" altLang="zh-CN" dirty="0"/>
          </a:p>
          <a:p>
            <a:r>
              <a:rPr lang="zh-CN" altLang="en-US" dirty="0"/>
              <a:t>就可以从图领域的</a:t>
            </a:r>
            <a:r>
              <a:rPr lang="en-US" altLang="zh-CN" dirty="0"/>
              <a:t>GRA</a:t>
            </a:r>
            <a:r>
              <a:rPr lang="zh-CN" altLang="en-US" dirty="0"/>
              <a:t>转换成</a:t>
            </a:r>
            <a:r>
              <a:rPr lang="en-US" altLang="zh-CN" dirty="0"/>
              <a:t>NRA</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60782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GRA</a:t>
            </a:r>
            <a:r>
              <a:rPr lang="zh-CN" altLang="en-US" dirty="0"/>
              <a:t>和</a:t>
            </a:r>
            <a:r>
              <a:rPr lang="en-US" altLang="zh-CN" dirty="0"/>
              <a:t>NRA</a:t>
            </a:r>
            <a:r>
              <a:rPr lang="zh-CN" altLang="en-US" dirty="0"/>
              <a:t>中都包含嵌套关系，并不适用于现有的</a:t>
            </a:r>
            <a:r>
              <a:rPr lang="en-US" altLang="zh-CN" dirty="0"/>
              <a:t>IVM</a:t>
            </a:r>
            <a:r>
              <a:rPr lang="zh-CN" altLang="en-US" dirty="0"/>
              <a:t>技术，需要转换成不包含嵌套关系的</a:t>
            </a:r>
            <a:r>
              <a:rPr lang="en-US" altLang="zh-CN" dirty="0"/>
              <a:t>FRA</a:t>
            </a:r>
          </a:p>
          <a:p>
            <a:r>
              <a:rPr lang="zh-CN" altLang="en-US" dirty="0"/>
              <a:t>为了消除嵌套关系，需要获得算子本身和其后继算子所需的属性，这里使用了一种</a:t>
            </a:r>
            <a:r>
              <a:rPr lang="en-US" altLang="zh-CN" dirty="0"/>
              <a:t>Schema inferencing</a:t>
            </a:r>
            <a:r>
              <a:rPr lang="zh-CN" altLang="en-US" dirty="0"/>
              <a:t>的算法</a:t>
            </a:r>
            <a:endParaRPr lang="en-US"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54397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第一步从根节点开始，递归计算每个节点所需的属性，不断往下传递，最终到达叶子节点</a:t>
            </a:r>
            <a:endParaRPr lang="en-US" altLang="zh-CN" dirty="0"/>
          </a:p>
          <a:p>
            <a:r>
              <a:rPr lang="zh-CN" altLang="en-US" dirty="0"/>
              <a:t>对每个节点，先使用</a:t>
            </a:r>
            <a:r>
              <a:rPr lang="en-US" altLang="zh-CN" dirty="0" err="1"/>
              <a:t>ExtractProperties</a:t>
            </a:r>
            <a:r>
              <a:rPr lang="zh-CN" altLang="en-US" dirty="0"/>
              <a:t>提取该节点所需的</a:t>
            </a:r>
            <a:r>
              <a:rPr lang="en-US" altLang="zh-CN" dirty="0"/>
              <a:t>props</a:t>
            </a:r>
            <a:r>
              <a:rPr lang="zh-CN" altLang="en-US" dirty="0"/>
              <a:t>，</a:t>
            </a:r>
            <a:r>
              <a:rPr lang="en-US" altLang="zh-CN" dirty="0" err="1"/>
              <a:t>ExtractProperties</a:t>
            </a:r>
            <a:r>
              <a:rPr lang="zh-CN" altLang="en-US" dirty="0"/>
              <a:t>根据算子类型处理，对于投影或者聚集算子，可以获取它们的投影列表；</a:t>
            </a:r>
            <a:endParaRPr lang="en-US" altLang="zh-CN" dirty="0"/>
          </a:p>
          <a:p>
            <a:r>
              <a:rPr lang="zh-CN" altLang="en-US" dirty="0"/>
              <a:t>对于选择算子，获取它的条件中的属性；对于</a:t>
            </a:r>
            <a:r>
              <a:rPr lang="en-US" altLang="zh-CN" dirty="0"/>
              <a:t>lambda</a:t>
            </a:r>
            <a:r>
              <a:rPr lang="zh-CN" altLang="en-US" dirty="0"/>
              <a:t>、</a:t>
            </a:r>
            <a:r>
              <a:rPr lang="en-US" altLang="zh-CN" dirty="0" err="1"/>
              <a:t>tao</a:t>
            </a:r>
            <a:r>
              <a:rPr lang="zh-CN" altLang="en-US" dirty="0"/>
              <a:t>算子，获取排序所需的属性；对于左连接算子，从左连接的条件中提取属性；对于</a:t>
            </a:r>
            <a:r>
              <a:rPr lang="en-US" altLang="zh-CN" dirty="0"/>
              <a:t>unwind</a:t>
            </a:r>
            <a:r>
              <a:rPr lang="zh-CN" altLang="en-US" dirty="0"/>
              <a:t>展开算子，获取展开的属性</a:t>
            </a:r>
            <a:endParaRPr lang="en-US" altLang="zh-CN" dirty="0"/>
          </a:p>
          <a:p>
            <a:r>
              <a:rPr lang="zh-CN" altLang="en-US" dirty="0"/>
              <a:t>回到</a:t>
            </a:r>
            <a:r>
              <a:rPr lang="en-US" altLang="zh-CN" dirty="0" err="1"/>
              <a:t>InferReq</a:t>
            </a:r>
            <a:r>
              <a:rPr lang="zh-CN" altLang="en-US" dirty="0"/>
              <a:t>函数，得到当前节点的属性后，加入</a:t>
            </a:r>
            <a:r>
              <a:rPr lang="en-US" altLang="zh-CN" dirty="0"/>
              <a:t>props</a:t>
            </a:r>
            <a:r>
              <a:rPr lang="zh-CN" altLang="en-US" dirty="0"/>
              <a:t>，如果到达叶子节点，则将所需属性赋为输入的</a:t>
            </a:r>
            <a:r>
              <a:rPr lang="en-US" altLang="zh-CN" dirty="0"/>
              <a:t>props</a:t>
            </a:r>
            <a:r>
              <a:rPr lang="zh-CN" altLang="en-US" dirty="0"/>
              <a:t>；如果是一元算子，对于</a:t>
            </a:r>
            <a:r>
              <a:rPr lang="en-US" altLang="zh-CN" dirty="0"/>
              <a:t>pai</a:t>
            </a:r>
            <a:r>
              <a:rPr lang="zh-CN" altLang="en-US" dirty="0"/>
              <a:t>和</a:t>
            </a:r>
            <a:r>
              <a:rPr lang="en-US" altLang="zh-CN" dirty="0"/>
              <a:t>gamma</a:t>
            </a:r>
            <a:r>
              <a:rPr lang="zh-CN" altLang="en-US" dirty="0"/>
              <a:t>这类算子，同样需要赋值他们所需的</a:t>
            </a:r>
            <a:r>
              <a:rPr lang="en-US" altLang="zh-CN" dirty="0"/>
              <a:t>required properties</a:t>
            </a:r>
            <a:r>
              <a:rPr lang="zh-CN" altLang="en-US" dirty="0"/>
              <a:t>，因为他们所需的属性不依赖于孩子；如果是二元算子，遍历</a:t>
            </a:r>
            <a:r>
              <a:rPr lang="en-US" altLang="zh-CN" dirty="0"/>
              <a:t>prop</a:t>
            </a:r>
            <a:r>
              <a:rPr lang="zh-CN" altLang="en-US" dirty="0"/>
              <a:t>，如果</a:t>
            </a:r>
            <a:r>
              <a:rPr lang="en-US" altLang="zh-CN" dirty="0"/>
              <a:t>prop</a:t>
            </a:r>
            <a:r>
              <a:rPr lang="zh-CN" altLang="en-US" dirty="0"/>
              <a:t>对应的变量在左子树，则加入左孩子的属性集合，反之，则加入右孩子的属性集合，然后递归调用左孩子和右孩子。</a:t>
            </a:r>
            <a:endParaRPr lang="en-US" altLang="zh-CN" dirty="0"/>
          </a:p>
          <a:p>
            <a:r>
              <a:rPr lang="zh-CN" altLang="en-US" dirty="0"/>
              <a:t>第二步，对于叶子节点，则将之前的</a:t>
            </a:r>
            <a:r>
              <a:rPr lang="en-US" altLang="zh-CN" dirty="0"/>
              <a:t>Schema</a:t>
            </a:r>
            <a:r>
              <a:rPr lang="zh-CN" altLang="en-US" dirty="0"/>
              <a:t>和计算所需的</a:t>
            </a:r>
            <a:r>
              <a:rPr lang="en-US" altLang="zh-CN" dirty="0"/>
              <a:t>props</a:t>
            </a:r>
            <a:r>
              <a:rPr lang="zh-CN" altLang="en-US" dirty="0"/>
              <a:t>相连接；从叶子节点向上遍历，对于其他算子，根据孩子的列集合重新计算该算子的列集合，除了包括投影的算子</a:t>
            </a:r>
            <a:r>
              <a:rPr lang="en-US" altLang="zh-CN" dirty="0"/>
              <a:t>pai</a:t>
            </a:r>
            <a:r>
              <a:rPr lang="zh-CN" altLang="en-US" dirty="0"/>
              <a:t>和</a:t>
            </a:r>
            <a:r>
              <a:rPr lang="en-US" altLang="zh-CN" dirty="0"/>
              <a:t>gamma</a:t>
            </a:r>
            <a:r>
              <a:rPr lang="zh-CN" altLang="en-US" dirty="0"/>
              <a:t>，他们的列集合不由孩子决定，和孩子节点一样，将之前的</a:t>
            </a:r>
            <a:r>
              <a:rPr lang="en-US" altLang="zh-CN" dirty="0"/>
              <a:t>Schema</a:t>
            </a:r>
            <a:r>
              <a:rPr lang="zh-CN" altLang="en-US" dirty="0"/>
              <a:t>和该算子自己的</a:t>
            </a:r>
            <a:r>
              <a:rPr lang="en-US" altLang="zh-CN" dirty="0"/>
              <a:t>props</a:t>
            </a:r>
            <a:r>
              <a:rPr lang="zh-CN" altLang="en-US" dirty="0"/>
              <a:t>相连接</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12091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以之前的例子说明，第一步从根节点开始计算</a:t>
            </a:r>
            <a:r>
              <a:rPr lang="en-US" altLang="zh-CN" dirty="0"/>
              <a:t>props</a:t>
            </a:r>
            <a:r>
              <a:rPr lang="zh-CN" altLang="en-US" dirty="0"/>
              <a:t>，</a:t>
            </a:r>
            <a:endParaRPr lang="en-US" altLang="zh-CN" dirty="0"/>
          </a:p>
          <a:p>
            <a:r>
              <a:rPr lang="zh-CN" altLang="en-US" dirty="0"/>
              <a:t>一开始的投影</a:t>
            </a:r>
            <a:r>
              <a:rPr lang="en-US" altLang="zh-CN" dirty="0"/>
              <a:t>pai</a:t>
            </a:r>
            <a:r>
              <a:rPr lang="zh-CN" altLang="en-US" dirty="0"/>
              <a:t>含有</a:t>
            </a:r>
            <a:r>
              <a:rPr lang="en-US" altLang="zh-CN" dirty="0"/>
              <a:t>p.name</a:t>
            </a:r>
            <a:r>
              <a:rPr lang="zh-CN" altLang="en-US" dirty="0"/>
              <a:t>，</a:t>
            </a:r>
            <a:r>
              <a:rPr lang="en-US" altLang="zh-CN" dirty="0"/>
              <a:t>props</a:t>
            </a:r>
            <a:r>
              <a:rPr lang="zh-CN" altLang="en-US" dirty="0"/>
              <a:t>为</a:t>
            </a:r>
            <a:r>
              <a:rPr lang="en-US" altLang="zh-CN" dirty="0"/>
              <a:t>p.name</a:t>
            </a:r>
            <a:r>
              <a:rPr lang="zh-CN" altLang="en-US" dirty="0"/>
              <a:t>，接下来往下传，对于</a:t>
            </a:r>
            <a:r>
              <a:rPr lang="en-US" altLang="zh-CN" dirty="0"/>
              <a:t>left-outer-join</a:t>
            </a:r>
            <a:r>
              <a:rPr lang="zh-CN" altLang="en-US" dirty="0"/>
              <a:t>，</a:t>
            </a:r>
            <a:r>
              <a:rPr lang="en-US" altLang="zh-CN" dirty="0"/>
              <a:t>p.name</a:t>
            </a:r>
            <a:r>
              <a:rPr lang="zh-CN" altLang="en-US" dirty="0"/>
              <a:t>会优先传给左孩子，然后左孩子为选择算子，其中</a:t>
            </a:r>
            <a:r>
              <a:rPr lang="en-US" altLang="zh-CN" dirty="0" err="1"/>
              <a:t>c.subject</a:t>
            </a:r>
            <a:r>
              <a:rPr lang="zh-CN" altLang="en-US" dirty="0"/>
              <a:t>继续加入</a:t>
            </a:r>
            <a:r>
              <a:rPr lang="en-US" altLang="zh-CN" dirty="0"/>
              <a:t>props</a:t>
            </a:r>
            <a:r>
              <a:rPr lang="zh-CN" altLang="en-US" dirty="0"/>
              <a:t>，接下来</a:t>
            </a:r>
            <a:r>
              <a:rPr lang="en-US" altLang="zh-CN" dirty="0"/>
              <a:t>p.name</a:t>
            </a:r>
            <a:r>
              <a:rPr lang="zh-CN" altLang="en-US" dirty="0"/>
              <a:t>和</a:t>
            </a:r>
            <a:r>
              <a:rPr lang="en-US" altLang="zh-CN" dirty="0" err="1"/>
              <a:t>c.subject</a:t>
            </a:r>
            <a:r>
              <a:rPr lang="zh-CN" altLang="en-US" dirty="0"/>
              <a:t>分别传给左孩子和右孩子，最后到叶子节点，</a:t>
            </a:r>
            <a:endParaRPr lang="en-US" altLang="zh-CN" dirty="0"/>
          </a:p>
          <a:p>
            <a:r>
              <a:rPr lang="zh-CN" altLang="en-US" dirty="0"/>
              <a:t>第二步，先补充完叶子节点后，重新计算每个节点的列集合，比如</a:t>
            </a:r>
            <a:r>
              <a:rPr lang="en-US" altLang="zh-CN" dirty="0"/>
              <a:t>join</a:t>
            </a:r>
            <a:r>
              <a:rPr lang="zh-CN" altLang="en-US" dirty="0"/>
              <a:t>操作，根据</a:t>
            </a:r>
            <a:r>
              <a:rPr lang="en-US" altLang="zh-CN" dirty="0"/>
              <a:t>p</a:t>
            </a:r>
            <a:r>
              <a:rPr lang="zh-CN" altLang="en-US" dirty="0"/>
              <a:t>做</a:t>
            </a:r>
            <a:r>
              <a:rPr lang="en-US" altLang="zh-CN" dirty="0"/>
              <a:t>left outer join</a:t>
            </a:r>
            <a:r>
              <a:rPr lang="zh-CN" altLang="en-US" dirty="0"/>
              <a:t>，左孩子和右孩子的列根据</a:t>
            </a:r>
            <a:r>
              <a:rPr lang="en-US" altLang="zh-CN" dirty="0"/>
              <a:t>p</a:t>
            </a:r>
            <a:r>
              <a:rPr lang="zh-CN" altLang="en-US" dirty="0"/>
              <a:t>连接在一起，最终形成不需要嵌套关系的</a:t>
            </a:r>
            <a:r>
              <a:rPr lang="en-US" altLang="zh-CN" dirty="0"/>
              <a:t>FRA</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39071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根据</a:t>
            </a:r>
            <a:r>
              <a:rPr lang="en-US" altLang="zh-CN" dirty="0"/>
              <a:t>FRA</a:t>
            </a:r>
            <a:r>
              <a:rPr lang="zh-CN" altLang="en-US" dirty="0"/>
              <a:t>的拓扑结构使用</a:t>
            </a:r>
            <a:r>
              <a:rPr lang="en-US" altLang="zh-CN" dirty="0"/>
              <a:t>Rete</a:t>
            </a:r>
            <a:r>
              <a:rPr lang="zh-CN" altLang="en-US" dirty="0"/>
              <a:t>算法构建传播网络</a:t>
            </a:r>
            <a:endParaRPr lang="en-US" altLang="zh-CN" dirty="0"/>
          </a:p>
          <a:p>
            <a:r>
              <a:rPr lang="zh-CN" altLang="en-US" dirty="0"/>
              <a:t>因为是已有算法，</a:t>
            </a:r>
            <a:r>
              <a:rPr lang="en-US" altLang="zh-CN" dirty="0"/>
              <a:t>Rete</a:t>
            </a:r>
            <a:r>
              <a:rPr lang="zh-CN" altLang="en-US" dirty="0"/>
              <a:t>算法在本文中没有详细提及，大概是在一个基于规则的系统中构建一个判别网络</a:t>
            </a:r>
            <a:r>
              <a:rPr lang="en-US" altLang="zh-CN" dirty="0"/>
              <a:t>(</a:t>
            </a:r>
            <a:r>
              <a:rPr lang="zh-CN" altLang="en-US" dirty="0"/>
              <a:t>根据网络传播，按一定条件过滤</a:t>
            </a:r>
            <a:r>
              <a:rPr lang="en-US" altLang="zh-CN" dirty="0"/>
              <a:t>)</a:t>
            </a:r>
            <a:r>
              <a:rPr lang="zh-CN" altLang="en-US" dirty="0"/>
              <a:t>，网络中的每个节点都有一定的规则条件，其中父节点会获得子节点的输出，并继续将输出传播给父节点</a:t>
            </a:r>
            <a:endParaRPr lang="en-US" altLang="zh-CN" dirty="0"/>
          </a:p>
          <a:p>
            <a:r>
              <a:rPr lang="zh-CN" altLang="en-US" dirty="0"/>
              <a:t>比如这里第一个</a:t>
            </a:r>
            <a:r>
              <a:rPr lang="en-US" altLang="zh-CN" dirty="0"/>
              <a:t>Match</a:t>
            </a:r>
            <a:r>
              <a:rPr lang="zh-CN" altLang="en-US" dirty="0"/>
              <a:t>子句，从叶子节点开始，某个人</a:t>
            </a:r>
            <a:r>
              <a:rPr lang="en-US" altLang="zh-CN" dirty="0"/>
              <a:t>INTEREST</a:t>
            </a:r>
            <a:r>
              <a:rPr lang="zh-CN" altLang="en-US" dirty="0"/>
              <a:t>某个</a:t>
            </a:r>
            <a:r>
              <a:rPr lang="en-US" altLang="zh-CN" dirty="0"/>
              <a:t>Tag</a:t>
            </a:r>
            <a:r>
              <a:rPr lang="zh-CN" altLang="en-US" dirty="0"/>
              <a:t>，获取</a:t>
            </a:r>
            <a:r>
              <a:rPr lang="en-US" altLang="zh-CN" dirty="0"/>
              <a:t>Tag</a:t>
            </a:r>
            <a:r>
              <a:rPr lang="zh-CN" altLang="en-US" dirty="0"/>
              <a:t>对应的</a:t>
            </a:r>
            <a:r>
              <a:rPr lang="en-US" altLang="zh-CN" dirty="0"/>
              <a:t>Class</a:t>
            </a:r>
            <a:r>
              <a:rPr lang="zh-CN" altLang="en-US" dirty="0"/>
              <a:t>，并且它是</a:t>
            </a:r>
            <a:r>
              <a:rPr lang="en-US" altLang="zh-CN" dirty="0"/>
              <a:t>Music</a:t>
            </a:r>
            <a:r>
              <a:rPr lang="zh-CN" altLang="en-US" dirty="0"/>
              <a:t>的</a:t>
            </a:r>
            <a:r>
              <a:rPr lang="en-US" altLang="zh-CN" dirty="0" err="1"/>
              <a:t>SubClass</a:t>
            </a:r>
            <a:r>
              <a:rPr lang="zh-CN" altLang="en-US" dirty="0"/>
              <a:t>，得到</a:t>
            </a:r>
            <a:r>
              <a:rPr lang="en-US" altLang="zh-CN" dirty="0" err="1"/>
              <a:t>p,pi,pt,p.name,tc,fc,sos,c,c.subject</a:t>
            </a:r>
            <a:r>
              <a:rPr lang="zh-CN" altLang="en-US" dirty="0"/>
              <a:t>，这里</a:t>
            </a:r>
            <a:r>
              <a:rPr lang="en-US" altLang="zh-CN" dirty="0"/>
              <a:t>p</a:t>
            </a:r>
            <a:r>
              <a:rPr lang="zh-CN" altLang="en-US" dirty="0"/>
              <a:t>只有</a:t>
            </a:r>
            <a:r>
              <a:rPr lang="en-US" altLang="zh-CN" dirty="0" err="1"/>
              <a:t>a,b,c,d</a:t>
            </a:r>
            <a:r>
              <a:rPr lang="zh-CN" altLang="en-US" dirty="0"/>
              <a:t>符合，因为</a:t>
            </a:r>
            <a:r>
              <a:rPr lang="en-US" altLang="zh-CN" dirty="0"/>
              <a:t>e Interest</a:t>
            </a:r>
            <a:r>
              <a:rPr lang="zh-CN" altLang="en-US" dirty="0"/>
              <a:t>的</a:t>
            </a:r>
            <a:r>
              <a:rPr lang="en-US" altLang="zh-CN" dirty="0"/>
              <a:t>Tag</a:t>
            </a:r>
            <a:r>
              <a:rPr lang="zh-CN" altLang="en-US" dirty="0"/>
              <a:t>是</a:t>
            </a:r>
            <a:r>
              <a:rPr lang="en-US" altLang="zh-CN" dirty="0"/>
              <a:t>v</a:t>
            </a:r>
            <a:r>
              <a:rPr lang="zh-CN" altLang="en-US" dirty="0"/>
              <a:t>，</a:t>
            </a:r>
            <a:r>
              <a:rPr lang="en-US" altLang="zh-CN" dirty="0"/>
              <a:t>v</a:t>
            </a:r>
            <a:r>
              <a:rPr lang="zh-CN" altLang="en-US" dirty="0"/>
              <a:t>是</a:t>
            </a:r>
            <a:r>
              <a:rPr lang="en-US" altLang="zh-CN" dirty="0"/>
              <a:t>Art class</a:t>
            </a:r>
            <a:r>
              <a:rPr lang="zh-CN" altLang="en-US" dirty="0"/>
              <a:t>，不是</a:t>
            </a:r>
            <a:r>
              <a:rPr lang="en-US" altLang="zh-CN" dirty="0"/>
              <a:t>music</a:t>
            </a:r>
            <a:r>
              <a:rPr lang="zh-CN" altLang="en-US" dirty="0"/>
              <a:t>的</a:t>
            </a:r>
            <a:r>
              <a:rPr lang="en-US" altLang="zh-CN" dirty="0"/>
              <a:t>subclass</a:t>
            </a:r>
            <a:r>
              <a:rPr lang="zh-CN" altLang="en-US" dirty="0"/>
              <a:t>；</a:t>
            </a:r>
            <a:endParaRPr lang="en-US" altLang="zh-CN" dirty="0"/>
          </a:p>
          <a:p>
            <a:r>
              <a:rPr lang="zh-CN" altLang="en-US" dirty="0"/>
              <a:t>然后和</a:t>
            </a:r>
            <a:r>
              <a:rPr lang="en-US" altLang="zh-CN" dirty="0"/>
              <a:t>knows</a:t>
            </a:r>
            <a:r>
              <a:rPr lang="zh-CN" altLang="en-US" dirty="0"/>
              <a:t>关系做左连接，得到所有</a:t>
            </a:r>
            <a:r>
              <a:rPr lang="en-US" altLang="zh-CN" dirty="0"/>
              <a:t>p</a:t>
            </a:r>
            <a:r>
              <a:rPr lang="zh-CN" altLang="en-US" dirty="0"/>
              <a:t>中认识的同一街道中的人数小于</a:t>
            </a:r>
            <a:r>
              <a:rPr lang="en-US" altLang="zh-CN" dirty="0"/>
              <a:t>3</a:t>
            </a:r>
            <a:r>
              <a:rPr lang="zh-CN" altLang="en-US" dirty="0"/>
              <a:t>的</a:t>
            </a:r>
            <a:r>
              <a:rPr lang="en-US" altLang="zh-CN" dirty="0"/>
              <a:t>p</a:t>
            </a:r>
            <a:r>
              <a:rPr lang="zh-CN" altLang="en-US" dirty="0"/>
              <a:t>和对应的人数，这里</a:t>
            </a:r>
            <a:r>
              <a:rPr lang="en-US" altLang="zh-CN" dirty="0" err="1"/>
              <a:t>a,c,d</a:t>
            </a:r>
            <a:r>
              <a:rPr lang="zh-CN" altLang="en-US" dirty="0"/>
              <a:t>符合，因为</a:t>
            </a:r>
            <a:r>
              <a:rPr lang="en-US" altLang="zh-CN" dirty="0"/>
              <a:t>b</a:t>
            </a:r>
            <a:r>
              <a:rPr lang="zh-CN" altLang="en-US" dirty="0"/>
              <a:t>认识同街道的</a:t>
            </a:r>
            <a:r>
              <a:rPr lang="en-US" altLang="zh-CN" dirty="0" err="1"/>
              <a:t>a,d,e</a:t>
            </a:r>
            <a:r>
              <a:rPr lang="zh-CN" altLang="en-US" dirty="0"/>
              <a:t>，人数大于等于</a:t>
            </a:r>
            <a:r>
              <a:rPr lang="en-US" altLang="zh-CN" dirty="0"/>
              <a:t>3</a:t>
            </a:r>
            <a:r>
              <a:rPr lang="zh-CN" altLang="en-US" dirty="0"/>
              <a:t>，最终返回</a:t>
            </a:r>
            <a:r>
              <a:rPr lang="en-US" altLang="zh-CN" dirty="0" err="1"/>
              <a:t>a,c,d</a:t>
            </a:r>
            <a:r>
              <a:rPr lang="zh-CN" altLang="en-US" dirty="0"/>
              <a:t>的名字</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9142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对于更新操作，如果有</a:t>
            </a:r>
            <a:r>
              <a:rPr lang="en-US" altLang="zh-CN" dirty="0"/>
              <a:t>facts</a:t>
            </a:r>
            <a:r>
              <a:rPr lang="zh-CN" altLang="en-US" dirty="0"/>
              <a:t>的更改，即点或边的插入删除，它会首先影响到叶子节点中的</a:t>
            </a:r>
            <a:r>
              <a:rPr lang="en-US" altLang="zh-CN" dirty="0"/>
              <a:t>get-vertices</a:t>
            </a:r>
            <a:r>
              <a:rPr lang="zh-CN" altLang="en-US" dirty="0"/>
              <a:t>和</a:t>
            </a:r>
            <a:r>
              <a:rPr lang="en-US" altLang="zh-CN" dirty="0"/>
              <a:t>get-edge</a:t>
            </a:r>
            <a:r>
              <a:rPr lang="zh-CN" altLang="en-US" dirty="0"/>
              <a:t>，因为</a:t>
            </a:r>
            <a:r>
              <a:rPr lang="en-US" altLang="zh-CN" dirty="0"/>
              <a:t>Rete</a:t>
            </a:r>
            <a:r>
              <a:rPr lang="zh-CN" altLang="en-US" dirty="0"/>
              <a:t>算法的思想是以空间换时间，网络中的每个节点会存储中间结果，所以只需简单地添加或者删除某个元组，然后随着网络传播。</a:t>
            </a:r>
            <a:endParaRPr lang="en-US" altLang="zh-CN" dirty="0"/>
          </a:p>
          <a:p>
            <a:r>
              <a:rPr lang="zh-CN" altLang="en-US" dirty="0"/>
              <a:t>比如加上</a:t>
            </a:r>
            <a:r>
              <a:rPr lang="en-US" altLang="zh-CN" dirty="0"/>
              <a:t>e</a:t>
            </a:r>
            <a:r>
              <a:rPr lang="zh-CN" altLang="en-US" dirty="0"/>
              <a:t>到</a:t>
            </a:r>
            <a:r>
              <a:rPr lang="en-US" altLang="zh-CN" dirty="0"/>
              <a:t>r</a:t>
            </a:r>
            <a:r>
              <a:rPr lang="zh-CN" altLang="en-US" dirty="0"/>
              <a:t>的一条边</a:t>
            </a:r>
            <a:r>
              <a:rPr lang="en-US" altLang="zh-CN" dirty="0"/>
              <a:t>6</a:t>
            </a:r>
            <a:r>
              <a:rPr lang="zh-CN" altLang="en-US" dirty="0"/>
              <a:t>，它会影响</a:t>
            </a:r>
            <a:r>
              <a:rPr lang="en-US" altLang="zh-CN" dirty="0"/>
              <a:t>person</a:t>
            </a:r>
            <a:r>
              <a:rPr lang="zh-CN" altLang="en-US" dirty="0"/>
              <a:t>到</a:t>
            </a:r>
            <a:r>
              <a:rPr lang="en-US" altLang="zh-CN" dirty="0"/>
              <a:t>Tag</a:t>
            </a:r>
            <a:r>
              <a:rPr lang="zh-CN" altLang="en-US" dirty="0"/>
              <a:t>的</a:t>
            </a:r>
            <a:r>
              <a:rPr lang="en-US" altLang="zh-CN" dirty="0"/>
              <a:t>Interest</a:t>
            </a:r>
            <a:r>
              <a:rPr lang="zh-CN" altLang="en-US" dirty="0"/>
              <a:t>边，这样</a:t>
            </a:r>
            <a:r>
              <a:rPr lang="en-US" altLang="zh-CN" dirty="0"/>
              <a:t>e Interest</a:t>
            </a:r>
            <a:r>
              <a:rPr lang="zh-CN" altLang="en-US" dirty="0"/>
              <a:t>的</a:t>
            </a:r>
            <a:r>
              <a:rPr lang="en-US" altLang="zh-CN" dirty="0"/>
              <a:t>Tag r</a:t>
            </a:r>
            <a:r>
              <a:rPr lang="zh-CN" altLang="en-US" dirty="0"/>
              <a:t>也满足对应</a:t>
            </a:r>
            <a:r>
              <a:rPr lang="en-US" altLang="zh-CN" dirty="0"/>
              <a:t>Class</a:t>
            </a:r>
            <a:r>
              <a:rPr lang="zh-CN" altLang="en-US" dirty="0"/>
              <a:t>是</a:t>
            </a:r>
            <a:r>
              <a:rPr lang="en-US" altLang="zh-CN" dirty="0"/>
              <a:t>music</a:t>
            </a:r>
            <a:r>
              <a:rPr lang="zh-CN" altLang="en-US" dirty="0"/>
              <a:t>的</a:t>
            </a:r>
            <a:r>
              <a:rPr lang="en-US" altLang="zh-CN" dirty="0"/>
              <a:t>subclass</a:t>
            </a:r>
            <a:r>
              <a:rPr lang="zh-CN" altLang="en-US" dirty="0"/>
              <a:t>的限制条件，最终</a:t>
            </a:r>
            <a:r>
              <a:rPr lang="en-US" altLang="zh-CN" dirty="0"/>
              <a:t>p.name</a:t>
            </a:r>
            <a:r>
              <a:rPr lang="zh-CN" altLang="en-US" dirty="0"/>
              <a:t>会添加点</a:t>
            </a:r>
            <a:r>
              <a:rPr lang="en-US" altLang="zh-CN" dirty="0"/>
              <a:t>e</a:t>
            </a:r>
            <a:r>
              <a:rPr lang="zh-CN" altLang="en-US" dirty="0"/>
              <a:t>的名字</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49972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最后是总结部分，本文使用一条转换链逐步将图查询语言转换成关系代数，然后使用已有的方法去解决视图增量更新的问题，是第一个提出该方法的工作，可以作为物化视图更新的一个思路</a:t>
            </a:r>
            <a:endParaRPr lang="en-US" altLang="zh-CN" sz="1200" dirty="0"/>
          </a:p>
          <a:p>
            <a:r>
              <a:rPr lang="zh-CN" altLang="en-US" sz="1200" dirty="0"/>
              <a:t>并且整个流程比较清晰，对于每个部分都有明确的例子指引</a:t>
            </a:r>
            <a:endParaRPr lang="en-US" altLang="zh-CN" sz="1200" dirty="0"/>
          </a:p>
          <a:p>
            <a:r>
              <a:rPr lang="zh-CN" altLang="en-US" dirty="0"/>
              <a:t>不足部分是</a:t>
            </a:r>
            <a:endParaRPr lang="en-US" altLang="zh-CN" dirty="0"/>
          </a:p>
          <a:p>
            <a:pPr lvl="1"/>
            <a:r>
              <a:rPr lang="zh-CN" altLang="en-US" dirty="0"/>
              <a:t>没有给出具体的</a:t>
            </a:r>
            <a:r>
              <a:rPr lang="en-US" altLang="zh-CN" dirty="0"/>
              <a:t>Evaluation</a:t>
            </a:r>
            <a:r>
              <a:rPr lang="zh-CN" altLang="en-US" dirty="0"/>
              <a:t>部分，只是以一个简单例子的形式展现，并没有展示具体的性能提升</a:t>
            </a:r>
            <a:endParaRPr lang="en-US" altLang="zh-CN" dirty="0"/>
          </a:p>
          <a:p>
            <a:pPr lvl="1"/>
            <a:r>
              <a:rPr lang="zh-CN" altLang="en-US" sz="1200"/>
              <a:t>然后对于</a:t>
            </a:r>
            <a:r>
              <a:rPr lang="zh-CN" altLang="en-US" sz="1200" dirty="0"/>
              <a:t>视图维护的算法没有详细介绍，比较难以理解本文做法的必要性</a:t>
            </a:r>
            <a:endParaRPr lang="en-US" altLang="zh-CN" sz="1200"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B627EA-266D-4C34-8F27-E3405EBDF87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68862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21"/>
            <a:ext cx="702408" cy="672935"/>
          </a:xfrm>
          <a:prstGeom prst="rect">
            <a:avLst/>
          </a:prstGeom>
        </p:spPr>
      </p:pic>
      <p:sp>
        <p:nvSpPr>
          <p:cNvPr id="11" name="文本占位符 2"/>
          <p:cNvSpPr>
            <a:spLocks noGrp="1"/>
          </p:cNvSpPr>
          <p:nvPr>
            <p:ph idx="1" hasCustomPrompt="1"/>
          </p:nvPr>
        </p:nvSpPr>
        <p:spPr>
          <a:xfrm>
            <a:off x="285009" y="878775"/>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2" name="矩形: 圆角 1"/>
          <p:cNvSpPr/>
          <p:nvPr userDrawn="1"/>
        </p:nvSpPr>
        <p:spPr>
          <a:xfrm>
            <a:off x="11556958" y="6251930"/>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900" b="1" smtClean="0">
                <a:latin typeface="微软雅黑" panose="020B0503020204020204" pitchFamily="34" charset="-122"/>
                <a:ea typeface="微软雅黑" panose="020B0503020204020204" pitchFamily="34" charset="-122"/>
              </a:rPr>
              <a:t>‹#›</a:t>
            </a:fld>
            <a:endParaRPr lang="zh-CN" altLang="en-US" sz="1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69742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4" y="1726880"/>
            <a:ext cx="8585847" cy="1783082"/>
          </a:xfrm>
          <a:prstGeom prst="rect">
            <a:avLst/>
          </a:prstGeom>
        </p:spPr>
        <p:txBody>
          <a:bodyPr anchor="b"/>
          <a:lstStyle>
            <a:lvl1pPr algn="ctr">
              <a:defRPr sz="3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646754" y="3705101"/>
            <a:ext cx="8585847" cy="1552698"/>
          </a:xfrm>
        </p:spPr>
        <p:txBody>
          <a:bodyPr>
            <a:normAutofit/>
          </a:bodyPr>
          <a:lstStyle>
            <a:lvl1pPr marL="0" indent="0" algn="ctr">
              <a:buNone/>
              <a:defRPr sz="2100" b="0">
                <a:solidFill>
                  <a:srgbClr val="4B649F"/>
                </a:solidFill>
                <a:latin typeface="微软雅黑" panose="020B0503020204020204" pitchFamily="34" charset="-122"/>
                <a:ea typeface="微软雅黑" panose="020B0503020204020204" pitchFamily="3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382A3CAD-76BE-422E-B8F6-EDB512BFEC95}" type="datetime1">
              <a:rPr lang="zh-CN" altLang="en-US" smtClean="0"/>
              <a:t>2024/5/14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5" y="4757742"/>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5"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7" y="1612582"/>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spTree>
    <p:extLst>
      <p:ext uri="{BB962C8B-B14F-4D97-AF65-F5344CB8AC3E}">
        <p14:creationId xmlns:p14="http://schemas.microsoft.com/office/powerpoint/2010/main" val="3754355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4" y="2"/>
            <a:ext cx="8585847" cy="2047869"/>
          </a:xfrm>
          <a:prstGeom prst="rect">
            <a:avLst/>
          </a:prstGeom>
        </p:spPr>
        <p:txBody>
          <a:bodyPr vert="horz" lIns="68580" tIns="34290" rIns="68580" bIns="3429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sz="3000"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5" y="4057652"/>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5"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5" y="2184203"/>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4" y="2546030"/>
            <a:ext cx="8585847" cy="1783082"/>
          </a:xfrm>
          <a:prstGeom prst="rect">
            <a:avLst/>
          </a:prstGeom>
        </p:spPr>
        <p:txBody>
          <a:bodyPr anchor="ctr" anchorCtr="0"/>
          <a:lstStyle>
            <a:lvl1pPr algn="ctr">
              <a:defRPr sz="3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207235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2024/5/14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6" y="902526"/>
            <a:ext cx="11792199"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650852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21"/>
            <a:ext cx="702408" cy="672935"/>
          </a:xfrm>
          <a:prstGeom prst="rect">
            <a:avLst/>
          </a:prstGeom>
        </p:spPr>
      </p:pic>
      <p:sp>
        <p:nvSpPr>
          <p:cNvPr id="11" name="文本占位符 2"/>
          <p:cNvSpPr>
            <a:spLocks noGrp="1"/>
          </p:cNvSpPr>
          <p:nvPr>
            <p:ph idx="1" hasCustomPrompt="1"/>
          </p:nvPr>
        </p:nvSpPr>
        <p:spPr>
          <a:xfrm>
            <a:off x="285009" y="878775"/>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2" name="矩形: 圆角 1"/>
          <p:cNvSpPr/>
          <p:nvPr userDrawn="1"/>
        </p:nvSpPr>
        <p:spPr>
          <a:xfrm>
            <a:off x="11556958" y="6251930"/>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900" b="1" smtClean="0">
                <a:latin typeface="微软雅黑" panose="020B0503020204020204" pitchFamily="34" charset="-122"/>
                <a:ea typeface="微软雅黑" panose="020B0503020204020204" pitchFamily="34" charset="-122"/>
              </a:rPr>
              <a:t>‹#›</a:t>
            </a:fld>
            <a:endParaRPr lang="zh-CN" altLang="en-US" sz="1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041261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2024/5/14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2149667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封面">
    <p:spTree>
      <p:nvGrpSpPr>
        <p:cNvPr id="1" name=""/>
        <p:cNvGrpSpPr/>
        <p:nvPr/>
      </p:nvGrpSpPr>
      <p:grpSpPr>
        <a:xfrm>
          <a:off x="0" y="0"/>
          <a:ext cx="0" cy="0"/>
          <a:chOff x="0" y="0"/>
          <a:chExt cx="0" cy="0"/>
        </a:xfrm>
      </p:grpSpPr>
      <p:sp>
        <p:nvSpPr>
          <p:cNvPr id="4" name="标题 3"/>
          <p:cNvSpPr>
            <a:spLocks noGrp="1"/>
          </p:cNvSpPr>
          <p:nvPr>
            <p:ph type="title"/>
          </p:nvPr>
        </p:nvSpPr>
        <p:spPr>
          <a:xfrm>
            <a:off x="2113083" y="1536335"/>
            <a:ext cx="7965831" cy="1892667"/>
          </a:xfrm>
          <a:prstGeom prst="rect">
            <a:avLst/>
          </a:prstGeom>
        </p:spPr>
        <p:txBody>
          <a:bodyPr anchor="ctr"/>
          <a:lstStyle>
            <a:lvl1pPr algn="ctr">
              <a:defRPr lang="zh-CN" altLang="en-US" sz="3000" b="1" kern="1200" dirty="0" smtClean="0">
                <a:solidFill>
                  <a:schemeClr val="accent1">
                    <a:lumMod val="50000"/>
                  </a:schemeClr>
                </a:solidFill>
                <a:latin typeface="微软雅黑" panose="020B0503020204020204" pitchFamily="34" charset="-122"/>
                <a:ea typeface="微软雅黑" panose="020B0503020204020204" pitchFamily="34" charset="-122"/>
                <a:cs typeface="+mj-cs"/>
              </a:defRPr>
            </a:lvl1pPr>
          </a:lstStyle>
          <a:p>
            <a:r>
              <a:rPr lang="zh-CN" altLang="en-US" dirty="0"/>
              <a:t>单击此处编辑母版标题样式</a:t>
            </a:r>
          </a:p>
        </p:txBody>
      </p:sp>
      <p:sp>
        <p:nvSpPr>
          <p:cNvPr id="5" name="矩形 19"/>
          <p:cNvSpPr/>
          <p:nvPr userDrawn="1"/>
        </p:nvSpPr>
        <p:spPr>
          <a:xfrm>
            <a:off x="1636687" y="1484784"/>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6" name="副标题 2"/>
          <p:cNvSpPr>
            <a:spLocks noGrp="1"/>
          </p:cNvSpPr>
          <p:nvPr>
            <p:ph type="subTitle" idx="1"/>
          </p:nvPr>
        </p:nvSpPr>
        <p:spPr>
          <a:xfrm>
            <a:off x="1803077" y="3518817"/>
            <a:ext cx="8585847" cy="1552698"/>
          </a:xfrm>
          <a:prstGeom prst="rect">
            <a:avLst/>
          </a:prstGeom>
        </p:spPr>
        <p:txBody>
          <a:bodyPr>
            <a:normAutofit/>
          </a:bodyPr>
          <a:lstStyle>
            <a:lvl1pPr marL="0" indent="0" algn="ctr">
              <a:buNone/>
              <a:defRPr sz="2100" b="0">
                <a:solidFill>
                  <a:srgbClr val="4B649F"/>
                </a:solidFill>
                <a:latin typeface="微软雅黑" panose="020B0503020204020204" pitchFamily="34" charset="-122"/>
                <a:ea typeface="微软雅黑" panose="020B0503020204020204" pitchFamily="3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p>
        </p:txBody>
      </p:sp>
      <p:grpSp>
        <p:nvGrpSpPr>
          <p:cNvPr id="7" name="Group 3"/>
          <p:cNvGrpSpPr/>
          <p:nvPr userDrawn="1"/>
        </p:nvGrpSpPr>
        <p:grpSpPr>
          <a:xfrm>
            <a:off x="1506857" y="1331228"/>
            <a:ext cx="470297" cy="470297"/>
            <a:chOff x="1308100" y="1397035"/>
            <a:chExt cx="627063" cy="627062"/>
          </a:xfrm>
        </p:grpSpPr>
        <p:sp>
          <p:nvSpPr>
            <p:cNvPr id="8"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9"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10" name="Group 1"/>
          <p:cNvGrpSpPr/>
          <p:nvPr userDrawn="1"/>
        </p:nvGrpSpPr>
        <p:grpSpPr>
          <a:xfrm>
            <a:off x="10220907" y="4807196"/>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eaLnBrk="1" fontAlgn="auto" hangingPunct="1">
                <a:spcBef>
                  <a:spcPts val="0"/>
                </a:spcBef>
                <a:spcAft>
                  <a:spcPts val="0"/>
                </a:spcAft>
                <a:defRPr/>
              </a:pPr>
              <a:endParaRPr lang="zh-CN" altLang="en-US" sz="1015" b="0" noProof="1">
                <a:solidFill>
                  <a:prstClr val="white"/>
                </a:solidFill>
                <a:latin typeface="等线" panose="02010600030101010101" charset="-122"/>
                <a:ea typeface="等线" panose="02010600030101010101" charset="-122"/>
              </a:endParaRPr>
            </a:p>
          </p:txBody>
        </p:sp>
      </p:grpSp>
      <p:grpSp>
        <p:nvGrpSpPr>
          <p:cNvPr id="22" name="组合 21"/>
          <p:cNvGrpSpPr/>
          <p:nvPr userDrawn="1"/>
        </p:nvGrpSpPr>
        <p:grpSpPr>
          <a:xfrm>
            <a:off x="9524" y="0"/>
            <a:ext cx="981077" cy="1003300"/>
            <a:chOff x="9523" y="0"/>
            <a:chExt cx="981077" cy="1003300"/>
          </a:xfrm>
        </p:grpSpPr>
        <p:sp>
          <p:nvSpPr>
            <p:cNvPr id="16" name="等腰三角形 15"/>
            <p:cNvSpPr/>
            <p:nvPr userDrawn="1"/>
          </p:nvSpPr>
          <p:spPr>
            <a:xfrm>
              <a:off x="336548" y="501650"/>
              <a:ext cx="654050" cy="501650"/>
            </a:xfrm>
            <a:prstGeom prst="triangle">
              <a:avLst/>
            </a:prstGeom>
            <a:solidFill>
              <a:srgbClr val="C5E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等腰三角形 16"/>
            <p:cNvSpPr/>
            <p:nvPr userDrawn="1"/>
          </p:nvSpPr>
          <p:spPr>
            <a:xfrm rot="10800000">
              <a:off x="336550" y="0"/>
              <a:ext cx="654050" cy="501650"/>
            </a:xfrm>
            <a:prstGeom prst="triangle">
              <a:avLst/>
            </a:prstGeom>
            <a:solidFill>
              <a:srgbClr val="A5B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9" name="等腰三角形 18"/>
            <p:cNvSpPr/>
            <p:nvPr userDrawn="1"/>
          </p:nvSpPr>
          <p:spPr>
            <a:xfrm>
              <a:off x="9523" y="0"/>
              <a:ext cx="654050" cy="501650"/>
            </a:xfrm>
            <a:prstGeom prst="triangle">
              <a:avLst/>
            </a:prstGeom>
            <a:solidFill>
              <a:srgbClr val="266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0" name="等腰三角形 19"/>
            <p:cNvSpPr/>
            <p:nvPr userDrawn="1"/>
          </p:nvSpPr>
          <p:spPr>
            <a:xfrm rot="10800000">
              <a:off x="9523" y="501650"/>
              <a:ext cx="654050" cy="50165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Tree>
    <p:extLst>
      <p:ext uri="{BB962C8B-B14F-4D97-AF65-F5344CB8AC3E}">
        <p14:creationId xmlns:p14="http://schemas.microsoft.com/office/powerpoint/2010/main" val="519013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2024/5/14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9"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2800E37-E163-40CA-8146-A68431A5A674}" type="datetime1">
              <a:rPr lang="zh-CN" altLang="en-US" smtClean="0"/>
              <a:t>2024/5/14</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8"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sp>
        <p:nvSpPr>
          <p:cNvPr id="11" name="Title Placeholder 10"/>
          <p:cNvSpPr>
            <a:spLocks noGrp="1"/>
          </p:cNvSpPr>
          <p:nvPr>
            <p:ph type="title"/>
          </p:nvPr>
        </p:nvSpPr>
        <p:spPr>
          <a:xfrm>
            <a:off x="166256" y="2"/>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9" cstate="print">
            <a:extLst>
              <a:ext uri="{28A0092B-C50C-407E-A947-70E740481C1C}">
                <a14:useLocalDpi xmlns:a14="http://schemas.microsoft.com/office/drawing/2010/main" val="0"/>
              </a:ext>
            </a:extLst>
          </a:blip>
          <a:srcRect r="80281"/>
          <a:stretch>
            <a:fillRect/>
          </a:stretch>
        </p:blipFill>
        <p:spPr>
          <a:xfrm>
            <a:off x="9777715" y="70121"/>
            <a:ext cx="702408" cy="672935"/>
          </a:xfrm>
          <a:prstGeom prst="rect">
            <a:avLst/>
          </a:prstGeom>
        </p:spPr>
      </p:pic>
    </p:spTree>
    <p:extLst>
      <p:ext uri="{BB962C8B-B14F-4D97-AF65-F5344CB8AC3E}">
        <p14:creationId xmlns:p14="http://schemas.microsoft.com/office/powerpoint/2010/main" val="241968506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hf hdr="0" ftr="0" dt="0"/>
  <p:txStyles>
    <p:titleStyle>
      <a:lvl1pPr algn="l" defTabSz="685800" rtl="0" eaLnBrk="1" latinLnBrk="0" hangingPunct="1">
        <a:lnSpc>
          <a:spcPct val="90000"/>
        </a:lnSpc>
        <a:spcBef>
          <a:spcPct val="0"/>
        </a:spcBef>
        <a:buNone/>
        <a:defRPr sz="3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266700" indent="-266700" algn="l" defTabSz="685800" rtl="0" eaLnBrk="1" latinLnBrk="0" hangingPunct="1">
        <a:lnSpc>
          <a:spcPct val="9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9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9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9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9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l.acm.org/doi/abs/10.1145/3183713.3183724" TargetMode="External"/><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https://ieeexplore.ieee.org/stamp/stamp.jsp?tp=&amp;arnumber=9101351" TargetMode="External"/><Relationship Id="rId5" Type="http://schemas.openxmlformats.org/officeDocument/2006/relationships/hyperlink" Target="https://dl.acm.org/doi/pdf/10.1145/3472883.3486991" TargetMode="External"/><Relationship Id="rId4" Type="http://schemas.openxmlformats.org/officeDocument/2006/relationships/hyperlink" Target="https://arxiv.org/pdf/1806.07344"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8.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37.png"/><Relationship Id="rId5" Type="http://schemas.openxmlformats.org/officeDocument/2006/relationships/image" Target="../media/image24.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6915" y="4913352"/>
            <a:ext cx="3299519" cy="932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2625566" y="2486220"/>
            <a:ext cx="666595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a:r>
              <a:rPr lang="en-US" altLang="zh-CN" sz="2200" b="1" dirty="0">
                <a:solidFill>
                  <a:srgbClr val="000000"/>
                </a:solidFill>
                <a:effectLst/>
                <a:latin typeface="LinBiolinumTB"/>
                <a:hlinkClick r:id="rId4"/>
              </a:rPr>
              <a:t>Reducing Property Graph Queries to Relational Algebra </a:t>
            </a:r>
            <a:endParaRPr lang="en-US" altLang="zh-CN" sz="2200" dirty="0">
              <a:hlinkClick r:id="rId4"/>
            </a:endParaRPr>
          </a:p>
          <a:p>
            <a:pPr algn="ctr"/>
            <a:r>
              <a:rPr lang="en-US" altLang="zh-CN" sz="2200" b="1" dirty="0">
                <a:solidFill>
                  <a:srgbClr val="000000"/>
                </a:solidFill>
                <a:effectLst/>
                <a:latin typeface="LinBiolinumTB"/>
                <a:hlinkClick r:id="rId4"/>
              </a:rPr>
              <a:t>for Incremental View Maintenance </a:t>
            </a:r>
            <a:endParaRPr lang="en-US" altLang="zh-CN" sz="2200" b="1" dirty="0">
              <a:solidFill>
                <a:srgbClr val="44546A"/>
              </a:solidFill>
            </a:endParaRPr>
          </a:p>
        </p:txBody>
      </p:sp>
      <p:sp>
        <p:nvSpPr>
          <p:cNvPr id="20" name="矩形 19"/>
          <p:cNvSpPr/>
          <p:nvPr/>
        </p:nvSpPr>
        <p:spPr>
          <a:xfrm>
            <a:off x="2625566" y="2133495"/>
            <a:ext cx="6688970" cy="3224319"/>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grpSp>
        <p:nvGrpSpPr>
          <p:cNvPr id="21" name="Group 1"/>
          <p:cNvGrpSpPr/>
          <p:nvPr/>
        </p:nvGrpSpPr>
        <p:grpSpPr>
          <a:xfrm>
            <a:off x="9065956" y="4971048"/>
            <a:ext cx="418802" cy="396479"/>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grpSp>
      <p:grpSp>
        <p:nvGrpSpPr>
          <p:cNvPr id="24" name="Group 3"/>
          <p:cNvGrpSpPr/>
          <p:nvPr/>
        </p:nvGrpSpPr>
        <p:grpSpPr>
          <a:xfrm>
            <a:off x="2539843" y="2066686"/>
            <a:ext cx="352723" cy="352723"/>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zh-CN" altLang="en-US" sz="1015" noProof="1">
                <a:solidFill>
                  <a:prstClr val="white"/>
                </a:solidFill>
                <a:latin typeface="等线" panose="02010600030101010101" charset="-122"/>
                <a:ea typeface="等线" panose="02010600030101010101" charset="-122"/>
              </a:endParaRPr>
            </a:p>
          </p:txBody>
        </p:sp>
      </p:grpSp>
      <p:sp>
        <p:nvSpPr>
          <p:cNvPr id="3" name="文本框 2"/>
          <p:cNvSpPr txBox="1"/>
          <p:nvPr/>
        </p:nvSpPr>
        <p:spPr>
          <a:xfrm>
            <a:off x="-634975" y="929414"/>
            <a:ext cx="184731" cy="300082"/>
          </a:xfrm>
          <a:prstGeom prst="rect">
            <a:avLst/>
          </a:prstGeom>
          <a:noFill/>
        </p:spPr>
        <p:txBody>
          <a:bodyPr wrap="none" rtlCol="0">
            <a:spAutoFit/>
          </a:bodyPr>
          <a:lstStyle/>
          <a:p>
            <a:pPr defTabSz="685800">
              <a:defRPr/>
            </a:pPr>
            <a:endParaRPr kumimoji="1" lang="zh-CN" altLang="en-US" sz="1350" dirty="0">
              <a:solidFill>
                <a:prstClr val="black"/>
              </a:solidFill>
              <a:latin typeface="等线" panose="02010600030101010101" charset="-122"/>
              <a:ea typeface="等线" panose="02010600030101010101" charset="-122"/>
            </a:endParaRPr>
          </a:p>
        </p:txBody>
      </p:sp>
      <p:sp>
        <p:nvSpPr>
          <p:cNvPr id="7" name="文本框 6">
            <a:hlinkClick r:id="rId5"/>
          </p:cNvPr>
          <p:cNvSpPr txBox="1"/>
          <p:nvPr/>
        </p:nvSpPr>
        <p:spPr>
          <a:xfrm>
            <a:off x="4860952" y="4077073"/>
            <a:ext cx="2304256" cy="276999"/>
          </a:xfrm>
          <a:prstGeom prst="rect">
            <a:avLst/>
          </a:prstGeom>
          <a:noFill/>
        </p:spPr>
        <p:txBody>
          <a:bodyPr wrap="square" rtlCol="0">
            <a:spAutoFit/>
          </a:bodyPr>
          <a:lstStyle/>
          <a:p>
            <a:pPr algn="ctr" fontAlgn="base">
              <a:spcBef>
                <a:spcPct val="0"/>
              </a:spcBef>
              <a:spcAft>
                <a:spcPct val="0"/>
              </a:spcAft>
            </a:pPr>
            <a:r>
              <a:rPr lang="en-US" altLang="zh-CN" sz="1200" u="sng" dirty="0">
                <a:solidFill>
                  <a:srgbClr val="4472C4"/>
                </a:solidFill>
                <a:latin typeface="Arial" panose="020B0604020202020204" pitchFamily="34" charset="0"/>
                <a:ea typeface="宋体" panose="02010600030101010101" pitchFamily="2" charset="-122"/>
                <a:hlinkClick r:id="rId6"/>
              </a:rPr>
              <a:t>ICDE 2020(CCF-A)</a:t>
            </a:r>
            <a:endParaRPr lang="zh-CN" altLang="en-US" sz="1200" u="sng" dirty="0">
              <a:solidFill>
                <a:srgbClr val="4472C4"/>
              </a:solidFill>
              <a:latin typeface="Arial" panose="020B0604020202020204" pitchFamily="34" charset="0"/>
              <a:ea typeface="宋体" panose="02010600030101010101" pitchFamily="2" charset="-122"/>
            </a:endParaRPr>
          </a:p>
        </p:txBody>
      </p:sp>
      <p:pic>
        <p:nvPicPr>
          <p:cNvPr id="5" name="图片 4">
            <a:extLst>
              <a:ext uri="{FF2B5EF4-FFF2-40B4-BE49-F238E27FC236}">
                <a16:creationId xmlns:a16="http://schemas.microsoft.com/office/drawing/2014/main" id="{E9C02656-7D92-A25E-D75D-9DE217D3AA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5610" y="3240404"/>
            <a:ext cx="5859359" cy="1783796"/>
          </a:xfrm>
          <a:prstGeom prst="rect">
            <a:avLst/>
          </a:prstGeom>
        </p:spPr>
      </p:pic>
      <p:sp>
        <p:nvSpPr>
          <p:cNvPr id="6" name="文本框 5">
            <a:extLst>
              <a:ext uri="{FF2B5EF4-FFF2-40B4-BE49-F238E27FC236}">
                <a16:creationId xmlns:a16="http://schemas.microsoft.com/office/drawing/2014/main" id="{09E2D8AE-8C4F-CD86-FEBC-C145B8EB3DB7}"/>
              </a:ext>
            </a:extLst>
          </p:cNvPr>
          <p:cNvSpPr txBox="1"/>
          <p:nvPr/>
        </p:nvSpPr>
        <p:spPr>
          <a:xfrm>
            <a:off x="4563340" y="5074618"/>
            <a:ext cx="3065319" cy="276999"/>
          </a:xfrm>
          <a:prstGeom prst="rect">
            <a:avLst/>
          </a:prstGeom>
          <a:noFill/>
        </p:spPr>
        <p:txBody>
          <a:bodyPr wrap="square" rtlCol="0">
            <a:spAutoFit/>
          </a:bodyPr>
          <a:lstStyle/>
          <a:p>
            <a:pPr algn="ctr"/>
            <a:r>
              <a:rPr lang="zh-CN" altLang="en-US" sz="1200" dirty="0"/>
              <a:t>短篇发表在</a:t>
            </a:r>
            <a:r>
              <a:rPr lang="en-US" altLang="zh-CN" sz="1200" dirty="0">
                <a:hlinkClick r:id="rId8"/>
              </a:rPr>
              <a:t>SIGMOD’18</a:t>
            </a:r>
            <a:endParaRPr lang="zh-CN" altLang="en-US" sz="1200" dirty="0"/>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对于社交网络、推荐系统等以图建模的数据库，经常会有重复的查询片段，为了保证低延迟的查询效率，这些片段的结果需要保存起来之后使用</a:t>
            </a:r>
            <a:endParaRPr lang="en-US" altLang="zh-CN" dirty="0"/>
          </a:p>
          <a:p>
            <a:r>
              <a:rPr lang="zh-CN" altLang="en-US" dirty="0"/>
              <a:t>关系型数据库中的增量视图维护</a:t>
            </a:r>
            <a:r>
              <a:rPr lang="en-US" altLang="zh-CN" dirty="0"/>
              <a:t>(IVM)</a:t>
            </a:r>
            <a:r>
              <a:rPr lang="zh-CN" altLang="en-US" dirty="0"/>
              <a:t>算法已经有了比较多的研究，所以本文希望将图查询语句转换成关系代数来实现增量视图维护。</a:t>
            </a:r>
            <a:endParaRPr lang="en-US" altLang="zh-CN" dirty="0"/>
          </a:p>
        </p:txBody>
      </p:sp>
      <p:sp>
        <p:nvSpPr>
          <p:cNvPr id="3" name="标题 2"/>
          <p:cNvSpPr>
            <a:spLocks noGrp="1"/>
          </p:cNvSpPr>
          <p:nvPr>
            <p:ph type="title"/>
          </p:nvPr>
        </p:nvSpPr>
        <p:spPr/>
        <p:txBody>
          <a:bodyPr/>
          <a:lstStyle/>
          <a:p>
            <a:r>
              <a:rPr lang="zh-CN" altLang="en-US" dirty="0"/>
              <a:t>背景</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dirty="0"/>
              <a:t>但是适用于关系型数据库的方法不能直接用于图数据库，有以下的几个问题需要解决：</a:t>
            </a:r>
            <a:endParaRPr lang="en-US" altLang="zh-CN" dirty="0"/>
          </a:p>
          <a:p>
            <a:pPr lvl="1"/>
            <a:r>
              <a:rPr lang="en-US" altLang="zh-CN" dirty="0"/>
              <a:t>1. Schema</a:t>
            </a:r>
            <a:r>
              <a:rPr lang="zh-CN" altLang="en-US" dirty="0"/>
              <a:t>可选</a:t>
            </a:r>
            <a:endParaRPr lang="en-US" altLang="zh-CN" dirty="0"/>
          </a:p>
          <a:p>
            <a:pPr lvl="1"/>
            <a:r>
              <a:rPr lang="en-US" altLang="zh-CN" dirty="0"/>
              <a:t>2. </a:t>
            </a:r>
            <a:r>
              <a:rPr lang="zh-CN" altLang="en-US" dirty="0"/>
              <a:t>嵌套数据结构</a:t>
            </a:r>
            <a:endParaRPr lang="en-US" altLang="zh-CN" dirty="0"/>
          </a:p>
          <a:p>
            <a:pPr lvl="1"/>
            <a:r>
              <a:rPr lang="en-US" altLang="zh-CN" dirty="0"/>
              <a:t>3. </a:t>
            </a:r>
            <a:r>
              <a:rPr lang="zh-CN" altLang="en-US" dirty="0"/>
              <a:t>实例级数据和元数据混合，实例级数据即实例图中点或边的属性等，元数据包括</a:t>
            </a:r>
            <a:r>
              <a:rPr lang="en-US" altLang="zh-CN" dirty="0"/>
              <a:t>Schema</a:t>
            </a:r>
            <a:r>
              <a:rPr lang="zh-CN" altLang="en-US" dirty="0"/>
              <a:t>信息等</a:t>
            </a:r>
          </a:p>
          <a:p>
            <a:pPr lvl="1"/>
            <a:r>
              <a:rPr lang="en-US" altLang="zh-CN" dirty="0"/>
              <a:t>4. </a:t>
            </a:r>
            <a:r>
              <a:rPr lang="zh-CN" altLang="en-US" dirty="0"/>
              <a:t>处理空值以及类似关系数据库中的</a:t>
            </a:r>
            <a:r>
              <a:rPr lang="en-US" altLang="zh-CN" dirty="0"/>
              <a:t>outer join</a:t>
            </a:r>
            <a:r>
              <a:rPr lang="zh-CN" altLang="en-US" dirty="0"/>
              <a:t>的操作</a:t>
            </a:r>
            <a:endParaRPr lang="en-US" altLang="zh-CN" dirty="0"/>
          </a:p>
          <a:p>
            <a:pPr lvl="1"/>
            <a:r>
              <a:rPr lang="en-US" altLang="zh-CN" dirty="0"/>
              <a:t>5. </a:t>
            </a:r>
            <a:r>
              <a:rPr lang="zh-CN" altLang="en-US" dirty="0"/>
              <a:t>复杂的聚合函数</a:t>
            </a:r>
            <a:endParaRPr lang="en-US" altLang="zh-CN" dirty="0"/>
          </a:p>
          <a:p>
            <a:pPr lvl="1"/>
            <a:r>
              <a:rPr lang="en-US" altLang="zh-CN" dirty="0"/>
              <a:t>6. </a:t>
            </a:r>
            <a:r>
              <a:rPr lang="zh-CN" altLang="en-US" dirty="0"/>
              <a:t>无界的可达性的查询</a:t>
            </a:r>
            <a:endParaRPr lang="en-US" altLang="zh-CN" dirty="0"/>
          </a:p>
          <a:p>
            <a:pPr lvl="1"/>
            <a:r>
              <a:rPr lang="en-US" altLang="zh-CN" dirty="0"/>
              <a:t>7. </a:t>
            </a:r>
            <a:r>
              <a:rPr lang="zh-CN" altLang="en-US" dirty="0"/>
              <a:t>将更新操作融合在查询中。</a:t>
            </a:r>
            <a:endParaRPr lang="en-US" altLang="zh-CN" dirty="0"/>
          </a:p>
          <a:p>
            <a:pPr lvl="1"/>
            <a:r>
              <a:rPr lang="en-US" altLang="zh-CN" dirty="0"/>
              <a:t>8. </a:t>
            </a:r>
            <a:r>
              <a:rPr lang="zh-CN" altLang="en-US" dirty="0"/>
              <a:t>对于列表的处理。</a:t>
            </a:r>
          </a:p>
          <a:p>
            <a:pPr lvl="1"/>
            <a:r>
              <a:rPr lang="en-US" altLang="zh-CN" dirty="0"/>
              <a:t>9. </a:t>
            </a:r>
            <a:r>
              <a:rPr lang="zh-CN" altLang="en-US" dirty="0"/>
              <a:t>倾斜的数据分布</a:t>
            </a:r>
            <a:r>
              <a:rPr lang="en-US" altLang="zh-CN" dirty="0"/>
              <a:t>(</a:t>
            </a:r>
            <a:r>
              <a:rPr lang="zh-CN" altLang="en-US" dirty="0"/>
              <a:t>比如幂律分布</a:t>
            </a:r>
            <a:r>
              <a:rPr lang="en-US" altLang="zh-CN" dirty="0"/>
              <a:t>)</a:t>
            </a:r>
            <a:r>
              <a:rPr lang="zh-CN" altLang="en-US" dirty="0"/>
              <a:t>。</a:t>
            </a:r>
            <a:endParaRPr lang="en-US" altLang="zh-CN" dirty="0"/>
          </a:p>
          <a:p>
            <a:pPr lvl="1"/>
            <a:r>
              <a:rPr lang="en-US" altLang="zh-CN" dirty="0"/>
              <a:t>10.</a:t>
            </a:r>
            <a:r>
              <a:rPr lang="zh-CN" altLang="en-US" dirty="0"/>
              <a:t>高阶查询。</a:t>
            </a:r>
            <a:endParaRPr lang="en-US" altLang="zh-CN" dirty="0"/>
          </a:p>
        </p:txBody>
      </p:sp>
      <p:sp>
        <p:nvSpPr>
          <p:cNvPr id="3" name="标题 2"/>
          <p:cNvSpPr>
            <a:spLocks noGrp="1"/>
          </p:cNvSpPr>
          <p:nvPr>
            <p:ph type="title"/>
          </p:nvPr>
        </p:nvSpPr>
        <p:spPr/>
        <p:txBody>
          <a:bodyPr/>
          <a:lstStyle/>
          <a:p>
            <a:r>
              <a:rPr lang="zh-CN" altLang="en-US" dirty="0"/>
              <a:t>背景</a:t>
            </a:r>
          </a:p>
        </p:txBody>
      </p:sp>
    </p:spTree>
    <p:extLst>
      <p:ext uri="{BB962C8B-B14F-4D97-AF65-F5344CB8AC3E}">
        <p14:creationId xmlns:p14="http://schemas.microsoft.com/office/powerpoint/2010/main" val="35216442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拓展了关系代数来处理图领域的算子，并使用它们捕捉图查询语言</a:t>
            </a:r>
            <a:r>
              <a:rPr lang="en-US" altLang="zh-CN" dirty="0"/>
              <a:t>Cypher</a:t>
            </a:r>
            <a:r>
              <a:rPr lang="zh-CN" altLang="en-US" dirty="0"/>
              <a:t>的语义</a:t>
            </a:r>
            <a:endParaRPr lang="en-US" altLang="zh-CN" dirty="0"/>
          </a:p>
          <a:p>
            <a:r>
              <a:rPr lang="zh-CN" altLang="en-US" dirty="0"/>
              <a:t>定义了属性图数据到带有嵌套结构的关系表的映射</a:t>
            </a:r>
            <a:endParaRPr lang="en-US" altLang="zh-CN" dirty="0"/>
          </a:p>
          <a:p>
            <a:r>
              <a:rPr lang="zh-CN" altLang="en-US" dirty="0"/>
              <a:t>定义了一条转换链将图查询语言转换成</a:t>
            </a:r>
            <a:r>
              <a:rPr lang="en-US" altLang="zh-CN" dirty="0"/>
              <a:t>FRA(flat</a:t>
            </a:r>
            <a:r>
              <a:rPr lang="zh-CN" altLang="en-US" dirty="0"/>
              <a:t> </a:t>
            </a:r>
            <a:r>
              <a:rPr lang="en-US" altLang="zh-CN" dirty="0"/>
              <a:t>relational</a:t>
            </a:r>
            <a:r>
              <a:rPr lang="zh-CN" altLang="en-US" dirty="0"/>
              <a:t> </a:t>
            </a:r>
            <a:r>
              <a:rPr lang="en-US" altLang="zh-CN" dirty="0"/>
              <a:t>algebra)</a:t>
            </a:r>
            <a:r>
              <a:rPr lang="zh-CN" altLang="en-US" dirty="0"/>
              <a:t>表达式</a:t>
            </a:r>
            <a:endParaRPr lang="en-US" altLang="zh-CN" dirty="0"/>
          </a:p>
          <a:p>
            <a:r>
              <a:rPr lang="zh-CN" altLang="en-US" dirty="0"/>
              <a:t>提出了</a:t>
            </a:r>
            <a:r>
              <a:rPr lang="en-US" altLang="zh-CN" dirty="0"/>
              <a:t>Schema</a:t>
            </a:r>
            <a:r>
              <a:rPr lang="zh-CN" altLang="en-US" dirty="0"/>
              <a:t>推理算法，推理</a:t>
            </a:r>
            <a:r>
              <a:rPr lang="en-US" altLang="zh-CN" dirty="0"/>
              <a:t>FRA</a:t>
            </a:r>
            <a:r>
              <a:rPr lang="zh-CN" altLang="en-US" dirty="0"/>
              <a:t>中需要的属性</a:t>
            </a:r>
            <a:endParaRPr lang="en-US" altLang="zh-CN" dirty="0"/>
          </a:p>
          <a:p>
            <a:r>
              <a:rPr lang="zh-CN" altLang="en-US" dirty="0"/>
              <a:t>提出了一个原型实现</a:t>
            </a:r>
            <a:r>
              <a:rPr lang="en-US" altLang="zh-CN" dirty="0" err="1"/>
              <a:t>ingraph</a:t>
            </a:r>
            <a:r>
              <a:rPr lang="zh-CN" altLang="en-US" dirty="0"/>
              <a:t>来验证增量更新的能力</a:t>
            </a:r>
            <a:endParaRPr lang="en-US" altLang="zh-CN" dirty="0"/>
          </a:p>
          <a:p>
            <a:r>
              <a:rPr lang="zh-CN" altLang="en-US" dirty="0"/>
              <a:t>概括了现存的增量视图维护算法</a:t>
            </a:r>
            <a:endParaRPr lang="en-US" altLang="zh-CN" dirty="0"/>
          </a:p>
        </p:txBody>
      </p:sp>
      <p:sp>
        <p:nvSpPr>
          <p:cNvPr id="3" name="标题 2"/>
          <p:cNvSpPr>
            <a:spLocks noGrp="1"/>
          </p:cNvSpPr>
          <p:nvPr>
            <p:ph type="title"/>
          </p:nvPr>
        </p:nvSpPr>
        <p:spPr/>
        <p:txBody>
          <a:bodyPr/>
          <a:lstStyle/>
          <a:p>
            <a:r>
              <a:rPr lang="zh-CN" altLang="en-US" dirty="0"/>
              <a:t>贡献</a:t>
            </a:r>
          </a:p>
        </p:txBody>
      </p:sp>
    </p:spTree>
    <p:extLst>
      <p:ext uri="{BB962C8B-B14F-4D97-AF65-F5344CB8AC3E}">
        <p14:creationId xmlns:p14="http://schemas.microsoft.com/office/powerpoint/2010/main" val="8056122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属性图模型：</a:t>
            </a:r>
            <a:endParaRPr lang="en-US" altLang="zh-CN" dirty="0"/>
          </a:p>
        </p:txBody>
      </p:sp>
      <p:sp>
        <p:nvSpPr>
          <p:cNvPr id="3" name="标题 2"/>
          <p:cNvSpPr>
            <a:spLocks noGrp="1"/>
          </p:cNvSpPr>
          <p:nvPr>
            <p:ph type="title"/>
          </p:nvPr>
        </p:nvSpPr>
        <p:spPr/>
        <p:txBody>
          <a:bodyPr/>
          <a:lstStyle/>
          <a:p>
            <a:r>
              <a:rPr lang="en-US" altLang="zh-CN" dirty="0"/>
              <a:t>Preliminary</a:t>
            </a:r>
            <a:endParaRPr lang="zh-CN" altLang="en-US" dirty="0"/>
          </a:p>
        </p:txBody>
      </p:sp>
      <p:grpSp>
        <p:nvGrpSpPr>
          <p:cNvPr id="8" name="组合 7">
            <a:extLst>
              <a:ext uri="{FF2B5EF4-FFF2-40B4-BE49-F238E27FC236}">
                <a16:creationId xmlns:a16="http://schemas.microsoft.com/office/drawing/2014/main" id="{4951C908-81D1-4B5A-6819-2AB3043FC643}"/>
              </a:ext>
            </a:extLst>
          </p:cNvPr>
          <p:cNvGrpSpPr/>
          <p:nvPr/>
        </p:nvGrpSpPr>
        <p:grpSpPr>
          <a:xfrm>
            <a:off x="285009" y="1539879"/>
            <a:ext cx="5355639" cy="4549194"/>
            <a:chOff x="515224" y="2069814"/>
            <a:chExt cx="3939881" cy="3340558"/>
          </a:xfrm>
        </p:grpSpPr>
        <p:pic>
          <p:nvPicPr>
            <p:cNvPr id="5" name="图片 4">
              <a:extLst>
                <a:ext uri="{FF2B5EF4-FFF2-40B4-BE49-F238E27FC236}">
                  <a16:creationId xmlns:a16="http://schemas.microsoft.com/office/drawing/2014/main" id="{09DFFB3B-D52D-A73F-EAB6-6CE5066593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24" y="2069814"/>
              <a:ext cx="3939881" cy="1219306"/>
            </a:xfrm>
            <a:prstGeom prst="rect">
              <a:avLst/>
            </a:prstGeom>
          </p:spPr>
        </p:pic>
        <p:pic>
          <p:nvPicPr>
            <p:cNvPr id="7" name="图片 6">
              <a:extLst>
                <a:ext uri="{FF2B5EF4-FFF2-40B4-BE49-F238E27FC236}">
                  <a16:creationId xmlns:a16="http://schemas.microsoft.com/office/drawing/2014/main" id="{FE7AB71B-21E9-A698-2F1A-CFB7DC5EA2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224" y="3429000"/>
              <a:ext cx="3825572" cy="1981372"/>
            </a:xfrm>
            <a:prstGeom prst="rect">
              <a:avLst/>
            </a:prstGeom>
          </p:spPr>
        </p:pic>
      </p:grpSp>
      <p:sp>
        <p:nvSpPr>
          <p:cNvPr id="11" name="文本框 10">
            <a:extLst>
              <a:ext uri="{FF2B5EF4-FFF2-40B4-BE49-F238E27FC236}">
                <a16:creationId xmlns:a16="http://schemas.microsoft.com/office/drawing/2014/main" id="{5C34A289-D0BE-789B-6E78-853CA344F5E7}"/>
              </a:ext>
            </a:extLst>
          </p:cNvPr>
          <p:cNvSpPr txBox="1"/>
          <p:nvPr/>
        </p:nvSpPr>
        <p:spPr>
          <a:xfrm>
            <a:off x="1059873" y="6089073"/>
            <a:ext cx="3595254" cy="369332"/>
          </a:xfrm>
          <a:prstGeom prst="rect">
            <a:avLst/>
          </a:prstGeom>
          <a:noFill/>
        </p:spPr>
        <p:txBody>
          <a:bodyPr wrap="square" rtlCol="0">
            <a:spAutoFit/>
          </a:bodyPr>
          <a:lstStyle/>
          <a:p>
            <a:pPr algn="ctr"/>
            <a:r>
              <a:rPr lang="zh-CN" altLang="en-US" dirty="0"/>
              <a:t>属性图模型定义</a:t>
            </a:r>
          </a:p>
        </p:txBody>
      </p:sp>
      <p:sp>
        <p:nvSpPr>
          <p:cNvPr id="12" name="文本框 11">
            <a:extLst>
              <a:ext uri="{FF2B5EF4-FFF2-40B4-BE49-F238E27FC236}">
                <a16:creationId xmlns:a16="http://schemas.microsoft.com/office/drawing/2014/main" id="{2F4F421F-BE3D-47C6-FB7C-BC8BECBF67E3}"/>
              </a:ext>
            </a:extLst>
          </p:cNvPr>
          <p:cNvSpPr txBox="1"/>
          <p:nvPr/>
        </p:nvSpPr>
        <p:spPr>
          <a:xfrm>
            <a:off x="7085645" y="6075693"/>
            <a:ext cx="3595254" cy="369332"/>
          </a:xfrm>
          <a:prstGeom prst="rect">
            <a:avLst/>
          </a:prstGeom>
          <a:noFill/>
        </p:spPr>
        <p:txBody>
          <a:bodyPr wrap="square" rtlCol="0">
            <a:spAutoFit/>
          </a:bodyPr>
          <a:lstStyle/>
          <a:p>
            <a:pPr algn="ctr"/>
            <a:r>
              <a:rPr lang="zh-CN" altLang="en-US" dirty="0"/>
              <a:t>属性图模型例子</a:t>
            </a:r>
          </a:p>
        </p:txBody>
      </p:sp>
      <p:pic>
        <p:nvPicPr>
          <p:cNvPr id="14" name="图片 13">
            <a:extLst>
              <a:ext uri="{FF2B5EF4-FFF2-40B4-BE49-F238E27FC236}">
                <a16:creationId xmlns:a16="http://schemas.microsoft.com/office/drawing/2014/main" id="{0F590951-BDE4-5AFE-AC62-DA1E3337C4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2119" y="738895"/>
            <a:ext cx="5962363" cy="2046256"/>
          </a:xfrm>
          <a:prstGeom prst="rect">
            <a:avLst/>
          </a:prstGeom>
        </p:spPr>
      </p:pic>
      <p:pic>
        <p:nvPicPr>
          <p:cNvPr id="16" name="图片 15">
            <a:extLst>
              <a:ext uri="{FF2B5EF4-FFF2-40B4-BE49-F238E27FC236}">
                <a16:creationId xmlns:a16="http://schemas.microsoft.com/office/drawing/2014/main" id="{975C0B2B-2443-DEDA-E5E4-2DFEE42BA2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8843" y="2791072"/>
            <a:ext cx="4342321" cy="3296720"/>
          </a:xfrm>
          <a:prstGeom prst="rect">
            <a:avLst/>
          </a:prstGeom>
        </p:spPr>
      </p:pic>
    </p:spTree>
    <p:extLst>
      <p:ext uri="{BB962C8B-B14F-4D97-AF65-F5344CB8AC3E}">
        <p14:creationId xmlns:p14="http://schemas.microsoft.com/office/powerpoint/2010/main" val="32675626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对于图的查询，比如</a:t>
            </a:r>
            <a:r>
              <a:rPr lang="en-US" altLang="zh-CN" dirty="0"/>
              <a:t>match (n)-[r]-&gt;(m) return </a:t>
            </a:r>
            <a:r>
              <a:rPr lang="en-US" altLang="zh-CN" dirty="0" err="1"/>
              <a:t>n,r,m</a:t>
            </a:r>
            <a:r>
              <a:rPr lang="zh-CN" altLang="en-US" dirty="0"/>
              <a:t>；其中每个变量的返回结果都对应关系数据库的一列，但是它不满足</a:t>
            </a:r>
            <a:r>
              <a:rPr lang="en-US" altLang="zh-CN" dirty="0"/>
              <a:t>1NF</a:t>
            </a:r>
            <a:r>
              <a:rPr lang="zh-CN" altLang="en-US" dirty="0"/>
              <a:t>，定义为嵌套关系</a:t>
            </a:r>
            <a:r>
              <a:rPr lang="en-US" altLang="zh-CN" dirty="0"/>
              <a:t>(Nested relations)</a:t>
            </a:r>
          </a:p>
          <a:p>
            <a:r>
              <a:rPr lang="en-US" altLang="zh-CN" dirty="0"/>
              <a:t>Nested relations</a:t>
            </a:r>
            <a:r>
              <a:rPr lang="zh-CN" altLang="en-US" dirty="0"/>
              <a:t>：</a:t>
            </a:r>
            <a:endParaRPr lang="en-US" altLang="zh-CN" dirty="0"/>
          </a:p>
        </p:txBody>
      </p:sp>
      <p:sp>
        <p:nvSpPr>
          <p:cNvPr id="3" name="标题 2"/>
          <p:cNvSpPr>
            <a:spLocks noGrp="1"/>
          </p:cNvSpPr>
          <p:nvPr>
            <p:ph type="title"/>
          </p:nvPr>
        </p:nvSpPr>
        <p:spPr/>
        <p:txBody>
          <a:bodyPr/>
          <a:lstStyle/>
          <a:p>
            <a:r>
              <a:rPr lang="en-US" altLang="zh-CN" dirty="0"/>
              <a:t>Preliminary</a:t>
            </a:r>
            <a:endParaRPr lang="zh-CN" altLang="en-US" dirty="0"/>
          </a:p>
        </p:txBody>
      </p:sp>
      <p:pic>
        <p:nvPicPr>
          <p:cNvPr id="10" name="图片 9">
            <a:extLst>
              <a:ext uri="{FF2B5EF4-FFF2-40B4-BE49-F238E27FC236}">
                <a16:creationId xmlns:a16="http://schemas.microsoft.com/office/drawing/2014/main" id="{95571F6B-8176-632B-F68A-8ED6E7B979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9867" y="1798151"/>
            <a:ext cx="4628944" cy="2691247"/>
          </a:xfrm>
          <a:prstGeom prst="rect">
            <a:avLst/>
          </a:prstGeom>
        </p:spPr>
      </p:pic>
      <p:pic>
        <p:nvPicPr>
          <p:cNvPr id="15" name="图片 14">
            <a:extLst>
              <a:ext uri="{FF2B5EF4-FFF2-40B4-BE49-F238E27FC236}">
                <a16:creationId xmlns:a16="http://schemas.microsoft.com/office/drawing/2014/main" id="{0C97802D-6BF6-9C1B-EEDC-193636C65E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07" y="2166467"/>
            <a:ext cx="3254858" cy="4051405"/>
          </a:xfrm>
          <a:prstGeom prst="rect">
            <a:avLst/>
          </a:prstGeom>
        </p:spPr>
      </p:pic>
      <p:pic>
        <p:nvPicPr>
          <p:cNvPr id="17" name="图片 16">
            <a:extLst>
              <a:ext uri="{FF2B5EF4-FFF2-40B4-BE49-F238E27FC236}">
                <a16:creationId xmlns:a16="http://schemas.microsoft.com/office/drawing/2014/main" id="{64717AC1-8957-E82E-E512-88EE85F7FA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5367" y="4094544"/>
            <a:ext cx="6873641" cy="2359002"/>
          </a:xfrm>
          <a:prstGeom prst="rect">
            <a:avLst/>
          </a:prstGeom>
        </p:spPr>
      </p:pic>
    </p:spTree>
    <p:extLst>
      <p:ext uri="{BB962C8B-B14F-4D97-AF65-F5344CB8AC3E}">
        <p14:creationId xmlns:p14="http://schemas.microsoft.com/office/powerpoint/2010/main" val="36659932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图查询语言</a:t>
            </a:r>
            <a:r>
              <a:rPr lang="en-US" altLang="zh-CN" dirty="0"/>
              <a:t>-&gt;GRA(Graph Relational Algebra)</a:t>
            </a:r>
          </a:p>
          <a:p>
            <a:pPr marL="0" indent="0">
              <a:buNone/>
            </a:pPr>
            <a:r>
              <a:rPr lang="en-US" altLang="zh-CN" dirty="0"/>
              <a:t>    -&gt;NRA(Nested Relational Algebra)-&gt;FRA(Flat Relational Algebra)</a:t>
            </a:r>
          </a:p>
        </p:txBody>
      </p:sp>
      <p:sp>
        <p:nvSpPr>
          <p:cNvPr id="3" name="标题 2"/>
          <p:cNvSpPr>
            <a:spLocks noGrp="1"/>
          </p:cNvSpPr>
          <p:nvPr>
            <p:ph type="title"/>
          </p:nvPr>
        </p:nvSpPr>
        <p:spPr/>
        <p:txBody>
          <a:bodyPr/>
          <a:lstStyle/>
          <a:p>
            <a:r>
              <a:rPr lang="zh-CN" altLang="en-US" dirty="0"/>
              <a:t>整体框架</a:t>
            </a:r>
          </a:p>
        </p:txBody>
      </p:sp>
      <p:pic>
        <p:nvPicPr>
          <p:cNvPr id="5" name="图片 4">
            <a:extLst>
              <a:ext uri="{FF2B5EF4-FFF2-40B4-BE49-F238E27FC236}">
                <a16:creationId xmlns:a16="http://schemas.microsoft.com/office/drawing/2014/main" id="{9C6FF86C-AD3B-8919-299D-F02F90E7E1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206" y="2322901"/>
            <a:ext cx="3059727" cy="2796673"/>
          </a:xfrm>
          <a:prstGeom prst="rect">
            <a:avLst/>
          </a:prstGeom>
        </p:spPr>
      </p:pic>
    </p:spTree>
    <p:extLst>
      <p:ext uri="{BB962C8B-B14F-4D97-AF65-F5344CB8AC3E}">
        <p14:creationId xmlns:p14="http://schemas.microsoft.com/office/powerpoint/2010/main" val="22003488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对于基本的路径模式匹配，比如</a:t>
            </a:r>
            <a:endParaRPr lang="en-US" altLang="zh-CN" dirty="0"/>
          </a:p>
          <a:p>
            <a:r>
              <a:rPr lang="en-US" altLang="zh-CN" dirty="0"/>
              <a:t>Match (</a:t>
            </a:r>
            <a:r>
              <a:rPr lang="en-US" altLang="zh-CN" dirty="0" err="1"/>
              <a:t>n:Person</a:t>
            </a:r>
            <a:r>
              <a:rPr lang="en-US" altLang="zh-CN" dirty="0"/>
              <a:t>)-[</a:t>
            </a:r>
            <a:r>
              <a:rPr lang="en-US" altLang="zh-CN" dirty="0" err="1"/>
              <a:t>r:Interest</a:t>
            </a:r>
            <a:r>
              <a:rPr lang="en-US" altLang="zh-CN" dirty="0"/>
              <a:t>]-&gt;(</a:t>
            </a:r>
            <a:r>
              <a:rPr lang="en-US" altLang="zh-CN" dirty="0" err="1"/>
              <a:t>m:Tag</a:t>
            </a:r>
            <a:r>
              <a:rPr lang="en-US" altLang="zh-CN" dirty="0"/>
              <a:t>)</a:t>
            </a:r>
            <a:r>
              <a:rPr lang="zh-CN" altLang="en-US" dirty="0"/>
              <a:t>，基本的匹配形式是先</a:t>
            </a:r>
            <a:r>
              <a:rPr lang="en-US" altLang="zh-CN" dirty="0"/>
              <a:t>get Person</a:t>
            </a:r>
            <a:r>
              <a:rPr lang="zh-CN" altLang="en-US" dirty="0"/>
              <a:t>类型的</a:t>
            </a:r>
            <a:r>
              <a:rPr lang="en-US" altLang="zh-CN" dirty="0"/>
              <a:t>vertices n</a:t>
            </a:r>
            <a:r>
              <a:rPr lang="zh-CN" altLang="en-US" dirty="0"/>
              <a:t>，然后根据</a:t>
            </a:r>
            <a:r>
              <a:rPr lang="en-US" altLang="zh-CN" dirty="0"/>
              <a:t>n</a:t>
            </a:r>
            <a:r>
              <a:rPr lang="zh-CN" altLang="en-US" dirty="0"/>
              <a:t>的结果</a:t>
            </a:r>
            <a:r>
              <a:rPr lang="en-US" altLang="zh-CN" dirty="0"/>
              <a:t>expand</a:t>
            </a:r>
            <a:r>
              <a:rPr lang="zh-CN" altLang="en-US" dirty="0"/>
              <a:t>相应的</a:t>
            </a:r>
            <a:r>
              <a:rPr lang="en-US" altLang="zh-CN" dirty="0"/>
              <a:t>Interest</a:t>
            </a:r>
            <a:r>
              <a:rPr lang="zh-CN" altLang="en-US" dirty="0"/>
              <a:t>类型的边</a:t>
            </a:r>
            <a:endParaRPr lang="en-US" altLang="zh-CN" dirty="0"/>
          </a:p>
          <a:p>
            <a:r>
              <a:rPr lang="zh-CN" altLang="en-US" dirty="0"/>
              <a:t>定义</a:t>
            </a:r>
            <a:r>
              <a:rPr lang="en-US" altLang="zh-CN" dirty="0"/>
              <a:t>get-vertices</a:t>
            </a:r>
            <a:r>
              <a:rPr lang="zh-CN" altLang="en-US" dirty="0"/>
              <a:t>和</a:t>
            </a:r>
            <a:r>
              <a:rPr lang="en-US" altLang="zh-CN" dirty="0"/>
              <a:t>get-edges</a:t>
            </a:r>
            <a:r>
              <a:rPr lang="zh-CN" altLang="en-US" dirty="0"/>
              <a:t>如下：</a:t>
            </a:r>
            <a:endParaRPr lang="en-US" altLang="zh-CN" dirty="0"/>
          </a:p>
        </p:txBody>
      </p:sp>
      <p:sp>
        <p:nvSpPr>
          <p:cNvPr id="3" name="标题 2"/>
          <p:cNvSpPr>
            <a:spLocks noGrp="1"/>
          </p:cNvSpPr>
          <p:nvPr>
            <p:ph type="title"/>
          </p:nvPr>
        </p:nvSpPr>
        <p:spPr/>
        <p:txBody>
          <a:bodyPr/>
          <a:lstStyle/>
          <a:p>
            <a:r>
              <a:rPr lang="zh-CN" altLang="en-US" dirty="0"/>
              <a:t>图查询语言</a:t>
            </a:r>
            <a:r>
              <a:rPr lang="en-US" altLang="zh-CN" dirty="0"/>
              <a:t>-&gt;GRA</a:t>
            </a:r>
            <a:endParaRPr lang="zh-CN" altLang="en-US" dirty="0"/>
          </a:p>
        </p:txBody>
      </p:sp>
      <p:pic>
        <p:nvPicPr>
          <p:cNvPr id="6" name="图片 5">
            <a:extLst>
              <a:ext uri="{FF2B5EF4-FFF2-40B4-BE49-F238E27FC236}">
                <a16:creationId xmlns:a16="http://schemas.microsoft.com/office/drawing/2014/main" id="{5952BB86-699E-B2F9-F4EE-DC335CEC96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540" y="3130319"/>
            <a:ext cx="4069519" cy="597361"/>
          </a:xfrm>
          <a:prstGeom prst="rect">
            <a:avLst/>
          </a:prstGeom>
        </p:spPr>
      </p:pic>
      <p:pic>
        <p:nvPicPr>
          <p:cNvPr id="8" name="图片 7">
            <a:extLst>
              <a:ext uri="{FF2B5EF4-FFF2-40B4-BE49-F238E27FC236}">
                <a16:creationId xmlns:a16="http://schemas.microsoft.com/office/drawing/2014/main" id="{F570C839-3193-407A-7BDC-0D76996026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047" y="3867560"/>
            <a:ext cx="5266504" cy="1899395"/>
          </a:xfrm>
          <a:prstGeom prst="rect">
            <a:avLst/>
          </a:prstGeom>
        </p:spPr>
      </p:pic>
      <p:sp>
        <p:nvSpPr>
          <p:cNvPr id="9" name="文本框 8">
            <a:extLst>
              <a:ext uri="{FF2B5EF4-FFF2-40B4-BE49-F238E27FC236}">
                <a16:creationId xmlns:a16="http://schemas.microsoft.com/office/drawing/2014/main" id="{5EEA7DBE-5AF5-1650-D6AD-21833EF04588}"/>
              </a:ext>
            </a:extLst>
          </p:cNvPr>
          <p:cNvSpPr txBox="1"/>
          <p:nvPr/>
        </p:nvSpPr>
        <p:spPr>
          <a:xfrm>
            <a:off x="1070264" y="6172200"/>
            <a:ext cx="3356263" cy="369332"/>
          </a:xfrm>
          <a:prstGeom prst="rect">
            <a:avLst/>
          </a:prstGeom>
          <a:noFill/>
        </p:spPr>
        <p:txBody>
          <a:bodyPr wrap="square" rtlCol="0">
            <a:spAutoFit/>
          </a:bodyPr>
          <a:lstStyle/>
          <a:p>
            <a:pPr algn="ctr"/>
            <a:r>
              <a:rPr lang="en-US" altLang="zh-CN" dirty="0"/>
              <a:t>get-vertices</a:t>
            </a:r>
            <a:endParaRPr lang="zh-CN" altLang="en-US" dirty="0"/>
          </a:p>
        </p:txBody>
      </p:sp>
      <p:pic>
        <p:nvPicPr>
          <p:cNvPr id="11" name="图片 10">
            <a:extLst>
              <a:ext uri="{FF2B5EF4-FFF2-40B4-BE49-F238E27FC236}">
                <a16:creationId xmlns:a16="http://schemas.microsoft.com/office/drawing/2014/main" id="{5B3E7DA8-4C17-DE95-BCB2-9C15249016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0075" y="2794081"/>
            <a:ext cx="4576468" cy="933599"/>
          </a:xfrm>
          <a:prstGeom prst="rect">
            <a:avLst/>
          </a:prstGeom>
        </p:spPr>
      </p:pic>
      <p:pic>
        <p:nvPicPr>
          <p:cNvPr id="15" name="图片 14">
            <a:extLst>
              <a:ext uri="{FF2B5EF4-FFF2-40B4-BE49-F238E27FC236}">
                <a16:creationId xmlns:a16="http://schemas.microsoft.com/office/drawing/2014/main" id="{46602824-D9B5-1164-1650-0A6D17D567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7599" y="4645331"/>
            <a:ext cx="6764401" cy="1406459"/>
          </a:xfrm>
          <a:prstGeom prst="rect">
            <a:avLst/>
          </a:prstGeom>
        </p:spPr>
      </p:pic>
      <p:pic>
        <p:nvPicPr>
          <p:cNvPr id="17" name="图片 16">
            <a:extLst>
              <a:ext uri="{FF2B5EF4-FFF2-40B4-BE49-F238E27FC236}">
                <a16:creationId xmlns:a16="http://schemas.microsoft.com/office/drawing/2014/main" id="{6A085789-B3FE-F6AF-ED49-9D8F6DFA29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38309" y="4012515"/>
            <a:ext cx="4886324" cy="646339"/>
          </a:xfrm>
          <a:prstGeom prst="rect">
            <a:avLst/>
          </a:prstGeom>
        </p:spPr>
      </p:pic>
      <p:sp>
        <p:nvSpPr>
          <p:cNvPr id="18" name="文本框 17">
            <a:extLst>
              <a:ext uri="{FF2B5EF4-FFF2-40B4-BE49-F238E27FC236}">
                <a16:creationId xmlns:a16="http://schemas.microsoft.com/office/drawing/2014/main" id="{CD25777B-E8EE-6B26-DBFF-3ECEA2D41B33}"/>
              </a:ext>
            </a:extLst>
          </p:cNvPr>
          <p:cNvSpPr txBox="1"/>
          <p:nvPr/>
        </p:nvSpPr>
        <p:spPr>
          <a:xfrm>
            <a:off x="7230037" y="6172200"/>
            <a:ext cx="3356263" cy="369332"/>
          </a:xfrm>
          <a:prstGeom prst="rect">
            <a:avLst/>
          </a:prstGeom>
          <a:noFill/>
        </p:spPr>
        <p:txBody>
          <a:bodyPr wrap="square" rtlCol="0">
            <a:spAutoFit/>
          </a:bodyPr>
          <a:lstStyle/>
          <a:p>
            <a:pPr algn="ctr"/>
            <a:r>
              <a:rPr lang="en-US" altLang="zh-CN" dirty="0"/>
              <a:t>get-edges</a:t>
            </a:r>
            <a:endParaRPr lang="zh-CN" altLang="en-US" dirty="0"/>
          </a:p>
        </p:txBody>
      </p:sp>
    </p:spTree>
    <p:extLst>
      <p:ext uri="{BB962C8B-B14F-4D97-AF65-F5344CB8AC3E}">
        <p14:creationId xmlns:p14="http://schemas.microsoft.com/office/powerpoint/2010/main" val="28111609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a:t>expand</a:t>
            </a:r>
            <a:r>
              <a:rPr lang="zh-CN" altLang="en-US" dirty="0"/>
              <a:t>操作和</a:t>
            </a:r>
            <a:r>
              <a:rPr lang="en-US" altLang="zh-CN" dirty="0"/>
              <a:t>get-edge</a:t>
            </a:r>
            <a:r>
              <a:rPr lang="zh-CN" altLang="en-US" dirty="0"/>
              <a:t>类似，但是</a:t>
            </a:r>
            <a:r>
              <a:rPr lang="en-US" altLang="zh-CN" dirty="0"/>
              <a:t>expand</a:t>
            </a:r>
            <a:r>
              <a:rPr lang="zh-CN" altLang="en-US" dirty="0"/>
              <a:t>在执行计划中不会为叶子节点，根据子节点的结果拓展相应边</a:t>
            </a:r>
            <a:endParaRPr lang="en-US" altLang="zh-CN" dirty="0"/>
          </a:p>
        </p:txBody>
      </p:sp>
      <p:sp>
        <p:nvSpPr>
          <p:cNvPr id="3" name="标题 2"/>
          <p:cNvSpPr>
            <a:spLocks noGrp="1"/>
          </p:cNvSpPr>
          <p:nvPr>
            <p:ph type="title"/>
          </p:nvPr>
        </p:nvSpPr>
        <p:spPr/>
        <p:txBody>
          <a:bodyPr/>
          <a:lstStyle/>
          <a:p>
            <a:r>
              <a:rPr lang="zh-CN" altLang="en-US" dirty="0"/>
              <a:t>图查询语言</a:t>
            </a:r>
            <a:r>
              <a:rPr lang="en-US" altLang="zh-CN" dirty="0"/>
              <a:t>-&gt;GRA</a:t>
            </a:r>
            <a:endParaRPr lang="zh-CN" altLang="en-US" dirty="0"/>
          </a:p>
        </p:txBody>
      </p:sp>
      <p:grpSp>
        <p:nvGrpSpPr>
          <p:cNvPr id="14" name="组合 13">
            <a:extLst>
              <a:ext uri="{FF2B5EF4-FFF2-40B4-BE49-F238E27FC236}">
                <a16:creationId xmlns:a16="http://schemas.microsoft.com/office/drawing/2014/main" id="{959DD2B7-3BB0-230F-2A59-8BA5F39DD28A}"/>
              </a:ext>
            </a:extLst>
          </p:cNvPr>
          <p:cNvGrpSpPr/>
          <p:nvPr/>
        </p:nvGrpSpPr>
        <p:grpSpPr>
          <a:xfrm>
            <a:off x="34982" y="1919788"/>
            <a:ext cx="5916196" cy="1155921"/>
            <a:chOff x="985187" y="1935809"/>
            <a:chExt cx="6589191" cy="1366653"/>
          </a:xfrm>
        </p:grpSpPr>
        <p:pic>
          <p:nvPicPr>
            <p:cNvPr id="5" name="图片 4">
              <a:extLst>
                <a:ext uri="{FF2B5EF4-FFF2-40B4-BE49-F238E27FC236}">
                  <a16:creationId xmlns:a16="http://schemas.microsoft.com/office/drawing/2014/main" id="{E562EE74-046D-599C-C3E7-0135A1FB4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308" y="1935809"/>
              <a:ext cx="3141101" cy="795216"/>
            </a:xfrm>
            <a:prstGeom prst="rect">
              <a:avLst/>
            </a:prstGeom>
          </p:spPr>
        </p:pic>
        <p:pic>
          <p:nvPicPr>
            <p:cNvPr id="10" name="图片 9">
              <a:extLst>
                <a:ext uri="{FF2B5EF4-FFF2-40B4-BE49-F238E27FC236}">
                  <a16:creationId xmlns:a16="http://schemas.microsoft.com/office/drawing/2014/main" id="{FA3C3758-F89A-28AA-23C0-13A5DE71F9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187" y="2598894"/>
              <a:ext cx="6589191" cy="703568"/>
            </a:xfrm>
            <a:prstGeom prst="rect">
              <a:avLst/>
            </a:prstGeom>
          </p:spPr>
        </p:pic>
      </p:grpSp>
      <p:pic>
        <p:nvPicPr>
          <p:cNvPr id="13" name="图片 12">
            <a:extLst>
              <a:ext uri="{FF2B5EF4-FFF2-40B4-BE49-F238E27FC236}">
                <a16:creationId xmlns:a16="http://schemas.microsoft.com/office/drawing/2014/main" id="{DA414506-237C-3DE3-15D3-7256C410D3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02" y="3568535"/>
            <a:ext cx="5627845" cy="2367813"/>
          </a:xfrm>
          <a:prstGeom prst="rect">
            <a:avLst/>
          </a:prstGeom>
        </p:spPr>
      </p:pic>
      <p:pic>
        <p:nvPicPr>
          <p:cNvPr id="16" name="图片 15">
            <a:extLst>
              <a:ext uri="{FF2B5EF4-FFF2-40B4-BE49-F238E27FC236}">
                <a16:creationId xmlns:a16="http://schemas.microsoft.com/office/drawing/2014/main" id="{0F65E3BE-702B-ABFC-A6AF-6BB143C1F0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05056" y="2372798"/>
            <a:ext cx="6205842" cy="3864716"/>
          </a:xfrm>
          <a:prstGeom prst="rect">
            <a:avLst/>
          </a:prstGeom>
        </p:spPr>
      </p:pic>
      <p:sp>
        <p:nvSpPr>
          <p:cNvPr id="19" name="文本框 18">
            <a:extLst>
              <a:ext uri="{FF2B5EF4-FFF2-40B4-BE49-F238E27FC236}">
                <a16:creationId xmlns:a16="http://schemas.microsoft.com/office/drawing/2014/main" id="{F1681519-4558-94A8-46E9-AB83A991A832}"/>
              </a:ext>
            </a:extLst>
          </p:cNvPr>
          <p:cNvSpPr txBox="1"/>
          <p:nvPr/>
        </p:nvSpPr>
        <p:spPr>
          <a:xfrm>
            <a:off x="1381588" y="6120245"/>
            <a:ext cx="3334850" cy="369332"/>
          </a:xfrm>
          <a:prstGeom prst="rect">
            <a:avLst/>
          </a:prstGeom>
          <a:noFill/>
        </p:spPr>
        <p:txBody>
          <a:bodyPr wrap="square" rtlCol="0">
            <a:spAutoFit/>
          </a:bodyPr>
          <a:lstStyle/>
          <a:p>
            <a:pPr algn="ctr"/>
            <a:r>
              <a:rPr lang="zh-CN" altLang="en-US" dirty="0"/>
              <a:t>普通</a:t>
            </a:r>
            <a:r>
              <a:rPr lang="en-US" altLang="zh-CN" dirty="0"/>
              <a:t>Expand</a:t>
            </a:r>
            <a:r>
              <a:rPr lang="zh-CN" altLang="en-US" dirty="0"/>
              <a:t>操作</a:t>
            </a:r>
          </a:p>
        </p:txBody>
      </p:sp>
      <p:sp>
        <p:nvSpPr>
          <p:cNvPr id="20" name="文本框 19">
            <a:extLst>
              <a:ext uri="{FF2B5EF4-FFF2-40B4-BE49-F238E27FC236}">
                <a16:creationId xmlns:a16="http://schemas.microsoft.com/office/drawing/2014/main" id="{F00608B5-1716-AB8F-3B6A-0BB0E13AAEE0}"/>
              </a:ext>
            </a:extLst>
          </p:cNvPr>
          <p:cNvSpPr txBox="1"/>
          <p:nvPr/>
        </p:nvSpPr>
        <p:spPr>
          <a:xfrm>
            <a:off x="7475564" y="6186900"/>
            <a:ext cx="3334850" cy="369332"/>
          </a:xfrm>
          <a:prstGeom prst="rect">
            <a:avLst/>
          </a:prstGeom>
          <a:noFill/>
        </p:spPr>
        <p:txBody>
          <a:bodyPr wrap="square" rtlCol="0">
            <a:spAutoFit/>
          </a:bodyPr>
          <a:lstStyle/>
          <a:p>
            <a:pPr algn="ctr"/>
            <a:r>
              <a:rPr lang="zh-CN" altLang="en-US" dirty="0"/>
              <a:t>可变长的</a:t>
            </a:r>
            <a:r>
              <a:rPr lang="en-US" altLang="zh-CN" dirty="0"/>
              <a:t>Expand</a:t>
            </a:r>
            <a:r>
              <a:rPr lang="zh-CN" altLang="en-US" dirty="0"/>
              <a:t>操作</a:t>
            </a:r>
          </a:p>
        </p:txBody>
      </p:sp>
    </p:spTree>
    <p:extLst>
      <p:ext uri="{BB962C8B-B14F-4D97-AF65-F5344CB8AC3E}">
        <p14:creationId xmlns:p14="http://schemas.microsoft.com/office/powerpoint/2010/main" val="427568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对于多个模式匹配，可以使用连接</a:t>
            </a:r>
            <a:r>
              <a:rPr lang="en-US" altLang="zh-CN" dirty="0"/>
              <a:t>(</a:t>
            </a:r>
            <a:r>
              <a:rPr lang="zh-CN" altLang="en-US" dirty="0"/>
              <a:t>包括左连接</a:t>
            </a:r>
            <a:r>
              <a:rPr lang="en-US" altLang="zh-CN" dirty="0"/>
              <a:t>)</a:t>
            </a:r>
            <a:r>
              <a:rPr lang="zh-CN" altLang="en-US" dirty="0"/>
              <a:t>表示</a:t>
            </a:r>
            <a:endParaRPr lang="en-US" altLang="zh-CN" dirty="0"/>
          </a:p>
        </p:txBody>
      </p:sp>
      <p:sp>
        <p:nvSpPr>
          <p:cNvPr id="3" name="标题 2"/>
          <p:cNvSpPr>
            <a:spLocks noGrp="1"/>
          </p:cNvSpPr>
          <p:nvPr>
            <p:ph type="title"/>
          </p:nvPr>
        </p:nvSpPr>
        <p:spPr/>
        <p:txBody>
          <a:bodyPr/>
          <a:lstStyle/>
          <a:p>
            <a:r>
              <a:rPr lang="zh-CN" altLang="en-US" dirty="0"/>
              <a:t>图查询语言</a:t>
            </a:r>
            <a:r>
              <a:rPr lang="en-US" altLang="zh-CN" dirty="0"/>
              <a:t>-&gt;GRA</a:t>
            </a:r>
            <a:endParaRPr lang="zh-CN" altLang="en-US" dirty="0"/>
          </a:p>
        </p:txBody>
      </p:sp>
      <p:pic>
        <p:nvPicPr>
          <p:cNvPr id="8" name="图片 7">
            <a:extLst>
              <a:ext uri="{FF2B5EF4-FFF2-40B4-BE49-F238E27FC236}">
                <a16:creationId xmlns:a16="http://schemas.microsoft.com/office/drawing/2014/main" id="{4756E74A-6A17-6C97-A0CB-03B3A1BB1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810" y="2169532"/>
            <a:ext cx="5796407" cy="3264914"/>
          </a:xfrm>
          <a:prstGeom prst="rect">
            <a:avLst/>
          </a:prstGeom>
        </p:spPr>
      </p:pic>
    </p:spTree>
    <p:extLst>
      <p:ext uri="{BB962C8B-B14F-4D97-AF65-F5344CB8AC3E}">
        <p14:creationId xmlns:p14="http://schemas.microsoft.com/office/powerpoint/2010/main" val="38536334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聚合函数、排序等</a:t>
            </a:r>
            <a:endParaRPr lang="en-US" altLang="zh-CN" dirty="0"/>
          </a:p>
        </p:txBody>
      </p:sp>
      <p:sp>
        <p:nvSpPr>
          <p:cNvPr id="3" name="标题 2"/>
          <p:cNvSpPr>
            <a:spLocks noGrp="1"/>
          </p:cNvSpPr>
          <p:nvPr>
            <p:ph type="title"/>
          </p:nvPr>
        </p:nvSpPr>
        <p:spPr/>
        <p:txBody>
          <a:bodyPr/>
          <a:lstStyle/>
          <a:p>
            <a:r>
              <a:rPr lang="zh-CN" altLang="en-US" dirty="0"/>
              <a:t>图查询语言</a:t>
            </a:r>
            <a:r>
              <a:rPr lang="en-US" altLang="zh-CN" dirty="0"/>
              <a:t>-&gt;GRA</a:t>
            </a:r>
            <a:endParaRPr lang="zh-CN" altLang="en-US" dirty="0"/>
          </a:p>
        </p:txBody>
      </p:sp>
      <p:pic>
        <p:nvPicPr>
          <p:cNvPr id="5" name="图片 4">
            <a:extLst>
              <a:ext uri="{FF2B5EF4-FFF2-40B4-BE49-F238E27FC236}">
                <a16:creationId xmlns:a16="http://schemas.microsoft.com/office/drawing/2014/main" id="{CAB08AF6-0A01-76BD-6BE7-993843C7F8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327" y="1541225"/>
            <a:ext cx="5854995" cy="3332111"/>
          </a:xfrm>
          <a:prstGeom prst="rect">
            <a:avLst/>
          </a:prstGeom>
        </p:spPr>
      </p:pic>
    </p:spTree>
    <p:extLst>
      <p:ext uri="{BB962C8B-B14F-4D97-AF65-F5344CB8AC3E}">
        <p14:creationId xmlns:p14="http://schemas.microsoft.com/office/powerpoint/2010/main" val="31981051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a:t>Cypher</a:t>
            </a:r>
            <a:r>
              <a:rPr lang="zh-CN" altLang="en-US" dirty="0"/>
              <a:t>语句转换成</a:t>
            </a:r>
            <a:r>
              <a:rPr lang="en-US" altLang="zh-CN" dirty="0"/>
              <a:t>GRA</a:t>
            </a:r>
            <a:r>
              <a:rPr lang="zh-CN" altLang="en-US" dirty="0"/>
              <a:t>的例子，算法参考 </a:t>
            </a:r>
            <a:r>
              <a:rPr lang="en-US" altLang="zh-CN" dirty="0"/>
              <a:t>[1] 4.2</a:t>
            </a:r>
            <a:r>
              <a:rPr lang="zh-CN" altLang="en-US" dirty="0"/>
              <a:t>节</a:t>
            </a:r>
            <a:endParaRPr lang="en-US" altLang="zh-CN" dirty="0"/>
          </a:p>
        </p:txBody>
      </p:sp>
      <p:sp>
        <p:nvSpPr>
          <p:cNvPr id="3" name="标题 2"/>
          <p:cNvSpPr>
            <a:spLocks noGrp="1"/>
          </p:cNvSpPr>
          <p:nvPr>
            <p:ph type="title"/>
          </p:nvPr>
        </p:nvSpPr>
        <p:spPr/>
        <p:txBody>
          <a:bodyPr/>
          <a:lstStyle/>
          <a:p>
            <a:r>
              <a:rPr lang="zh-CN" altLang="en-US" dirty="0"/>
              <a:t>图查询语言</a:t>
            </a:r>
            <a:r>
              <a:rPr lang="en-US" altLang="zh-CN" dirty="0"/>
              <a:t>-&gt;GRA</a:t>
            </a:r>
            <a:endParaRPr lang="zh-CN" altLang="en-US" dirty="0"/>
          </a:p>
        </p:txBody>
      </p:sp>
      <p:pic>
        <p:nvPicPr>
          <p:cNvPr id="6" name="图片 5">
            <a:extLst>
              <a:ext uri="{FF2B5EF4-FFF2-40B4-BE49-F238E27FC236}">
                <a16:creationId xmlns:a16="http://schemas.microsoft.com/office/drawing/2014/main" id="{DD1799D2-9A56-12E7-D8FD-619B168AE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136" y="2694337"/>
            <a:ext cx="5414970" cy="2269510"/>
          </a:xfrm>
          <a:prstGeom prst="rect">
            <a:avLst/>
          </a:prstGeom>
        </p:spPr>
      </p:pic>
      <p:pic>
        <p:nvPicPr>
          <p:cNvPr id="8" name="图片 7">
            <a:extLst>
              <a:ext uri="{FF2B5EF4-FFF2-40B4-BE49-F238E27FC236}">
                <a16:creationId xmlns:a16="http://schemas.microsoft.com/office/drawing/2014/main" id="{F0CFEDBD-0D4F-2DFB-E5AE-ADF2CA31B6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9114" y="1399889"/>
            <a:ext cx="4257368" cy="4858407"/>
          </a:xfrm>
          <a:prstGeom prst="rect">
            <a:avLst/>
          </a:prstGeom>
        </p:spPr>
      </p:pic>
      <p:cxnSp>
        <p:nvCxnSpPr>
          <p:cNvPr id="10" name="直接箭头连接符 9">
            <a:extLst>
              <a:ext uri="{FF2B5EF4-FFF2-40B4-BE49-F238E27FC236}">
                <a16:creationId xmlns:a16="http://schemas.microsoft.com/office/drawing/2014/main" id="{06904650-2F72-CA68-01D0-F0F606037D93}"/>
              </a:ext>
            </a:extLst>
          </p:cNvPr>
          <p:cNvCxnSpPr>
            <a:stCxn id="6" idx="3"/>
            <a:endCxn id="8" idx="1"/>
          </p:cNvCxnSpPr>
          <p:nvPr/>
        </p:nvCxnSpPr>
        <p:spPr>
          <a:xfrm>
            <a:off x="5783106" y="3829092"/>
            <a:ext cx="129600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C9B20F92-82BA-458B-B97B-CDF560D5082B}"/>
              </a:ext>
            </a:extLst>
          </p:cNvPr>
          <p:cNvSpPr txBox="1"/>
          <p:nvPr/>
        </p:nvSpPr>
        <p:spPr>
          <a:xfrm>
            <a:off x="166256" y="6412375"/>
            <a:ext cx="9857420" cy="523220"/>
          </a:xfrm>
          <a:prstGeom prst="rect">
            <a:avLst/>
          </a:prstGeom>
          <a:noFill/>
        </p:spPr>
        <p:txBody>
          <a:bodyPr wrap="square" rtlCol="0">
            <a:spAutoFit/>
          </a:bodyPr>
          <a:lstStyle/>
          <a:p>
            <a:r>
              <a:rPr lang="en-US" altLang="zh-CN" sz="1400" dirty="0">
                <a:solidFill>
                  <a:srgbClr val="000000"/>
                </a:solidFill>
                <a:effectLst/>
                <a:latin typeface="LinLibertineT"/>
              </a:rPr>
              <a:t>[1] </a:t>
            </a:r>
            <a:r>
              <a:rPr lang="en-US" altLang="zh-CN" sz="1400" dirty="0" err="1">
                <a:solidFill>
                  <a:srgbClr val="000000"/>
                </a:solidFill>
                <a:effectLst/>
                <a:latin typeface="LinLibertineT"/>
              </a:rPr>
              <a:t>József</a:t>
            </a:r>
            <a:r>
              <a:rPr lang="en-US" altLang="zh-CN" sz="1400" dirty="0">
                <a:solidFill>
                  <a:srgbClr val="000000"/>
                </a:solidFill>
                <a:effectLst/>
                <a:latin typeface="LinLibertineT"/>
              </a:rPr>
              <a:t> </a:t>
            </a:r>
            <a:r>
              <a:rPr lang="en-US" altLang="zh-CN" sz="1400" dirty="0" err="1">
                <a:solidFill>
                  <a:srgbClr val="000000"/>
                </a:solidFill>
                <a:effectLst/>
                <a:latin typeface="LinLibertineT"/>
              </a:rPr>
              <a:t>Marton</a:t>
            </a:r>
            <a:r>
              <a:rPr lang="en-US" altLang="zh-CN" sz="1400" dirty="0">
                <a:solidFill>
                  <a:srgbClr val="000000"/>
                </a:solidFill>
                <a:effectLst/>
                <a:latin typeface="LinLibertineT"/>
              </a:rPr>
              <a:t>, </a:t>
            </a:r>
            <a:r>
              <a:rPr lang="en-US" altLang="zh-CN" sz="1400" dirty="0" err="1">
                <a:solidFill>
                  <a:srgbClr val="000000"/>
                </a:solidFill>
                <a:effectLst/>
                <a:latin typeface="LinLibertineT"/>
              </a:rPr>
              <a:t>Gábor</a:t>
            </a:r>
            <a:r>
              <a:rPr lang="en-US" altLang="zh-CN" sz="1400" dirty="0">
                <a:solidFill>
                  <a:srgbClr val="000000"/>
                </a:solidFill>
                <a:effectLst/>
                <a:latin typeface="LinLibertineT"/>
              </a:rPr>
              <a:t> </a:t>
            </a:r>
            <a:r>
              <a:rPr lang="en-US" altLang="zh-CN" sz="1400" dirty="0" err="1">
                <a:solidFill>
                  <a:srgbClr val="000000"/>
                </a:solidFill>
                <a:effectLst/>
                <a:latin typeface="LinLibertineT"/>
              </a:rPr>
              <a:t>Szárnyas</a:t>
            </a:r>
            <a:r>
              <a:rPr lang="en-US" altLang="zh-CN" sz="1400" dirty="0">
                <a:solidFill>
                  <a:srgbClr val="000000"/>
                </a:solidFill>
                <a:effectLst/>
                <a:latin typeface="LinLibertineT"/>
              </a:rPr>
              <a:t>, and </a:t>
            </a:r>
            <a:r>
              <a:rPr lang="en-US" altLang="zh-CN" sz="1400" dirty="0" err="1">
                <a:solidFill>
                  <a:srgbClr val="000000"/>
                </a:solidFill>
                <a:effectLst/>
                <a:latin typeface="LinLibertineT"/>
              </a:rPr>
              <a:t>Dániel</a:t>
            </a:r>
            <a:r>
              <a:rPr lang="en-US" altLang="zh-CN" sz="1400" dirty="0">
                <a:solidFill>
                  <a:srgbClr val="000000"/>
                </a:solidFill>
                <a:effectLst/>
                <a:latin typeface="LinLibertineT"/>
              </a:rPr>
              <a:t> </a:t>
            </a:r>
            <a:r>
              <a:rPr lang="en-US" altLang="zh-CN" sz="1400" dirty="0" err="1">
                <a:solidFill>
                  <a:srgbClr val="000000"/>
                </a:solidFill>
                <a:effectLst/>
                <a:latin typeface="LinLibertineT"/>
              </a:rPr>
              <a:t>Varró</a:t>
            </a:r>
            <a:r>
              <a:rPr lang="en-US" altLang="zh-CN" sz="1400" dirty="0">
                <a:solidFill>
                  <a:srgbClr val="000000"/>
                </a:solidFill>
                <a:effectLst/>
                <a:latin typeface="LinLibertineT"/>
              </a:rPr>
              <a:t>. 2017. </a:t>
            </a:r>
            <a:r>
              <a:rPr lang="en-US" altLang="zh-CN" sz="1400" dirty="0" err="1">
                <a:solidFill>
                  <a:srgbClr val="000000"/>
                </a:solidFill>
                <a:effectLst/>
                <a:latin typeface="LinLibertineT"/>
              </a:rPr>
              <a:t>Formalising</a:t>
            </a:r>
            <a:r>
              <a:rPr lang="en-US" altLang="zh-CN" sz="1400" dirty="0">
                <a:solidFill>
                  <a:srgbClr val="000000"/>
                </a:solidFill>
                <a:effectLst/>
                <a:latin typeface="LinLibertineT"/>
              </a:rPr>
              <a:t> </a:t>
            </a:r>
            <a:r>
              <a:rPr lang="en-US" altLang="zh-CN" sz="1400" dirty="0" err="1">
                <a:solidFill>
                  <a:srgbClr val="000000"/>
                </a:solidFill>
                <a:effectLst/>
                <a:latin typeface="LinLibertineT"/>
              </a:rPr>
              <a:t>openCypher</a:t>
            </a:r>
            <a:r>
              <a:rPr lang="en-US" altLang="zh-CN" sz="1400" dirty="0">
                <a:solidFill>
                  <a:srgbClr val="000000"/>
                </a:solidFill>
                <a:effectLst/>
                <a:latin typeface="LinLibertineT"/>
              </a:rPr>
              <a:t> Graph Queries in Relational Algebra. In </a:t>
            </a:r>
            <a:r>
              <a:rPr lang="en-US" altLang="zh-CN" sz="1400" i="1" dirty="0">
                <a:solidFill>
                  <a:srgbClr val="000000"/>
                </a:solidFill>
                <a:effectLst/>
                <a:latin typeface="LinLibertineTI"/>
              </a:rPr>
              <a:t>ADBIS</a:t>
            </a:r>
            <a:r>
              <a:rPr lang="en-US" altLang="zh-CN" sz="1400" dirty="0">
                <a:solidFill>
                  <a:srgbClr val="000000"/>
                </a:solidFill>
                <a:effectLst/>
                <a:latin typeface="LinLibertineT"/>
              </a:rPr>
              <a:t>. 182–196. https://doi.org/10.1007/978-3-319-66917-5_13 </a:t>
            </a:r>
            <a:endParaRPr lang="zh-CN" altLang="en-US" sz="1400" dirty="0"/>
          </a:p>
        </p:txBody>
      </p:sp>
    </p:spTree>
    <p:extLst>
      <p:ext uri="{BB962C8B-B14F-4D97-AF65-F5344CB8AC3E}">
        <p14:creationId xmlns:p14="http://schemas.microsoft.com/office/powerpoint/2010/main" val="382090781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a:t>为了使用关系型数据库的</a:t>
            </a:r>
            <a:r>
              <a:rPr lang="en-US" altLang="zh-CN" dirty="0"/>
              <a:t>IVM</a:t>
            </a:r>
            <a:r>
              <a:rPr lang="zh-CN" altLang="en-US" dirty="0"/>
              <a:t>技术，需要把图领域的算子转换成关系代数</a:t>
            </a:r>
            <a:endParaRPr lang="en-US" altLang="zh-CN" dirty="0"/>
          </a:p>
          <a:p>
            <a:r>
              <a:rPr lang="en-US" altLang="zh-CN" dirty="0"/>
              <a:t>Expand</a:t>
            </a:r>
            <a:r>
              <a:rPr lang="zh-CN" altLang="en-US" dirty="0"/>
              <a:t>操作的转换：</a:t>
            </a:r>
            <a:endParaRPr lang="en-US" altLang="zh-CN" dirty="0"/>
          </a:p>
        </p:txBody>
      </p:sp>
      <p:sp>
        <p:nvSpPr>
          <p:cNvPr id="3" name="标题 2"/>
          <p:cNvSpPr>
            <a:spLocks noGrp="1"/>
          </p:cNvSpPr>
          <p:nvPr>
            <p:ph type="title"/>
          </p:nvPr>
        </p:nvSpPr>
        <p:spPr/>
        <p:txBody>
          <a:bodyPr/>
          <a:lstStyle/>
          <a:p>
            <a:r>
              <a:rPr lang="en-US" altLang="zh-CN" dirty="0"/>
              <a:t>GRA-&gt;NRA</a:t>
            </a:r>
            <a:endParaRPr lang="zh-CN" altLang="en-US" dirty="0"/>
          </a:p>
        </p:txBody>
      </p:sp>
      <p:pic>
        <p:nvPicPr>
          <p:cNvPr id="7" name="图片 6">
            <a:extLst>
              <a:ext uri="{FF2B5EF4-FFF2-40B4-BE49-F238E27FC236}">
                <a16:creationId xmlns:a16="http://schemas.microsoft.com/office/drawing/2014/main" id="{B9DBC252-5163-43A2-B788-16719C331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098" y="2394736"/>
            <a:ext cx="4852483" cy="1042385"/>
          </a:xfrm>
          <a:prstGeom prst="rect">
            <a:avLst/>
          </a:prstGeom>
        </p:spPr>
      </p:pic>
      <p:pic>
        <p:nvPicPr>
          <p:cNvPr id="8" name="图片 7">
            <a:extLst>
              <a:ext uri="{FF2B5EF4-FFF2-40B4-BE49-F238E27FC236}">
                <a16:creationId xmlns:a16="http://schemas.microsoft.com/office/drawing/2014/main" id="{C244B777-7DEB-4500-8551-E02F750081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055" y="3482842"/>
            <a:ext cx="5626527" cy="1147811"/>
          </a:xfrm>
          <a:prstGeom prst="rect">
            <a:avLst/>
          </a:prstGeom>
        </p:spPr>
      </p:pic>
      <p:sp>
        <p:nvSpPr>
          <p:cNvPr id="9" name="文本框 8">
            <a:extLst>
              <a:ext uri="{FF2B5EF4-FFF2-40B4-BE49-F238E27FC236}">
                <a16:creationId xmlns:a16="http://schemas.microsoft.com/office/drawing/2014/main" id="{206312F7-2D9D-4748-A77A-121DE9D8B2ED}"/>
              </a:ext>
            </a:extLst>
          </p:cNvPr>
          <p:cNvSpPr txBox="1"/>
          <p:nvPr/>
        </p:nvSpPr>
        <p:spPr>
          <a:xfrm>
            <a:off x="1091142" y="5444474"/>
            <a:ext cx="3350362" cy="369332"/>
          </a:xfrm>
          <a:prstGeom prst="rect">
            <a:avLst/>
          </a:prstGeom>
          <a:noFill/>
        </p:spPr>
        <p:txBody>
          <a:bodyPr wrap="square" rtlCol="0">
            <a:spAutoFit/>
          </a:bodyPr>
          <a:lstStyle/>
          <a:p>
            <a:pPr algn="ctr"/>
            <a:r>
              <a:rPr lang="zh-CN" altLang="en-US" dirty="0"/>
              <a:t>普通的</a:t>
            </a:r>
            <a:r>
              <a:rPr lang="en-US" altLang="zh-CN" dirty="0"/>
              <a:t>expand</a:t>
            </a:r>
            <a:r>
              <a:rPr lang="zh-CN" altLang="en-US" dirty="0"/>
              <a:t>操作</a:t>
            </a:r>
          </a:p>
        </p:txBody>
      </p:sp>
      <p:sp>
        <p:nvSpPr>
          <p:cNvPr id="14" name="文本框 13">
            <a:extLst>
              <a:ext uri="{FF2B5EF4-FFF2-40B4-BE49-F238E27FC236}">
                <a16:creationId xmlns:a16="http://schemas.microsoft.com/office/drawing/2014/main" id="{0E6710EE-CEE1-42F5-8CC7-D911EFDADE52}"/>
              </a:ext>
            </a:extLst>
          </p:cNvPr>
          <p:cNvSpPr txBox="1"/>
          <p:nvPr/>
        </p:nvSpPr>
        <p:spPr>
          <a:xfrm>
            <a:off x="6889491" y="5864912"/>
            <a:ext cx="3277209" cy="369332"/>
          </a:xfrm>
          <a:prstGeom prst="rect">
            <a:avLst/>
          </a:prstGeom>
          <a:noFill/>
        </p:spPr>
        <p:txBody>
          <a:bodyPr wrap="square" rtlCol="0">
            <a:spAutoFit/>
          </a:bodyPr>
          <a:lstStyle/>
          <a:p>
            <a:pPr algn="ctr"/>
            <a:r>
              <a:rPr lang="zh-CN" altLang="en-US" dirty="0"/>
              <a:t>可变长的</a:t>
            </a:r>
            <a:r>
              <a:rPr lang="en-US" altLang="zh-CN" dirty="0"/>
              <a:t>expand</a:t>
            </a:r>
            <a:r>
              <a:rPr lang="zh-CN" altLang="en-US" dirty="0"/>
              <a:t>操作</a:t>
            </a:r>
          </a:p>
        </p:txBody>
      </p:sp>
      <p:grpSp>
        <p:nvGrpSpPr>
          <p:cNvPr id="6" name="组合 5">
            <a:extLst>
              <a:ext uri="{FF2B5EF4-FFF2-40B4-BE49-F238E27FC236}">
                <a16:creationId xmlns:a16="http://schemas.microsoft.com/office/drawing/2014/main" id="{2E08A4E2-E70A-0AAB-9DE1-4FE75B7A5583}"/>
              </a:ext>
            </a:extLst>
          </p:cNvPr>
          <p:cNvGrpSpPr/>
          <p:nvPr/>
        </p:nvGrpSpPr>
        <p:grpSpPr>
          <a:xfrm>
            <a:off x="6539202" y="2025404"/>
            <a:ext cx="5648205" cy="3469322"/>
            <a:chOff x="6539202" y="2025404"/>
            <a:chExt cx="5648205" cy="3469322"/>
          </a:xfrm>
        </p:grpSpPr>
        <p:grpSp>
          <p:nvGrpSpPr>
            <p:cNvPr id="4" name="组合 3">
              <a:extLst>
                <a:ext uri="{FF2B5EF4-FFF2-40B4-BE49-F238E27FC236}">
                  <a16:creationId xmlns:a16="http://schemas.microsoft.com/office/drawing/2014/main" id="{F6A769DE-C46F-791C-B5F8-D1799B808EE4}"/>
                </a:ext>
              </a:extLst>
            </p:cNvPr>
            <p:cNvGrpSpPr/>
            <p:nvPr/>
          </p:nvGrpSpPr>
          <p:grpSpPr>
            <a:xfrm>
              <a:off x="6539202" y="2893713"/>
              <a:ext cx="5648205" cy="2601013"/>
              <a:chOff x="6539202" y="2893713"/>
              <a:chExt cx="5648205" cy="2601013"/>
            </a:xfrm>
          </p:grpSpPr>
          <p:pic>
            <p:nvPicPr>
              <p:cNvPr id="5" name="图片 4">
                <a:extLst>
                  <a:ext uri="{FF2B5EF4-FFF2-40B4-BE49-F238E27FC236}">
                    <a16:creationId xmlns:a16="http://schemas.microsoft.com/office/drawing/2014/main" id="{09448265-03FE-4249-9C2B-9CC4580667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9202" y="3405550"/>
                <a:ext cx="5648205" cy="2089176"/>
              </a:xfrm>
              <a:prstGeom prst="rect">
                <a:avLst/>
              </a:prstGeom>
            </p:spPr>
          </p:pic>
          <p:pic>
            <p:nvPicPr>
              <p:cNvPr id="13" name="图片 12">
                <a:extLst>
                  <a:ext uri="{FF2B5EF4-FFF2-40B4-BE49-F238E27FC236}">
                    <a16:creationId xmlns:a16="http://schemas.microsoft.com/office/drawing/2014/main" id="{43629E82-E775-42A9-93E2-487B3DF11C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4299" y="2893713"/>
                <a:ext cx="1400175" cy="542925"/>
              </a:xfrm>
              <a:prstGeom prst="rect">
                <a:avLst/>
              </a:prstGeom>
            </p:spPr>
          </p:pic>
        </p:grpSp>
        <p:pic>
          <p:nvPicPr>
            <p:cNvPr id="16" name="图片 15">
              <a:extLst>
                <a:ext uri="{FF2B5EF4-FFF2-40B4-BE49-F238E27FC236}">
                  <a16:creationId xmlns:a16="http://schemas.microsoft.com/office/drawing/2014/main" id="{51BA4812-EFFA-4429-A802-E62FF358C3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39202" y="2025404"/>
              <a:ext cx="4513306" cy="766777"/>
            </a:xfrm>
            <a:prstGeom prst="rect">
              <a:avLst/>
            </a:prstGeom>
          </p:spPr>
        </p:pic>
      </p:grpSp>
      <p:sp>
        <p:nvSpPr>
          <p:cNvPr id="17" name="文本框 16">
            <a:extLst>
              <a:ext uri="{FF2B5EF4-FFF2-40B4-BE49-F238E27FC236}">
                <a16:creationId xmlns:a16="http://schemas.microsoft.com/office/drawing/2014/main" id="{F3BD0CB0-AC59-4F4A-AA32-19C933F64646}"/>
              </a:ext>
            </a:extLst>
          </p:cNvPr>
          <p:cNvSpPr txBox="1"/>
          <p:nvPr/>
        </p:nvSpPr>
        <p:spPr>
          <a:xfrm>
            <a:off x="1278957" y="1836625"/>
            <a:ext cx="2974731" cy="369332"/>
          </a:xfrm>
          <a:prstGeom prst="rect">
            <a:avLst/>
          </a:prstGeom>
          <a:noFill/>
        </p:spPr>
        <p:txBody>
          <a:bodyPr wrap="square" rtlCol="0">
            <a:spAutoFit/>
          </a:bodyPr>
          <a:lstStyle/>
          <a:p>
            <a:pPr algn="l"/>
            <a:r>
              <a:rPr lang="en-US" altLang="zh-CN" dirty="0"/>
              <a:t>expand-&gt; get-edge-&gt; NRA</a:t>
            </a:r>
            <a:endParaRPr lang="zh-CN" altLang="en-US" dirty="0"/>
          </a:p>
        </p:txBody>
      </p:sp>
      <p:sp>
        <p:nvSpPr>
          <p:cNvPr id="18" name="文本框 17">
            <a:extLst>
              <a:ext uri="{FF2B5EF4-FFF2-40B4-BE49-F238E27FC236}">
                <a16:creationId xmlns:a16="http://schemas.microsoft.com/office/drawing/2014/main" id="{E19854E3-5D9A-4FF2-9693-DF0D4809005B}"/>
              </a:ext>
            </a:extLst>
          </p:cNvPr>
          <p:cNvSpPr txBox="1"/>
          <p:nvPr/>
        </p:nvSpPr>
        <p:spPr>
          <a:xfrm>
            <a:off x="6334963" y="1467293"/>
            <a:ext cx="5120640" cy="369332"/>
          </a:xfrm>
          <a:prstGeom prst="rect">
            <a:avLst/>
          </a:prstGeom>
          <a:noFill/>
        </p:spPr>
        <p:txBody>
          <a:bodyPr wrap="square" rtlCol="0">
            <a:spAutoFit/>
          </a:bodyPr>
          <a:lstStyle/>
          <a:p>
            <a:pPr algn="ctr"/>
            <a:r>
              <a:rPr lang="en-US" altLang="zh-CN" dirty="0"/>
              <a:t>transitive Expand-&gt; new natural join -&gt; NRA</a:t>
            </a:r>
            <a:endParaRPr lang="zh-CN" altLang="en-US" dirty="0"/>
          </a:p>
        </p:txBody>
      </p:sp>
      <p:pic>
        <p:nvPicPr>
          <p:cNvPr id="15" name="图片 14">
            <a:extLst>
              <a:ext uri="{FF2B5EF4-FFF2-40B4-BE49-F238E27FC236}">
                <a16:creationId xmlns:a16="http://schemas.microsoft.com/office/drawing/2014/main" id="{1F005280-4643-4026-9711-EF10FEFAAC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0234" y="4689394"/>
            <a:ext cx="4069519" cy="597361"/>
          </a:xfrm>
          <a:prstGeom prst="rect">
            <a:avLst/>
          </a:prstGeom>
        </p:spPr>
      </p:pic>
    </p:spTree>
    <p:extLst>
      <p:ext uri="{BB962C8B-B14F-4D97-AF65-F5344CB8AC3E}">
        <p14:creationId xmlns:p14="http://schemas.microsoft.com/office/powerpoint/2010/main" val="9042919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a:t>GRA-&gt;NRA</a:t>
            </a:r>
            <a:r>
              <a:rPr lang="zh-CN" altLang="en-US" dirty="0"/>
              <a:t>的例子</a:t>
            </a:r>
            <a:endParaRPr lang="en-US" altLang="zh-CN" dirty="0"/>
          </a:p>
        </p:txBody>
      </p:sp>
      <p:sp>
        <p:nvSpPr>
          <p:cNvPr id="3" name="标题 2"/>
          <p:cNvSpPr>
            <a:spLocks noGrp="1"/>
          </p:cNvSpPr>
          <p:nvPr>
            <p:ph type="title"/>
          </p:nvPr>
        </p:nvSpPr>
        <p:spPr/>
        <p:txBody>
          <a:bodyPr/>
          <a:lstStyle/>
          <a:p>
            <a:r>
              <a:rPr lang="en-US" altLang="zh-CN" dirty="0"/>
              <a:t>GRA-&gt;NRA</a:t>
            </a:r>
            <a:endParaRPr lang="zh-CN" altLang="en-US" dirty="0"/>
          </a:p>
        </p:txBody>
      </p:sp>
      <p:pic>
        <p:nvPicPr>
          <p:cNvPr id="15" name="图片 14">
            <a:extLst>
              <a:ext uri="{FF2B5EF4-FFF2-40B4-BE49-F238E27FC236}">
                <a16:creationId xmlns:a16="http://schemas.microsoft.com/office/drawing/2014/main" id="{09C943F0-09C1-435B-92D6-FF24B37206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307" y="1413602"/>
            <a:ext cx="4257368" cy="4858407"/>
          </a:xfrm>
          <a:prstGeom prst="rect">
            <a:avLst/>
          </a:prstGeom>
        </p:spPr>
      </p:pic>
      <p:pic>
        <p:nvPicPr>
          <p:cNvPr id="6" name="图片 5">
            <a:extLst>
              <a:ext uri="{FF2B5EF4-FFF2-40B4-BE49-F238E27FC236}">
                <a16:creationId xmlns:a16="http://schemas.microsoft.com/office/drawing/2014/main" id="{7B88B9D6-4675-4A3A-B384-A91BE590C9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5947" y="878775"/>
            <a:ext cx="5321433" cy="5928061"/>
          </a:xfrm>
          <a:prstGeom prst="rect">
            <a:avLst/>
          </a:prstGeom>
        </p:spPr>
      </p:pic>
      <p:cxnSp>
        <p:nvCxnSpPr>
          <p:cNvPr id="11" name="直接箭头连接符 10">
            <a:extLst>
              <a:ext uri="{FF2B5EF4-FFF2-40B4-BE49-F238E27FC236}">
                <a16:creationId xmlns:a16="http://schemas.microsoft.com/office/drawing/2014/main" id="{C6C3B3B0-07A3-4679-897A-F486EDD12D56}"/>
              </a:ext>
            </a:extLst>
          </p:cNvPr>
          <p:cNvCxnSpPr>
            <a:stCxn id="15" idx="3"/>
            <a:endCxn id="6" idx="1"/>
          </p:cNvCxnSpPr>
          <p:nvPr/>
        </p:nvCxnSpPr>
        <p:spPr>
          <a:xfrm>
            <a:off x="5362675" y="3842806"/>
            <a:ext cx="5632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79332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a:t>GRA</a:t>
            </a:r>
            <a:r>
              <a:rPr lang="zh-CN" altLang="en-US" dirty="0"/>
              <a:t>和</a:t>
            </a:r>
            <a:r>
              <a:rPr lang="en-US" altLang="zh-CN" dirty="0"/>
              <a:t>NRA</a:t>
            </a:r>
            <a:r>
              <a:rPr lang="zh-CN" altLang="en-US" dirty="0"/>
              <a:t>中都包含嵌套关系，并不适用于现有的</a:t>
            </a:r>
            <a:r>
              <a:rPr lang="en-US" altLang="zh-CN" dirty="0"/>
              <a:t>IVM</a:t>
            </a:r>
            <a:r>
              <a:rPr lang="zh-CN" altLang="en-US" dirty="0"/>
              <a:t>技术</a:t>
            </a:r>
            <a:endParaRPr lang="en-US" altLang="zh-CN" dirty="0"/>
          </a:p>
          <a:p>
            <a:r>
              <a:rPr lang="zh-CN" altLang="en-US" dirty="0"/>
              <a:t>为了消除嵌套关系，需要获得算子本身和其后继算子所需的属性，这里使用了一种</a:t>
            </a:r>
            <a:r>
              <a:rPr lang="en-US" altLang="zh-CN" dirty="0"/>
              <a:t>Schema inferencing</a:t>
            </a:r>
            <a:r>
              <a:rPr lang="zh-CN" altLang="en-US" dirty="0"/>
              <a:t>的算法</a:t>
            </a:r>
            <a:endParaRPr lang="en-US" altLang="zh-CN" dirty="0"/>
          </a:p>
        </p:txBody>
      </p:sp>
      <p:sp>
        <p:nvSpPr>
          <p:cNvPr id="3" name="标题 2"/>
          <p:cNvSpPr>
            <a:spLocks noGrp="1"/>
          </p:cNvSpPr>
          <p:nvPr>
            <p:ph type="title"/>
          </p:nvPr>
        </p:nvSpPr>
        <p:spPr/>
        <p:txBody>
          <a:bodyPr/>
          <a:lstStyle/>
          <a:p>
            <a:r>
              <a:rPr lang="en-US" altLang="zh-CN" dirty="0"/>
              <a:t>NRA-&gt;FRA</a:t>
            </a:r>
            <a:endParaRPr lang="zh-CN" altLang="en-US" dirty="0"/>
          </a:p>
        </p:txBody>
      </p:sp>
      <p:pic>
        <p:nvPicPr>
          <p:cNvPr id="5" name="图片 4">
            <a:extLst>
              <a:ext uri="{FF2B5EF4-FFF2-40B4-BE49-F238E27FC236}">
                <a16:creationId xmlns:a16="http://schemas.microsoft.com/office/drawing/2014/main" id="{A6336549-F49A-47B6-A46E-C46AB3E9E6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780" y="2206891"/>
            <a:ext cx="3254858" cy="4051405"/>
          </a:xfrm>
          <a:prstGeom prst="rect">
            <a:avLst/>
          </a:prstGeom>
        </p:spPr>
      </p:pic>
      <p:pic>
        <p:nvPicPr>
          <p:cNvPr id="6" name="图片 5">
            <a:extLst>
              <a:ext uri="{FF2B5EF4-FFF2-40B4-BE49-F238E27FC236}">
                <a16:creationId xmlns:a16="http://schemas.microsoft.com/office/drawing/2014/main" id="{0C23098B-D53E-4BBA-93EB-9FEE2CB7EC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1582" y="2756442"/>
            <a:ext cx="4628944" cy="2691247"/>
          </a:xfrm>
          <a:prstGeom prst="rect">
            <a:avLst/>
          </a:prstGeom>
        </p:spPr>
      </p:pic>
    </p:spTree>
    <p:extLst>
      <p:ext uri="{BB962C8B-B14F-4D97-AF65-F5344CB8AC3E}">
        <p14:creationId xmlns:p14="http://schemas.microsoft.com/office/powerpoint/2010/main" val="30779580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NRA-&gt;FRA</a:t>
            </a:r>
            <a:endParaRPr lang="zh-CN" altLang="en-US" dirty="0"/>
          </a:p>
        </p:txBody>
      </p:sp>
      <p:grpSp>
        <p:nvGrpSpPr>
          <p:cNvPr id="12" name="组合 11">
            <a:extLst>
              <a:ext uri="{FF2B5EF4-FFF2-40B4-BE49-F238E27FC236}">
                <a16:creationId xmlns:a16="http://schemas.microsoft.com/office/drawing/2014/main" id="{95334F0F-BEF4-41F2-BB26-819C7DD5D61D}"/>
              </a:ext>
            </a:extLst>
          </p:cNvPr>
          <p:cNvGrpSpPr/>
          <p:nvPr/>
        </p:nvGrpSpPr>
        <p:grpSpPr>
          <a:xfrm>
            <a:off x="69583" y="1544988"/>
            <a:ext cx="4495102" cy="3297674"/>
            <a:chOff x="691375" y="1369423"/>
            <a:chExt cx="3606985" cy="2521080"/>
          </a:xfrm>
        </p:grpSpPr>
        <p:pic>
          <p:nvPicPr>
            <p:cNvPr id="5" name="图片 4">
              <a:extLst>
                <a:ext uri="{FF2B5EF4-FFF2-40B4-BE49-F238E27FC236}">
                  <a16:creationId xmlns:a16="http://schemas.microsoft.com/office/drawing/2014/main" id="{D9297886-290C-472B-89BE-3A04EC33B3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375" y="1369423"/>
              <a:ext cx="3606985" cy="933498"/>
            </a:xfrm>
            <a:prstGeom prst="rect">
              <a:avLst/>
            </a:prstGeom>
          </p:spPr>
        </p:pic>
        <p:pic>
          <p:nvPicPr>
            <p:cNvPr id="9" name="图片 8">
              <a:extLst>
                <a:ext uri="{FF2B5EF4-FFF2-40B4-BE49-F238E27FC236}">
                  <a16:creationId xmlns:a16="http://schemas.microsoft.com/office/drawing/2014/main" id="{7553D948-ABD7-4013-A406-6583F8F9C6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375" y="2302921"/>
              <a:ext cx="3581584" cy="1587582"/>
            </a:xfrm>
            <a:prstGeom prst="rect">
              <a:avLst/>
            </a:prstGeom>
          </p:spPr>
        </p:pic>
      </p:grpSp>
      <p:pic>
        <p:nvPicPr>
          <p:cNvPr id="14" name="图片 13">
            <a:extLst>
              <a:ext uri="{FF2B5EF4-FFF2-40B4-BE49-F238E27FC236}">
                <a16:creationId xmlns:a16="http://schemas.microsoft.com/office/drawing/2014/main" id="{B034AF30-F09E-407A-AF2F-3DD129BE09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9096" y="1128130"/>
            <a:ext cx="3867349" cy="4426177"/>
          </a:xfrm>
          <a:prstGeom prst="rect">
            <a:avLst/>
          </a:prstGeom>
        </p:spPr>
      </p:pic>
      <p:pic>
        <p:nvPicPr>
          <p:cNvPr id="17" name="图片 16">
            <a:extLst>
              <a:ext uri="{FF2B5EF4-FFF2-40B4-BE49-F238E27FC236}">
                <a16:creationId xmlns:a16="http://schemas.microsoft.com/office/drawing/2014/main" id="{87E00CA6-1687-4315-AFB0-D0A7CB5AAE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00855" y="2289798"/>
            <a:ext cx="3791145" cy="3029106"/>
          </a:xfrm>
          <a:prstGeom prst="rect">
            <a:avLst/>
          </a:prstGeom>
        </p:spPr>
      </p:pic>
    </p:spTree>
    <p:extLst>
      <p:ext uri="{BB962C8B-B14F-4D97-AF65-F5344CB8AC3E}">
        <p14:creationId xmlns:p14="http://schemas.microsoft.com/office/powerpoint/2010/main" val="30695194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NRA-&gt;FRA</a:t>
            </a:r>
            <a:endParaRPr lang="zh-CN" altLang="en-US" dirty="0"/>
          </a:p>
        </p:txBody>
      </p:sp>
      <p:pic>
        <p:nvPicPr>
          <p:cNvPr id="4" name="图片 3">
            <a:extLst>
              <a:ext uri="{FF2B5EF4-FFF2-40B4-BE49-F238E27FC236}">
                <a16:creationId xmlns:a16="http://schemas.microsoft.com/office/drawing/2014/main" id="{47612494-295E-40DD-B8DE-A382A7180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0927" y="738895"/>
            <a:ext cx="5299922" cy="5912630"/>
          </a:xfrm>
          <a:prstGeom prst="rect">
            <a:avLst/>
          </a:prstGeom>
        </p:spPr>
      </p:pic>
      <p:sp>
        <p:nvSpPr>
          <p:cNvPr id="10" name="内容占位符 1">
            <a:extLst>
              <a:ext uri="{FF2B5EF4-FFF2-40B4-BE49-F238E27FC236}">
                <a16:creationId xmlns:a16="http://schemas.microsoft.com/office/drawing/2014/main" id="{E07BEB4B-BA20-40ED-A70A-E563509B0B8F}"/>
              </a:ext>
            </a:extLst>
          </p:cNvPr>
          <p:cNvSpPr>
            <a:spLocks noGrp="1"/>
          </p:cNvSpPr>
          <p:nvPr>
            <p:ph idx="1"/>
          </p:nvPr>
        </p:nvSpPr>
        <p:spPr>
          <a:xfrm>
            <a:off x="285009" y="878775"/>
            <a:ext cx="11720945" cy="5379521"/>
          </a:xfrm>
        </p:spPr>
        <p:txBody>
          <a:bodyPr/>
          <a:lstStyle/>
          <a:p>
            <a:r>
              <a:rPr lang="en-US" altLang="zh-CN" dirty="0"/>
              <a:t>NRA</a:t>
            </a:r>
            <a:r>
              <a:rPr lang="zh-CN" altLang="en-US" dirty="0"/>
              <a:t>和</a:t>
            </a:r>
            <a:r>
              <a:rPr lang="en-US" altLang="zh-CN" dirty="0"/>
              <a:t>FRA</a:t>
            </a:r>
            <a:r>
              <a:rPr lang="zh-CN" altLang="en-US" dirty="0"/>
              <a:t>的对比：</a:t>
            </a:r>
            <a:endParaRPr lang="en-US" altLang="zh-CN" dirty="0"/>
          </a:p>
        </p:txBody>
      </p:sp>
      <p:pic>
        <p:nvPicPr>
          <p:cNvPr id="11" name="内容占位符 4">
            <a:extLst>
              <a:ext uri="{FF2B5EF4-FFF2-40B4-BE49-F238E27FC236}">
                <a16:creationId xmlns:a16="http://schemas.microsoft.com/office/drawing/2014/main" id="{A4B33E15-1E74-4A4D-8569-37676B0966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8073" y="6538077"/>
            <a:ext cx="2533780" cy="177809"/>
          </a:xfrm>
          <a:prstGeom prst="rect">
            <a:avLst/>
          </a:prstGeom>
        </p:spPr>
      </p:pic>
    </p:spTree>
    <p:extLst>
      <p:ext uri="{BB962C8B-B14F-4D97-AF65-F5344CB8AC3E}">
        <p14:creationId xmlns:p14="http://schemas.microsoft.com/office/powerpoint/2010/main" val="27253958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在</a:t>
            </a:r>
            <a:r>
              <a:rPr lang="en-US" altLang="zh-CN" dirty="0"/>
              <a:t>FRA</a:t>
            </a:r>
            <a:r>
              <a:rPr lang="zh-CN" altLang="en-US" dirty="0"/>
              <a:t>上做视图维护</a:t>
            </a:r>
            <a:r>
              <a:rPr lang="en-US" altLang="zh-CN" dirty="0"/>
              <a:t>(</a:t>
            </a:r>
            <a:r>
              <a:rPr lang="zh-CN" altLang="en-US" dirty="0"/>
              <a:t>使用已有算法</a:t>
            </a:r>
            <a:r>
              <a:rPr lang="en-US" altLang="zh-CN" dirty="0"/>
              <a:t>)</a:t>
            </a:r>
            <a:endParaRPr lang="zh-CN" altLang="en-US" dirty="0"/>
          </a:p>
        </p:txBody>
      </p:sp>
      <p:pic>
        <p:nvPicPr>
          <p:cNvPr id="4" name="图片 3">
            <a:extLst>
              <a:ext uri="{FF2B5EF4-FFF2-40B4-BE49-F238E27FC236}">
                <a16:creationId xmlns:a16="http://schemas.microsoft.com/office/drawing/2014/main" id="{47612494-295E-40DD-B8DE-A382A7180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888" y="738895"/>
            <a:ext cx="5299922" cy="5912630"/>
          </a:xfrm>
          <a:prstGeom prst="rect">
            <a:avLst/>
          </a:prstGeom>
        </p:spPr>
      </p:pic>
      <p:pic>
        <p:nvPicPr>
          <p:cNvPr id="5" name="内容占位符 4">
            <a:extLst>
              <a:ext uri="{FF2B5EF4-FFF2-40B4-BE49-F238E27FC236}">
                <a16:creationId xmlns:a16="http://schemas.microsoft.com/office/drawing/2014/main" id="{5F7F46A9-F225-4E70-B88A-426DA980D49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541874" y="6581426"/>
            <a:ext cx="2533780" cy="177809"/>
          </a:xfrm>
        </p:spPr>
      </p:pic>
      <p:sp>
        <p:nvSpPr>
          <p:cNvPr id="11" name="内容占位符 1">
            <a:extLst>
              <a:ext uri="{FF2B5EF4-FFF2-40B4-BE49-F238E27FC236}">
                <a16:creationId xmlns:a16="http://schemas.microsoft.com/office/drawing/2014/main" id="{B0AA573C-80F7-4E20-81BB-4B14125EF694}"/>
              </a:ext>
            </a:extLst>
          </p:cNvPr>
          <p:cNvSpPr txBox="1">
            <a:spLocks/>
          </p:cNvSpPr>
          <p:nvPr/>
        </p:nvSpPr>
        <p:spPr>
          <a:xfrm>
            <a:off x="285009" y="878775"/>
            <a:ext cx="11720945"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dirty="0"/>
              <a:t>使用</a:t>
            </a:r>
            <a:r>
              <a:rPr lang="en-US" altLang="zh-CN" dirty="0"/>
              <a:t>Rete</a:t>
            </a:r>
            <a:r>
              <a:rPr lang="zh-CN" altLang="en-US" dirty="0"/>
              <a:t>算法构建传播网络</a:t>
            </a:r>
            <a:r>
              <a:rPr lang="en-US" altLang="zh-CN" dirty="0"/>
              <a:t>(</a:t>
            </a:r>
            <a:r>
              <a:rPr lang="en-US" altLang="zh-CN" sz="1800" i="1" dirty="0">
                <a:solidFill>
                  <a:srgbClr val="000000"/>
                </a:solidFill>
                <a:effectLst/>
                <a:latin typeface="LinLibertineTI"/>
              </a:rPr>
              <a:t>propagation network)</a:t>
            </a:r>
            <a:endParaRPr lang="en-US" altLang="zh-CN" dirty="0"/>
          </a:p>
        </p:txBody>
      </p:sp>
      <p:pic>
        <p:nvPicPr>
          <p:cNvPr id="2" name="图片 1">
            <a:extLst>
              <a:ext uri="{FF2B5EF4-FFF2-40B4-BE49-F238E27FC236}">
                <a16:creationId xmlns:a16="http://schemas.microsoft.com/office/drawing/2014/main" id="{B61D8C1E-8C5F-6461-D565-9C83BEAF66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4198" y="1048505"/>
            <a:ext cx="4483599" cy="1879156"/>
          </a:xfrm>
          <a:prstGeom prst="rect">
            <a:avLst/>
          </a:prstGeom>
        </p:spPr>
      </p:pic>
      <p:pic>
        <p:nvPicPr>
          <p:cNvPr id="8" name="图片 7">
            <a:extLst>
              <a:ext uri="{FF2B5EF4-FFF2-40B4-BE49-F238E27FC236}">
                <a16:creationId xmlns:a16="http://schemas.microsoft.com/office/drawing/2014/main" id="{379E0468-D1C3-2417-6D32-F6FBBE76DA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166" y="1392137"/>
            <a:ext cx="3193408" cy="5189289"/>
          </a:xfrm>
          <a:prstGeom prst="rect">
            <a:avLst/>
          </a:prstGeom>
        </p:spPr>
      </p:pic>
      <p:pic>
        <p:nvPicPr>
          <p:cNvPr id="12" name="图片 11">
            <a:extLst>
              <a:ext uri="{FF2B5EF4-FFF2-40B4-BE49-F238E27FC236}">
                <a16:creationId xmlns:a16="http://schemas.microsoft.com/office/drawing/2014/main" id="{0D6F43D0-77DA-80A5-4CD4-B8023DBE04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0735" y="3637140"/>
            <a:ext cx="1638300" cy="2771775"/>
          </a:xfrm>
          <a:prstGeom prst="rect">
            <a:avLst/>
          </a:prstGeom>
        </p:spPr>
      </p:pic>
    </p:spTree>
    <p:extLst>
      <p:ext uri="{BB962C8B-B14F-4D97-AF65-F5344CB8AC3E}">
        <p14:creationId xmlns:p14="http://schemas.microsoft.com/office/powerpoint/2010/main" val="17518404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在</a:t>
            </a:r>
            <a:r>
              <a:rPr lang="en-US" altLang="zh-CN" dirty="0"/>
              <a:t>FRA</a:t>
            </a:r>
            <a:r>
              <a:rPr lang="zh-CN" altLang="en-US" dirty="0"/>
              <a:t>上做视图维护</a:t>
            </a:r>
          </a:p>
        </p:txBody>
      </p:sp>
      <p:pic>
        <p:nvPicPr>
          <p:cNvPr id="4" name="图片 3">
            <a:extLst>
              <a:ext uri="{FF2B5EF4-FFF2-40B4-BE49-F238E27FC236}">
                <a16:creationId xmlns:a16="http://schemas.microsoft.com/office/drawing/2014/main" id="{47612494-295E-40DD-B8DE-A382A7180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9371" y="612220"/>
            <a:ext cx="5299922" cy="5912630"/>
          </a:xfrm>
          <a:prstGeom prst="rect">
            <a:avLst/>
          </a:prstGeom>
        </p:spPr>
      </p:pic>
      <p:pic>
        <p:nvPicPr>
          <p:cNvPr id="5" name="内容占位符 4">
            <a:extLst>
              <a:ext uri="{FF2B5EF4-FFF2-40B4-BE49-F238E27FC236}">
                <a16:creationId xmlns:a16="http://schemas.microsoft.com/office/drawing/2014/main" id="{5F7F46A9-F225-4E70-B88A-426DA980D49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005755" y="6435945"/>
            <a:ext cx="2533780" cy="177809"/>
          </a:xfrm>
        </p:spPr>
      </p:pic>
      <p:pic>
        <p:nvPicPr>
          <p:cNvPr id="7" name="图片 6">
            <a:extLst>
              <a:ext uri="{FF2B5EF4-FFF2-40B4-BE49-F238E27FC236}">
                <a16:creationId xmlns:a16="http://schemas.microsoft.com/office/drawing/2014/main" id="{AC5EA4A8-65F2-451B-BB9D-7A4E3A472E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8000" y="3514897"/>
            <a:ext cx="1834381" cy="3098857"/>
          </a:xfrm>
          <a:prstGeom prst="rect">
            <a:avLst/>
          </a:prstGeom>
        </p:spPr>
      </p:pic>
      <p:pic>
        <p:nvPicPr>
          <p:cNvPr id="9" name="图片 8">
            <a:extLst>
              <a:ext uri="{FF2B5EF4-FFF2-40B4-BE49-F238E27FC236}">
                <a16:creationId xmlns:a16="http://schemas.microsoft.com/office/drawing/2014/main" id="{B2F66B1F-D7B0-4CCE-AA0B-668C77AC98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088" y="1643843"/>
            <a:ext cx="2865797" cy="4658301"/>
          </a:xfrm>
          <a:prstGeom prst="rect">
            <a:avLst/>
          </a:prstGeom>
        </p:spPr>
      </p:pic>
      <p:sp>
        <p:nvSpPr>
          <p:cNvPr id="11" name="内容占位符 1">
            <a:extLst>
              <a:ext uri="{FF2B5EF4-FFF2-40B4-BE49-F238E27FC236}">
                <a16:creationId xmlns:a16="http://schemas.microsoft.com/office/drawing/2014/main" id="{B0AA573C-80F7-4E20-81BB-4B14125EF694}"/>
              </a:ext>
            </a:extLst>
          </p:cNvPr>
          <p:cNvSpPr txBox="1">
            <a:spLocks/>
          </p:cNvSpPr>
          <p:nvPr/>
        </p:nvSpPr>
        <p:spPr>
          <a:xfrm>
            <a:off x="285009" y="878775"/>
            <a:ext cx="11720945"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dirty="0"/>
              <a:t>更新操作</a:t>
            </a:r>
            <a:endParaRPr lang="en-US" altLang="zh-CN" dirty="0"/>
          </a:p>
        </p:txBody>
      </p:sp>
      <p:pic>
        <p:nvPicPr>
          <p:cNvPr id="2" name="图片 1">
            <a:extLst>
              <a:ext uri="{FF2B5EF4-FFF2-40B4-BE49-F238E27FC236}">
                <a16:creationId xmlns:a16="http://schemas.microsoft.com/office/drawing/2014/main" id="{B1E4741B-56C2-B641-4DD9-2865951ED7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23392" y="1059391"/>
            <a:ext cx="4483599" cy="1879156"/>
          </a:xfrm>
          <a:prstGeom prst="rect">
            <a:avLst/>
          </a:prstGeom>
        </p:spPr>
      </p:pic>
    </p:spTree>
    <p:extLst>
      <p:ext uri="{BB962C8B-B14F-4D97-AF65-F5344CB8AC3E}">
        <p14:creationId xmlns:p14="http://schemas.microsoft.com/office/powerpoint/2010/main" val="20149432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总结</a:t>
            </a:r>
          </a:p>
        </p:txBody>
      </p:sp>
      <p:sp>
        <p:nvSpPr>
          <p:cNvPr id="11" name="内容占位符 1">
            <a:extLst>
              <a:ext uri="{FF2B5EF4-FFF2-40B4-BE49-F238E27FC236}">
                <a16:creationId xmlns:a16="http://schemas.microsoft.com/office/drawing/2014/main" id="{B0AA573C-80F7-4E20-81BB-4B14125EF694}"/>
              </a:ext>
            </a:extLst>
          </p:cNvPr>
          <p:cNvSpPr txBox="1">
            <a:spLocks/>
          </p:cNvSpPr>
          <p:nvPr/>
        </p:nvSpPr>
        <p:spPr>
          <a:xfrm>
            <a:off x="285009" y="878775"/>
            <a:ext cx="11720945" cy="5379521"/>
          </a:xfrm>
          <a:prstGeom prst="rect">
            <a:avLst/>
          </a:prstGeom>
        </p:spPr>
        <p:txBody>
          <a:bodyPr vert="horz" lIns="91440" tIns="45720" rIns="91440" bIns="45720" rtlCol="0">
            <a:normAutofit/>
          </a:bodyPr>
          <a:lstStyle>
            <a:lvl1pPr marL="266700" indent="-266700" algn="l" defTabSz="685800" rtl="0" eaLnBrk="1" latinLnBrk="0" hangingPunct="1">
              <a:lnSpc>
                <a:spcPct val="120000"/>
              </a:lnSpc>
              <a:spcBef>
                <a:spcPts val="750"/>
              </a:spcBef>
              <a:buClr>
                <a:schemeClr val="accent1"/>
              </a:buClr>
              <a:buSzPct val="90000"/>
              <a:buFont typeface="Wingdings" panose="05000000000000000000" pitchFamily="2" charset="2"/>
              <a:buChar char="q"/>
              <a:defRPr sz="21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6530" algn="l" defTabSz="685800" rtl="0" eaLnBrk="1" latinLnBrk="0" hangingPunct="1">
              <a:lnSpc>
                <a:spcPct val="120000"/>
              </a:lnSpc>
              <a:spcBef>
                <a:spcPts val="375"/>
              </a:spcBef>
              <a:buClr>
                <a:schemeClr val="accent1"/>
              </a:buClr>
              <a:buSzPct val="90000"/>
              <a:buFont typeface="Wingdings" panose="05000000000000000000" pitchFamily="2" charset="2"/>
              <a:buChar char="n"/>
              <a:defRPr sz="1800" kern="1200">
                <a:solidFill>
                  <a:schemeClr val="tx1"/>
                </a:solidFill>
                <a:latin typeface="微软雅黑" panose="020B0503020204020204" pitchFamily="34" charset="-122"/>
                <a:ea typeface="微软雅黑" panose="020B0503020204020204" pitchFamily="34" charset="-122"/>
                <a:cs typeface="+mn-cs"/>
              </a:defRPr>
            </a:lvl2pPr>
            <a:lvl3pPr marL="739775" indent="-205105" algn="l" defTabSz="685800" rtl="0" eaLnBrk="1" latinLnBrk="0" hangingPunct="1">
              <a:lnSpc>
                <a:spcPct val="120000"/>
              </a:lnSpc>
              <a:spcBef>
                <a:spcPts val="375"/>
              </a:spcBef>
              <a:buClr>
                <a:schemeClr val="accent1"/>
              </a:buClr>
              <a:buFont typeface="Wingdings" panose="05000000000000000000" pitchFamily="2" charset="2"/>
              <a:buChar char="v"/>
              <a:defRPr sz="1500" kern="1200">
                <a:solidFill>
                  <a:schemeClr val="tx1"/>
                </a:solidFill>
                <a:latin typeface="微软雅黑" panose="020B0503020204020204" pitchFamily="34" charset="-122"/>
                <a:ea typeface="微软雅黑" panose="020B0503020204020204" pitchFamily="34" charset="-122"/>
                <a:cs typeface="+mn-cs"/>
              </a:defRPr>
            </a:lvl3pPr>
            <a:lvl4pPr marL="946785" indent="-171450" algn="l" defTabSz="685800" rtl="0" eaLnBrk="1" latinLnBrk="0" hangingPunct="1">
              <a:lnSpc>
                <a:spcPct val="120000"/>
              </a:lnSpc>
              <a:spcBef>
                <a:spcPts val="375"/>
              </a:spcBef>
              <a:buClr>
                <a:schemeClr val="accent1"/>
              </a:buClr>
              <a:buFont typeface="Wingdings" panose="05000000000000000000" pitchFamily="2" charset="2"/>
              <a:buChar char="ü"/>
              <a:defRPr sz="1350" kern="1200">
                <a:solidFill>
                  <a:schemeClr val="tx1"/>
                </a:solidFill>
                <a:latin typeface="微软雅黑" panose="020B0503020204020204" pitchFamily="34" charset="-122"/>
                <a:ea typeface="微软雅黑" panose="020B0503020204020204" pitchFamily="34" charset="-122"/>
                <a:cs typeface="+mn-cs"/>
              </a:defRPr>
            </a:lvl4pPr>
            <a:lvl5pPr marL="1143000" indent="-171450" algn="l" defTabSz="685800" rtl="0" eaLnBrk="1" latinLnBrk="0" hangingPunct="1">
              <a:lnSpc>
                <a:spcPct val="120000"/>
              </a:lnSpc>
              <a:spcBef>
                <a:spcPts val="375"/>
              </a:spcBef>
              <a:buClr>
                <a:schemeClr val="accent1"/>
              </a:buClr>
              <a:buFont typeface="Wingdings" panose="05000000000000000000" pitchFamily="2" charset="2"/>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700" dirty="0"/>
              <a:t>本文使用一条转换链逐步将图查询语言转换成关系代数，然后使用已有的方法去解决视图增量更新的问题，是第一个提出该方法的工作，可以作为物化视图更新的一个思路</a:t>
            </a:r>
            <a:endParaRPr lang="en-US" altLang="zh-CN" sz="2700" dirty="0"/>
          </a:p>
          <a:p>
            <a:r>
              <a:rPr lang="zh-CN" altLang="en-US" sz="2700" dirty="0"/>
              <a:t>并且整个流程比较清晰，对于每个部分都有明确的例子指引</a:t>
            </a:r>
            <a:endParaRPr lang="en-US" altLang="zh-CN" sz="2700" dirty="0"/>
          </a:p>
          <a:p>
            <a:r>
              <a:rPr lang="zh-CN" altLang="en-US" sz="2400" dirty="0"/>
              <a:t>不足：</a:t>
            </a:r>
            <a:endParaRPr lang="en-US" altLang="zh-CN" sz="2400" dirty="0"/>
          </a:p>
          <a:p>
            <a:pPr lvl="1"/>
            <a:r>
              <a:rPr lang="zh-CN" altLang="en-US" sz="2400" dirty="0"/>
              <a:t>没有给出具体的</a:t>
            </a:r>
            <a:r>
              <a:rPr lang="en-US" altLang="zh-CN" sz="2400" dirty="0"/>
              <a:t>Evaluation</a:t>
            </a:r>
            <a:r>
              <a:rPr lang="zh-CN" altLang="en-US" sz="2400" dirty="0"/>
              <a:t>部分，只是以一个简单例子的形式展现，并没有展示具体的性能提升</a:t>
            </a:r>
            <a:endParaRPr lang="en-US" altLang="zh-CN" sz="2400" dirty="0"/>
          </a:p>
          <a:p>
            <a:pPr lvl="1"/>
            <a:r>
              <a:rPr lang="zh-CN" altLang="en-US" sz="2400" dirty="0"/>
              <a:t>对于视图维护的算法没有详细介绍，比较难以理解本文做法的必要性</a:t>
            </a:r>
            <a:endParaRPr lang="en-US" altLang="zh-CN" sz="2400" dirty="0"/>
          </a:p>
        </p:txBody>
      </p:sp>
    </p:spTree>
    <p:extLst>
      <p:ext uri="{BB962C8B-B14F-4D97-AF65-F5344CB8AC3E}">
        <p14:creationId xmlns:p14="http://schemas.microsoft.com/office/powerpoint/2010/main" val="2304368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A1BF62-D053-4ACC-BB1D-77D853438563}"/>
              </a:ext>
            </a:extLst>
          </p:cNvPr>
          <p:cNvSpPr>
            <a:spLocks noGrp="1"/>
          </p:cNvSpPr>
          <p:nvPr>
            <p:ph type="ctrTitle"/>
          </p:nvPr>
        </p:nvSpPr>
        <p:spPr/>
        <p:txBody>
          <a:bodyPr>
            <a:normAutofit/>
          </a:bodyPr>
          <a:lstStyle/>
          <a:p>
            <a:r>
              <a:rPr lang="zh-CN" altLang="en-US" sz="4800" dirty="0"/>
              <a:t>感谢聆听！</a:t>
            </a:r>
          </a:p>
        </p:txBody>
      </p:sp>
    </p:spTree>
    <p:extLst>
      <p:ext uri="{BB962C8B-B14F-4D97-AF65-F5344CB8AC3E}">
        <p14:creationId xmlns:p14="http://schemas.microsoft.com/office/powerpoint/2010/main" val="2614563843"/>
      </p:ext>
    </p:extLst>
  </p:cSld>
  <p:clrMapOvr>
    <a:masterClrMapping/>
  </p:clrMapOvr>
</p:sld>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rgbClr val="FF0000"/>
          </a:solidFill>
        </a:ln>
      </a:spPr>
      <a:bodyPr wrap="square" rtlCol="0" anchor="ctr">
        <a:spAutoFit/>
      </a:bodyPr>
      <a:lstStyle>
        <a:defPPr algn="ctr">
          <a:defRPr dirty="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1369</TotalTime>
  <Words>3898</Words>
  <Application>Microsoft Office PowerPoint</Application>
  <PresentationFormat>宽屏</PresentationFormat>
  <Paragraphs>191</Paragraphs>
  <Slides>21</Slides>
  <Notes>20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21</vt:i4>
      </vt:variant>
    </vt:vector>
  </HeadingPairs>
  <TitlesOfParts>
    <vt:vector size="32" baseType="lpstr">
      <vt:lpstr>LinBiolinumTB</vt:lpstr>
      <vt:lpstr>LinLibertineT</vt:lpstr>
      <vt:lpstr>LinLibertineTI</vt:lpstr>
      <vt:lpstr>等线</vt:lpstr>
      <vt:lpstr>微软雅黑</vt:lpstr>
      <vt:lpstr>Arial</vt:lpstr>
      <vt:lpstr>Calibri</vt:lpstr>
      <vt:lpstr>Consolas</vt:lpstr>
      <vt:lpstr>Wingdings</vt:lpstr>
      <vt:lpstr>WPS</vt:lpstr>
      <vt:lpstr>1_Office 主题​​</vt:lpstr>
      <vt:lpstr>PowerPoint 演示文稿</vt:lpstr>
      <vt:lpstr>背景</vt:lpstr>
      <vt:lpstr>背景</vt:lpstr>
      <vt:lpstr>贡献</vt:lpstr>
      <vt:lpstr>Preliminary</vt:lpstr>
      <vt:lpstr>Preliminary</vt:lpstr>
      <vt:lpstr>整体框架</vt:lpstr>
      <vt:lpstr>图查询语言-&gt;GRA</vt:lpstr>
      <vt:lpstr>图查询语言-&gt;GRA</vt:lpstr>
      <vt:lpstr>图查询语言-&gt;GRA</vt:lpstr>
      <vt:lpstr>图查询语言-&gt;GRA</vt:lpstr>
      <vt:lpstr>图查询语言-&gt;GRA</vt:lpstr>
      <vt:lpstr>GRA-&gt;NRA</vt:lpstr>
      <vt:lpstr>GRA-&gt;NRA</vt:lpstr>
      <vt:lpstr>NRA-&gt;FRA</vt:lpstr>
      <vt:lpstr>NRA-&gt;FRA</vt:lpstr>
      <vt:lpstr>NRA-&gt;FRA</vt:lpstr>
      <vt:lpstr>在FRA上做视图维护(使用已有算法)</vt:lpstr>
      <vt:lpstr>在FRA上做视图维护</vt:lpstr>
      <vt:lpstr>总结</vt:lpstr>
      <vt:lpstr>感谢聆听！</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seijiang</dc:creator>
  <cp:lastModifiedBy>chaijun xu</cp:lastModifiedBy>
  <cp:revision>106</cp:revision>
  <dcterms:created xsi:type="dcterms:W3CDTF">2023-08-09T12:44:55Z</dcterms:created>
  <dcterms:modified xsi:type="dcterms:W3CDTF">2024-05-14T08:53:47Z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2052-12.1.0.15259</vt:lpwstr>
  </property>
</Properties>
</file>