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20"/>
  </p:notesMasterIdLst>
  <p:sldIdLst>
    <p:sldId id="256" r:id="rId3"/>
    <p:sldId id="257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AFF"/>
    <a:srgbClr val="2F528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00"/>
    <p:restoredTop sz="96197" autoAdjust="0"/>
  </p:normalViewPr>
  <p:slideViewPr>
    <p:cSldViewPr snapToGrid="0">
      <p:cViewPr varScale="1">
        <p:scale>
          <a:sx n="66" d="100"/>
          <a:sy n="66" d="100"/>
        </p:scale>
        <p:origin x="79" y="31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2024/2/27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err="1"/>
              <a:t>ZeroQ</a:t>
            </a:r>
            <a:endParaRPr lang="zh-CN" altLang="en-US" dirty="0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Mapping of lattice surgery-based quantum circuits on surface code architectures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劳玲玲</a:t>
            </a:r>
            <a:endParaRPr lang="en-US" altLang="zh-CN" dirty="0" smtClean="0"/>
          </a:p>
          <a:p>
            <a:r>
              <a:rPr lang="en-US" altLang="zh-CN" dirty="0" smtClean="0"/>
              <a:t>QST 2019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65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0" dirty="0"/>
              <a:t>量子纠错（</a:t>
            </a:r>
            <a:r>
              <a:rPr lang="en-US" altLang="zh-CN" sz="2400" b="0" dirty="0"/>
              <a:t>QEC</a:t>
            </a:r>
            <a:r>
              <a:rPr lang="zh-CN" altLang="en-US" sz="2400" b="0" dirty="0"/>
              <a:t>）和和容错（</a:t>
            </a:r>
            <a:r>
              <a:rPr lang="en-US" altLang="zh-CN" sz="2400" b="0" dirty="0"/>
              <a:t>FT</a:t>
            </a:r>
            <a:r>
              <a:rPr lang="zh-CN" altLang="en-US" sz="2400" b="0" dirty="0" smtClean="0"/>
              <a:t>）计算机制</a:t>
            </a:r>
            <a:r>
              <a:rPr lang="zh-CN" altLang="en-US" sz="2400" b="0" dirty="0"/>
              <a:t>对于构建可靠的量子计算机是至关重要的，然而，</a:t>
            </a:r>
            <a:r>
              <a:rPr lang="en-US" altLang="zh-CN" sz="2400" b="0" dirty="0"/>
              <a:t>QEC</a:t>
            </a:r>
            <a:r>
              <a:rPr lang="zh-CN" altLang="en-US" sz="2400" b="0" dirty="0"/>
              <a:t>大大增加了计算</a:t>
            </a:r>
            <a:r>
              <a:rPr lang="zh-CN" altLang="en-US" sz="2400" b="0" dirty="0" smtClean="0"/>
              <a:t>量，比如一个逻辑</a:t>
            </a:r>
            <a:r>
              <a:rPr lang="en-US" altLang="zh-CN" sz="2400" b="0" dirty="0" smtClean="0"/>
              <a:t>X</a:t>
            </a:r>
            <a:r>
              <a:rPr lang="zh-CN" altLang="en-US" sz="2400" b="0" dirty="0" smtClean="0"/>
              <a:t>门需要</a:t>
            </a:r>
            <a:r>
              <a:rPr lang="en-US" altLang="zh-CN" sz="2400" b="0" dirty="0" smtClean="0"/>
              <a:t>d</a:t>
            </a:r>
            <a:r>
              <a:rPr lang="zh-CN" altLang="en-US" sz="2400" b="0" dirty="0" smtClean="0"/>
              <a:t>个物理门来实现 </a:t>
            </a:r>
            <a:r>
              <a:rPr lang="en-US" altLang="zh-CN" sz="2400" b="0" dirty="0" smtClean="0"/>
              <a:t>(d</a:t>
            </a:r>
            <a:r>
              <a:rPr lang="zh-CN" altLang="en-US" sz="2400" b="0" dirty="0" smtClean="0"/>
              <a:t>为码距</a:t>
            </a:r>
            <a:r>
              <a:rPr lang="en-US" altLang="zh-CN" sz="2400" b="0" dirty="0" smtClean="0"/>
              <a:t>)</a:t>
            </a:r>
            <a:r>
              <a:rPr lang="zh-CN" altLang="en-US" sz="2400" b="0" dirty="0" smtClean="0"/>
              <a:t>。</a:t>
            </a:r>
            <a:r>
              <a:rPr lang="zh-CN" altLang="en-US" sz="2400" b="0" dirty="0"/>
              <a:t>此外，</a:t>
            </a:r>
            <a:r>
              <a:rPr lang="en-US" altLang="zh-CN" sz="2400" b="0" dirty="0"/>
              <a:t>FT</a:t>
            </a:r>
            <a:r>
              <a:rPr lang="zh-CN" altLang="en-US" sz="2400" b="0" dirty="0"/>
              <a:t>实现对量子比特布局有特定的要求，并且会增加</a:t>
            </a:r>
            <a:r>
              <a:rPr lang="zh-CN" altLang="en-US" sz="2400" dirty="0">
                <a:solidFill>
                  <a:srgbClr val="FF0000"/>
                </a:solidFill>
              </a:rPr>
              <a:t>量子比特资源和时间开销</a:t>
            </a:r>
            <a:r>
              <a:rPr lang="zh-CN" altLang="en-US" sz="2400" b="0" dirty="0"/>
              <a:t>。因此降低</a:t>
            </a:r>
            <a:r>
              <a:rPr lang="en-US" altLang="zh-CN" sz="2400" b="0" dirty="0"/>
              <a:t>FT</a:t>
            </a:r>
            <a:r>
              <a:rPr lang="zh-CN" altLang="en-US" sz="2400" b="0" dirty="0"/>
              <a:t>量子计算的</a:t>
            </a:r>
            <a:r>
              <a:rPr lang="zh-CN" altLang="en-US" sz="2400" dirty="0">
                <a:solidFill>
                  <a:srgbClr val="FF0000"/>
                </a:solidFill>
              </a:rPr>
              <a:t>时空成本</a:t>
            </a:r>
            <a:r>
              <a:rPr lang="zh-CN" altLang="en-US" sz="2400" b="0" dirty="0"/>
              <a:t>变得至关重要</a:t>
            </a:r>
            <a:r>
              <a:rPr lang="zh-CN" altLang="en-US" sz="2400" b="0" dirty="0" smtClean="0"/>
              <a:t>。</a:t>
            </a: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r>
              <a:rPr lang="en-US" altLang="zh-CN" sz="2400" b="0" dirty="0" smtClean="0"/>
              <a:t>QEC</a:t>
            </a:r>
            <a:r>
              <a:rPr lang="zh-CN" altLang="en-US" sz="2400" b="0" dirty="0" smtClean="0"/>
              <a:t>和</a:t>
            </a:r>
            <a:r>
              <a:rPr lang="en-US" altLang="zh-CN" sz="2400" b="0" dirty="0" smtClean="0"/>
              <a:t>FT</a:t>
            </a:r>
            <a:r>
              <a:rPr lang="zh-CN" altLang="en-US" sz="2400" b="0" dirty="0" smtClean="0"/>
              <a:t>有什么区别？</a:t>
            </a:r>
            <a:endParaRPr lang="en-US" altLang="zh-CN" sz="2400" b="0" dirty="0" smtClean="0"/>
          </a:p>
          <a:p>
            <a:pPr marL="0" indent="0">
              <a:buNone/>
            </a:pPr>
            <a:r>
              <a:rPr lang="en-US" altLang="zh-CN" sz="2400" b="0" dirty="0" smtClean="0"/>
              <a:t>QEC</a:t>
            </a:r>
            <a:r>
              <a:rPr lang="zh-CN" altLang="en-US" sz="2400" b="0" dirty="0" smtClean="0"/>
              <a:t>决定了将物理比特编码为逻辑比特的方式，</a:t>
            </a:r>
            <a:r>
              <a:rPr lang="en-US" altLang="zh-CN" sz="2400" b="0" dirty="0" smtClean="0"/>
              <a:t>FT</a:t>
            </a:r>
            <a:r>
              <a:rPr lang="zh-CN" altLang="en-US" sz="2400" b="0" dirty="0" smtClean="0"/>
              <a:t>是基于</a:t>
            </a:r>
            <a:r>
              <a:rPr lang="en-US" altLang="zh-CN" sz="2400" b="0" dirty="0" smtClean="0"/>
              <a:t>QEC</a:t>
            </a:r>
            <a:r>
              <a:rPr lang="zh-CN" altLang="en-US" sz="2400" b="0" dirty="0" smtClean="0"/>
              <a:t>各种支撑量子线路有效执行的各种技术，比如逻辑量子门的实现。</a:t>
            </a:r>
            <a:endParaRPr lang="zh-CN" altLang="en-US" sz="2400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研究动机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688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b="0" dirty="0"/>
              <a:t>量子纠缠编码（</a:t>
            </a:r>
            <a:r>
              <a:rPr lang="en-US" altLang="zh-CN" sz="2400" b="0" dirty="0"/>
              <a:t>QEC</a:t>
            </a:r>
            <a:r>
              <a:rPr lang="zh-CN" altLang="en-US" sz="2400" b="0" dirty="0"/>
              <a:t>）的思想是将多个物理量子比特编码为一个逻辑比特并持续监测、纠正系统中可能的错误</a:t>
            </a:r>
            <a:r>
              <a:rPr lang="zh-CN" altLang="en-US" sz="2400" b="0" dirty="0" smtClean="0"/>
              <a:t>。本文研究</a:t>
            </a:r>
            <a:r>
              <a:rPr lang="en-US" altLang="zh-CN" sz="2400" b="0" dirty="0" smtClean="0"/>
              <a:t>Surface code</a:t>
            </a:r>
            <a:r>
              <a:rPr lang="zh-CN" altLang="en-US" sz="2400" b="0" dirty="0" smtClean="0"/>
              <a:t>，它是</a:t>
            </a:r>
            <a:r>
              <a:rPr lang="zh-CN" altLang="en-US" sz="2400" b="0" dirty="0"/>
              <a:t>最具潜力的</a:t>
            </a:r>
            <a:r>
              <a:rPr lang="en-US" altLang="zh-CN" sz="2400" b="0" dirty="0"/>
              <a:t>QEC</a:t>
            </a:r>
            <a:r>
              <a:rPr lang="zh-CN" altLang="en-US" sz="2400" b="0" dirty="0"/>
              <a:t>编码方式之一，因为它具有很高的错误容忍阈值（</a:t>
            </a:r>
            <a:r>
              <a:rPr lang="en-US" altLang="zh-CN" sz="2400" b="0" dirty="0"/>
              <a:t>1%</a:t>
            </a:r>
            <a:r>
              <a:rPr lang="zh-CN" altLang="en-US" sz="2400" b="0" dirty="0"/>
              <a:t>）和近邻相互作用的</a:t>
            </a:r>
            <a:r>
              <a:rPr lang="en-US" altLang="zh-CN" sz="2400" b="0" dirty="0"/>
              <a:t>2D</a:t>
            </a:r>
            <a:r>
              <a:rPr lang="zh-CN" altLang="en-US" sz="2400" b="0" dirty="0"/>
              <a:t>结构</a:t>
            </a:r>
            <a:r>
              <a:rPr lang="zh-CN" altLang="en-US" sz="2400" b="0" dirty="0" smtClean="0"/>
              <a:t>。</a:t>
            </a: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r>
              <a:rPr lang="en-US" altLang="zh-CN" sz="2400" b="0" dirty="0" smtClean="0"/>
              <a:t>surface </a:t>
            </a:r>
            <a:r>
              <a:rPr lang="en-US" altLang="zh-CN" sz="2400" b="0" dirty="0"/>
              <a:t>code</a:t>
            </a:r>
            <a:r>
              <a:rPr lang="zh-CN" altLang="en-US" sz="2400" b="0" dirty="0"/>
              <a:t>中包含两种量子比特，实心节点表示数据量子比特，用来存储和计算数据，空心节点表示辅助量子比特，用来执行</a:t>
            </a:r>
            <a:r>
              <a:rPr lang="en-US" altLang="zh-CN" sz="2400" b="0" dirty="0"/>
              <a:t>stabilizer</a:t>
            </a:r>
            <a:r>
              <a:rPr lang="zh-CN" altLang="en-US" sz="2400" b="0" dirty="0"/>
              <a:t>测量。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QEC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537" y="2291817"/>
            <a:ext cx="6026926" cy="28032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94046" y="321087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 smtClean="0"/>
              <a:t>Z</a:t>
            </a:r>
            <a:r>
              <a:rPr lang="zh-CN" altLang="en-US" dirty="0" smtClean="0"/>
              <a:t>边界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963563" y="472570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X</a:t>
            </a:r>
            <a:r>
              <a:rPr lang="zh-CN" altLang="en-US" dirty="0" smtClean="0"/>
              <a:t>边界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4087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zh-CN" altLang="en-US" b="0" dirty="0" smtClean="0"/>
                  <a:t>通过合并与分离操作实现</a:t>
                </a:r>
                <a:r>
                  <a:rPr lang="en-US" altLang="zh-CN" b="0" dirty="0" smtClean="0"/>
                  <a:t>CNOT</a:t>
                </a:r>
                <a:r>
                  <a:rPr lang="zh-CN" altLang="en-US" b="0" dirty="0" smtClean="0"/>
                  <a:t>门，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/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/>
                          <m:t>XX</m:t>
                        </m:r>
                      </m:sub>
                    </m:sSub>
                    <m:r>
                      <a:rPr lang="en-US" altLang="zh-CN" b="0"/>
                      <m:t>, </m:t>
                    </m:r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/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/>
                          <m:t>ZZ</m:t>
                        </m:r>
                      </m:sub>
                    </m:sSub>
                  </m:oMath>
                </a14:m>
                <a:r>
                  <a:rPr lang="zh-CN" altLang="zh-CN" b="0" dirty="0"/>
                  <a:t>合并三个个量子比特，然后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/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/>
                          <m:t>X</m:t>
                        </m:r>
                      </m:sub>
                    </m:sSub>
                  </m:oMath>
                </a14:m>
                <a:r>
                  <a:rPr lang="zh-CN" altLang="zh-CN" b="0" dirty="0"/>
                  <a:t>分离它们，根据测量结果</a:t>
                </a:r>
                <a:r>
                  <a:rPr lang="en-US" altLang="zh-CN" b="0" dirty="0" err="1"/>
                  <a:t>a,b,c</a:t>
                </a:r>
                <a:r>
                  <a:rPr lang="zh-CN" altLang="zh-CN" b="0" dirty="0"/>
                  <a:t>决定后续执行的</a:t>
                </a:r>
                <a:r>
                  <a:rPr lang="en-US" altLang="zh-CN" b="0" dirty="0"/>
                  <a:t>Pauli</a:t>
                </a:r>
                <a:r>
                  <a:rPr lang="zh-CN" altLang="zh-CN" b="0" dirty="0" smtClean="0"/>
                  <a:t>门</a:t>
                </a:r>
                <a:endParaRPr lang="en-US" altLang="zh-CN" b="0" dirty="0" smtClean="0"/>
              </a:p>
              <a:p>
                <a:pPr marL="0" indent="0">
                  <a:buNone/>
                </a:pPr>
                <a:endParaRPr lang="en-US" altLang="zh-CN" b="0" dirty="0"/>
              </a:p>
              <a:p>
                <a:pPr marL="0" indent="0">
                  <a:buNone/>
                </a:pPr>
                <a:endParaRPr lang="en-US" altLang="zh-CN" b="0" dirty="0" smtClean="0"/>
              </a:p>
              <a:p>
                <a:pPr marL="0" indent="0">
                  <a:buNone/>
                </a:pPr>
                <a:endParaRPr lang="en-US" altLang="zh-CN" b="0" dirty="0"/>
              </a:p>
              <a:p>
                <a:pPr marL="0" indent="0">
                  <a:buNone/>
                </a:pPr>
                <a:endParaRPr lang="en-US" altLang="zh-CN" b="0" dirty="0" smtClean="0"/>
              </a:p>
              <a:p>
                <a:pPr marL="0" indent="0">
                  <a:buNone/>
                </a:pPr>
                <a:endParaRPr lang="en-US" altLang="zh-CN" b="0" dirty="0"/>
              </a:p>
              <a:p>
                <a:pPr marL="0" indent="0">
                  <a:buNone/>
                </a:pPr>
                <a:r>
                  <a:rPr lang="en-US" altLang="zh-CN" b="0" dirty="0"/>
                  <a:t>Lattice surgery CNOT</a:t>
                </a:r>
                <a:r>
                  <a:rPr lang="zh-CN" altLang="zh-CN" b="0" dirty="0"/>
                  <a:t>门执行限制：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C, T, A</a:t>
                </a:r>
                <a:r>
                  <a:rPr lang="zh-CN" altLang="zh-CN" dirty="0">
                    <a:solidFill>
                      <a:srgbClr val="FF0000"/>
                    </a:solidFill>
                  </a:rPr>
                  <a:t>形成一个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90</a:t>
                </a:r>
                <a:r>
                  <a:rPr lang="zh-CN" altLang="zh-CN" dirty="0">
                    <a:solidFill>
                      <a:srgbClr val="FF0000"/>
                    </a:solidFill>
                  </a:rPr>
                  <a:t>°角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034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lattice </a:t>
            </a:r>
            <a:r>
              <a:rPr lang="en-US" altLang="zh-CN" dirty="0" smtClean="0"/>
              <a:t>surgery</a:t>
            </a:r>
            <a:r>
              <a:rPr lang="zh-CN" altLang="en-US" dirty="0" smtClean="0"/>
              <a:t>技术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19" y="2231034"/>
            <a:ext cx="5718234" cy="2374354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6100653" y="2324508"/>
            <a:ext cx="5881550" cy="218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6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b="0" dirty="0" smtClean="0"/>
              <a:t>提出了：</a:t>
            </a:r>
            <a:endParaRPr lang="en-US" altLang="zh-CN" b="0" dirty="0"/>
          </a:p>
          <a:p>
            <a:pPr lvl="1"/>
            <a:r>
              <a:rPr lang="zh-CN" altLang="en-US" b="0" dirty="0" smtClean="0"/>
              <a:t>基于</a:t>
            </a:r>
            <a:r>
              <a:rPr lang="en-US" altLang="zh-CN" b="0" dirty="0"/>
              <a:t>lattice-surgery</a:t>
            </a:r>
            <a:r>
              <a:rPr lang="zh-CN" altLang="en-US" b="0" dirty="0"/>
              <a:t>的</a:t>
            </a:r>
            <a:r>
              <a:rPr lang="en-US" altLang="zh-CN" b="0" dirty="0" smtClean="0"/>
              <a:t>FT</a:t>
            </a:r>
            <a:r>
              <a:rPr lang="zh-CN" altLang="en-US" b="0" dirty="0" smtClean="0"/>
              <a:t>逻辑门的约束。</a:t>
            </a:r>
            <a:endParaRPr lang="en-US" altLang="zh-CN" b="0" dirty="0" smtClean="0"/>
          </a:p>
          <a:p>
            <a:pPr lvl="1"/>
            <a:r>
              <a:rPr lang="zh-CN" altLang="en-US" dirty="0" smtClean="0"/>
              <a:t>两种量子比特架构 </a:t>
            </a:r>
            <a:r>
              <a:rPr lang="en-US" altLang="zh-CN" dirty="0" smtClean="0"/>
              <a:t>(QA)</a:t>
            </a:r>
            <a:r>
              <a:rPr lang="zh-CN" altLang="en-US" dirty="0" smtClean="0"/>
              <a:t>，分别是</a:t>
            </a:r>
            <a:r>
              <a:rPr lang="en-US" altLang="zh-CN" dirty="0"/>
              <a:t>checkerboard </a:t>
            </a:r>
            <a:r>
              <a:rPr lang="en-US" altLang="zh-CN" dirty="0" smtClean="0"/>
              <a:t>architecture (CA) </a:t>
            </a:r>
            <a:r>
              <a:rPr lang="zh-CN" altLang="en-US" dirty="0" smtClean="0"/>
              <a:t>和</a:t>
            </a:r>
            <a:r>
              <a:rPr lang="en-US" altLang="zh-CN" dirty="0" smtClean="0"/>
              <a:t> tile-based architecture (TA)</a:t>
            </a:r>
            <a:r>
              <a:rPr lang="zh-CN" altLang="en-US" dirty="0" smtClean="0"/>
              <a:t>。对于</a:t>
            </a:r>
            <a:r>
              <a:rPr lang="en-US" altLang="zh-CN" dirty="0" smtClean="0"/>
              <a:t>TA</a:t>
            </a:r>
            <a:r>
              <a:rPr lang="zh-CN" altLang="en-US" dirty="0" smtClean="0"/>
              <a:t>，提出了一种基于</a:t>
            </a:r>
            <a:r>
              <a:rPr lang="en-US" altLang="zh-CN" dirty="0"/>
              <a:t>lattice </a:t>
            </a:r>
            <a:r>
              <a:rPr lang="en-US" altLang="zh-CN" dirty="0" smtClean="0"/>
              <a:t>surgery</a:t>
            </a:r>
            <a:r>
              <a:rPr lang="zh-CN" altLang="en-US" dirty="0" smtClean="0"/>
              <a:t>的</a:t>
            </a:r>
            <a:r>
              <a:rPr lang="en-US" altLang="zh-CN" dirty="0" smtClean="0"/>
              <a:t>SWAP</a:t>
            </a:r>
            <a:r>
              <a:rPr lang="zh-CN" altLang="en-US" dirty="0" smtClean="0"/>
              <a:t>门，它比通常的</a:t>
            </a:r>
            <a:r>
              <a:rPr lang="en-US" altLang="zh-CN" dirty="0" smtClean="0"/>
              <a:t>SWAP</a:t>
            </a:r>
            <a:r>
              <a:rPr lang="zh-CN" altLang="en-US" dirty="0" smtClean="0"/>
              <a:t>门快三倍</a:t>
            </a:r>
            <a:endParaRPr lang="en-US" altLang="zh-CN" dirty="0" smtClean="0"/>
          </a:p>
          <a:p>
            <a:pPr lvl="1"/>
            <a:r>
              <a:rPr lang="zh-CN" altLang="en-US" dirty="0"/>
              <a:t>一</a:t>
            </a:r>
            <a:r>
              <a:rPr lang="zh-CN" altLang="en-US" dirty="0" smtClean="0"/>
              <a:t>个完整的线路映射过程，包括量子比特初始映射、路由和指令调度。将量子线路映射到两种</a:t>
            </a:r>
            <a:r>
              <a:rPr lang="en-US" altLang="zh-CN" dirty="0" smtClean="0"/>
              <a:t>QA</a:t>
            </a:r>
            <a:r>
              <a:rPr lang="zh-CN" altLang="en-US" dirty="0" smtClean="0"/>
              <a:t>，评估了量子门数量和线路执行时长代价。</a:t>
            </a:r>
            <a:endParaRPr lang="en-US" altLang="zh-CN" b="0" dirty="0" smtClean="0"/>
          </a:p>
          <a:p>
            <a:endParaRPr lang="zh-CN" altLang="en-US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主要贡献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666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0" dirty="0"/>
              <a:t>量子比特平面架构（以下简称为</a:t>
            </a:r>
            <a:r>
              <a:rPr lang="en-US" altLang="zh-CN" sz="2400" b="0" dirty="0"/>
              <a:t>QA</a:t>
            </a:r>
            <a:r>
              <a:rPr lang="zh-CN" altLang="en-US" sz="2400" b="0" dirty="0"/>
              <a:t>）规定了各类量子比特在预先定义的区域中的交互、计算和存储方式。</a:t>
            </a:r>
            <a:r>
              <a:rPr lang="en-US" altLang="zh-CN" sz="2400" b="0" dirty="0"/>
              <a:t>QA</a:t>
            </a:r>
            <a:r>
              <a:rPr lang="zh-CN" altLang="en-US" sz="2400" b="0" dirty="0"/>
              <a:t>需要高效地组织量子比特资源并且支持线路的快速执行</a:t>
            </a:r>
            <a:r>
              <a:rPr lang="zh-CN" altLang="en-US" sz="2400" b="0" dirty="0" smtClean="0"/>
              <a:t>。本文提出了两种</a:t>
            </a:r>
            <a:r>
              <a:rPr lang="en-US" altLang="zh-CN" sz="2400" b="0" dirty="0" smtClean="0"/>
              <a:t>QA</a:t>
            </a:r>
            <a:r>
              <a:rPr lang="zh-CN" altLang="en-US" sz="2400" b="0" dirty="0" smtClean="0"/>
              <a:t>，分别是</a:t>
            </a:r>
            <a:r>
              <a:rPr lang="en-US" altLang="zh-CN" sz="2400" b="0" dirty="0" smtClean="0"/>
              <a:t>CA (a)</a:t>
            </a:r>
            <a:r>
              <a:rPr lang="zh-CN" altLang="en-US" sz="2400" b="0" dirty="0" smtClean="0"/>
              <a:t>和</a:t>
            </a:r>
            <a:r>
              <a:rPr lang="en-US" altLang="zh-CN" sz="2400" b="0" dirty="0" smtClean="0"/>
              <a:t>TA (b)</a:t>
            </a:r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r>
              <a:rPr lang="zh-CN" altLang="zh-CN" sz="2400" b="0" dirty="0"/>
              <a:t>注意到</a:t>
            </a:r>
            <a:r>
              <a:rPr lang="en-US" altLang="zh-CN" sz="2400" b="0" dirty="0"/>
              <a:t>CA</a:t>
            </a:r>
            <a:r>
              <a:rPr lang="zh-CN" altLang="zh-CN" sz="2400" b="0" dirty="0"/>
              <a:t>中</a:t>
            </a:r>
            <a:r>
              <a:rPr lang="zh-CN" altLang="zh-CN" sz="2400" b="0" dirty="0" smtClean="0"/>
              <a:t>有</a:t>
            </a:r>
            <a:r>
              <a:rPr lang="en-US" altLang="zh-CN" sz="2400" b="0" dirty="0" smtClean="0"/>
              <a:t>1/2</a:t>
            </a:r>
            <a:r>
              <a:rPr lang="zh-CN" altLang="en-US" sz="2400" b="0" dirty="0" smtClean="0"/>
              <a:t>的</a:t>
            </a:r>
            <a:r>
              <a:rPr lang="zh-CN" altLang="zh-CN" sz="2400" b="0" dirty="0" smtClean="0"/>
              <a:t>块</a:t>
            </a:r>
            <a:r>
              <a:rPr lang="zh-CN" altLang="zh-CN" sz="2400" b="0" dirty="0"/>
              <a:t>可分配逻辑比特，而</a:t>
            </a:r>
            <a:r>
              <a:rPr lang="en-US" altLang="zh-CN" sz="2400" b="0" dirty="0"/>
              <a:t>TA</a:t>
            </a:r>
            <a:r>
              <a:rPr lang="zh-CN" altLang="zh-CN" sz="2400" b="0" dirty="0"/>
              <a:t>中只有</a:t>
            </a:r>
            <a:r>
              <a:rPr lang="en-US" altLang="zh-CN" sz="2400" b="0" dirty="0"/>
              <a:t>1/4</a:t>
            </a:r>
            <a:endParaRPr lang="zh-CN" altLang="en-US" sz="2000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量子比特平面架构</a:t>
            </a: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234629" y="2383794"/>
            <a:ext cx="5037434" cy="260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4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0" dirty="0"/>
              <a:t>CA</a:t>
            </a:r>
            <a:r>
              <a:rPr lang="zh-CN" altLang="zh-CN" b="0" dirty="0"/>
              <a:t>中，由于辅助比特较少，</a:t>
            </a:r>
            <a:r>
              <a:rPr lang="en-US" altLang="zh-CN" b="0" dirty="0"/>
              <a:t>SWAP</a:t>
            </a:r>
            <a:r>
              <a:rPr lang="zh-CN" altLang="zh-CN" b="0" dirty="0"/>
              <a:t>门只能由三个串行</a:t>
            </a:r>
            <a:r>
              <a:rPr lang="en-US" altLang="zh-CN" b="0" dirty="0"/>
              <a:t>CNOT</a:t>
            </a:r>
            <a:r>
              <a:rPr lang="zh-CN" altLang="zh-CN" b="0" dirty="0"/>
              <a:t>门</a:t>
            </a:r>
            <a:r>
              <a:rPr lang="zh-CN" altLang="zh-CN" b="0" dirty="0" smtClean="0"/>
              <a:t>实现；</a:t>
            </a:r>
            <a:r>
              <a:rPr lang="zh-CN" altLang="en-US" b="0" dirty="0" smtClean="0"/>
              <a:t>而在</a:t>
            </a:r>
            <a:r>
              <a:rPr lang="en-US" altLang="zh-CN" b="0" dirty="0" smtClean="0"/>
              <a:t>TA</a:t>
            </a:r>
            <a:r>
              <a:rPr lang="zh-CN" altLang="zh-CN" b="0" dirty="0"/>
              <a:t>中，</a:t>
            </a:r>
            <a:r>
              <a:rPr lang="en-US" altLang="zh-CN" b="0" dirty="0"/>
              <a:t>SWAP</a:t>
            </a:r>
            <a:r>
              <a:rPr lang="zh-CN" altLang="zh-CN" b="0" dirty="0"/>
              <a:t>门</a:t>
            </a:r>
            <a:r>
              <a:rPr lang="zh-CN" altLang="zh-CN" b="0" dirty="0" smtClean="0"/>
              <a:t>可以</a:t>
            </a:r>
            <a:r>
              <a:rPr lang="zh-CN" altLang="en-US" b="0" dirty="0" smtClean="0"/>
              <a:t>直接</a:t>
            </a:r>
            <a:r>
              <a:rPr lang="zh-CN" altLang="zh-CN" b="0" dirty="0" smtClean="0"/>
              <a:t>通过</a:t>
            </a:r>
            <a:r>
              <a:rPr lang="en-US" altLang="zh-CN" b="0" dirty="0" smtClean="0"/>
              <a:t>lattice surgery</a:t>
            </a:r>
            <a:r>
              <a:rPr lang="zh-CN" altLang="zh-CN" b="0" dirty="0" smtClean="0"/>
              <a:t>实现，因此</a:t>
            </a:r>
            <a:r>
              <a:rPr lang="zh-CN" altLang="zh-CN" b="0" dirty="0"/>
              <a:t>，</a:t>
            </a:r>
            <a:r>
              <a:rPr lang="en-US" altLang="zh-CN" b="0" dirty="0"/>
              <a:t>SWAP</a:t>
            </a:r>
            <a:r>
              <a:rPr lang="zh-CN" altLang="zh-CN" b="0" dirty="0"/>
              <a:t>门所需的时间和</a:t>
            </a:r>
            <a:r>
              <a:rPr lang="en-US" altLang="zh-CN" b="0" dirty="0"/>
              <a:t>CNOT</a:t>
            </a:r>
            <a:r>
              <a:rPr lang="zh-CN" altLang="zh-CN" b="0" dirty="0"/>
              <a:t>门</a:t>
            </a:r>
            <a:r>
              <a:rPr lang="zh-CN" altLang="zh-CN" b="0" dirty="0" smtClean="0"/>
              <a:t>相同</a:t>
            </a:r>
            <a:endParaRPr lang="en-US" altLang="zh-CN" b="0" dirty="0" smtClean="0"/>
          </a:p>
          <a:p>
            <a:pPr marL="0" indent="0">
              <a:buNone/>
            </a:pPr>
            <a:endParaRPr lang="en-US" altLang="zh-CN" b="0" dirty="0"/>
          </a:p>
          <a:p>
            <a:pPr marL="0" indent="0">
              <a:buNone/>
            </a:pPr>
            <a:endParaRPr lang="en-US" altLang="zh-CN" b="0" dirty="0" smtClean="0"/>
          </a:p>
          <a:p>
            <a:pPr marL="0" indent="0">
              <a:buNone/>
            </a:pPr>
            <a:endParaRPr lang="en-US" altLang="zh-CN" b="0" dirty="0"/>
          </a:p>
          <a:p>
            <a:pPr marL="0" indent="0">
              <a:buNone/>
            </a:pPr>
            <a:endParaRPr lang="en-US" altLang="zh-CN" b="0" dirty="0" smtClean="0"/>
          </a:p>
          <a:p>
            <a:pPr marL="0" indent="0">
              <a:buNone/>
            </a:pPr>
            <a:endParaRPr lang="en-US" altLang="zh-CN" b="0" dirty="0"/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FF0000"/>
                </a:solidFill>
              </a:rPr>
              <a:t>如何将量子线路映射到这两种架构上？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两种</a:t>
            </a:r>
            <a:r>
              <a:rPr lang="en-US" altLang="zh-CN" dirty="0"/>
              <a:t>QA</a:t>
            </a:r>
            <a:r>
              <a:rPr lang="zh-CN" altLang="en-US" dirty="0"/>
              <a:t>执行</a:t>
            </a:r>
            <a:r>
              <a:rPr lang="en-US" altLang="zh-CN" dirty="0"/>
              <a:t>SWAP</a:t>
            </a:r>
            <a:r>
              <a:rPr lang="zh-CN" altLang="en-US" dirty="0"/>
              <a:t>门的区别</a:t>
            </a: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2209697" y="3125406"/>
            <a:ext cx="7408500" cy="16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25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r>
              <a:rPr lang="zh-CN" altLang="en-US" sz="2400" b="0" dirty="0" smtClean="0"/>
              <a:t>将</a:t>
            </a:r>
            <a:r>
              <a:rPr lang="zh-CN" altLang="en-US" sz="2400" b="0" dirty="0"/>
              <a:t>量子线路表示为有向无环图，依赖分类为</a:t>
            </a:r>
            <a:r>
              <a:rPr lang="zh-CN" altLang="en-US" sz="2400" dirty="0">
                <a:solidFill>
                  <a:srgbClr val="FF0000"/>
                </a:solidFill>
              </a:rPr>
              <a:t>真依赖</a:t>
            </a:r>
            <a:r>
              <a:rPr lang="zh-CN" altLang="en-US" sz="2400" b="0" dirty="0"/>
              <a:t>和</a:t>
            </a:r>
            <a:r>
              <a:rPr lang="zh-CN" altLang="en-US" sz="2400" dirty="0">
                <a:solidFill>
                  <a:srgbClr val="FF0000"/>
                </a:solidFill>
              </a:rPr>
              <a:t>名称依赖</a:t>
            </a:r>
            <a:r>
              <a:rPr lang="zh-CN" altLang="en-US" sz="2400" b="0" dirty="0"/>
              <a:t>，如果</a:t>
            </a:r>
            <a:r>
              <a:rPr lang="en-US" altLang="zh-CN" sz="2400" b="0" dirty="0"/>
              <a:t>V1</a:t>
            </a:r>
            <a:r>
              <a:rPr lang="zh-CN" altLang="en-US" sz="2400" b="0" dirty="0"/>
              <a:t>真依赖</a:t>
            </a:r>
            <a:r>
              <a:rPr lang="en-US" altLang="zh-CN" sz="2400" b="0" dirty="0"/>
              <a:t>V2</a:t>
            </a:r>
            <a:r>
              <a:rPr lang="zh-CN" altLang="en-US" sz="2400" b="0" dirty="0"/>
              <a:t>，则</a:t>
            </a:r>
            <a:r>
              <a:rPr lang="en-US" altLang="zh-CN" sz="2400" b="0" dirty="0"/>
              <a:t>V1</a:t>
            </a:r>
            <a:r>
              <a:rPr lang="zh-CN" altLang="en-US" sz="2400" b="0" dirty="0"/>
              <a:t>必须等待</a:t>
            </a:r>
            <a:r>
              <a:rPr lang="en-US" altLang="zh-CN" sz="2400" b="0" dirty="0"/>
              <a:t>V2</a:t>
            </a:r>
            <a:r>
              <a:rPr lang="zh-CN" altLang="en-US" sz="2400" b="0" dirty="0"/>
              <a:t>执行完毕才能开始执行，如果它们之间是名称依赖关系，则它们只是不能并行而没有先后</a:t>
            </a:r>
            <a:r>
              <a:rPr lang="zh-CN" altLang="en-US" sz="2400" b="0" dirty="0" smtClean="0"/>
              <a:t>限制。</a:t>
            </a:r>
            <a:endParaRPr lang="zh-CN" altLang="en-US" sz="2400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量子</a:t>
            </a:r>
            <a:r>
              <a:rPr lang="zh-CN" altLang="en-US" dirty="0" smtClean="0"/>
              <a:t>门时长和量子线路表示</a:t>
            </a:r>
            <a:endParaRPr lang="zh-CN" altLang="en-US" dirty="0"/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88892" y="1342637"/>
            <a:ext cx="8390142" cy="158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6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9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zh-CN" altLang="en-US" sz="2400" b="0" dirty="0" smtClean="0"/>
                  <a:t>优化目标：</a:t>
                </a: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r>
                  <a:rPr lang="zh-CN" altLang="en-US" sz="2400" b="0" dirty="0"/>
                  <a:t>限制</a:t>
                </a:r>
                <a:r>
                  <a:rPr lang="zh-CN" altLang="en-US" sz="2400" b="0" dirty="0" smtClean="0"/>
                  <a:t>条件：</a:t>
                </a: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a:rPr lang="en-US" altLang="zh-CN" b="0" i="1"/>
                          <m:t>𝐸</m:t>
                        </m:r>
                      </m:e>
                      <m:sub>
                        <m:r>
                          <a:rPr lang="en-US" altLang="zh-CN" b="0" i="1"/>
                          <m:t>1</m:t>
                        </m:r>
                      </m:sub>
                    </m:sSub>
                  </m:oMath>
                </a14:m>
                <a:r>
                  <a:rPr lang="zh-CN" altLang="zh-CN" b="0" dirty="0"/>
                  <a:t>表示真依赖边，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a:rPr lang="en-US" altLang="zh-CN" b="0" i="1"/>
                          <m:t>𝐸</m:t>
                        </m:r>
                      </m:e>
                      <m:sub>
                        <m:r>
                          <a:rPr lang="en-US" altLang="zh-CN" b="0" i="1"/>
                          <m:t>2</m:t>
                        </m:r>
                      </m:sub>
                    </m:sSub>
                  </m:oMath>
                </a14:m>
                <a:r>
                  <a:rPr lang="zh-CN" altLang="zh-CN" b="0" dirty="0"/>
                  <a:t>表示名称依赖边，给节点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a:rPr lang="en-US" altLang="zh-CN" b="0" i="1"/>
                          <m:t>𝑣</m:t>
                        </m:r>
                      </m:e>
                      <m:sub>
                        <m:r>
                          <a:rPr lang="en-US" altLang="zh-CN" b="0" i="1"/>
                          <m:t>𝑖</m:t>
                        </m:r>
                      </m:sub>
                    </m:sSub>
                  </m:oMath>
                </a14:m>
                <a:r>
                  <a:rPr lang="zh-CN" altLang="zh-CN" b="0" dirty="0"/>
                  <a:t>设置一个开始时间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a:rPr lang="en-US" altLang="zh-CN" b="0" i="1"/>
                          <m:t>𝑆</m:t>
                        </m:r>
                      </m:e>
                      <m:sub>
                        <m:sSub>
                          <m:sSubPr>
                            <m:ctrlPr>
                              <a:rPr lang="zh-CN" altLang="zh-CN" b="0" i="1"/>
                            </m:ctrlPr>
                          </m:sSubPr>
                          <m:e>
                            <m:r>
                              <a:rPr lang="en-US" altLang="zh-CN" b="0" i="1"/>
                              <m:t>𝑣</m:t>
                            </m:r>
                          </m:e>
                          <m:sub>
                            <m:r>
                              <a:rPr lang="en-US" altLang="zh-CN" b="0" i="1"/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b="0" dirty="0"/>
                  <a:t>，用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/>
                        </m:ctrlPr>
                      </m:sSubPr>
                      <m:e>
                        <m:r>
                          <a:rPr lang="en-US" altLang="zh-CN" b="0" i="1"/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zh-CN" altLang="zh-CN" b="0" i="1"/>
                            </m:ctrlPr>
                          </m:sSubPr>
                          <m:e>
                            <m:r>
                              <a:rPr lang="en-US" altLang="zh-CN" b="0" i="1"/>
                              <m:t>𝑣</m:t>
                            </m:r>
                          </m:e>
                          <m:sub>
                            <m:r>
                              <a:rPr lang="en-US" altLang="zh-CN" b="0" i="1"/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b="0" dirty="0"/>
                  <a:t>表示该节点持续时</a:t>
                </a:r>
                <a:r>
                  <a:rPr lang="zh-CN" altLang="zh-CN" b="0" dirty="0" smtClean="0"/>
                  <a:t>长</a:t>
                </a:r>
                <a:endParaRPr lang="en-US" altLang="zh-CN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r>
                  <a:rPr lang="zh-CN" altLang="en-US" sz="2400" b="0" dirty="0" smtClean="0"/>
                  <a:t>归约到整数线性规划问题</a:t>
                </a:r>
                <a:endParaRPr lang="en-US" altLang="zh-CN" sz="2400" b="0" dirty="0" smtClean="0"/>
              </a:p>
              <a:p>
                <a:pPr marL="0" indent="0">
                  <a:buNone/>
                </a:pPr>
                <a:endParaRPr lang="zh-CN" altLang="en-US" sz="2400" b="0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10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量子门调度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900" y="1009177"/>
            <a:ext cx="3326199" cy="8861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500" y="2170487"/>
            <a:ext cx="7636883" cy="117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96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0" dirty="0" smtClean="0"/>
              <a:t>优化目标：</a:t>
            </a: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r>
              <a:rPr lang="zh-CN" altLang="en-US" sz="2400" b="0" dirty="0" smtClean="0"/>
              <a:t>限制条件：</a:t>
            </a: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endParaRPr lang="en-US" altLang="zh-CN" sz="2400" b="0" dirty="0"/>
          </a:p>
          <a:p>
            <a:pPr marL="0" indent="0">
              <a:buNone/>
            </a:pPr>
            <a:endParaRPr lang="en-US" altLang="zh-CN" sz="2400" b="0" dirty="0" smtClean="0"/>
          </a:p>
          <a:p>
            <a:pPr marL="0" indent="0">
              <a:buNone/>
            </a:pPr>
            <a:r>
              <a:rPr lang="zh-CN" altLang="en-US" sz="2400" b="0" dirty="0"/>
              <a:t>归约</a:t>
            </a:r>
            <a:r>
              <a:rPr lang="zh-CN" altLang="en-US" sz="2400" b="0" dirty="0" smtClean="0"/>
              <a:t>到整数线性规划问题</a:t>
            </a:r>
            <a:endParaRPr lang="en-US" altLang="zh-CN" sz="2400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初始映射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717" y="1129404"/>
            <a:ext cx="3931141" cy="12262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16" y="2582546"/>
            <a:ext cx="3748261" cy="248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75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09236" y="903288"/>
            <a:ext cx="5927160" cy="537845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路由（重映射）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28211" y="1562792"/>
            <a:ext cx="4871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滑动窗口：</a:t>
            </a:r>
            <a:r>
              <a:rPr lang="zh-CN" altLang="zh-CN" dirty="0" smtClean="0"/>
              <a:t>路由过程只考虑窗口内的量子门，算法随着路由过程不断从窗口中删除满足连接和依赖限制的门，窗口不断补充后续量子门致使窗口滑动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688676" y="3211483"/>
            <a:ext cx="4871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向前看机制</a:t>
            </a:r>
            <a:r>
              <a:rPr lang="zh-CN" altLang="en-US" b="1" dirty="0" smtClean="0">
                <a:solidFill>
                  <a:srgbClr val="FF0000"/>
                </a:solidFill>
              </a:rPr>
              <a:t>：</a:t>
            </a:r>
            <a:r>
              <a:rPr lang="zh-CN" altLang="en-US" dirty="0" smtClean="0"/>
              <a:t>优先</a:t>
            </a:r>
            <a:r>
              <a:rPr lang="zh-CN" altLang="zh-CN" dirty="0" smtClean="0"/>
              <a:t>寻找</a:t>
            </a:r>
            <a:r>
              <a:rPr lang="zh-CN" altLang="zh-CN" dirty="0"/>
              <a:t>和能已调度的门错开执行的路径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107083" y="4746610"/>
            <a:ext cx="487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向后看机制</a:t>
            </a:r>
            <a:r>
              <a:rPr lang="zh-CN" altLang="en-US" b="1" dirty="0" smtClean="0">
                <a:solidFill>
                  <a:srgbClr val="FF0000"/>
                </a:solidFill>
              </a:rPr>
              <a:t>：</a:t>
            </a:r>
            <a:r>
              <a:rPr lang="zh-CN" altLang="zh-CN" dirty="0"/>
              <a:t>评估该路由路径对后续量子门的影响，尽量避免已经满足</a:t>
            </a:r>
            <a:r>
              <a:rPr lang="en-US" altLang="zh-CN" dirty="0"/>
              <a:t>NN</a:t>
            </a:r>
            <a:r>
              <a:rPr lang="zh-CN" altLang="zh-CN" dirty="0"/>
              <a:t>连接且在后续存在交互的量子比特对被</a:t>
            </a:r>
            <a:r>
              <a:rPr lang="zh-CN" altLang="zh-CN" dirty="0" smtClean="0"/>
              <a:t>分开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3514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12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005" y="902526"/>
                <a:ext cx="11792198" cy="595547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zh-CN" altLang="en-US" sz="2400" b="0" dirty="0"/>
                  <a:t>基准测试线路来自</a:t>
                </a:r>
                <a:r>
                  <a:rPr lang="en-US" altLang="zh-CN" sz="2400" b="0" dirty="0" err="1"/>
                  <a:t>Qlib</a:t>
                </a:r>
                <a:r>
                  <a:rPr lang="zh-CN" altLang="en-US" sz="2400" b="0" dirty="0"/>
                  <a:t>和</a:t>
                </a:r>
                <a:r>
                  <a:rPr lang="en-US" altLang="zh-CN" sz="2400" b="0" dirty="0" err="1" smtClean="0"/>
                  <a:t>RevLib</a:t>
                </a:r>
                <a:endParaRPr lang="en-US" altLang="zh-CN" sz="2400" b="0" dirty="0"/>
              </a:p>
              <a:p>
                <a:pPr marL="0" indent="0">
                  <a:buNone/>
                </a:pP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sz="2400" b="0" dirty="0"/>
              </a:p>
              <a:p>
                <a:pPr marL="0" indent="0">
                  <a:buNone/>
                </a:pPr>
                <a:endParaRPr lang="en-US" altLang="zh-CN" sz="2400" b="0" dirty="0" smtClean="0"/>
              </a:p>
              <a:p>
                <a:pPr marL="0" indent="0">
                  <a:buNone/>
                </a:pPr>
                <a:endParaRPr lang="en-US" altLang="zh-CN" b="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600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600" b="0"/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600" b="0"/>
                          <m:t>cg</m:t>
                        </m:r>
                      </m:sub>
                    </m:sSub>
                  </m:oMath>
                </a14:m>
                <a:r>
                  <a:rPr lang="zh-CN" altLang="zh-CN" sz="2600" b="0" dirty="0"/>
                  <a:t>：</a:t>
                </a:r>
                <a:r>
                  <a:rPr lang="en-US" altLang="zh-CN" sz="2600" b="0" dirty="0"/>
                  <a:t>CNOT</a:t>
                </a:r>
                <a:r>
                  <a:rPr lang="zh-CN" altLang="zh-CN" sz="2600" b="0" dirty="0"/>
                  <a:t>门占全部门的比例，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600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600" b="0"/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600" b="0"/>
                          <m:t>cd</m:t>
                        </m:r>
                      </m:sub>
                    </m:sSub>
                  </m:oMath>
                </a14:m>
                <a:r>
                  <a:rPr lang="zh-CN" altLang="zh-CN" sz="2600" b="0" dirty="0"/>
                  <a:t>：线路</a:t>
                </a:r>
                <a:r>
                  <a:rPr lang="en-US" altLang="zh-CN" sz="2600" b="0" dirty="0"/>
                  <a:t>DAG</a:t>
                </a:r>
                <a:r>
                  <a:rPr lang="zh-CN" altLang="zh-CN" sz="2600" b="0" dirty="0"/>
                  <a:t>中的名称依赖边占总依赖边的比例，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600" b="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600" b="0"/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600" b="0"/>
                          <m:t>tsg</m:t>
                        </m:r>
                      </m:sub>
                    </m:sSub>
                  </m:oMath>
                </a14:m>
                <a:r>
                  <a:rPr lang="zh-CN" altLang="zh-CN" sz="2600" b="0" dirty="0"/>
                  <a:t>：</a:t>
                </a:r>
                <a:r>
                  <a:rPr lang="en-US" altLang="zh-CN" sz="2600" b="0" dirty="0"/>
                  <a:t>T</a:t>
                </a:r>
                <a:r>
                  <a:rPr lang="zh-CN" altLang="zh-CN" sz="2600" b="0" dirty="0"/>
                  <a:t>门和</a:t>
                </a:r>
                <a:r>
                  <a:rPr lang="en-US" altLang="zh-CN" sz="2600" b="0" dirty="0"/>
                  <a:t>S</a:t>
                </a:r>
                <a:r>
                  <a:rPr lang="zh-CN" altLang="zh-CN" sz="2600" b="0" dirty="0"/>
                  <a:t>门占全部门的比例。</a:t>
                </a:r>
                <a:endParaRPr lang="zh-CN" altLang="en-US" sz="2200" b="0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005" y="902526"/>
                <a:ext cx="11792198" cy="5955474"/>
              </a:xfrm>
              <a:blipFill>
                <a:blip r:embed="rId2"/>
                <a:stretch>
                  <a:fillRect l="-930" t="-9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Benchmarks 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433" y="1336559"/>
            <a:ext cx="6823999" cy="418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97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13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zh-CN" altLang="en-US" sz="2400" b="0" dirty="0" smtClean="0"/>
                  <a:t>评估不同编译</a:t>
                </a:r>
                <a:r>
                  <a:rPr lang="en-US" altLang="zh-CN" sz="2400" b="0" dirty="0" smtClean="0"/>
                  <a:t>passes</a:t>
                </a:r>
                <a:r>
                  <a:rPr lang="zh-CN" altLang="en-US" sz="2400" b="0" dirty="0" smtClean="0"/>
                  <a:t>和</a:t>
                </a:r>
                <a:r>
                  <a:rPr lang="en-US" altLang="zh-CN" sz="2400" b="0" dirty="0" smtClean="0"/>
                  <a:t>QA</a:t>
                </a:r>
                <a:r>
                  <a:rPr lang="zh-CN" altLang="en-US" sz="2400" b="0" dirty="0" smtClean="0"/>
                  <a:t>对以下指标的影响</a:t>
                </a:r>
                <a:endParaRPr lang="en-US" altLang="zh-CN" sz="2400" b="0" dirty="0" smtClean="0"/>
              </a:p>
              <a:p>
                <a:pPr lvl="1"/>
                <a:r>
                  <a:rPr lang="zh-CN" altLang="zh-CN" b="0" dirty="0" smtClean="0">
                    <a:solidFill>
                      <a:schemeClr val="bg1">
                        <a:lumMod val="50000"/>
                      </a:schemeClr>
                    </a:solidFill>
                  </a:rPr>
                  <a:t>量子比特效率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0" i="1">
                            <a:solidFill>
                              <a:schemeClr val="bg1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>
                            <a:solidFill>
                              <a:schemeClr val="bg1">
                                <a:lumMod val="50000"/>
                              </a:schemeClr>
                            </a:solidFill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>
                            <a:solidFill>
                              <a:schemeClr val="bg1">
                                <a:lumMod val="50000"/>
                              </a:schemeClr>
                            </a:solidFill>
                          </a:rPr>
                          <m:t>q</m:t>
                        </m:r>
                      </m:sub>
                    </m:sSub>
                  </m:oMath>
                </a14:m>
                <a:r>
                  <a:rPr lang="zh-CN" altLang="zh-CN" b="0" dirty="0">
                    <a:solidFill>
                      <a:schemeClr val="bg1">
                        <a:lumMod val="50000"/>
                      </a:schemeClr>
                    </a:solidFill>
                  </a:rPr>
                  <a:t>：数据量子比特占总逻辑比特的比例</a:t>
                </a:r>
              </a:p>
              <a:p>
                <a:pPr lvl="1"/>
                <a:r>
                  <a:rPr lang="zh-CN" altLang="zh-CN" b="0" dirty="0"/>
                  <a:t>线路时延：线路的总执行时长</a:t>
                </a:r>
              </a:p>
              <a:p>
                <a:pPr lvl="1"/>
                <a:r>
                  <a:rPr lang="zh-CN" altLang="zh-CN" b="0" dirty="0"/>
                  <a:t>时延代价：用于路由量子比特的时间占总时间的</a:t>
                </a:r>
                <a:r>
                  <a:rPr lang="zh-CN" altLang="zh-CN" b="0" dirty="0" smtClean="0"/>
                  <a:t>比例</a:t>
                </a:r>
                <a:endParaRPr lang="zh-CN" altLang="zh-CN" b="0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5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实验方案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2350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b="0" dirty="0" smtClean="0"/>
              <a:t>码距为</a:t>
            </a:r>
            <a:r>
              <a:rPr lang="en-US" altLang="zh-CN" b="0" dirty="0" smtClean="0"/>
              <a:t>3</a:t>
            </a:r>
            <a:r>
              <a:rPr lang="zh-CN" altLang="en-US" b="0" dirty="0" smtClean="0"/>
              <a:t>：</a:t>
            </a:r>
            <a:endParaRPr lang="en-US" altLang="zh-CN" b="0" dirty="0" smtClean="0"/>
          </a:p>
          <a:p>
            <a:endParaRPr lang="en-US" altLang="zh-CN" b="0" dirty="0"/>
          </a:p>
          <a:p>
            <a:endParaRPr lang="en-US" altLang="zh-CN" b="0" dirty="0" smtClean="0"/>
          </a:p>
          <a:p>
            <a:endParaRPr lang="en-US" altLang="zh-CN" b="0" dirty="0"/>
          </a:p>
          <a:p>
            <a:pPr marL="0" indent="0">
              <a:buNone/>
            </a:pPr>
            <a:r>
              <a:rPr lang="zh-CN" altLang="en-US" b="0" dirty="0" smtClean="0"/>
              <a:t>码距为</a:t>
            </a:r>
            <a:r>
              <a:rPr lang="en-US" altLang="zh-CN" b="0" dirty="0" smtClean="0"/>
              <a:t>7</a:t>
            </a:r>
            <a:r>
              <a:rPr lang="zh-CN" altLang="en-US" b="0" dirty="0" smtClean="0"/>
              <a:t>：</a:t>
            </a:r>
            <a:endParaRPr lang="zh-CN" altLang="en-US" b="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747" y="902526"/>
            <a:ext cx="9648000" cy="26158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747" y="4006049"/>
            <a:ext cx="9648000" cy="278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5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zh-CN" dirty="0"/>
              <a:t>本文没有通过实验和其他工作对比，而是对比了作者提出的两种</a:t>
            </a:r>
            <a:r>
              <a:rPr lang="en-US" altLang="zh-CN" dirty="0"/>
              <a:t>QA</a:t>
            </a:r>
            <a:r>
              <a:rPr lang="zh-CN" altLang="zh-CN" dirty="0"/>
              <a:t>。可能</a:t>
            </a:r>
            <a:r>
              <a:rPr lang="en-US" altLang="zh-CN" dirty="0"/>
              <a:t>19</a:t>
            </a:r>
            <a:r>
              <a:rPr lang="zh-CN" altLang="zh-CN" dirty="0"/>
              <a:t>年研究该问题的工作很少，也可以看出</a:t>
            </a:r>
            <a:r>
              <a:rPr lang="en-US" altLang="zh-CN" dirty="0"/>
              <a:t>QST</a:t>
            </a:r>
            <a:r>
              <a:rPr lang="zh-CN" altLang="zh-CN" dirty="0"/>
              <a:t>对实验要求不高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zh-CN" dirty="0"/>
              <a:t>一些论文写作技巧；改进滑动窗口</a:t>
            </a:r>
            <a:r>
              <a:rPr lang="en-US" altLang="zh-CN" dirty="0"/>
              <a:t>+</a:t>
            </a:r>
            <a:r>
              <a:rPr lang="zh-CN" altLang="zh-CN" dirty="0"/>
              <a:t>向前向后看机制适用于本课题正在研究的高层量子比特映射问题。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评价和启发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9639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ZeroQ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400" b="0" dirty="0"/>
              <a:t>Introduction</a:t>
            </a:r>
            <a:r>
              <a:rPr lang="zh-CN" altLang="zh-CN" sz="2400" b="0" dirty="0"/>
              <a:t>的前面大部分篇幅在写背景，最后收敛于本文的研究内容。作者并没有在引言部分介绍自己研究方法和技术，更多的是通过</a:t>
            </a:r>
            <a:r>
              <a:rPr lang="zh-CN" altLang="zh-CN" sz="2400" dirty="0">
                <a:solidFill>
                  <a:srgbClr val="FF0000"/>
                </a:solidFill>
              </a:rPr>
              <a:t>广泛而凝练的背景介绍阐述该工作的定位</a:t>
            </a:r>
            <a:r>
              <a:rPr lang="zh-CN" altLang="zh-CN" sz="2400" b="0" dirty="0"/>
              <a:t>，同时还展示了作者在该领域扎实的基础积累。这可能是</a:t>
            </a:r>
            <a:r>
              <a:rPr lang="en-US" altLang="zh-CN" sz="2400" b="0" dirty="0"/>
              <a:t>QST</a:t>
            </a:r>
            <a:r>
              <a:rPr lang="zh-CN" altLang="zh-CN" sz="2400" b="0" dirty="0"/>
              <a:t>期刊的论文风格决定的</a:t>
            </a:r>
            <a:r>
              <a:rPr lang="zh-CN" altLang="zh-CN" sz="2400" b="0" dirty="0" smtClean="0"/>
              <a:t>。</a:t>
            </a:r>
            <a:endParaRPr lang="zh-CN" altLang="zh-CN" sz="2400" b="0" dirty="0"/>
          </a:p>
          <a:p>
            <a:r>
              <a:rPr lang="zh-CN" altLang="zh-CN" sz="2400" b="0" dirty="0"/>
              <a:t>作者将调度问题、初始映射问题归约为整数线性规划问题后，没有展开写算法设计，对于这种已经研究得很成熟的问题，作者直接引用已有的工作的方法解决。因此，在设计方法是，首先尝试能否</a:t>
            </a:r>
            <a:r>
              <a:rPr lang="zh-CN" altLang="zh-CN" sz="2400" dirty="0" smtClean="0">
                <a:solidFill>
                  <a:srgbClr val="FF0000"/>
                </a:solidFill>
              </a:rPr>
              <a:t>将</a:t>
            </a:r>
            <a:r>
              <a:rPr lang="zh-CN" altLang="en-US" sz="2400" dirty="0" smtClean="0">
                <a:solidFill>
                  <a:srgbClr val="FF0000"/>
                </a:solidFill>
              </a:rPr>
              <a:t>问题</a:t>
            </a:r>
            <a:r>
              <a:rPr lang="zh-CN" altLang="zh-CN" sz="2400" dirty="0" smtClean="0">
                <a:solidFill>
                  <a:srgbClr val="FF0000"/>
                </a:solidFill>
              </a:rPr>
              <a:t>归约</a:t>
            </a:r>
            <a:r>
              <a:rPr lang="zh-CN" altLang="zh-CN" sz="2400" dirty="0">
                <a:solidFill>
                  <a:srgbClr val="FF0000"/>
                </a:solidFill>
              </a:rPr>
              <a:t>到已有的研究成熟的问题</a:t>
            </a:r>
            <a:r>
              <a:rPr lang="zh-CN" altLang="zh-CN" sz="2400" b="0" dirty="0"/>
              <a:t>，这样既可以减轻写作负担，也可以让文章看起来更高级，更使人信服</a:t>
            </a:r>
            <a:r>
              <a:rPr lang="zh-CN" altLang="zh-CN" sz="2400" b="0" dirty="0" smtClean="0"/>
              <a:t>。</a:t>
            </a:r>
            <a:endParaRPr lang="zh-CN" altLang="zh-CN" sz="2400" b="0" dirty="0"/>
          </a:p>
          <a:p>
            <a:r>
              <a:rPr lang="zh-CN" altLang="zh-CN" sz="2400" b="0" dirty="0"/>
              <a:t>引用其他文献的图时，可以截图，然后在图注中标注“</a:t>
            </a:r>
            <a:r>
              <a:rPr lang="en-US" altLang="zh-CN" sz="2400" b="0" dirty="0"/>
              <a:t>In [1],…</a:t>
            </a:r>
            <a:r>
              <a:rPr lang="zh-CN" altLang="zh-CN" sz="2400" b="0" dirty="0"/>
              <a:t>”</a:t>
            </a:r>
          </a:p>
          <a:p>
            <a:r>
              <a:rPr lang="zh-CN" altLang="zh-CN" sz="2400" b="0" dirty="0"/>
              <a:t>当文章篇幅较长时，可以在中间章节的</a:t>
            </a:r>
            <a:r>
              <a:rPr lang="zh-CN" altLang="zh-CN" sz="2400" b="0" dirty="0" smtClean="0"/>
              <a:t>结尾</a:t>
            </a:r>
            <a:r>
              <a:rPr lang="zh-CN" altLang="zh-CN" sz="2400" dirty="0" smtClean="0">
                <a:solidFill>
                  <a:srgbClr val="FF0000"/>
                </a:solidFill>
              </a:rPr>
              <a:t>预告下面的章节内容</a:t>
            </a:r>
            <a:endParaRPr lang="zh-CN" altLang="zh-CN" sz="2400" dirty="0">
              <a:solidFill>
                <a:srgbClr val="FF0000"/>
              </a:solidFill>
            </a:endParaRPr>
          </a:p>
          <a:p>
            <a:r>
              <a:rPr lang="zh-CN" altLang="zh-CN" sz="2400" b="0" dirty="0"/>
              <a:t>通过</a:t>
            </a:r>
            <a:r>
              <a:rPr lang="zh-CN" altLang="zh-CN" sz="2400" dirty="0">
                <a:solidFill>
                  <a:srgbClr val="FF0000"/>
                </a:solidFill>
              </a:rPr>
              <a:t>类比经典系统中的相似概念</a:t>
            </a:r>
            <a:r>
              <a:rPr lang="zh-CN" altLang="zh-CN" sz="2400" b="0" dirty="0"/>
              <a:t>来描述量子编译中的</a:t>
            </a:r>
            <a:r>
              <a:rPr lang="zh-CN" altLang="zh-CN" sz="2400" b="0" dirty="0" smtClean="0"/>
              <a:t>一些概念</a:t>
            </a:r>
            <a:r>
              <a:rPr lang="zh-CN" altLang="zh-CN" sz="2400" b="0" dirty="0"/>
              <a:t>，比如：</a:t>
            </a:r>
            <a:r>
              <a:rPr lang="en-US" altLang="zh-CN" sz="2400" b="0" dirty="0"/>
              <a:t>Similar to instruction scheduling in classical processors, the correctness can be achieved by respecting the data </a:t>
            </a:r>
            <a:r>
              <a:rPr lang="en-US" altLang="zh-CN" sz="2400" b="0" dirty="0" smtClean="0"/>
              <a:t>dependency </a:t>
            </a:r>
            <a:r>
              <a:rPr lang="en-US" altLang="zh-CN" sz="2400" b="0" dirty="0"/>
              <a:t>between quantum operations.</a:t>
            </a:r>
            <a:endParaRPr lang="zh-CN" altLang="zh-CN" sz="2400" b="0" dirty="0"/>
          </a:p>
          <a:p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论文写作</a:t>
            </a:r>
            <a:r>
              <a:rPr lang="en-US" altLang="zh-CN" dirty="0" smtClean="0"/>
              <a:t>tips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8529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谢谢！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0826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1874</TotalTime>
  <Words>1053</Words>
  <Application>Microsoft Office PowerPoint</Application>
  <PresentationFormat>宽屏</PresentationFormat>
  <Paragraphs>142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微软雅黑</vt:lpstr>
      <vt:lpstr>Arial</vt:lpstr>
      <vt:lpstr>Times New Roman</vt:lpstr>
      <vt:lpstr>Wingdings</vt:lpstr>
      <vt:lpstr>1_Office 主题​​</vt:lpstr>
      <vt:lpstr>毕设</vt:lpstr>
      <vt:lpstr>Mapping of lattice surgery-based quantum circuits on surface code architectures</vt:lpstr>
      <vt:lpstr>研究动机</vt:lpstr>
      <vt:lpstr>QEC</vt:lpstr>
      <vt:lpstr>lattice surgery技术</vt:lpstr>
      <vt:lpstr>主要贡献</vt:lpstr>
      <vt:lpstr>量子比特平面架构</vt:lpstr>
      <vt:lpstr>两种QA执行SWAP门的区别</vt:lpstr>
      <vt:lpstr>量子门时长和量子线路表示</vt:lpstr>
      <vt:lpstr>量子门调度</vt:lpstr>
      <vt:lpstr>初始映射</vt:lpstr>
      <vt:lpstr>路由（重映射）</vt:lpstr>
      <vt:lpstr>Benchmarks </vt:lpstr>
      <vt:lpstr>实验方案</vt:lpstr>
      <vt:lpstr>实验结果</vt:lpstr>
      <vt:lpstr>评价和启发</vt:lpstr>
      <vt:lpstr>论文写作tips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Administrator</cp:lastModifiedBy>
  <cp:revision>14</cp:revision>
  <dcterms:created xsi:type="dcterms:W3CDTF">2023-05-31T05:10:39Z</dcterms:created>
  <dcterms:modified xsi:type="dcterms:W3CDTF">2024-02-27T10:04:41Z</dcterms:modified>
</cp:coreProperties>
</file>