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62" r:id="rId3"/>
    <p:sldId id="257" r:id="rId4"/>
    <p:sldId id="269" r:id="rId5"/>
    <p:sldId id="270" r:id="rId6"/>
    <p:sldId id="285" r:id="rId7"/>
    <p:sldId id="286" r:id="rId8"/>
    <p:sldId id="287" r:id="rId9"/>
    <p:sldId id="289" r:id="rId10"/>
    <p:sldId id="288" r:id="rId11"/>
    <p:sldId id="290" r:id="rId12"/>
    <p:sldId id="291" r:id="rId13"/>
    <p:sldId id="292" r:id="rId14"/>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lys201469@gmail.com"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92A1C5"/>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52" autoAdjust="0"/>
    <p:restoredTop sz="84086" autoAdjust="0"/>
  </p:normalViewPr>
  <p:slideViewPr>
    <p:cSldViewPr snapToGrid="0" showGuides="1">
      <p:cViewPr varScale="1">
        <p:scale>
          <a:sx n="87" d="100"/>
          <a:sy n="87" d="100"/>
        </p:scale>
        <p:origin x="208" y="68"/>
      </p:cViewPr>
      <p:guideLst>
        <p:guide orient="horz" pos="2114"/>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gs" Target="tags/tag60.xml"/><Relationship Id="rId2" Type="http://schemas.openxmlformats.org/officeDocument/2006/relationships/theme" Target="theme/theme1.xml"/><Relationship Id="rId19" Type="http://schemas.openxmlformats.org/officeDocument/2006/relationships/commentAuthors" Target="commentAuthors.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382A3CAD-76BE-422E-B8F6-EDB512BFEC95}"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pic>
        <p:nvPicPr>
          <p:cNvPr id="17"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8"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pic>
        <p:nvPicPr>
          <p:cNvPr id="1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7"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dirty="0"/>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8"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10"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11" name="椭圆 40"/>
          <p:cNvSpPr/>
          <p:nvPr userDrawn="1"/>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7"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8"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9" name="椭圆 40"/>
          <p:cNvSpPr/>
          <p:nvPr userDrawn="1"/>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2800E37-E163-40CA-8146-A68431A5A674}"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1919748"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D2800E37-E163-40CA-8146-A68431A5A674}" type="datetime1">
              <a:rPr lang="zh-CN" altLang="en-US" smtClean="0"/>
            </a:fld>
            <a:endParaRPr lang="zh-CN" altLang="en-US"/>
          </a:p>
        </p:txBody>
      </p:sp>
      <p:sp>
        <p:nvSpPr>
          <p:cNvPr id="5" name="页脚占位符 4"/>
          <p:cNvSpPr>
            <a:spLocks noGrp="1"/>
          </p:cNvSpPr>
          <p:nvPr>
            <p:ph type="ftr" sz="quarter" idx="3"/>
          </p:nvPr>
        </p:nvSpPr>
        <p:spPr>
          <a:xfrm>
            <a:off x="2757948" y="6356350"/>
            <a:ext cx="8288594"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image" Target="../media/image6.png"/><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image" Target="../media/image5.png"/><Relationship Id="rId23" Type="http://schemas.openxmlformats.org/officeDocument/2006/relationships/slideLayout" Target="../slideLayouts/slideLayout3.xml"/><Relationship Id="rId22" Type="http://schemas.openxmlformats.org/officeDocument/2006/relationships/tags" Target="../tags/tag18.xml"/><Relationship Id="rId21" Type="http://schemas.openxmlformats.org/officeDocument/2006/relationships/tags" Target="../tags/tag17.xml"/><Relationship Id="rId20" Type="http://schemas.openxmlformats.org/officeDocument/2006/relationships/tags" Target="../tags/tag16.xml"/><Relationship Id="rId2" Type="http://schemas.openxmlformats.org/officeDocument/2006/relationships/tags" Target="../tags/tag3.xml"/><Relationship Id="rId19" Type="http://schemas.openxmlformats.org/officeDocument/2006/relationships/tags" Target="../tags/tag15.xml"/><Relationship Id="rId18" Type="http://schemas.openxmlformats.org/officeDocument/2006/relationships/image" Target="../media/image9.svg"/><Relationship Id="rId17" Type="http://schemas.openxmlformats.org/officeDocument/2006/relationships/image" Target="../media/image8.png"/><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image" Target="../media/image7.png"/><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image" Target="../media/image10.png"/><Relationship Id="rId2" Type="http://schemas.openxmlformats.org/officeDocument/2006/relationships/tags" Target="../tags/tag20.xml"/><Relationship Id="rId1" Type="http://schemas.openxmlformats.org/officeDocument/2006/relationships/tags" Target="../tags/tag19.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24.xml"/><Relationship Id="rId2" Type="http://schemas.openxmlformats.org/officeDocument/2006/relationships/image" Target="../media/image11.png"/><Relationship Id="rId1" Type="http://schemas.openxmlformats.org/officeDocument/2006/relationships/tags" Target="../tags/tag23.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image" Target="../media/image14.png"/><Relationship Id="rId6" Type="http://schemas.openxmlformats.org/officeDocument/2006/relationships/tags" Target="../tags/tag28.xml"/><Relationship Id="rId5" Type="http://schemas.openxmlformats.org/officeDocument/2006/relationships/image" Target="../media/image13.png"/><Relationship Id="rId4" Type="http://schemas.openxmlformats.org/officeDocument/2006/relationships/tags" Target="../tags/tag27.xml"/><Relationship Id="rId3" Type="http://schemas.openxmlformats.org/officeDocument/2006/relationships/image" Target="../media/image12.png"/><Relationship Id="rId2" Type="http://schemas.openxmlformats.org/officeDocument/2006/relationships/tags" Target="../tags/tag26.xml"/><Relationship Id="rId1" Type="http://schemas.openxmlformats.org/officeDocument/2006/relationships/tags" Target="../tags/tag25.xml"/></Relationships>
</file>

<file path=ppt/slides/_rels/slide6.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tags" Target="../tags/tag33.xml"/><Relationship Id="rId7" Type="http://schemas.openxmlformats.org/officeDocument/2006/relationships/image" Target="../media/image17.png"/><Relationship Id="rId6" Type="http://schemas.openxmlformats.org/officeDocument/2006/relationships/tags" Target="../tags/tag32.xml"/><Relationship Id="rId5" Type="http://schemas.openxmlformats.org/officeDocument/2006/relationships/image" Target="../media/image16.png"/><Relationship Id="rId4" Type="http://schemas.openxmlformats.org/officeDocument/2006/relationships/tags" Target="../tags/tag31.xml"/><Relationship Id="rId3" Type="http://schemas.openxmlformats.org/officeDocument/2006/relationships/image" Target="../media/image15.png"/><Relationship Id="rId2" Type="http://schemas.openxmlformats.org/officeDocument/2006/relationships/tags" Target="../tags/tag30.xml"/><Relationship Id="rId17" Type="http://schemas.openxmlformats.org/officeDocument/2006/relationships/slideLayout" Target="../slideLayouts/slideLayout3.xml"/><Relationship Id="rId16" Type="http://schemas.openxmlformats.org/officeDocument/2006/relationships/image" Target="../media/image21.png"/><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image" Target="../media/image20.png"/><Relationship Id="rId12" Type="http://schemas.openxmlformats.org/officeDocument/2006/relationships/tags" Target="../tags/tag35.xml"/><Relationship Id="rId11" Type="http://schemas.openxmlformats.org/officeDocument/2006/relationships/image" Target="../media/image19.png"/><Relationship Id="rId10" Type="http://schemas.openxmlformats.org/officeDocument/2006/relationships/tags" Target="../tags/tag34.xml"/><Relationship Id="rId1" Type="http://schemas.openxmlformats.org/officeDocument/2006/relationships/tags" Target="../tags/tag29.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tags" Target="../tags/tag40.xml"/><Relationship Id="rId3" Type="http://schemas.openxmlformats.org/officeDocument/2006/relationships/image" Target="../media/image22.png"/><Relationship Id="rId2" Type="http://schemas.openxmlformats.org/officeDocument/2006/relationships/tags" Target="../tags/tag39.xml"/><Relationship Id="rId1" Type="http://schemas.openxmlformats.org/officeDocument/2006/relationships/tags" Target="../tags/tag38.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4.png"/><Relationship Id="rId2" Type="http://schemas.openxmlformats.org/officeDocument/2006/relationships/tags" Target="../tags/tag42.xml"/><Relationship Id="rId1" Type="http://schemas.openxmlformats.org/officeDocument/2006/relationships/tags" Target="../tags/tag4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3.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48.xml"/><Relationship Id="rId7" Type="http://schemas.openxmlformats.org/officeDocument/2006/relationships/image" Target="../media/image27.png"/><Relationship Id="rId6" Type="http://schemas.openxmlformats.org/officeDocument/2006/relationships/tags" Target="../tags/tag47.xml"/><Relationship Id="rId5" Type="http://schemas.openxmlformats.org/officeDocument/2006/relationships/image" Target="../media/image26.png"/><Relationship Id="rId4" Type="http://schemas.openxmlformats.org/officeDocument/2006/relationships/tags" Target="../tags/tag46.xml"/><Relationship Id="rId3" Type="http://schemas.openxmlformats.org/officeDocument/2006/relationships/image" Target="../media/image25.png"/><Relationship Id="rId2" Type="http://schemas.openxmlformats.org/officeDocument/2006/relationships/tags" Target="../tags/tag45.xml"/><Relationship Id="rId1" Type="http://schemas.openxmlformats.org/officeDocument/2006/relationships/tags" Target="../tags/tag44.xml"/></Relationships>
</file>

<file path=ppt/slides/_rels/slide11.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image" Target="../media/image29.png"/><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image" Target="../media/image28.png"/><Relationship Id="rId2" Type="http://schemas.openxmlformats.org/officeDocument/2006/relationships/tags" Target="../tags/tag50.xml"/><Relationship Id="rId10" Type="http://schemas.openxmlformats.org/officeDocument/2006/relationships/slideLayout" Target="../slideLayouts/slideLayout3.xml"/><Relationship Id="rId1" Type="http://schemas.openxmlformats.org/officeDocument/2006/relationships/tags" Target="../tags/tag49.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33.png"/><Relationship Id="rId7" Type="http://schemas.openxmlformats.org/officeDocument/2006/relationships/tags" Target="../tags/tag59.xml"/><Relationship Id="rId6" Type="http://schemas.openxmlformats.org/officeDocument/2006/relationships/image" Target="../media/image32.png"/><Relationship Id="rId5" Type="http://schemas.openxmlformats.org/officeDocument/2006/relationships/tags" Target="../tags/tag58.xml"/><Relationship Id="rId4" Type="http://schemas.openxmlformats.org/officeDocument/2006/relationships/image" Target="../media/image31.png"/><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1769421" y="1779019"/>
            <a:ext cx="8585847" cy="1290545"/>
          </a:xfrm>
        </p:spPr>
        <p:txBody>
          <a:bodyPr>
            <a:normAutofit/>
          </a:bodyPr>
          <a:lstStyle/>
          <a:p>
            <a:r>
              <a:rPr lang="en-US" altLang="zh-CN" sz="2800" b="1" i="0">
                <a:solidFill>
                  <a:srgbClr val="000000"/>
                </a:solidFill>
                <a:effectLst/>
                <a:latin typeface="Times-Bold"/>
              </a:rPr>
              <a:t>Prioritizing Testing Instances to Enhance the Robustness of Object Detection Systems</a:t>
            </a:r>
            <a:endParaRPr lang="en-US" altLang="zh-CN" sz="2800" b="1" i="0">
              <a:solidFill>
                <a:srgbClr val="000000"/>
              </a:solidFill>
              <a:effectLst/>
              <a:latin typeface="Times-Bold"/>
            </a:endParaRPr>
          </a:p>
        </p:txBody>
      </p:sp>
      <p:pic>
        <p:nvPicPr>
          <p:cNvPr id="2" name="图片 1"/>
          <p:cNvPicPr>
            <a:picLocks noChangeAspect="1"/>
          </p:cNvPicPr>
          <p:nvPr>
            <p:custDataLst>
              <p:tags r:id="rId1"/>
            </p:custDataLst>
          </p:nvPr>
        </p:nvPicPr>
        <p:blipFill>
          <a:blip r:embed="rId2"/>
          <a:stretch>
            <a:fillRect/>
          </a:stretch>
        </p:blipFill>
        <p:spPr>
          <a:xfrm>
            <a:off x="3531235" y="3801745"/>
            <a:ext cx="4955540" cy="1436370"/>
          </a:xfrm>
          <a:prstGeom prst="rect">
            <a:avLst/>
          </a:prstGeom>
        </p:spPr>
      </p:pic>
      <p:sp>
        <p:nvSpPr>
          <p:cNvPr id="5" name="文本框 4"/>
          <p:cNvSpPr txBox="1"/>
          <p:nvPr/>
        </p:nvSpPr>
        <p:spPr>
          <a:xfrm>
            <a:off x="3787140" y="3021330"/>
            <a:ext cx="5471795" cy="368300"/>
          </a:xfrm>
          <a:prstGeom prst="rect">
            <a:avLst/>
          </a:prstGeom>
          <a:noFill/>
        </p:spPr>
        <p:txBody>
          <a:bodyPr wrap="square" rtlCol="0">
            <a:spAutoFit/>
          </a:bodyPr>
          <a:p>
            <a:r>
              <a:rPr lang="zh-CN" altLang="en-US" dirty="0">
                <a:latin typeface="微软雅黑" panose="020B0503020204020204" pitchFamily="34" charset="-122"/>
                <a:ea typeface="微软雅黑" panose="020B0503020204020204" pitchFamily="34" charset="-122"/>
              </a:rPr>
              <a:t>用于提升目标检测系统鲁棒性的测试实例优先级</a:t>
            </a:r>
            <a:endParaRPr lang="zh-CN" altLang="en-US" dirty="0">
              <a:latin typeface="微软雅黑" panose="020B0503020204020204" pitchFamily="34" charset="-122"/>
              <a:ea typeface="微软雅黑" panose="020B0503020204020204" pitchFamily="34" charset="-122"/>
            </a:endParaRPr>
          </a:p>
        </p:txBody>
      </p:sp>
      <p:sp>
        <p:nvSpPr>
          <p:cNvPr id="6" name="文本框 5"/>
          <p:cNvSpPr txBox="1"/>
          <p:nvPr/>
        </p:nvSpPr>
        <p:spPr>
          <a:xfrm>
            <a:off x="4030345" y="5650230"/>
            <a:ext cx="4064000" cy="645160"/>
          </a:xfrm>
          <a:prstGeom prst="rect">
            <a:avLst/>
          </a:prstGeom>
          <a:noFill/>
        </p:spPr>
        <p:txBody>
          <a:bodyPr wrap="square" rtlCol="0">
            <a:spAutoFit/>
          </a:bodyPr>
          <a:p>
            <a:pPr algn="ctr"/>
            <a:r>
              <a:rPr lang="zh-CN" altLang="en-US" dirty="0">
                <a:latin typeface="微软雅黑" panose="020B0503020204020204" pitchFamily="34" charset="-122"/>
                <a:ea typeface="微软雅黑" panose="020B0503020204020204" pitchFamily="34" charset="-122"/>
              </a:rPr>
              <a:t>栗花伟</a:t>
            </a:r>
            <a:endParaRPr lang="zh-CN" altLang="en-US" dirty="0">
              <a:latin typeface="微软雅黑" panose="020B0503020204020204" pitchFamily="34" charset="-122"/>
              <a:ea typeface="微软雅黑" panose="020B0503020204020204" pitchFamily="34" charset="-122"/>
            </a:endParaRPr>
          </a:p>
          <a:p>
            <a:pPr algn="ctr"/>
            <a:r>
              <a:rPr lang="en-US" altLang="zh-CN" dirty="0">
                <a:latin typeface="微软雅黑" panose="020B0503020204020204" pitchFamily="34" charset="-122"/>
                <a:ea typeface="微软雅黑" panose="020B0503020204020204" pitchFamily="34" charset="-122"/>
              </a:rPr>
              <a:t>2024.07.09</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背景</a:t>
            </a:r>
            <a:endParaRPr lang="zh-CN" altLang="en-US" dirty="0"/>
          </a:p>
        </p:txBody>
      </p:sp>
      <p:sp>
        <p:nvSpPr>
          <p:cNvPr id="5" name="文本框 4"/>
          <p:cNvSpPr txBox="1"/>
          <p:nvPr>
            <p:custDataLst>
              <p:tags r:id="rId1"/>
            </p:custDataLst>
          </p:nvPr>
        </p:nvSpPr>
        <p:spPr>
          <a:xfrm>
            <a:off x="107315" y="1341120"/>
            <a:ext cx="5379085" cy="3559810"/>
          </a:xfrm>
          <a:prstGeom prst="rect">
            <a:avLst/>
          </a:prstGeom>
          <a:noFill/>
        </p:spPr>
        <p:txBody>
          <a:bodyPr wrap="square" rtlCol="0">
            <a:spAutoFit/>
          </a:bodyPr>
          <a:p>
            <a:pPr marL="342900" marR="0" indent="-342900" defTabSz="914400" fontAlgn="auto">
              <a:lnSpc>
                <a:spcPct val="130000"/>
              </a:lnSpc>
              <a:spcBef>
                <a:spcPts val="0"/>
              </a:spcBef>
              <a:spcAft>
                <a:spcPts val="600"/>
              </a:spcAft>
              <a:buClrTx/>
              <a:buSzTx/>
              <a:buFont typeface="Arial" panose="020B0604020202020204" pitchFamily="34" charset="0"/>
              <a:buChar char="•"/>
              <a:defRPr/>
            </a:pP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基于深度学习的目标检测模型广泛部署于自动驾驶系统中，它</a:t>
            </a:r>
            <a:r>
              <a:rPr kumimoji="0" lang="zh-CN" altLang="en-US" b="1" i="0" kern="1200" cap="none" spc="0" normalizeH="0" baseline="0" noProof="0" dirty="0">
                <a:solidFill>
                  <a:srgbClr val="4B649F"/>
                </a:solidFill>
                <a:latin typeface="微软雅黑" panose="020B0503020204020204" pitchFamily="34" charset="-122"/>
                <a:ea typeface="微软雅黑" panose="020B0503020204020204" pitchFamily="34" charset="-122"/>
                <a:cs typeface="+mn-cs"/>
              </a:rPr>
              <a:t>是否可靠</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决定了</a:t>
            </a:r>
            <a:r>
              <a:rPr lang="zh-CN" altLang="en-US" noProof="0" dirty="0">
                <a:solidFill>
                  <a:prstClr val="black"/>
                </a:solidFill>
                <a:latin typeface="微软雅黑" panose="020B0503020204020204" pitchFamily="34" charset="-122"/>
                <a:ea typeface="微软雅黑" panose="020B0503020204020204" pitchFamily="34" charset="-122"/>
                <a:sym typeface="+mn-ea"/>
              </a:rPr>
              <a:t>整体</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系统的</a:t>
            </a:r>
            <a:r>
              <a:rPr kumimoji="0" lang="zh-CN" altLang="en-US" b="1" i="0" kern="1200" cap="none" spc="0" normalizeH="0" baseline="0" noProof="0" dirty="0">
                <a:solidFill>
                  <a:srgbClr val="4B649F"/>
                </a:solidFill>
                <a:latin typeface="微软雅黑" panose="020B0503020204020204" pitchFamily="34" charset="-122"/>
                <a:ea typeface="微软雅黑" panose="020B0503020204020204" pitchFamily="34" charset="-122"/>
                <a:cs typeface="+mn-cs"/>
              </a:rPr>
              <a:t>安全性</a:t>
            </a:r>
            <a:endPar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endParaRPr>
          </a:p>
          <a:p>
            <a:pPr marL="342900" marR="0" indent="-342900" defTabSz="914400" fontAlgn="auto">
              <a:lnSpc>
                <a:spcPct val="130000"/>
              </a:lnSpc>
              <a:spcBef>
                <a:spcPts val="0"/>
              </a:spcBef>
              <a:spcAft>
                <a:spcPts val="600"/>
              </a:spcAft>
              <a:buClrTx/>
              <a:buSzTx/>
              <a:buFont typeface="Arial" panose="020B0604020202020204" pitchFamily="34" charset="0"/>
              <a:buChar char="•"/>
              <a:defRPr/>
            </a:pPr>
            <a:r>
              <a:rPr lang="zh-CN" altLang="en-US" noProof="0" dirty="0">
                <a:solidFill>
                  <a:prstClr val="black"/>
                </a:solidFill>
                <a:latin typeface="微软雅黑" panose="020B0503020204020204" pitchFamily="34" charset="-122"/>
                <a:ea typeface="微软雅黑" panose="020B0503020204020204" pitchFamily="34" charset="-122"/>
                <a:sym typeface="+mn-ea"/>
              </a:rPr>
              <a:t>目标检测</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系统是采用</a:t>
            </a:r>
            <a:r>
              <a:rPr kumimoji="0" lang="zh-CN" altLang="en-US" b="1" i="0" kern="1200" cap="none" spc="0" normalizeH="0" baseline="0" noProof="0" dirty="0">
                <a:solidFill>
                  <a:srgbClr val="4B649F"/>
                </a:solidFill>
                <a:latin typeface="微软雅黑" panose="020B0503020204020204" pitchFamily="34" charset="-122"/>
                <a:ea typeface="微软雅黑" panose="020B0503020204020204" pitchFamily="34" charset="-122"/>
                <a:cs typeface="+mn-cs"/>
              </a:rPr>
              <a:t>数据驱动</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的编程范式开发的，它从</a:t>
            </a:r>
            <a:r>
              <a:rPr kumimoji="0" lang="zh-CN" altLang="en-US" b="1" i="0" kern="1200" cap="none" spc="0" normalizeH="0" baseline="0" noProof="0" dirty="0">
                <a:solidFill>
                  <a:srgbClr val="4B649F"/>
                </a:solidFill>
                <a:latin typeface="微软雅黑" panose="020B0503020204020204" pitchFamily="34" charset="-122"/>
                <a:ea typeface="微软雅黑" panose="020B0503020204020204" pitchFamily="34" charset="-122"/>
                <a:cs typeface="+mn-cs"/>
              </a:rPr>
              <a:t>大规模数据集</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中学习逻辑，</a:t>
            </a:r>
            <a:r>
              <a:rPr kumimoji="0" lang="zh-CN" altLang="en-US" b="1" i="0" kern="1200" cap="none" spc="0" normalizeH="0" baseline="0" noProof="0" dirty="0">
                <a:solidFill>
                  <a:srgbClr val="4B649F"/>
                </a:solidFill>
                <a:latin typeface="微软雅黑" panose="020B0503020204020204" pitchFamily="34" charset="-122"/>
                <a:ea typeface="微软雅黑" panose="020B0503020204020204" pitchFamily="34" charset="-122"/>
                <a:cs typeface="+mn-cs"/>
              </a:rPr>
              <a:t>数据集的质量</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决定了</a:t>
            </a:r>
            <a:r>
              <a:rPr kumimoji="0" lang="zh-CN" altLang="en-US" b="1" i="0" kern="1200" cap="none" spc="0" normalizeH="0" baseline="0" noProof="0" dirty="0">
                <a:solidFill>
                  <a:srgbClr val="4B649F"/>
                </a:solidFill>
                <a:latin typeface="微软雅黑" panose="020B0503020204020204" pitchFamily="34" charset="-122"/>
                <a:ea typeface="微软雅黑" panose="020B0503020204020204" pitchFamily="34" charset="-122"/>
                <a:cs typeface="+mn-cs"/>
              </a:rPr>
              <a:t>系统质量</a:t>
            </a:r>
            <a:endPar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endParaRPr>
          </a:p>
          <a:p>
            <a:pPr marL="342900" marR="0" indent="-342900" defTabSz="914400" fontAlgn="auto">
              <a:lnSpc>
                <a:spcPct val="130000"/>
              </a:lnSpc>
              <a:spcBef>
                <a:spcPts val="0"/>
              </a:spcBef>
              <a:spcAft>
                <a:spcPts val="600"/>
              </a:spcAft>
              <a:buClrTx/>
              <a:buSzTx/>
              <a:buFont typeface="Arial" panose="020B0604020202020204" pitchFamily="34" charset="0"/>
              <a:buChar char="•"/>
              <a:defRPr/>
            </a:pP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开发</a:t>
            </a:r>
            <a:r>
              <a:rPr lang="zh-CN" altLang="en-US" dirty="0">
                <a:solidFill>
                  <a:prstClr val="black"/>
                </a:solidFill>
                <a:latin typeface="微软雅黑" panose="020B0503020204020204" pitchFamily="34" charset="-122"/>
                <a:ea typeface="微软雅黑" panose="020B0503020204020204" pitchFamily="34" charset="-122"/>
              </a:rPr>
              <a:t>者</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通常会雇用</a:t>
            </a:r>
            <a:r>
              <a:rPr kumimoji="0" lang="zh-CN" altLang="en-US" b="1" i="0" kern="1200" cap="none" spc="0" normalizeH="0" baseline="0" noProof="0" dirty="0">
                <a:solidFill>
                  <a:srgbClr val="4B649F"/>
                </a:solidFill>
                <a:latin typeface="微软雅黑" panose="020B0503020204020204" pitchFamily="34" charset="-122"/>
                <a:ea typeface="微软雅黑" panose="020B0503020204020204" pitchFamily="34" charset="-122"/>
                <a:cs typeface="+mn-cs"/>
              </a:rPr>
              <a:t>大量人力</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来标注原始数据，耗费人力与</a:t>
            </a:r>
            <a:r>
              <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rPr>
              <a:t>预算</a:t>
            </a:r>
            <a:endParaRPr kumimoji="0" lang="zh-CN" altLang="en-US" b="0" i="0" kern="1200" cap="none" spc="0" normalizeH="0" baseline="0" noProof="0" dirty="0">
              <a:solidFill>
                <a:prstClr val="black"/>
              </a:solidFill>
              <a:latin typeface="微软雅黑" panose="020B0503020204020204" pitchFamily="34" charset="-122"/>
              <a:ea typeface="微软雅黑" panose="020B0503020204020204" pitchFamily="34" charset="-122"/>
              <a:cs typeface="+mn-cs"/>
            </a:endParaRPr>
          </a:p>
          <a:p>
            <a:pPr marL="342900" marR="0" indent="-342900" defTabSz="914400" fontAlgn="auto">
              <a:lnSpc>
                <a:spcPct val="130000"/>
              </a:lnSpc>
              <a:spcBef>
                <a:spcPts val="0"/>
              </a:spcBef>
              <a:spcAft>
                <a:spcPts val="600"/>
              </a:spcAft>
              <a:buClrTx/>
              <a:buSzTx/>
              <a:buFont typeface="Arial" panose="020B0604020202020204" pitchFamily="34" charset="0"/>
              <a:buChar char="•"/>
              <a:defRPr/>
            </a:pPr>
            <a:r>
              <a:rPr lang="zh-CN" altLang="en-US" noProof="0" dirty="0">
                <a:solidFill>
                  <a:prstClr val="black"/>
                </a:solidFill>
                <a:latin typeface="微软雅黑" panose="020B0503020204020204" pitchFamily="34" charset="-122"/>
                <a:ea typeface="微软雅黑" panose="020B0503020204020204" pitchFamily="34" charset="-122"/>
                <a:sym typeface="+mn-ea"/>
              </a:rPr>
              <a:t>测试和优化目标检测系统已成为一项紧迫而具有挑战性的任务</a:t>
            </a:r>
            <a:endParaRPr lang="zh-CN" altLang="en-US" noProof="0" dirty="0">
              <a:solidFill>
                <a:prstClr val="black"/>
              </a:solidFill>
              <a:latin typeface="微软雅黑" panose="020B0503020204020204" pitchFamily="34" charset="-122"/>
              <a:ea typeface="微软雅黑" panose="020B0503020204020204" pitchFamily="34" charset="-122"/>
              <a:sym typeface="+mn-ea"/>
            </a:endParaRPr>
          </a:p>
        </p:txBody>
      </p:sp>
      <p:pic>
        <p:nvPicPr>
          <p:cNvPr id="33" name="图片 32"/>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205220" y="3971290"/>
            <a:ext cx="2376170" cy="1568450"/>
          </a:xfrm>
          <a:prstGeom prst="rect">
            <a:avLst/>
          </a:prstGeom>
        </p:spPr>
      </p:pic>
      <p:sp>
        <p:nvSpPr>
          <p:cNvPr id="6" name="文本框 5"/>
          <p:cNvSpPr txBox="1"/>
          <p:nvPr>
            <p:custDataLst>
              <p:tags r:id="rId4"/>
            </p:custDataLst>
          </p:nvPr>
        </p:nvSpPr>
        <p:spPr>
          <a:xfrm>
            <a:off x="6311265" y="5602605"/>
            <a:ext cx="2164080" cy="829945"/>
          </a:xfrm>
          <a:prstGeom prst="rect">
            <a:avLst/>
          </a:prstGeom>
          <a:noFill/>
        </p:spPr>
        <p:txBody>
          <a:bodyPr wrap="square" rtlCol="0" anchor="t">
            <a:spAutoFit/>
          </a:bodyPr>
          <a:p>
            <a:r>
              <a:rPr lang="zh-CN" altLang="en-US" sz="1200" dirty="0">
                <a:latin typeface="仿宋" panose="02010609060101010101" pitchFamily="49" charset="-122"/>
                <a:ea typeface="仿宋" panose="02010609060101010101" pitchFamily="49" charset="-122"/>
                <a:sym typeface="+mn-ea"/>
              </a:rPr>
              <a:t>2018年</a:t>
            </a:r>
            <a:r>
              <a:rPr lang="en-US" altLang="zh-CN" sz="1200" dirty="0">
                <a:latin typeface="仿宋" panose="02010609060101010101" pitchFamily="49" charset="-122"/>
                <a:ea typeface="仿宋" panose="02010609060101010101" pitchFamily="49" charset="-122"/>
                <a:sym typeface="+mn-ea"/>
              </a:rPr>
              <a:t>3</a:t>
            </a:r>
            <a:r>
              <a:rPr lang="zh-CN" altLang="en-US" sz="1200" dirty="0">
                <a:latin typeface="仿宋" panose="02010609060101010101" pitchFamily="49" charset="-122"/>
                <a:ea typeface="仿宋" panose="02010609060101010101" pitchFamily="49" charset="-122"/>
                <a:sym typeface="+mn-ea"/>
              </a:rPr>
              <a:t>月，优步(Uber)的一辆自动驾驶汽车因其目标检测系统的限制而未能检测到一名女性，导致她死亡。</a:t>
            </a:r>
            <a:endParaRPr lang="zh-CN" altLang="en-US" sz="1200" dirty="0">
              <a:latin typeface="仿宋" panose="02010609060101010101" pitchFamily="49" charset="-122"/>
              <a:ea typeface="仿宋" panose="02010609060101010101" pitchFamily="49" charset="-122"/>
              <a:sym typeface="+mn-ea"/>
            </a:endParaRPr>
          </a:p>
        </p:txBody>
      </p:sp>
      <p:sp>
        <p:nvSpPr>
          <p:cNvPr id="18" name="矩形 17"/>
          <p:cNvSpPr/>
          <p:nvPr>
            <p:custDataLst>
              <p:tags r:id="rId5"/>
            </p:custDataLst>
          </p:nvPr>
        </p:nvSpPr>
        <p:spPr>
          <a:xfrm>
            <a:off x="5713730" y="3489325"/>
            <a:ext cx="5746750" cy="29648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pic>
        <p:nvPicPr>
          <p:cNvPr id="7" name="图片 6" descr="Screen-Shot-2019-03-02-at-10.46.35-AM"/>
          <p:cNvPicPr>
            <a:picLocks noChangeAspect="1"/>
          </p:cNvPicPr>
          <p:nvPr>
            <p:custDataLst>
              <p:tags r:id="rId6"/>
            </p:custDataLst>
          </p:nvPr>
        </p:nvPicPr>
        <p:blipFill>
          <a:blip r:embed="rId7"/>
          <a:stretch>
            <a:fillRect/>
          </a:stretch>
        </p:blipFill>
        <p:spPr>
          <a:xfrm>
            <a:off x="9119235" y="3971290"/>
            <a:ext cx="1677670" cy="1534795"/>
          </a:xfrm>
          <a:prstGeom prst="rect">
            <a:avLst/>
          </a:prstGeom>
        </p:spPr>
      </p:pic>
      <p:sp>
        <p:nvSpPr>
          <p:cNvPr id="8" name="文本框 7"/>
          <p:cNvSpPr txBox="1"/>
          <p:nvPr>
            <p:custDataLst>
              <p:tags r:id="rId8"/>
            </p:custDataLst>
          </p:nvPr>
        </p:nvSpPr>
        <p:spPr>
          <a:xfrm>
            <a:off x="8962390" y="5602605"/>
            <a:ext cx="2214245" cy="829945"/>
          </a:xfrm>
          <a:prstGeom prst="rect">
            <a:avLst/>
          </a:prstGeom>
          <a:noFill/>
        </p:spPr>
        <p:txBody>
          <a:bodyPr wrap="square" rtlCol="0" anchor="t">
            <a:spAutoFit/>
          </a:bodyPr>
          <a:p>
            <a:pPr algn="l">
              <a:buClrTx/>
              <a:buSzTx/>
              <a:buFontTx/>
            </a:pPr>
            <a:r>
              <a:rPr lang="zh-CN" altLang="en-US" sz="1200" dirty="0">
                <a:latin typeface="仿宋" panose="02010609060101010101" pitchFamily="49" charset="-122"/>
                <a:ea typeface="仿宋" panose="02010609060101010101" pitchFamily="49" charset="-122"/>
                <a:sym typeface="+mn-ea"/>
              </a:rPr>
              <a:t>2019年，</a:t>
            </a:r>
            <a:r>
              <a:rPr lang="zh-CN" altLang="en-US" sz="1200" dirty="0">
                <a:latin typeface="仿宋" panose="02010609060101010101" pitchFamily="49" charset="-122"/>
                <a:ea typeface="仿宋" panose="02010609060101010101" pitchFamily="49" charset="-122"/>
              </a:rPr>
              <a:t>特斯拉的自动驾驶汽车与一辆卡车相撞，原因是其物体探测系统未能区分白色卡车和明亮的天空。</a:t>
            </a:r>
            <a:endParaRPr lang="zh-CN" altLang="en-US" sz="1200" dirty="0">
              <a:latin typeface="仿宋" panose="02010609060101010101" pitchFamily="49" charset="-122"/>
              <a:ea typeface="仿宋" panose="02010609060101010101" pitchFamily="49" charset="-122"/>
            </a:endParaRPr>
          </a:p>
        </p:txBody>
      </p:sp>
      <p:sp>
        <p:nvSpPr>
          <p:cNvPr id="9" name="文本框 8"/>
          <p:cNvSpPr txBox="1"/>
          <p:nvPr>
            <p:custDataLst>
              <p:tags r:id="rId9"/>
            </p:custDataLst>
          </p:nvPr>
        </p:nvSpPr>
        <p:spPr>
          <a:xfrm>
            <a:off x="5838190" y="3537585"/>
            <a:ext cx="5507355" cy="337185"/>
          </a:xfrm>
          <a:prstGeom prst="rect">
            <a:avLst/>
          </a:prstGeom>
          <a:noFill/>
        </p:spPr>
        <p:txBody>
          <a:bodyPr wrap="square" rtlCol="0">
            <a:spAutoFit/>
          </a:bodyPr>
          <a:p>
            <a:r>
              <a:rPr lang="zh-CN" altLang="en-US" sz="1600" b="1" noProof="0" dirty="0">
                <a:solidFill>
                  <a:srgbClr val="4B649F"/>
                </a:solidFill>
                <a:latin typeface="微软雅黑" panose="020B0503020204020204" pitchFamily="34" charset="-122"/>
                <a:ea typeface="微软雅黑" panose="020B0503020204020204" pitchFamily="34" charset="-122"/>
                <a:sym typeface="+mn-ea"/>
              </a:rPr>
              <a:t>面向自动驾驶的目标检测系统的可靠性令人担忧：</a:t>
            </a:r>
            <a:endParaRPr lang="zh-CN" altLang="en-US" sz="1600" b="1" noProof="0" dirty="0">
              <a:solidFill>
                <a:srgbClr val="4B649F"/>
              </a:solidFill>
              <a:latin typeface="微软雅黑" panose="020B0503020204020204" pitchFamily="34" charset="-122"/>
              <a:ea typeface="微软雅黑" panose="020B0503020204020204" pitchFamily="34" charset="-122"/>
              <a:sym typeface="+mn-ea"/>
            </a:endParaRPr>
          </a:p>
        </p:txBody>
      </p:sp>
      <p:sp>
        <p:nvSpPr>
          <p:cNvPr id="10" name="矩形 9"/>
          <p:cNvSpPr/>
          <p:nvPr>
            <p:custDataLst>
              <p:tags r:id="rId10"/>
            </p:custDataLst>
          </p:nvPr>
        </p:nvSpPr>
        <p:spPr>
          <a:xfrm>
            <a:off x="5713095" y="1154430"/>
            <a:ext cx="5747385" cy="2209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11" name="文本框 10"/>
          <p:cNvSpPr txBox="1"/>
          <p:nvPr>
            <p:custDataLst>
              <p:tags r:id="rId11"/>
            </p:custDataLst>
          </p:nvPr>
        </p:nvSpPr>
        <p:spPr>
          <a:xfrm>
            <a:off x="5838190" y="1195070"/>
            <a:ext cx="5507355" cy="337185"/>
          </a:xfrm>
          <a:prstGeom prst="rect">
            <a:avLst/>
          </a:prstGeom>
          <a:noFill/>
        </p:spPr>
        <p:txBody>
          <a:bodyPr wrap="square" rtlCol="0">
            <a:spAutoFit/>
          </a:bodyPr>
          <a:p>
            <a:r>
              <a:rPr lang="zh-CN" altLang="en-US" sz="1600" b="1" noProof="0" dirty="0">
                <a:solidFill>
                  <a:srgbClr val="4B649F"/>
                </a:solidFill>
                <a:latin typeface="微软雅黑" panose="020B0503020204020204" pitchFamily="34" charset="-122"/>
                <a:ea typeface="微软雅黑" panose="020B0503020204020204" pitchFamily="34" charset="-122"/>
                <a:sym typeface="+mn-ea"/>
              </a:rPr>
              <a:t>面向自动驾驶的目标检测数据集标注费用昂贵</a:t>
            </a:r>
            <a:r>
              <a:rPr lang="zh-CN" altLang="en-US" sz="1600" b="1" noProof="0" dirty="0">
                <a:solidFill>
                  <a:srgbClr val="6A005F"/>
                </a:solidFill>
                <a:latin typeface="微软雅黑" panose="020B0503020204020204" pitchFamily="34" charset="-122"/>
                <a:ea typeface="微软雅黑" panose="020B0503020204020204" pitchFamily="34" charset="-122"/>
                <a:sym typeface="+mn-ea"/>
              </a:rPr>
              <a:t>：</a:t>
            </a:r>
            <a:endParaRPr lang="zh-CN" altLang="en-US" sz="1600" b="1" noProof="0" dirty="0">
              <a:solidFill>
                <a:srgbClr val="6A005F"/>
              </a:solidFill>
              <a:latin typeface="微软雅黑" panose="020B0503020204020204" pitchFamily="34" charset="-122"/>
              <a:ea typeface="微软雅黑" panose="020B0503020204020204" pitchFamily="34" charset="-122"/>
              <a:sym typeface="+mn-ea"/>
            </a:endParaRPr>
          </a:p>
        </p:txBody>
      </p:sp>
      <p:sp>
        <p:nvSpPr>
          <p:cNvPr id="12" name="文本框 11"/>
          <p:cNvSpPr txBox="1"/>
          <p:nvPr>
            <p:custDataLst>
              <p:tags r:id="rId12"/>
            </p:custDataLst>
          </p:nvPr>
        </p:nvSpPr>
        <p:spPr>
          <a:xfrm>
            <a:off x="6155055" y="2598420"/>
            <a:ext cx="3458210" cy="306705"/>
          </a:xfrm>
          <a:prstGeom prst="rect">
            <a:avLst/>
          </a:prstGeom>
          <a:noFill/>
        </p:spPr>
        <p:txBody>
          <a:bodyPr wrap="square">
            <a:spAutoFit/>
          </a:bodyPr>
          <a:p>
            <a:r>
              <a:rPr lang="zh-CN" altLang="en-US" sz="1400" i="1" dirty="0">
                <a:latin typeface="Calibri" panose="020F0502020204030204" charset="0"/>
                <a:ea typeface="Calibri" panose="020F0502020204030204" charset="0"/>
                <a:cs typeface="Calibri" panose="020F0502020204030204" charset="0"/>
              </a:rPr>
              <a:t>目标检测数据集：</a:t>
            </a:r>
            <a:r>
              <a:rPr lang="en-US" altLang="zh-CN" sz="1400" i="1" dirty="0">
                <a:latin typeface="Calibri" panose="020F0502020204030204" charset="0"/>
                <a:ea typeface="Calibri" panose="020F0502020204030204" charset="0"/>
                <a:cs typeface="Calibri" panose="020F0502020204030204" charset="0"/>
                <a:sym typeface="+mn-ea"/>
              </a:rPr>
              <a:t>$65/1000</a:t>
            </a:r>
            <a:r>
              <a:rPr lang="zh-CN" altLang="en-US" sz="1400" i="1" dirty="0">
                <a:latin typeface="Calibri" panose="020F0502020204030204" charset="0"/>
                <a:ea typeface="Calibri" panose="020F0502020204030204" charset="0"/>
                <a:cs typeface="Calibri" panose="020F0502020204030204" charset="0"/>
                <a:sym typeface="+mn-ea"/>
              </a:rPr>
              <a:t>个物体</a:t>
            </a:r>
            <a:r>
              <a:rPr lang="en-US" altLang="zh-CN" sz="1400" i="1" dirty="0">
                <a:latin typeface="Calibri" panose="020F0502020204030204" charset="0"/>
                <a:ea typeface="Calibri" panose="020F0502020204030204" charset="0"/>
                <a:cs typeface="Calibri" panose="020F0502020204030204" charset="0"/>
              </a:rPr>
              <a:t> </a:t>
            </a:r>
            <a:endParaRPr lang="en-US" altLang="zh-CN" sz="1400" i="1" dirty="0">
              <a:latin typeface="Calibri" panose="020F0502020204030204" charset="0"/>
              <a:ea typeface="Calibri" panose="020F0502020204030204" charset="0"/>
              <a:cs typeface="Calibri" panose="020F0502020204030204" charset="0"/>
            </a:endParaRPr>
          </a:p>
        </p:txBody>
      </p:sp>
      <p:pic>
        <p:nvPicPr>
          <p:cNvPr id="15" name="图片 14"/>
          <p:cNvPicPr>
            <a:picLocks noChangeAspect="1"/>
          </p:cNvPicPr>
          <p:nvPr>
            <p:custDataLst>
              <p:tags r:id="rId13"/>
            </p:custDataLst>
          </p:nvPr>
        </p:nvPicPr>
        <p:blipFill>
          <a:blip r:embed="rId14"/>
          <a:stretch>
            <a:fillRect/>
          </a:stretch>
        </p:blipFill>
        <p:spPr>
          <a:xfrm>
            <a:off x="6030595" y="1543685"/>
            <a:ext cx="2080260" cy="572770"/>
          </a:xfrm>
          <a:prstGeom prst="rect">
            <a:avLst/>
          </a:prstGeom>
        </p:spPr>
      </p:pic>
      <p:sp>
        <p:nvSpPr>
          <p:cNvPr id="19" name="文本框 18"/>
          <p:cNvSpPr txBox="1"/>
          <p:nvPr>
            <p:custDataLst>
              <p:tags r:id="rId15"/>
            </p:custDataLst>
          </p:nvPr>
        </p:nvSpPr>
        <p:spPr>
          <a:xfrm>
            <a:off x="6205220" y="2127885"/>
            <a:ext cx="3255645" cy="306705"/>
          </a:xfrm>
          <a:prstGeom prst="rect">
            <a:avLst/>
          </a:prstGeom>
          <a:noFill/>
        </p:spPr>
        <p:txBody>
          <a:bodyPr wrap="square">
            <a:spAutoFit/>
          </a:bodyPr>
          <a:p>
            <a:r>
              <a:rPr lang="zh-CN" altLang="en-US" sz="1400" i="1" dirty="0">
                <a:latin typeface="Calibri" panose="020F0502020204030204" charset="0"/>
                <a:ea typeface="Calibri" panose="020F0502020204030204" charset="0"/>
                <a:cs typeface="Calibri" panose="020F0502020204030204" charset="0"/>
                <a:sym typeface="+mn-ea"/>
              </a:rPr>
              <a:t>分类数据集：</a:t>
            </a:r>
            <a:r>
              <a:rPr lang="en-US" altLang="zh-CN" sz="1400" i="1" dirty="0">
                <a:latin typeface="Calibri" panose="020F0502020204030204" charset="0"/>
                <a:ea typeface="Calibri" panose="020F0502020204030204" charset="0"/>
                <a:cs typeface="Calibri" panose="020F0502020204030204" charset="0"/>
                <a:sym typeface="+mn-ea"/>
              </a:rPr>
              <a:t>$35/1000</a:t>
            </a:r>
            <a:r>
              <a:rPr lang="zh-CN" altLang="en-US" sz="1400" i="1" dirty="0">
                <a:latin typeface="Calibri" panose="020F0502020204030204" charset="0"/>
                <a:ea typeface="Calibri" panose="020F0502020204030204" charset="0"/>
                <a:cs typeface="Calibri" panose="020F0502020204030204" charset="0"/>
                <a:sym typeface="+mn-ea"/>
              </a:rPr>
              <a:t>张图片</a:t>
            </a:r>
            <a:endParaRPr lang="zh-CN" altLang="en-US" sz="1400" i="1" dirty="0">
              <a:latin typeface="Calibri" panose="020F0502020204030204" charset="0"/>
              <a:ea typeface="Calibri" panose="020F0502020204030204" charset="0"/>
              <a:cs typeface="Calibri" panose="020F0502020204030204" charset="0"/>
              <a:sym typeface="+mn-ea"/>
            </a:endParaRPr>
          </a:p>
        </p:txBody>
      </p:sp>
      <p:pic>
        <p:nvPicPr>
          <p:cNvPr id="21" name="图形 20"/>
          <p:cNvPicPr>
            <a:picLocks noChangeAspect="1"/>
          </p:cNvPicPr>
          <p:nvPr>
            <p:custDataLst>
              <p:tags r:id="rId16"/>
            </p:custDataLst>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910580" y="2112645"/>
            <a:ext cx="400685" cy="400685"/>
          </a:xfrm>
          <a:prstGeom prst="rect">
            <a:avLst/>
          </a:prstGeom>
        </p:spPr>
      </p:pic>
      <p:pic>
        <p:nvPicPr>
          <p:cNvPr id="27" name="图形 26"/>
          <p:cNvPicPr>
            <a:picLocks noChangeAspect="1"/>
          </p:cNvPicPr>
          <p:nvPr>
            <p:custDataLst>
              <p:tags r:id="rId19"/>
            </p:custDataLst>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910580" y="2551430"/>
            <a:ext cx="400685" cy="400685"/>
          </a:xfrm>
          <a:prstGeom prst="rect">
            <a:avLst/>
          </a:prstGeom>
        </p:spPr>
      </p:pic>
      <p:sp>
        <p:nvSpPr>
          <p:cNvPr id="13" name="矩形: 圆角 23"/>
          <p:cNvSpPr/>
          <p:nvPr>
            <p:custDataLst>
              <p:tags r:id="rId20"/>
            </p:custDataLst>
          </p:nvPr>
        </p:nvSpPr>
        <p:spPr>
          <a:xfrm>
            <a:off x="5910580" y="1581150"/>
            <a:ext cx="3133090" cy="1507490"/>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p>
            <a:pPr algn="ctr"/>
            <a:endParaRPr lang="zh-CN" altLang="en-US"/>
          </a:p>
        </p:txBody>
      </p:sp>
      <p:sp>
        <p:nvSpPr>
          <p:cNvPr id="14" name="文本框 13"/>
          <p:cNvSpPr txBox="1"/>
          <p:nvPr>
            <p:custDataLst>
              <p:tags r:id="rId21"/>
            </p:custDataLst>
          </p:nvPr>
        </p:nvSpPr>
        <p:spPr>
          <a:xfrm>
            <a:off x="7950835" y="1735455"/>
            <a:ext cx="1236345" cy="275590"/>
          </a:xfrm>
          <a:prstGeom prst="rect">
            <a:avLst/>
          </a:prstGeom>
          <a:noFill/>
        </p:spPr>
        <p:txBody>
          <a:bodyPr wrap="square" rtlCol="0">
            <a:spAutoFit/>
          </a:bodyPr>
          <a:p>
            <a:r>
              <a:rPr sz="1200">
                <a:latin typeface="微软雅黑" panose="020B0503020204020204" pitchFamily="34" charset="-122"/>
                <a:ea typeface="微软雅黑" panose="020B0503020204020204" pitchFamily="34" charset="-122"/>
              </a:rPr>
              <a:t>数据标注服务</a:t>
            </a:r>
            <a:endParaRPr sz="1200">
              <a:latin typeface="微软雅黑" panose="020B0503020204020204" pitchFamily="34" charset="-122"/>
              <a:ea typeface="微软雅黑" panose="020B0503020204020204" pitchFamily="34" charset="-122"/>
            </a:endParaRPr>
          </a:p>
        </p:txBody>
      </p:sp>
      <p:sp>
        <p:nvSpPr>
          <p:cNvPr id="16" name="文本框 15"/>
          <p:cNvSpPr txBox="1"/>
          <p:nvPr>
            <p:custDataLst>
              <p:tags r:id="rId22"/>
            </p:custDataLst>
          </p:nvPr>
        </p:nvSpPr>
        <p:spPr>
          <a:xfrm>
            <a:off x="9119235" y="1532255"/>
            <a:ext cx="2232660" cy="2245360"/>
          </a:xfrm>
          <a:prstGeom prst="rect">
            <a:avLst/>
          </a:prstGeom>
          <a:noFill/>
        </p:spPr>
        <p:txBody>
          <a:bodyPr wrap="square" rtlCol="0">
            <a:spAutoFit/>
          </a:bodyPr>
          <a:p>
            <a:pPr marL="285750" indent="-285750">
              <a:buFont typeface="Wingdings" panose="05000000000000000000" charset="0"/>
              <a:buChar char="Ø"/>
            </a:pPr>
            <a:r>
              <a:rPr lang="zh-CN" altLang="en-US" sz="1400" noProof="0" dirty="0">
                <a:solidFill>
                  <a:prstClr val="black"/>
                </a:solidFill>
                <a:latin typeface="微软雅黑" panose="020B0503020204020204" pitchFamily="34" charset="-122"/>
                <a:ea typeface="微软雅黑" panose="020B0503020204020204" pitchFamily="34" charset="-122"/>
                <a:sym typeface="+mn-ea"/>
              </a:rPr>
              <a:t>传统数据集标注</a:t>
            </a:r>
            <a:r>
              <a:rPr lang="zh-CN" altLang="en-US" sz="1400" b="1" noProof="0" dirty="0">
                <a:solidFill>
                  <a:srgbClr val="4B649F"/>
                </a:solidFill>
                <a:latin typeface="微软雅黑" panose="020B0503020204020204" pitchFamily="34" charset="-122"/>
                <a:ea typeface="微软雅黑" panose="020B0503020204020204" pitchFamily="34" charset="-122"/>
                <a:sym typeface="+mn-ea"/>
              </a:rPr>
              <a:t>以图片为单位</a:t>
            </a:r>
            <a:r>
              <a:rPr lang="zh-CN" altLang="en-US" sz="1400" noProof="0" dirty="0">
                <a:solidFill>
                  <a:prstClr val="black"/>
                </a:solidFill>
                <a:latin typeface="微软雅黑" panose="020B0503020204020204" pitchFamily="34" charset="-122"/>
                <a:ea typeface="微软雅黑" panose="020B0503020204020204" pitchFamily="34" charset="-122"/>
                <a:sym typeface="+mn-ea"/>
              </a:rPr>
              <a:t>，而目标检测数据集</a:t>
            </a:r>
            <a:r>
              <a:rPr lang="zh-CN" altLang="en-US" sz="1400" b="1" noProof="0" dirty="0">
                <a:solidFill>
                  <a:srgbClr val="4B649F"/>
                </a:solidFill>
                <a:latin typeface="微软雅黑" panose="020B0503020204020204" pitchFamily="34" charset="-122"/>
                <a:ea typeface="微软雅黑" panose="020B0503020204020204" pitchFamily="34" charset="-122"/>
                <a:sym typeface="+mn-ea"/>
              </a:rPr>
              <a:t>以单个物体为单位</a:t>
            </a:r>
            <a:endParaRPr lang="zh-CN" altLang="en-US" sz="1400" noProof="0" dirty="0">
              <a:solidFill>
                <a:srgbClr val="4B649F"/>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altLang="en-US" sz="1400" noProof="0" dirty="0">
              <a:solidFill>
                <a:prstClr val="black"/>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altLang="en-US" sz="1400" noProof="0" dirty="0">
                <a:solidFill>
                  <a:prstClr val="black"/>
                </a:solidFill>
                <a:latin typeface="微软雅黑" panose="020B0503020204020204" pitchFamily="34" charset="-122"/>
                <a:ea typeface="微软雅黑" panose="020B0503020204020204" pitchFamily="34" charset="-122"/>
              </a:rPr>
              <a:t>目标检测数据集的</a:t>
            </a:r>
            <a:r>
              <a:rPr lang="zh-CN" altLang="en-US" sz="1400" b="1" noProof="0" dirty="0">
                <a:solidFill>
                  <a:srgbClr val="4B649F"/>
                </a:solidFill>
                <a:latin typeface="微软雅黑" panose="020B0503020204020204" pitchFamily="34" charset="-122"/>
                <a:ea typeface="微软雅黑" panose="020B0503020204020204" pitchFamily="34" charset="-122"/>
              </a:rPr>
              <a:t>标注费用</a:t>
            </a:r>
            <a:r>
              <a:rPr lang="zh-CN" altLang="en-US" sz="1400" noProof="0" dirty="0">
                <a:solidFill>
                  <a:prstClr val="black"/>
                </a:solidFill>
                <a:latin typeface="微软雅黑" panose="020B0503020204020204" pitchFamily="34" charset="-122"/>
                <a:ea typeface="微软雅黑" panose="020B0503020204020204" pitchFamily="34" charset="-122"/>
              </a:rPr>
              <a:t>比传统分类数据集</a:t>
            </a:r>
            <a:r>
              <a:rPr lang="zh-CN" altLang="en-US" sz="1400" b="1" noProof="0" dirty="0">
                <a:solidFill>
                  <a:srgbClr val="4B649F"/>
                </a:solidFill>
                <a:latin typeface="微软雅黑" panose="020B0503020204020204" pitchFamily="34" charset="-122"/>
                <a:ea typeface="微软雅黑" panose="020B0503020204020204" pitchFamily="34" charset="-122"/>
              </a:rPr>
              <a:t>高很多</a:t>
            </a:r>
            <a:endParaRPr lang="zh-CN" altLang="en-US" sz="1400" noProof="0" dirty="0">
              <a:solidFill>
                <a:srgbClr val="4B649F"/>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altLang="en-US" sz="1400" noProof="0" dirty="0">
              <a:solidFill>
                <a:prstClr val="black"/>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altLang="en-US" sz="1400" noProof="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37680" y="37465"/>
            <a:ext cx="10212779" cy="738893"/>
          </a:xfrm>
        </p:spPr>
        <p:txBody>
          <a:bodyPr/>
          <a:lstStyle/>
          <a:p>
            <a:r>
              <a:rPr lang="zh-CN" altLang="en-US" dirty="0"/>
              <a:t>介绍</a:t>
            </a:r>
            <a:endParaRPr lang="zh-CN" altLang="en-US" dirty="0"/>
          </a:p>
        </p:txBody>
      </p:sp>
      <p:sp>
        <p:nvSpPr>
          <p:cNvPr id="23" name="文本框 22"/>
          <p:cNvSpPr txBox="1"/>
          <p:nvPr>
            <p:custDataLst>
              <p:tags r:id="rId1"/>
            </p:custDataLst>
          </p:nvPr>
        </p:nvSpPr>
        <p:spPr>
          <a:xfrm>
            <a:off x="202565" y="1362075"/>
            <a:ext cx="11771630" cy="1289685"/>
          </a:xfrm>
          <a:prstGeom prst="rect">
            <a:avLst/>
          </a:prstGeom>
          <a:noFill/>
        </p:spPr>
        <p:txBody>
          <a:bodyPr wrap="square" rtlCol="0">
            <a:noAutofit/>
          </a:bodyPr>
          <a:p>
            <a:pPr marL="342900" marR="0" lvl="0" indent="-34290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r>
              <a:rPr kumimoji="0"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大多数</a:t>
            </a:r>
            <a:r>
              <a:rPr kumimoji="0" 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数据</a:t>
            </a:r>
            <a:r>
              <a:rPr kumimoji="0" lang="zh-CN" altLang="en-US" sz="2000" b="0" i="0" u="none" strike="noStrike" kern="1200" cap="none" spc="0" normalizeH="0" baseline="0" noProof="0" dirty="0">
                <a:ln>
                  <a:noFill/>
                </a:ln>
                <a:solidFill>
                  <a:srgbClr val="4B649F"/>
                </a:solidFill>
                <a:effectLst/>
                <a:uLnTx/>
                <a:uFillTx/>
                <a:latin typeface="微软雅黑" panose="020B0503020204020204" pitchFamily="34" charset="-122"/>
                <a:ea typeface="微软雅黑" panose="020B0503020204020204" pitchFamily="34" charset="-122"/>
                <a:cs typeface="+mn-cs"/>
              </a:rPr>
              <a:t>优先级范式</a:t>
            </a:r>
            <a:r>
              <a:rPr kumimoji="0"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都难以应用于</a:t>
            </a:r>
            <a:r>
              <a:rPr kumimoji="0" lang="zh-CN" altLang="en-US" sz="2000" b="0" i="0" u="none" strike="noStrike" kern="1200" cap="none" spc="0" normalizeH="0" baseline="0" noProof="0" dirty="0">
                <a:ln>
                  <a:noFill/>
                </a:ln>
                <a:solidFill>
                  <a:srgbClr val="4B649F"/>
                </a:solidFill>
                <a:effectLst/>
                <a:uLnTx/>
                <a:uFillTx/>
                <a:latin typeface="微软雅黑" panose="020B0503020204020204" pitchFamily="34" charset="-122"/>
                <a:ea typeface="微软雅黑" panose="020B0503020204020204" pitchFamily="34" charset="-122"/>
                <a:cs typeface="+mn-cs"/>
              </a:rPr>
              <a:t>目标检测系统</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目前的技术主要是为</a:t>
            </a:r>
            <a:r>
              <a:rPr kumimoji="0" lang="zh-CN" altLang="en-US" sz="2000" b="0" i="0" u="none" strike="noStrike" kern="1200" cap="none" spc="0" normalizeH="0" baseline="0" noProof="0" dirty="0">
                <a:ln>
                  <a:noFill/>
                </a:ln>
                <a:solidFill>
                  <a:srgbClr val="4B649F"/>
                </a:solidFill>
                <a:effectLst/>
                <a:uLnTx/>
                <a:uFillTx/>
                <a:latin typeface="微软雅黑" panose="020B0503020204020204" pitchFamily="34" charset="-122"/>
                <a:ea typeface="微软雅黑" panose="020B0503020204020204" pitchFamily="34" charset="-122"/>
                <a:cs typeface="+mn-cs"/>
              </a:rPr>
              <a:t>图像级任务</a:t>
            </a: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设计的，并不适合</a:t>
            </a:r>
            <a:r>
              <a:rPr kumimoji="0" lang="zh-CN" altLang="en-US" sz="2000" b="0" i="0" u="none" strike="noStrike" kern="1200" cap="none" spc="0" normalizeH="0" baseline="0" noProof="0" dirty="0">
                <a:ln>
                  <a:noFill/>
                </a:ln>
                <a:solidFill>
                  <a:srgbClr val="4B649F"/>
                </a:solidFill>
                <a:effectLst/>
                <a:uLnTx/>
                <a:uFillTx/>
                <a:latin typeface="微软雅黑" panose="020B0503020204020204" pitchFamily="34" charset="-122"/>
                <a:ea typeface="微软雅黑" panose="020B0503020204020204" pitchFamily="34" charset="-122"/>
                <a:cs typeface="+mn-cs"/>
              </a:rPr>
              <a:t>复杂的目标检测系统，</a:t>
            </a: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图像级方法</a:t>
            </a:r>
            <a:r>
              <a:rPr kumimoji="0" lang="zh-CN" altLang="en-US" sz="2000" b="0" i="0" u="none" strike="noStrike" kern="1200" cap="none" spc="0" normalizeH="0" baseline="0" noProof="0" dirty="0">
                <a:ln>
                  <a:noFill/>
                </a:ln>
                <a:solidFill>
                  <a:srgbClr val="4B649F"/>
                </a:solidFill>
                <a:effectLst/>
                <a:uLnTx/>
                <a:uFillTx/>
                <a:latin typeface="微软雅黑" panose="020B0503020204020204" pitchFamily="34" charset="-122"/>
                <a:ea typeface="微软雅黑" panose="020B0503020204020204" pitchFamily="34" charset="-122"/>
                <a:cs typeface="+mn-cs"/>
              </a:rPr>
              <a:t>浪费标注预算</a:t>
            </a:r>
            <a:endParaRPr kumimoji="0" lang="zh-CN" altLang="en-US" sz="2000" b="0" i="0" u="none" strike="noStrike" kern="1200" cap="none" spc="0" normalizeH="0" baseline="0" noProof="0" dirty="0">
              <a:ln>
                <a:noFill/>
              </a:ln>
              <a:solidFill>
                <a:srgbClr val="4B649F"/>
              </a:solidFill>
              <a:effectLst/>
              <a:uLnTx/>
              <a:uFillTx/>
              <a:latin typeface="微软雅黑" panose="020B0503020204020204" pitchFamily="34" charset="-122"/>
              <a:ea typeface="微软雅黑" panose="020B0503020204020204" pitchFamily="34" charset="-122"/>
              <a:cs typeface="+mn-cs"/>
            </a:endParaRPr>
          </a:p>
        </p:txBody>
      </p:sp>
      <p:pic>
        <p:nvPicPr>
          <p:cNvPr id="30" name="图片 29"/>
          <p:cNvPicPr>
            <a:picLocks noChangeAspect="1"/>
          </p:cNvPicPr>
          <p:nvPr>
            <p:custDataLst>
              <p:tags r:id="rId2"/>
            </p:custDataLst>
          </p:nvPr>
        </p:nvPicPr>
        <p:blipFill>
          <a:blip r:embed="rId3"/>
          <a:stretch>
            <a:fillRect/>
          </a:stretch>
        </p:blipFill>
        <p:spPr>
          <a:xfrm>
            <a:off x="3032760" y="3611880"/>
            <a:ext cx="5485765" cy="2678430"/>
          </a:xfrm>
          <a:prstGeom prst="rect">
            <a:avLst/>
          </a:prstGeom>
        </p:spPr>
      </p:pic>
      <p:sp>
        <p:nvSpPr>
          <p:cNvPr id="31" name="文本框 30"/>
          <p:cNvSpPr txBox="1"/>
          <p:nvPr>
            <p:custDataLst>
              <p:tags r:id="rId4"/>
            </p:custDataLst>
          </p:nvPr>
        </p:nvSpPr>
        <p:spPr>
          <a:xfrm>
            <a:off x="3845560" y="6384925"/>
            <a:ext cx="3851275" cy="337185"/>
          </a:xfrm>
          <a:prstGeom prst="rect">
            <a:avLst/>
          </a:prstGeom>
          <a:noFill/>
        </p:spPr>
        <p:txBody>
          <a:bodyPr wrap="square" rtlCol="0">
            <a:spAutoFit/>
          </a:bodyPr>
          <a:p>
            <a:r>
              <a:rPr lang="zh-CN" altLang="en-US" sz="1600" noProof="0" dirty="0">
                <a:ln>
                  <a:noFill/>
                </a:ln>
                <a:effectLst/>
                <a:uLnTx/>
                <a:uFillTx/>
                <a:latin typeface="微软雅黑" panose="020B0503020204020204" pitchFamily="34" charset="-122"/>
                <a:ea typeface="微软雅黑" panose="020B0503020204020204" pitchFamily="34" charset="-122"/>
              </a:rPr>
              <a:t>大量标注预算用于标注原本正确的数据</a:t>
            </a:r>
            <a:endParaRPr lang="zh-CN" altLang="en-US" sz="1600" noProof="0" dirty="0">
              <a:ln>
                <a:noFill/>
              </a:ln>
              <a:effectLst/>
              <a:uLnTx/>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137795" y="901700"/>
            <a:ext cx="1576070" cy="460375"/>
          </a:xfrm>
          <a:prstGeom prst="rect">
            <a:avLst/>
          </a:prstGeom>
          <a:noFill/>
        </p:spPr>
        <p:txBody>
          <a:bodyPr wrap="square" rtlCol="0">
            <a:spAutoFit/>
          </a:bodyPr>
          <a:p>
            <a:r>
              <a:rPr lang="zh-CN" altLang="en-US" sz="2400" b="1" dirty="0">
                <a:latin typeface="微软雅黑" panose="020B0503020204020204" pitchFamily="34" charset="-122"/>
                <a:ea typeface="微软雅黑" panose="020B0503020204020204" pitchFamily="34" charset="-122"/>
              </a:rPr>
              <a:t>现状</a:t>
            </a:r>
            <a:endParaRPr lang="zh-CN" altLang="en-US" sz="2400" b="1" dirty="0">
              <a:latin typeface="微软雅黑" panose="020B0503020204020204" pitchFamily="34" charset="-122"/>
              <a:ea typeface="微软雅黑" panose="020B0503020204020204" pitchFamily="34" charset="-122"/>
            </a:endParaRPr>
          </a:p>
        </p:txBody>
      </p:sp>
      <p:sp>
        <p:nvSpPr>
          <p:cNvPr id="6" name="文本框 5"/>
          <p:cNvSpPr txBox="1"/>
          <p:nvPr>
            <p:custDataLst>
              <p:tags r:id="rId5"/>
            </p:custDataLst>
          </p:nvPr>
        </p:nvSpPr>
        <p:spPr>
          <a:xfrm>
            <a:off x="202565" y="2298065"/>
            <a:ext cx="1576070" cy="460375"/>
          </a:xfrm>
          <a:prstGeom prst="rect">
            <a:avLst/>
          </a:prstGeom>
          <a:noFill/>
        </p:spPr>
        <p:txBody>
          <a:bodyPr wrap="square" rtlCol="0">
            <a:spAutoFit/>
          </a:bodyPr>
          <a:p>
            <a:r>
              <a:rPr lang="zh-CN" altLang="en-US" sz="2400" b="1" dirty="0">
                <a:latin typeface="微软雅黑" panose="020B0503020204020204" pitchFamily="34" charset="-122"/>
                <a:ea typeface="微软雅黑" panose="020B0503020204020204" pitchFamily="34" charset="-122"/>
              </a:rPr>
              <a:t>本文</a:t>
            </a:r>
            <a:r>
              <a:rPr lang="zh-CN" altLang="en-US" sz="2400" b="1" dirty="0">
                <a:latin typeface="微软雅黑" panose="020B0503020204020204" pitchFamily="34" charset="-122"/>
                <a:ea typeface="微软雅黑" panose="020B0503020204020204" pitchFamily="34" charset="-122"/>
              </a:rPr>
              <a:t>工作</a:t>
            </a:r>
            <a:endParaRPr lang="zh-CN" altLang="en-US" sz="24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322580" y="2777490"/>
            <a:ext cx="11179810" cy="758190"/>
          </a:xfrm>
          <a:prstGeom prst="rect">
            <a:avLst/>
          </a:prstGeom>
          <a:noFill/>
        </p:spPr>
        <p:txBody>
          <a:bodyPr wrap="square" rtlCol="0">
            <a:spAutoFit/>
          </a:bodyPr>
          <a:p>
            <a:pPr indent="0" fontAlgn="auto">
              <a:lnSpc>
                <a:spcPts val="2600"/>
              </a:lnSpc>
            </a:pPr>
            <a:r>
              <a:rPr lang="zh-CN" altLang="en-US" dirty="0">
                <a:latin typeface="微软雅黑" panose="020B0503020204020204" pitchFamily="34" charset="-122"/>
                <a:ea typeface="微软雅黑" panose="020B0503020204020204" pitchFamily="34" charset="-122"/>
              </a:rPr>
              <a:t>提出了一个名为DeepView的新测试优先级工具。DeepView专注于实例级别的错误检测，而不是图像级别，旨在通过优先选择需要标注的数据来节省标注时间与</a:t>
            </a:r>
            <a:r>
              <a:rPr lang="zh-CN" altLang="en-US" dirty="0">
                <a:latin typeface="微软雅黑" panose="020B0503020204020204" pitchFamily="34" charset="-122"/>
                <a:ea typeface="微软雅黑" panose="020B0503020204020204" pitchFamily="34" charset="-122"/>
              </a:rPr>
              <a:t>预算并提升模型性能。</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方法</a:t>
            </a:r>
            <a:endParaRPr lang="zh-CN" altLang="en-US"/>
          </a:p>
        </p:txBody>
      </p:sp>
      <p:pic>
        <p:nvPicPr>
          <p:cNvPr id="6" name="图片 5"/>
          <p:cNvPicPr>
            <a:picLocks noChangeAspect="1"/>
          </p:cNvPicPr>
          <p:nvPr>
            <p:custDataLst>
              <p:tags r:id="rId1"/>
            </p:custDataLst>
          </p:nvPr>
        </p:nvPicPr>
        <p:blipFill>
          <a:blip r:embed="rId2"/>
          <a:stretch>
            <a:fillRect/>
          </a:stretch>
        </p:blipFill>
        <p:spPr>
          <a:xfrm>
            <a:off x="3006090" y="2082165"/>
            <a:ext cx="8188325" cy="3393440"/>
          </a:xfrm>
          <a:prstGeom prst="rect">
            <a:avLst/>
          </a:prstGeom>
        </p:spPr>
      </p:pic>
      <p:sp>
        <p:nvSpPr>
          <p:cNvPr id="8" name="内容占位符 7"/>
          <p:cNvSpPr>
            <a:spLocks noGrp="1"/>
          </p:cNvSpPr>
          <p:nvPr>
            <p:ph sz="quarter" idx="13"/>
            <p:custDataLst>
              <p:tags r:id="rId3"/>
            </p:custDataLst>
          </p:nvPr>
        </p:nvSpPr>
        <p:spPr>
          <a:xfrm>
            <a:off x="31750" y="1013460"/>
            <a:ext cx="3024505" cy="2963545"/>
          </a:xfrm>
        </p:spPr>
        <p:txBody>
          <a:bodyPr/>
          <a:p>
            <a:r>
              <a:rPr lang="zh-CN" altLang="en-US"/>
              <a:t>总流程</a:t>
            </a:r>
            <a:endParaRPr lang="en-US" altLang="zh-CN"/>
          </a:p>
          <a:p>
            <a:pPr lvl="1"/>
            <a:r>
              <a:t>实例分割</a:t>
            </a:r>
            <a:r>
              <a:rPr lang="en-US" altLang="zh-CN"/>
              <a:t> </a:t>
            </a:r>
            <a:endParaRPr lang="en-US" altLang="zh-CN"/>
          </a:p>
          <a:p>
            <a:pPr lvl="1"/>
            <a:r>
              <a:t>能力计算</a:t>
            </a:r>
          </a:p>
          <a:p>
            <a:pPr lvl="1"/>
            <a:r>
              <a:rPr lang="en-US" altLang="zh-CN"/>
              <a:t>优先级排序</a:t>
            </a:r>
            <a:endParaRPr lang="en-US" altLang="zh-CN"/>
          </a:p>
          <a:p>
            <a:pPr lvl="1"/>
            <a:r>
              <a:rPr lang="en-US" altLang="zh-CN"/>
              <a:t>实例标注</a:t>
            </a:r>
            <a:endParaRPr lang="en-US" altLang="zh-C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方法</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p>
            <a:r>
              <a:rPr lang="zh-CN" altLang="en-US">
                <a:sym typeface="+mn-ea"/>
              </a:rPr>
              <a:t>分类能力（Cls-capability）计算</a:t>
            </a:r>
            <a:endParaRPr lang="zh-CN" altLang="en-US"/>
          </a:p>
          <a:p>
            <a:pPr lvl="1"/>
            <a:endParaRPr lang="en-US" altLang="zh-CN" dirty="0"/>
          </a:p>
        </p:txBody>
      </p:sp>
      <p:sp>
        <p:nvSpPr>
          <p:cNvPr id="10" name="文本框 9"/>
          <p:cNvSpPr txBox="1"/>
          <p:nvPr/>
        </p:nvSpPr>
        <p:spPr>
          <a:xfrm>
            <a:off x="228600" y="1590040"/>
            <a:ext cx="2196465" cy="368300"/>
          </a:xfrm>
          <a:prstGeom prst="rect">
            <a:avLst/>
          </a:prstGeom>
          <a:noFill/>
        </p:spPr>
        <p:txBody>
          <a:bodyPr wrap="square" rtlCol="0" anchor="t">
            <a:spAutoFit/>
          </a:bodyPr>
          <a:p>
            <a:r>
              <a:rPr lang="zh-CN" altLang="en-US" b="1" dirty="0">
                <a:latin typeface="微软雅黑" panose="020B0503020204020204" pitchFamily="34" charset="-122"/>
                <a:ea typeface="微软雅黑" panose="020B0503020204020204" pitchFamily="34" charset="-122"/>
              </a:rPr>
              <a:t>正则</a:t>
            </a:r>
            <a:r>
              <a:rPr lang="zh-CN" altLang="en-US" b="1" dirty="0">
                <a:latin typeface="微软雅黑" panose="020B0503020204020204" pitchFamily="34" charset="-122"/>
                <a:ea typeface="微软雅黑" panose="020B0503020204020204" pitchFamily="34" charset="-122"/>
              </a:rPr>
              <a:t>表示：</a:t>
            </a:r>
            <a:endParaRPr lang="zh-CN" altLang="en-US"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228600" y="4362450"/>
            <a:ext cx="4064000" cy="368300"/>
          </a:xfrm>
          <a:prstGeom prst="rect">
            <a:avLst/>
          </a:prstGeom>
          <a:noFill/>
        </p:spPr>
        <p:txBody>
          <a:bodyPr wrap="square" rtlCol="0">
            <a:spAutoFit/>
          </a:bodyPr>
          <a:p>
            <a:r>
              <a:rPr lang="zh-CN" altLang="en-US" b="1" dirty="0">
                <a:latin typeface="微软雅黑" panose="020B0503020204020204" pitchFamily="34" charset="-122"/>
                <a:ea typeface="微软雅黑" panose="020B0503020204020204" pitchFamily="34" charset="-122"/>
              </a:rPr>
              <a:t>分类能力计算公式：</a:t>
            </a:r>
            <a:endParaRPr lang="zh-CN" altLang="en-US"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72285" y="5801995"/>
            <a:ext cx="4064000" cy="368300"/>
          </a:xfrm>
          <a:prstGeom prst="rect">
            <a:avLst/>
          </a:prstGeom>
          <a:noFill/>
        </p:spPr>
        <p:txBody>
          <a:bodyPr wrap="square" rtlCol="0">
            <a:spAutoFit/>
          </a:bodyPr>
          <a:p>
            <a:r>
              <a:rPr lang="zh-CN" altLang="en-US" dirty="0">
                <a:solidFill>
                  <a:srgbClr val="FF0000"/>
                </a:solidFill>
                <a:latin typeface="微软雅黑" panose="020B0503020204020204" pitchFamily="34" charset="-122"/>
                <a:ea typeface="微软雅黑" panose="020B0503020204020204" pitchFamily="34" charset="-122"/>
              </a:rPr>
              <a:t>分类能力越差</a:t>
            </a:r>
            <a:r>
              <a:rPr lang="en-US" altLang="zh-CN" dirty="0">
                <a:solidFill>
                  <a:srgbClr val="FF0000"/>
                </a:solidFill>
                <a:latin typeface="微软雅黑" panose="020B0503020204020204" pitchFamily="34" charset="-122"/>
                <a:ea typeface="微软雅黑" panose="020B0503020204020204" pitchFamily="34" charset="-122"/>
              </a:rPr>
              <a:t>C</a:t>
            </a:r>
            <a:r>
              <a:rPr lang="zh-CN" altLang="en-US" dirty="0">
                <a:solidFill>
                  <a:srgbClr val="FF0000"/>
                </a:solidFill>
                <a:latin typeface="微软雅黑" panose="020B0503020204020204" pitchFamily="34" charset="-122"/>
                <a:ea typeface="微软雅黑" panose="020B0503020204020204" pitchFamily="34" charset="-122"/>
              </a:rPr>
              <a:t>的值越大</a:t>
            </a:r>
            <a:endParaRPr lang="zh-CN" altLang="en-US" dirty="0">
              <a:solidFill>
                <a:srgbClr val="FF0000"/>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custDataLst>
              <p:tags r:id="rId2"/>
            </p:custDataLst>
          </p:nvPr>
        </p:nvPicPr>
        <p:blipFill>
          <a:blip r:embed="rId3"/>
          <a:stretch>
            <a:fillRect/>
          </a:stretch>
        </p:blipFill>
        <p:spPr>
          <a:xfrm>
            <a:off x="1711960" y="1958340"/>
            <a:ext cx="6142990" cy="2138680"/>
          </a:xfrm>
          <a:prstGeom prst="rect">
            <a:avLst/>
          </a:prstGeom>
        </p:spPr>
      </p:pic>
      <p:pic>
        <p:nvPicPr>
          <p:cNvPr id="18" name="图片 17"/>
          <p:cNvPicPr>
            <a:picLocks noChangeAspect="1"/>
          </p:cNvPicPr>
          <p:nvPr>
            <p:custDataLst>
              <p:tags r:id="rId4"/>
            </p:custDataLst>
          </p:nvPr>
        </p:nvPicPr>
        <p:blipFill>
          <a:blip r:embed="rId5"/>
          <a:stretch>
            <a:fillRect/>
          </a:stretch>
        </p:blipFill>
        <p:spPr>
          <a:xfrm>
            <a:off x="7178675" y="4497070"/>
            <a:ext cx="2675255" cy="1703705"/>
          </a:xfrm>
          <a:prstGeom prst="rect">
            <a:avLst/>
          </a:prstGeom>
        </p:spPr>
      </p:pic>
      <p:pic>
        <p:nvPicPr>
          <p:cNvPr id="19" name="图片 18"/>
          <p:cNvPicPr>
            <a:picLocks noChangeAspect="1"/>
          </p:cNvPicPr>
          <p:nvPr>
            <p:custDataLst>
              <p:tags r:id="rId6"/>
            </p:custDataLst>
          </p:nvPr>
        </p:nvPicPr>
        <p:blipFill>
          <a:blip r:embed="rId7"/>
          <a:stretch>
            <a:fillRect/>
          </a:stretch>
        </p:blipFill>
        <p:spPr>
          <a:xfrm>
            <a:off x="1711960" y="4897755"/>
            <a:ext cx="1276350" cy="3524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方法</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normAutofit/>
          </a:bodyPr>
          <a:p>
            <a:r>
              <a:rPr lang="zh-CN" altLang="en-US">
                <a:sym typeface="+mn-ea"/>
              </a:rPr>
              <a:t>定位能力（Loc-capability）计算</a:t>
            </a:r>
            <a:endParaRPr lang="zh-CN" altLang="en-US"/>
          </a:p>
          <a:p>
            <a:pPr lvl="1"/>
            <a:endParaRPr lang="en-US" altLang="zh-CN" dirty="0"/>
          </a:p>
        </p:txBody>
      </p:sp>
      <p:pic>
        <p:nvPicPr>
          <p:cNvPr id="4" name="图片 3"/>
          <p:cNvPicPr>
            <a:picLocks noChangeAspect="1"/>
          </p:cNvPicPr>
          <p:nvPr>
            <p:custDataLst>
              <p:tags r:id="rId2"/>
            </p:custDataLst>
          </p:nvPr>
        </p:nvPicPr>
        <p:blipFill>
          <a:blip r:embed="rId3"/>
          <a:stretch>
            <a:fillRect/>
          </a:stretch>
        </p:blipFill>
        <p:spPr>
          <a:xfrm>
            <a:off x="194945" y="2663190"/>
            <a:ext cx="5042535" cy="3034030"/>
          </a:xfrm>
          <a:prstGeom prst="rect">
            <a:avLst/>
          </a:prstGeom>
        </p:spPr>
      </p:pic>
      <p:pic>
        <p:nvPicPr>
          <p:cNvPr id="5" name="图片 4"/>
          <p:cNvPicPr>
            <a:picLocks noChangeAspect="1"/>
          </p:cNvPicPr>
          <p:nvPr>
            <p:custDataLst>
              <p:tags r:id="rId4"/>
            </p:custDataLst>
          </p:nvPr>
        </p:nvPicPr>
        <p:blipFill>
          <a:blip r:embed="rId5"/>
          <a:srcRect t="-6522" r="45650"/>
          <a:stretch>
            <a:fillRect/>
          </a:stretch>
        </p:blipFill>
        <p:spPr>
          <a:xfrm>
            <a:off x="7250430" y="1822450"/>
            <a:ext cx="2164080" cy="377190"/>
          </a:xfrm>
          <a:prstGeom prst="rect">
            <a:avLst/>
          </a:prstGeom>
        </p:spPr>
      </p:pic>
      <p:pic>
        <p:nvPicPr>
          <p:cNvPr id="7" name="图片 6"/>
          <p:cNvPicPr>
            <a:picLocks noChangeAspect="1"/>
          </p:cNvPicPr>
          <p:nvPr>
            <p:custDataLst>
              <p:tags r:id="rId6"/>
            </p:custDataLst>
          </p:nvPr>
        </p:nvPicPr>
        <p:blipFill>
          <a:blip r:embed="rId7"/>
          <a:srcRect r="20903"/>
          <a:stretch>
            <a:fillRect/>
          </a:stretch>
        </p:blipFill>
        <p:spPr>
          <a:xfrm>
            <a:off x="6854825" y="3172460"/>
            <a:ext cx="3289935" cy="426720"/>
          </a:xfrm>
          <a:prstGeom prst="rect">
            <a:avLst/>
          </a:prstGeom>
        </p:spPr>
      </p:pic>
      <p:pic>
        <p:nvPicPr>
          <p:cNvPr id="9" name="图片 8"/>
          <p:cNvPicPr>
            <a:picLocks noChangeAspect="1"/>
          </p:cNvPicPr>
          <p:nvPr>
            <p:custDataLst>
              <p:tags r:id="rId8"/>
            </p:custDataLst>
          </p:nvPr>
        </p:nvPicPr>
        <p:blipFill>
          <a:blip r:embed="rId9"/>
          <a:srcRect r="20960"/>
          <a:stretch>
            <a:fillRect/>
          </a:stretch>
        </p:blipFill>
        <p:spPr>
          <a:xfrm>
            <a:off x="6034405" y="4095750"/>
            <a:ext cx="3781425" cy="1363345"/>
          </a:xfrm>
          <a:prstGeom prst="rect">
            <a:avLst/>
          </a:prstGeom>
        </p:spPr>
      </p:pic>
      <p:sp>
        <p:nvSpPr>
          <p:cNvPr id="10" name="文本框 9"/>
          <p:cNvSpPr txBox="1"/>
          <p:nvPr/>
        </p:nvSpPr>
        <p:spPr>
          <a:xfrm>
            <a:off x="228600" y="1590040"/>
            <a:ext cx="4884420" cy="922020"/>
          </a:xfrm>
          <a:prstGeom prst="rect">
            <a:avLst/>
          </a:prstGeom>
          <a:noFill/>
        </p:spPr>
        <p:txBody>
          <a:bodyPr wrap="square" rtlCol="0" anchor="t">
            <a:spAutoFit/>
          </a:bodyPr>
          <a:p>
            <a:r>
              <a:rPr lang="zh-CN" altLang="en-US" b="1" dirty="0">
                <a:latin typeface="微软雅黑" panose="020B0503020204020204" pitchFamily="34" charset="-122"/>
                <a:ea typeface="微软雅黑" panose="020B0503020204020204" pitchFamily="34" charset="-122"/>
              </a:rPr>
              <a:t>现状：</a:t>
            </a:r>
            <a:r>
              <a:rPr lang="zh-CN" altLang="en-US" dirty="0">
                <a:latin typeface="微软雅黑" panose="020B0503020204020204" pitchFamily="34" charset="-122"/>
                <a:ea typeface="微软雅黑" panose="020B0503020204020204" pitchFamily="34" charset="-122"/>
              </a:rPr>
              <a:t>一个训练良好的目标检测模型能够更精确地在较粗略的提议区域基础上定位目标；而训练不良的模型输出则更接近原始提议区域。</a:t>
            </a:r>
            <a:endParaRPr lang="zh-CN" altLang="en-US"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custDataLst>
              <p:tags r:id="rId10"/>
            </p:custDataLst>
          </p:nvPr>
        </p:nvPicPr>
        <p:blipFill>
          <a:blip r:embed="rId11"/>
          <a:stretch>
            <a:fillRect/>
          </a:stretch>
        </p:blipFill>
        <p:spPr>
          <a:xfrm>
            <a:off x="6348730" y="2200275"/>
            <a:ext cx="3014980" cy="656590"/>
          </a:xfrm>
          <a:prstGeom prst="rect">
            <a:avLst/>
          </a:prstGeom>
        </p:spPr>
      </p:pic>
      <p:sp>
        <p:nvSpPr>
          <p:cNvPr id="13" name="文本框 12"/>
          <p:cNvSpPr txBox="1"/>
          <p:nvPr/>
        </p:nvSpPr>
        <p:spPr>
          <a:xfrm>
            <a:off x="6034405" y="1454150"/>
            <a:ext cx="4064000" cy="337185"/>
          </a:xfrm>
          <a:prstGeom prst="rect">
            <a:avLst/>
          </a:prstGeom>
          <a:noFill/>
        </p:spPr>
        <p:txBody>
          <a:bodyPr wrap="square" rtlCol="0">
            <a:spAutoFit/>
          </a:bodyPr>
          <a:p>
            <a:r>
              <a:rPr lang="zh-CN" altLang="en-US" sz="1600" b="1" dirty="0">
                <a:latin typeface="微软雅黑" panose="020B0503020204020204" pitchFamily="34" charset="-122"/>
                <a:ea typeface="微软雅黑" panose="020B0503020204020204" pitchFamily="34" charset="-122"/>
              </a:rPr>
              <a:t>定位能力计算公式：</a:t>
            </a:r>
            <a:endParaRPr lang="zh-CN" altLang="en-US" sz="16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034405" y="2774950"/>
            <a:ext cx="3305810" cy="337185"/>
          </a:xfrm>
          <a:prstGeom prst="rect">
            <a:avLst/>
          </a:prstGeom>
          <a:noFill/>
        </p:spPr>
        <p:txBody>
          <a:bodyPr wrap="square" rtlCol="0">
            <a:spAutoFit/>
          </a:bodyPr>
          <a:p>
            <a:r>
              <a:rPr lang="zh-CN" altLang="en-US" sz="1600" b="1" dirty="0">
                <a:latin typeface="微软雅黑" panose="020B0503020204020204" pitchFamily="34" charset="-122"/>
                <a:ea typeface="微软雅黑" panose="020B0503020204020204" pitchFamily="34" charset="-122"/>
              </a:rPr>
              <a:t>并交集（重合比例）计算公式</a:t>
            </a:r>
            <a:r>
              <a:rPr lang="zh-CN" altLang="en-US"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9414510" y="2506345"/>
            <a:ext cx="2678430" cy="480060"/>
          </a:xfrm>
          <a:prstGeom prst="rect">
            <a:avLst/>
          </a:prstGeom>
          <a:noFill/>
        </p:spPr>
        <p:txBody>
          <a:bodyPr wrap="square" rtlCol="0">
            <a:noAutofit/>
          </a:bodyPr>
          <a:p>
            <a:r>
              <a:rPr lang="zh-CN" altLang="en-US" dirty="0">
                <a:solidFill>
                  <a:srgbClr val="FF0000"/>
                </a:solidFill>
                <a:latin typeface="微软雅黑" panose="020B0503020204020204" pitchFamily="34" charset="-122"/>
                <a:ea typeface="微软雅黑" panose="020B0503020204020204" pitchFamily="34" charset="-122"/>
              </a:rPr>
              <a:t>定位能力越差</a:t>
            </a:r>
            <a:r>
              <a:rPr lang="en-US" altLang="zh-CN" dirty="0">
                <a:solidFill>
                  <a:srgbClr val="FF0000"/>
                </a:solidFill>
                <a:latin typeface="微软雅黑" panose="020B0503020204020204" pitchFamily="34" charset="-122"/>
                <a:ea typeface="微软雅黑" panose="020B0503020204020204" pitchFamily="34" charset="-122"/>
              </a:rPr>
              <a:t>L</a:t>
            </a:r>
            <a:r>
              <a:rPr lang="zh-CN" altLang="en-US" dirty="0">
                <a:solidFill>
                  <a:srgbClr val="FF0000"/>
                </a:solidFill>
                <a:latin typeface="微软雅黑" panose="020B0503020204020204" pitchFamily="34" charset="-122"/>
                <a:ea typeface="微软雅黑" panose="020B0503020204020204" pitchFamily="34" charset="-122"/>
              </a:rPr>
              <a:t>的值越大</a:t>
            </a:r>
            <a:endParaRPr lang="zh-CN" altLang="en-US" dirty="0">
              <a:solidFill>
                <a:srgbClr val="FF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custDataLst>
              <p:tags r:id="rId12"/>
            </p:custDataLst>
          </p:nvPr>
        </p:nvPicPr>
        <p:blipFill>
          <a:blip r:embed="rId13"/>
          <a:stretch>
            <a:fillRect/>
          </a:stretch>
        </p:blipFill>
        <p:spPr>
          <a:xfrm>
            <a:off x="6034405" y="5479415"/>
            <a:ext cx="4680585" cy="1378585"/>
          </a:xfrm>
          <a:prstGeom prst="rect">
            <a:avLst/>
          </a:prstGeom>
        </p:spPr>
      </p:pic>
      <p:sp>
        <p:nvSpPr>
          <p:cNvPr id="11" name="文本框 10"/>
          <p:cNvSpPr txBox="1"/>
          <p:nvPr>
            <p:custDataLst>
              <p:tags r:id="rId14"/>
            </p:custDataLst>
          </p:nvPr>
        </p:nvSpPr>
        <p:spPr>
          <a:xfrm>
            <a:off x="6034405" y="3659505"/>
            <a:ext cx="4064000" cy="337185"/>
          </a:xfrm>
          <a:prstGeom prst="rect">
            <a:avLst/>
          </a:prstGeom>
          <a:noFill/>
        </p:spPr>
        <p:txBody>
          <a:bodyPr wrap="square" rtlCol="0">
            <a:spAutoFit/>
          </a:bodyPr>
          <a:p>
            <a:r>
              <a:rPr lang="zh-CN" altLang="en-US" sz="1600" b="1" dirty="0">
                <a:latin typeface="微软雅黑" panose="020B0503020204020204" pitchFamily="34" charset="-122"/>
                <a:ea typeface="微软雅黑" panose="020B0503020204020204" pitchFamily="34" charset="-122"/>
              </a:rPr>
              <a:t>提议</a:t>
            </a:r>
            <a:r>
              <a:rPr lang="zh-CN" altLang="en-US" sz="1600" b="1" dirty="0">
                <a:latin typeface="微软雅黑" panose="020B0503020204020204" pitchFamily="34" charset="-122"/>
                <a:ea typeface="微软雅黑" panose="020B0503020204020204" pitchFamily="34" charset="-122"/>
              </a:rPr>
              <a:t>区域计算公式：</a:t>
            </a:r>
            <a:endParaRPr lang="zh-CN" altLang="en-US" sz="1600" b="1" dirty="0">
              <a:latin typeface="微软雅黑" panose="020B0503020204020204" pitchFamily="34" charset="-122"/>
              <a:ea typeface="微软雅黑" panose="020B0503020204020204" pitchFamily="34" charset="-122"/>
            </a:endParaRPr>
          </a:p>
        </p:txBody>
      </p:sp>
      <p:pic>
        <p:nvPicPr>
          <p:cNvPr id="16" name="图片 15"/>
          <p:cNvPicPr>
            <a:picLocks noChangeAspect="1"/>
          </p:cNvPicPr>
          <p:nvPr>
            <p:custDataLst>
              <p:tags r:id="rId15"/>
            </p:custDataLst>
          </p:nvPr>
        </p:nvPicPr>
        <p:blipFill>
          <a:blip r:embed="rId16"/>
          <a:stretch>
            <a:fillRect/>
          </a:stretch>
        </p:blipFill>
        <p:spPr>
          <a:xfrm>
            <a:off x="9633585" y="1220470"/>
            <a:ext cx="2019300" cy="1285875"/>
          </a:xfrm>
          <a:prstGeom prst="rect">
            <a:avLst/>
          </a:prstGeom>
        </p:spPr>
      </p:pic>
      <p:sp>
        <p:nvSpPr>
          <p:cNvPr id="18" name="文本框 17"/>
          <p:cNvSpPr txBox="1"/>
          <p:nvPr/>
        </p:nvSpPr>
        <p:spPr>
          <a:xfrm>
            <a:off x="9815830" y="4455160"/>
            <a:ext cx="2305685" cy="645160"/>
          </a:xfrm>
          <a:prstGeom prst="rect">
            <a:avLst/>
          </a:prstGeom>
          <a:noFill/>
        </p:spPr>
        <p:txBody>
          <a:bodyPr wrap="square" rtlCol="0" anchor="t">
            <a:spAutoFit/>
          </a:bodyPr>
          <a:p>
            <a:r>
              <a:rPr lang="zh-CN" altLang="en-US" sz="1200" b="1" dirty="0">
                <a:latin typeface="微软雅黑" panose="020B0503020204020204" pitchFamily="34" charset="-122"/>
                <a:ea typeface="微软雅黑" panose="020B0503020204020204" pitchFamily="34" charset="-122"/>
              </a:rPr>
              <a:t>直接保存提议区域浪费计算资源，因此通过最终检测框和回归信息来推导模型视角的方法</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方法</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normAutofit/>
          </a:bodyPr>
          <a:p>
            <a:r>
              <a:rPr lang="zh-CN" altLang="en-US"/>
              <a:t>DeepView算法</a:t>
            </a:r>
            <a:r>
              <a:rPr lang="zh-CN" altLang="en-US"/>
              <a:t>概述</a:t>
            </a:r>
            <a:endParaRPr lang="zh-CN" altLang="en-US"/>
          </a:p>
          <a:p>
            <a:pPr lvl="1"/>
            <a:endParaRPr lang="en-US" altLang="zh-CN" dirty="0"/>
          </a:p>
        </p:txBody>
      </p:sp>
      <p:pic>
        <p:nvPicPr>
          <p:cNvPr id="17" name="图片 16"/>
          <p:cNvPicPr>
            <a:picLocks noChangeAspect="1"/>
          </p:cNvPicPr>
          <p:nvPr>
            <p:custDataLst>
              <p:tags r:id="rId2"/>
            </p:custDataLst>
          </p:nvPr>
        </p:nvPicPr>
        <p:blipFill>
          <a:blip r:embed="rId3"/>
          <a:stretch>
            <a:fillRect/>
          </a:stretch>
        </p:blipFill>
        <p:spPr>
          <a:xfrm>
            <a:off x="452120" y="1956435"/>
            <a:ext cx="5022850" cy="2817495"/>
          </a:xfrm>
          <a:prstGeom prst="rect">
            <a:avLst/>
          </a:prstGeom>
        </p:spPr>
      </p:pic>
      <p:pic>
        <p:nvPicPr>
          <p:cNvPr id="19" name="图片 18"/>
          <p:cNvPicPr>
            <a:picLocks noChangeAspect="1"/>
          </p:cNvPicPr>
          <p:nvPr>
            <p:custDataLst>
              <p:tags r:id="rId4"/>
            </p:custDataLst>
          </p:nvPr>
        </p:nvPicPr>
        <p:blipFill>
          <a:blip r:embed="rId5"/>
          <a:stretch>
            <a:fillRect/>
          </a:stretch>
        </p:blipFill>
        <p:spPr>
          <a:xfrm>
            <a:off x="6174740" y="963930"/>
            <a:ext cx="4115435" cy="5459730"/>
          </a:xfrm>
          <a:prstGeom prst="rect">
            <a:avLst/>
          </a:prstGeom>
        </p:spPr>
      </p:pic>
      <p:sp>
        <p:nvSpPr>
          <p:cNvPr id="20" name="文本框 19"/>
          <p:cNvSpPr txBox="1"/>
          <p:nvPr/>
        </p:nvSpPr>
        <p:spPr>
          <a:xfrm>
            <a:off x="1272540" y="5029835"/>
            <a:ext cx="4064000" cy="922020"/>
          </a:xfrm>
          <a:prstGeom prst="rect">
            <a:avLst/>
          </a:prstGeom>
          <a:noFill/>
        </p:spPr>
        <p:txBody>
          <a:bodyPr wrap="square" rtlCol="0">
            <a:spAutoFit/>
          </a:bodyPr>
          <a:p>
            <a:r>
              <a:rPr lang="zh-CN" altLang="en-US" dirty="0">
                <a:solidFill>
                  <a:srgbClr val="FF0000"/>
                </a:solidFill>
                <a:latin typeface="微软雅黑" panose="020B0503020204020204" pitchFamily="34" charset="-122"/>
                <a:ea typeface="微软雅黑" panose="020B0503020204020204" pitchFamily="34" charset="-122"/>
              </a:rPr>
              <a:t>得到两个指标相乘则为最后的排序指标</a:t>
            </a:r>
            <a:r>
              <a:rPr lang="en-US" altLang="zh-CN" dirty="0">
                <a:solidFill>
                  <a:srgbClr val="FF0000"/>
                </a:solidFill>
                <a:latin typeface="微软雅黑" panose="020B0503020204020204" pitchFamily="34" charset="-122"/>
                <a:ea typeface="微软雅黑" panose="020B0503020204020204" pitchFamily="34" charset="-122"/>
              </a:rPr>
              <a:t>M</a:t>
            </a:r>
            <a:r>
              <a:rPr lang="zh-CN" altLang="en-US" dirty="0">
                <a:solidFill>
                  <a:srgbClr val="FF0000"/>
                </a:solidFill>
                <a:latin typeface="微软雅黑" panose="020B0503020204020204" pitchFamily="34" charset="-122"/>
                <a:ea typeface="微软雅黑" panose="020B0503020204020204" pitchFamily="34" charset="-122"/>
              </a:rPr>
              <a:t>，值越大</a:t>
            </a:r>
            <a:r>
              <a:rPr lang="zh-CN" altLang="en-US" dirty="0">
                <a:solidFill>
                  <a:srgbClr val="FF0000"/>
                </a:solidFill>
                <a:latin typeface="微软雅黑" panose="020B0503020204020204" pitchFamily="34" charset="-122"/>
                <a:ea typeface="微软雅黑" panose="020B0503020204020204" pitchFamily="34" charset="-122"/>
              </a:rPr>
              <a:t>代表实例更有可能显示对象检测模型中的错误。</a:t>
            </a:r>
            <a:endParaRPr lang="zh-CN" altLang="en-US"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实验设计</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normAutofit/>
          </a:bodyPr>
          <a:p>
            <a:r>
              <a:rPr lang="zh-CN" altLang="en-US"/>
              <a:t>数据集和模型</a:t>
            </a:r>
            <a:r>
              <a:rPr lang="zh-CN" altLang="en-US"/>
              <a:t>选择</a:t>
            </a:r>
            <a:endParaRPr lang="zh-CN" altLang="en-US"/>
          </a:p>
          <a:p>
            <a:pPr lvl="1"/>
            <a:endParaRPr lang="en-US" altLang="zh-CN" dirty="0"/>
          </a:p>
        </p:txBody>
      </p:sp>
      <p:pic>
        <p:nvPicPr>
          <p:cNvPr id="2" name="图片 1"/>
          <p:cNvPicPr>
            <a:picLocks noChangeAspect="1"/>
          </p:cNvPicPr>
          <p:nvPr>
            <p:custDataLst>
              <p:tags r:id="rId2"/>
            </p:custDataLst>
          </p:nvPr>
        </p:nvPicPr>
        <p:blipFill>
          <a:blip r:embed="rId3"/>
          <a:srcRect t="28333"/>
          <a:stretch>
            <a:fillRect/>
          </a:stretch>
        </p:blipFill>
        <p:spPr>
          <a:xfrm>
            <a:off x="2049145" y="1558290"/>
            <a:ext cx="7439025" cy="2512060"/>
          </a:xfrm>
          <a:prstGeom prst="rect">
            <a:avLst/>
          </a:prstGeom>
        </p:spPr>
      </p:pic>
      <p:sp>
        <p:nvSpPr>
          <p:cNvPr id="4" name="文本框 3"/>
          <p:cNvSpPr txBox="1"/>
          <p:nvPr/>
        </p:nvSpPr>
        <p:spPr>
          <a:xfrm>
            <a:off x="1418590" y="4070350"/>
            <a:ext cx="8700135" cy="2030095"/>
          </a:xfrm>
          <a:prstGeom prst="rect">
            <a:avLst/>
          </a:prstGeom>
          <a:noFill/>
        </p:spPr>
        <p:txBody>
          <a:bodyPr wrap="square" rtlCol="0" anchor="t">
            <a:spAutoFit/>
          </a:bodyPr>
          <a:p>
            <a:r>
              <a:rPr lang="zh-CN" altLang="en-US" b="1" dirty="0">
                <a:latin typeface="微软雅黑" panose="020B0503020204020204" pitchFamily="34" charset="-122"/>
                <a:ea typeface="微软雅黑" panose="020B0503020204020204" pitchFamily="34" charset="-122"/>
                <a:sym typeface="+mn-ea"/>
              </a:rPr>
              <a:t>SSD（Single Shot MultiBox Detector）：</a:t>
            </a:r>
            <a:r>
              <a:rPr lang="zh-CN" altLang="en-US" dirty="0">
                <a:latin typeface="微软雅黑" panose="020B0503020204020204" pitchFamily="34" charset="-122"/>
                <a:ea typeface="微软雅黑" panose="020B0503020204020204" pitchFamily="34" charset="-122"/>
                <a:sym typeface="+mn-ea"/>
              </a:rPr>
              <a:t>代表性的单阶段模型，不需要候选区域生成器，而是在网络中直接提取特征，并使用这些局部特征作为候选区域来进行区域调整和目标分类。</a:t>
            </a:r>
            <a:endParaRPr lang="zh-CN" altLang="en-US" dirty="0">
              <a:latin typeface="微软雅黑" panose="020B0503020204020204" pitchFamily="34" charset="-122"/>
              <a:ea typeface="微软雅黑" panose="020B0503020204020204" pitchFamily="34" charset="-122"/>
              <a:sym typeface="+mn-ea"/>
            </a:endParaRPr>
          </a:p>
          <a:p>
            <a:endParaRPr lang="zh-CN" altLang="en-US" dirty="0">
              <a:latin typeface="微软雅黑" panose="020B0503020204020204" pitchFamily="34" charset="-122"/>
              <a:ea typeface="微软雅黑" panose="020B0503020204020204" pitchFamily="34" charset="-122"/>
              <a:sym typeface="+mn-ea"/>
            </a:endParaRPr>
          </a:p>
          <a:p>
            <a:r>
              <a:rPr lang="zh-CN" altLang="en-US" b="1" dirty="0">
                <a:latin typeface="微软雅黑" panose="020B0503020204020204" pitchFamily="34" charset="-122"/>
                <a:ea typeface="微软雅黑" panose="020B0503020204020204" pitchFamily="34" charset="-122"/>
              </a:rPr>
              <a:t>Faster R-CNN：</a:t>
            </a:r>
            <a:r>
              <a:rPr lang="zh-CN" altLang="en-US" dirty="0">
                <a:latin typeface="微软雅黑" panose="020B0503020204020204" pitchFamily="34" charset="-122"/>
                <a:ea typeface="微软雅黑" panose="020B0503020204020204" pitchFamily="34" charset="-122"/>
              </a:rPr>
              <a:t>代表性的两阶段模型，首先进行区域生成，这些生成的区域被称为候选区域（proposals），然后使用卷积神经网络（CNN）对这些候选区域进行特征提取，然后</a:t>
            </a:r>
            <a:r>
              <a:rPr lang="zh-CN" altLang="en-US" dirty="0">
                <a:latin typeface="微软雅黑" panose="020B0503020204020204" pitchFamily="34" charset="-122"/>
                <a:ea typeface="微软雅黑" panose="020B0503020204020204" pitchFamily="34" charset="-122"/>
              </a:rPr>
              <a:t>进行调整和目标分类</a:t>
            </a:r>
            <a:endParaRPr lang="zh-CN" altLang="en-US"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801870" y="6252845"/>
            <a:ext cx="2588260" cy="368300"/>
          </a:xfrm>
          <a:prstGeom prst="rect">
            <a:avLst/>
          </a:prstGeom>
          <a:noFill/>
        </p:spPr>
        <p:txBody>
          <a:bodyPr wrap="square" rtlCol="0" anchor="t">
            <a:spAutoFit/>
          </a:bodyPr>
          <a:p>
            <a:r>
              <a:rPr lang="zh-CN" altLang="en-US" dirty="0">
                <a:solidFill>
                  <a:srgbClr val="FF0000"/>
                </a:solidFill>
                <a:latin typeface="微软雅黑" panose="020B0503020204020204" pitchFamily="34" charset="-122"/>
                <a:ea typeface="微软雅黑" panose="020B0503020204020204" pitchFamily="34" charset="-122"/>
              </a:rPr>
              <a:t>确保实验结果的通用性</a:t>
            </a:r>
            <a:endParaRPr lang="zh-CN" altLang="en-US"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实验设计</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normAutofit/>
          </a:bodyPr>
          <a:p>
            <a:r>
              <a:rPr lang="zh-CN" altLang="en-US"/>
              <a:t>基准方法</a:t>
            </a:r>
            <a:endParaRPr lang="zh-CN" altLang="en-US"/>
          </a:p>
          <a:p>
            <a:pPr lvl="1"/>
            <a:endParaRPr lang="en-US" altLang="zh-CN" dirty="0"/>
          </a:p>
        </p:txBody>
      </p:sp>
      <p:sp>
        <p:nvSpPr>
          <p:cNvPr id="6" name="文本框 5"/>
          <p:cNvSpPr txBox="1"/>
          <p:nvPr/>
        </p:nvSpPr>
        <p:spPr>
          <a:xfrm>
            <a:off x="642620" y="1558290"/>
            <a:ext cx="10457815" cy="4892675"/>
          </a:xfrm>
          <a:prstGeom prst="rect">
            <a:avLst/>
          </a:prstGeom>
          <a:noFill/>
        </p:spPr>
        <p:txBody>
          <a:bodyPr wrap="square" rtlCol="0" anchor="t">
            <a:spAutoFit/>
          </a:bodyPr>
          <a:p>
            <a:r>
              <a:rPr lang="zh-CN" altLang="en-US" sz="2000" b="1" dirty="0">
                <a:latin typeface="微软雅黑" panose="020B0503020204020204" pitchFamily="34" charset="-122"/>
                <a:ea typeface="微软雅黑" panose="020B0503020204020204" pitchFamily="34" charset="-122"/>
              </a:rPr>
              <a:t>研究背景：</a:t>
            </a:r>
            <a:endParaRPr lang="zh-CN" altLang="en-US" sz="2000" b="1"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a:p>
            <a:pPr indent="457200"/>
            <a:r>
              <a:rPr lang="zh-CN" altLang="en-US" dirty="0">
                <a:latin typeface="微软雅黑" panose="020B0503020204020204" pitchFamily="34" charset="-122"/>
                <a:ea typeface="微软雅黑" panose="020B0503020204020204" pitchFamily="34" charset="-122"/>
              </a:rPr>
              <a:t>目前还没有专门为目标检测模型设计的测试优先级技术，现有的优先级技术难以直接应用于目标检测系统。</a:t>
            </a:r>
            <a:endParaRPr lang="zh-CN" altLang="en-US"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r>
              <a:rPr lang="zh-CN" altLang="en-US" sz="2000" b="1" dirty="0">
                <a:latin typeface="微软雅黑" panose="020B0503020204020204" pitchFamily="34" charset="-122"/>
                <a:ea typeface="微软雅黑" panose="020B0503020204020204" pitchFamily="34" charset="-122"/>
              </a:rPr>
              <a:t>具体基准方法：</a:t>
            </a:r>
            <a:endParaRPr lang="zh-CN" altLang="en-US" sz="2000" b="1"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pPr marL="285750" indent="-285750">
              <a:buFont typeface="Wingdings" panose="05000000000000000000" charset="0"/>
              <a:buChar char="l"/>
            </a:pPr>
            <a:r>
              <a:rPr lang="zh-CN" altLang="en-US" b="1" dirty="0">
                <a:latin typeface="微软雅黑" panose="020B0503020204020204" pitchFamily="34" charset="-122"/>
                <a:ea typeface="微软雅黑" panose="020B0503020204020204" pitchFamily="34" charset="-122"/>
              </a:rPr>
              <a:t>DeepGini：</a:t>
            </a:r>
            <a:r>
              <a:rPr lang="zh-CN" altLang="en-US" dirty="0">
                <a:latin typeface="微软雅黑" panose="020B0503020204020204" pitchFamily="34" charset="-122"/>
                <a:ea typeface="微软雅黑" panose="020B0503020204020204" pitchFamily="34" charset="-122"/>
              </a:rPr>
              <a:t>这是一个通用的分类系统测试优先级方法，其核心思想是计算图片预测结果的基尼系数（Gini coefficient）。为了尽可能将这一技术迁移到目标检测模型上，作者计算了模型对单张图片输出的多个分数的基尼系数。</a:t>
            </a:r>
            <a:endParaRPr lang="zh-CN" altLang="en-US" dirty="0">
              <a:latin typeface="微软雅黑" panose="020B0503020204020204" pitchFamily="34" charset="-122"/>
              <a:ea typeface="微软雅黑" panose="020B0503020204020204" pitchFamily="34" charset="-122"/>
            </a:endParaRPr>
          </a:p>
          <a:p>
            <a:pPr marL="285750" indent="-285750">
              <a:buFont typeface="Wingdings" panose="05000000000000000000" charset="0"/>
              <a:buChar char="l"/>
            </a:pPr>
            <a:r>
              <a:rPr lang="zh-CN" altLang="en-US" b="1" dirty="0">
                <a:latin typeface="微软雅黑" panose="020B0503020204020204" pitchFamily="34" charset="-122"/>
                <a:ea typeface="微软雅黑" panose="020B0503020204020204" pitchFamily="34" charset="-122"/>
              </a:rPr>
              <a:t>Margin (1vs2-Sum) 和 Entropy：</a:t>
            </a:r>
            <a:r>
              <a:rPr lang="zh-CN" altLang="en-US" dirty="0">
                <a:latin typeface="微软雅黑" panose="020B0503020204020204" pitchFamily="34" charset="-122"/>
                <a:ea typeface="微软雅黑" panose="020B0503020204020204" pitchFamily="34" charset="-122"/>
              </a:rPr>
              <a:t>这是两种最先进的目标检测模型主动学习方法，使用这些方法中的排名算法来与DeepView进行比较。Margin方法的作者提出了不同的计算方法（1vs2-Max、1vs2-Avg、1vs2-Sum），在本文中使用了论文中报告的最佳算法。</a:t>
            </a:r>
            <a:endParaRPr lang="zh-CN" altLang="en-US" dirty="0">
              <a:latin typeface="微软雅黑" panose="020B0503020204020204" pitchFamily="34" charset="-122"/>
              <a:ea typeface="微软雅黑" panose="020B0503020204020204" pitchFamily="34" charset="-122"/>
            </a:endParaRPr>
          </a:p>
          <a:p>
            <a:pPr marL="285750" indent="-285750">
              <a:buFont typeface="Wingdings" panose="05000000000000000000" charset="0"/>
              <a:buChar char="l"/>
            </a:pPr>
            <a:r>
              <a:rPr lang="zh-CN" altLang="en-US" b="1" dirty="0">
                <a:latin typeface="微软雅黑" panose="020B0503020204020204" pitchFamily="34" charset="-122"/>
                <a:ea typeface="微软雅黑" panose="020B0503020204020204" pitchFamily="34" charset="-122"/>
              </a:rPr>
              <a:t>随机采样方法：</a:t>
            </a:r>
            <a:r>
              <a:rPr lang="zh-CN" altLang="en-US" dirty="0">
                <a:latin typeface="微软雅黑" panose="020B0503020204020204" pitchFamily="34" charset="-122"/>
                <a:ea typeface="微软雅黑" panose="020B0503020204020204" pitchFamily="34" charset="-122"/>
              </a:rPr>
              <a:t>使用了两种随机采样方法作为基准，分别是图像级别随机（Ran-Imag）和实例级别随机（Ran-Inst）。</a:t>
            </a:r>
            <a:endParaRPr lang="zh-CN" altLang="en-US" dirty="0">
              <a:latin typeface="微软雅黑" panose="020B0503020204020204" pitchFamily="34" charset="-122"/>
              <a:ea typeface="微软雅黑" panose="020B0503020204020204" pitchFamily="34" charset="-122"/>
            </a:endParaRPr>
          </a:p>
          <a:p>
            <a:pPr marL="285750" indent="-285750">
              <a:buFont typeface="Wingdings" panose="05000000000000000000" charset="0"/>
              <a:buChar char="l"/>
            </a:pPr>
            <a:r>
              <a:rPr lang="zh-CN" altLang="en-US" dirty="0">
                <a:latin typeface="微软雅黑" panose="020B0503020204020204" pitchFamily="34" charset="-122"/>
                <a:ea typeface="微软雅黑" panose="020B0503020204020204" pitchFamily="34" charset="-122"/>
              </a:rPr>
              <a:t>额外实验：进行了额外实验来证明使用定位能力（Loc-capability）的必要性</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实验</a:t>
            </a:r>
            <a:r>
              <a:rPr lang="zh-CN" altLang="en-US"/>
              <a:t>结果</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normAutofit/>
          </a:bodyPr>
          <a:p>
            <a:r>
              <a:rPr lang="zh-CN" altLang="en-US"/>
              <a:t>排</a:t>
            </a:r>
            <a:r>
              <a:rPr lang="zh-CN" altLang="en-US">
                <a:sym typeface="+mn-ea"/>
              </a:rPr>
              <a:t>序数据的有效性</a:t>
            </a:r>
            <a:endParaRPr lang="zh-CN" altLang="en-US"/>
          </a:p>
          <a:p>
            <a:pPr lvl="1"/>
            <a:endParaRPr lang="en-US" altLang="zh-CN" dirty="0"/>
          </a:p>
        </p:txBody>
      </p:sp>
      <p:pic>
        <p:nvPicPr>
          <p:cNvPr id="2" name="图片 1"/>
          <p:cNvPicPr>
            <a:picLocks noChangeAspect="1"/>
          </p:cNvPicPr>
          <p:nvPr>
            <p:custDataLst>
              <p:tags r:id="rId2"/>
            </p:custDataLst>
          </p:nvPr>
        </p:nvPicPr>
        <p:blipFill>
          <a:blip r:embed="rId3"/>
          <a:srcRect t="13067"/>
          <a:stretch>
            <a:fillRect/>
          </a:stretch>
        </p:blipFill>
        <p:spPr>
          <a:xfrm>
            <a:off x="446405" y="2023745"/>
            <a:ext cx="4186555" cy="3430270"/>
          </a:xfrm>
          <a:prstGeom prst="rect">
            <a:avLst/>
          </a:prstGeom>
        </p:spPr>
      </p:pic>
      <p:pic>
        <p:nvPicPr>
          <p:cNvPr id="4" name="图片 3"/>
          <p:cNvPicPr>
            <a:picLocks noChangeAspect="1"/>
          </p:cNvPicPr>
          <p:nvPr>
            <p:custDataLst>
              <p:tags r:id="rId4"/>
            </p:custDataLst>
          </p:nvPr>
        </p:nvPicPr>
        <p:blipFill>
          <a:blip r:embed="rId5"/>
          <a:srcRect b="12086"/>
          <a:stretch>
            <a:fillRect/>
          </a:stretch>
        </p:blipFill>
        <p:spPr>
          <a:xfrm>
            <a:off x="7219950" y="1558290"/>
            <a:ext cx="3712210" cy="2900680"/>
          </a:xfrm>
          <a:prstGeom prst="rect">
            <a:avLst/>
          </a:prstGeom>
        </p:spPr>
      </p:pic>
      <p:pic>
        <p:nvPicPr>
          <p:cNvPr id="5" name="图片 4"/>
          <p:cNvPicPr>
            <a:picLocks noChangeAspect="1"/>
          </p:cNvPicPr>
          <p:nvPr>
            <p:custDataLst>
              <p:tags r:id="rId6"/>
            </p:custDataLst>
          </p:nvPr>
        </p:nvPicPr>
        <p:blipFill>
          <a:blip r:embed="rId7"/>
          <a:srcRect t="21528"/>
          <a:stretch>
            <a:fillRect/>
          </a:stretch>
        </p:blipFill>
        <p:spPr>
          <a:xfrm>
            <a:off x="7504430" y="5008245"/>
            <a:ext cx="3668395" cy="1675765"/>
          </a:xfrm>
          <a:prstGeom prst="rect">
            <a:avLst/>
          </a:prstGeom>
        </p:spPr>
      </p:pic>
      <p:sp>
        <p:nvSpPr>
          <p:cNvPr id="7" name="文本框 6"/>
          <p:cNvSpPr txBox="1"/>
          <p:nvPr/>
        </p:nvSpPr>
        <p:spPr>
          <a:xfrm>
            <a:off x="251460" y="5563235"/>
            <a:ext cx="6096000" cy="337185"/>
          </a:xfrm>
          <a:prstGeom prst="rect">
            <a:avLst/>
          </a:prstGeom>
          <a:noFill/>
        </p:spPr>
        <p:txBody>
          <a:bodyPr wrap="square" rtlCol="0" anchor="t">
            <a:spAutoFit/>
          </a:bodyPr>
          <a:p>
            <a:r>
              <a:rPr lang="zh-CN" altLang="en-US" sz="1600" b="1" dirty="0">
                <a:latin typeface="微软雅黑" panose="020B0503020204020204" pitchFamily="34" charset="-122"/>
                <a:ea typeface="微软雅黑" panose="020B0503020204020204" pitchFamily="34" charset="-122"/>
              </a:rPr>
              <a:t>APFD：</a:t>
            </a:r>
            <a:r>
              <a:rPr lang="zh-CN" altLang="en-US" sz="1600" dirty="0">
                <a:latin typeface="微软雅黑" panose="020B0503020204020204" pitchFamily="34" charset="-122"/>
                <a:ea typeface="微软雅黑" panose="020B0503020204020204" pitchFamily="34" charset="-122"/>
              </a:rPr>
              <a:t>在测试过程中发现故障的平均百分比。</a:t>
            </a:r>
            <a:endParaRPr lang="zh-CN" altLang="en-US" sz="16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251460" y="6009640"/>
            <a:ext cx="4239260" cy="583565"/>
          </a:xfrm>
          <a:prstGeom prst="rect">
            <a:avLst/>
          </a:prstGeom>
          <a:noFill/>
        </p:spPr>
        <p:txBody>
          <a:bodyPr wrap="square" rtlCol="0">
            <a:spAutoFit/>
          </a:bodyPr>
          <a:p>
            <a:r>
              <a:rPr lang="zh-CN" altLang="en-US" sz="1600" b="1" dirty="0">
                <a:latin typeface="微软雅黑" panose="020B0503020204020204" pitchFamily="34" charset="-122"/>
                <a:ea typeface="微软雅黑" panose="020B0503020204020204" pitchFamily="34" charset="-122"/>
              </a:rPr>
              <a:t>RAUC-500</a:t>
            </a:r>
            <a:r>
              <a:rPr lang="zh-CN" altLang="en-US" sz="1600" dirty="0">
                <a:latin typeface="微软雅黑" panose="020B0503020204020204" pitchFamily="34" charset="-122"/>
                <a:ea typeface="微软雅黑" panose="020B0503020204020204" pitchFamily="34" charset="-122"/>
              </a:rPr>
              <a:t>(曲线下面积比率)：衡量优先排序方法结果的前500个实例的效果</a:t>
            </a:r>
            <a:endParaRPr lang="zh-CN" altLang="en-US"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372745" y="1717040"/>
            <a:ext cx="4260215" cy="306705"/>
          </a:xfrm>
          <a:prstGeom prst="rect">
            <a:avLst/>
          </a:prstGeom>
          <a:noFill/>
        </p:spPr>
        <p:txBody>
          <a:bodyPr wrap="square" rtlCol="0">
            <a:spAutoFit/>
          </a:bodyPr>
          <a:p>
            <a:pPr algn="l"/>
            <a:r>
              <a:rPr lang="zh-CN" altLang="en-US" sz="1400" b="1" dirty="0">
                <a:latin typeface="微软雅黑" panose="020B0503020204020204" pitchFamily="34" charset="-122"/>
                <a:ea typeface="微软雅黑" panose="020B0503020204020204" pitchFamily="34" charset="-122"/>
              </a:rPr>
              <a:t>不同配置下DeepView和基准方法的APFD值和差异</a:t>
            </a:r>
            <a:endParaRPr lang="zh-CN" altLang="en-US" sz="1400" b="1" dirty="0">
              <a:latin typeface="微软雅黑" panose="020B0503020204020204" pitchFamily="34" charset="-122"/>
              <a:ea typeface="微软雅黑" panose="020B0503020204020204" pitchFamily="34" charset="-122"/>
            </a:endParaRPr>
          </a:p>
        </p:txBody>
      </p:sp>
      <p:sp>
        <p:nvSpPr>
          <p:cNvPr id="20" name="文本框 19"/>
          <p:cNvSpPr txBox="1"/>
          <p:nvPr>
            <p:custDataLst>
              <p:tags r:id="rId8"/>
            </p:custDataLst>
          </p:nvPr>
        </p:nvSpPr>
        <p:spPr>
          <a:xfrm>
            <a:off x="4569460" y="1998345"/>
            <a:ext cx="2232025" cy="2861310"/>
          </a:xfrm>
          <a:prstGeom prst="rect">
            <a:avLst/>
          </a:prstGeom>
          <a:noFill/>
        </p:spPr>
        <p:txBody>
          <a:bodyPr wrap="square" rtlCol="0">
            <a:spAutoFit/>
          </a:bodyPr>
          <a:p>
            <a:pPr marL="285750" indent="-285750">
              <a:buFont typeface="Wingdings" panose="05000000000000000000" charset="0"/>
              <a:buChar char="Ø"/>
            </a:pP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该</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sym typeface="+mn-ea"/>
              </a:rPr>
              <a:t>技术</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比传统技术更有效地将系统容易</a:t>
            </a:r>
            <a:r>
              <a:rPr lang="zh-CN" altLang="en-US" noProof="0" dirty="0">
                <a:ln>
                  <a:noFill/>
                </a:ln>
                <a:solidFill>
                  <a:srgbClr val="4B649F"/>
                </a:solidFill>
                <a:effectLst/>
                <a:uLnTx/>
                <a:uFillTx/>
                <a:latin typeface="微软雅黑" panose="020B0503020204020204" pitchFamily="34" charset="-122"/>
                <a:ea typeface="微软雅黑" panose="020B0503020204020204" pitchFamily="34" charset="-122"/>
              </a:rPr>
              <a:t>检测出错的实例</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排到靠前位置</a:t>
            </a:r>
            <a:endPar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该</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sym typeface="+mn-ea"/>
              </a:rPr>
              <a:t>技术</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在不同目标检测阈值配置下的</a:t>
            </a:r>
            <a:r>
              <a:rPr lang="zh-CN" altLang="en-US" noProof="0" dirty="0">
                <a:ln>
                  <a:noFill/>
                </a:ln>
                <a:solidFill>
                  <a:srgbClr val="4B649F"/>
                </a:solidFill>
                <a:effectLst/>
                <a:uLnTx/>
                <a:uFillTx/>
                <a:latin typeface="微软雅黑" panose="020B0503020204020204" pitchFamily="34" charset="-122"/>
                <a:ea typeface="微软雅黑" panose="020B0503020204020204" pitchFamily="34" charset="-122"/>
              </a:rPr>
              <a:t>稳定性</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比传统方法更优秀</a:t>
            </a:r>
            <a:endPar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 name="文本框 12"/>
          <p:cNvSpPr txBox="1"/>
          <p:nvPr/>
        </p:nvSpPr>
        <p:spPr>
          <a:xfrm>
            <a:off x="6866890" y="4754880"/>
            <a:ext cx="5102225" cy="306705"/>
          </a:xfrm>
          <a:prstGeom prst="rect">
            <a:avLst/>
          </a:prstGeom>
          <a:noFill/>
        </p:spPr>
        <p:txBody>
          <a:bodyPr wrap="square" rtlCol="0" anchor="t">
            <a:spAutoFit/>
          </a:bodyPr>
          <a:p>
            <a:r>
              <a:rPr lang="zh-CN" altLang="en-US" sz="1400" b="1" dirty="0">
                <a:latin typeface="微软雅黑" panose="020B0503020204020204" pitchFamily="34" charset="-122"/>
                <a:ea typeface="微软雅黑" panose="020B0503020204020204" pitchFamily="34" charset="-122"/>
              </a:rPr>
              <a:t>仅使用分类</a:t>
            </a:r>
            <a:r>
              <a:rPr lang="zh-CN" altLang="en-US" sz="1400" b="1" dirty="0">
                <a:latin typeface="微软雅黑" panose="020B0503020204020204" pitchFamily="34" charset="-122"/>
                <a:ea typeface="微软雅黑" panose="020B0503020204020204" pitchFamily="34" charset="-122"/>
              </a:rPr>
              <a:t>能力和完整的DeepView的APFD和RAUC-500值</a:t>
            </a:r>
            <a:endParaRPr lang="zh-CN" altLang="en-US" sz="14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7176135" y="1194435"/>
            <a:ext cx="3996690" cy="306705"/>
          </a:xfrm>
          <a:prstGeom prst="rect">
            <a:avLst/>
          </a:prstGeom>
          <a:noFill/>
        </p:spPr>
        <p:txBody>
          <a:bodyPr wrap="square" rtlCol="0" anchor="t">
            <a:spAutoFit/>
          </a:bodyPr>
          <a:p>
            <a:r>
              <a:rPr lang="zh-CN" altLang="en-US" sz="1400" b="1" dirty="0">
                <a:latin typeface="微软雅黑" panose="020B0503020204020204" pitchFamily="34" charset="-122"/>
                <a:ea typeface="微软雅黑" panose="020B0503020204020204" pitchFamily="34" charset="-122"/>
              </a:rPr>
              <a:t>不同配置下DeepView和基线的RAUC-500值</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实验</a:t>
            </a:r>
            <a:r>
              <a:rPr lang="zh-CN" altLang="en-US"/>
              <a:t>结果</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normAutofit/>
          </a:bodyPr>
          <a:p>
            <a:r>
              <a:rPr lang="zh-CN" altLang="en-US"/>
              <a:t>排</a:t>
            </a:r>
            <a:r>
              <a:rPr lang="zh-CN" altLang="en-US">
                <a:sym typeface="+mn-ea"/>
              </a:rPr>
              <a:t>序数据的</a:t>
            </a:r>
            <a:r>
              <a:rPr lang="zh-CN" altLang="en-US">
                <a:sym typeface="+mn-ea"/>
              </a:rPr>
              <a:t>多样性</a:t>
            </a:r>
            <a:endParaRPr lang="zh-CN" altLang="en-US"/>
          </a:p>
          <a:p>
            <a:pPr lvl="1"/>
            <a:endParaRPr lang="en-US" altLang="zh-CN" dirty="0"/>
          </a:p>
        </p:txBody>
      </p:sp>
      <p:pic>
        <p:nvPicPr>
          <p:cNvPr id="6" name="图片 5"/>
          <p:cNvPicPr>
            <a:picLocks noChangeAspect="1"/>
          </p:cNvPicPr>
          <p:nvPr>
            <p:custDataLst>
              <p:tags r:id="rId2"/>
            </p:custDataLst>
          </p:nvPr>
        </p:nvPicPr>
        <p:blipFill>
          <a:blip r:embed="rId3"/>
          <a:stretch>
            <a:fillRect/>
          </a:stretch>
        </p:blipFill>
        <p:spPr>
          <a:xfrm>
            <a:off x="4234815" y="1864995"/>
            <a:ext cx="7957185" cy="3836035"/>
          </a:xfrm>
          <a:prstGeom prst="rect">
            <a:avLst/>
          </a:prstGeom>
        </p:spPr>
      </p:pic>
      <p:sp>
        <p:nvSpPr>
          <p:cNvPr id="10" name="文本框 9"/>
          <p:cNvSpPr txBox="1"/>
          <p:nvPr>
            <p:custDataLst>
              <p:tags r:id="rId4"/>
            </p:custDataLst>
          </p:nvPr>
        </p:nvSpPr>
        <p:spPr>
          <a:xfrm>
            <a:off x="405765" y="5701030"/>
            <a:ext cx="4519930" cy="368300"/>
          </a:xfrm>
          <a:prstGeom prst="rect">
            <a:avLst/>
          </a:prstGeom>
          <a:noFill/>
        </p:spPr>
        <p:txBody>
          <a:bodyPr wrap="square" rtlCol="0">
            <a:spAutoFit/>
          </a:bodyPr>
          <a:p>
            <a:pPr marL="285750" indent="-285750">
              <a:buFont typeface="Wingdings" panose="05000000000000000000" charset="0"/>
              <a:buChar char="Ø"/>
            </a:pP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该</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sym typeface="+mn-ea"/>
              </a:rPr>
              <a:t>技术</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排序出的错误种类更加</a:t>
            </a:r>
            <a:r>
              <a:rPr lang="zh-CN" altLang="en-US" noProof="0" dirty="0">
                <a:ln>
                  <a:noFill/>
                </a:ln>
                <a:solidFill>
                  <a:srgbClr val="6C0161"/>
                </a:solidFill>
                <a:effectLst/>
                <a:uLnTx/>
                <a:uFillTx/>
                <a:latin typeface="微软雅黑" panose="020B0503020204020204" pitchFamily="34" charset="-122"/>
                <a:ea typeface="微软雅黑" panose="020B0503020204020204" pitchFamily="34" charset="-122"/>
              </a:rPr>
              <a:t>多样化</a:t>
            </a:r>
            <a:endParaRPr lang="zh-CN" altLang="en-US" noProof="0" dirty="0">
              <a:ln>
                <a:noFill/>
              </a:ln>
              <a:solidFill>
                <a:srgbClr val="6C0161"/>
              </a:solidFill>
              <a:effectLst/>
              <a:uLnTx/>
              <a:uFillTx/>
              <a:latin typeface="微软雅黑" panose="020B0503020204020204" pitchFamily="34" charset="-122"/>
              <a:ea typeface="微软雅黑" panose="020B0503020204020204" pitchFamily="34" charset="-122"/>
            </a:endParaRPr>
          </a:p>
        </p:txBody>
      </p:sp>
      <p:sp>
        <p:nvSpPr>
          <p:cNvPr id="11" name="文本框 10"/>
          <p:cNvSpPr txBox="1"/>
          <p:nvPr/>
        </p:nvSpPr>
        <p:spPr>
          <a:xfrm>
            <a:off x="7439025" y="5701030"/>
            <a:ext cx="2197100" cy="306705"/>
          </a:xfrm>
          <a:prstGeom prst="rect">
            <a:avLst/>
          </a:prstGeom>
          <a:noFill/>
        </p:spPr>
        <p:txBody>
          <a:bodyPr wrap="square" rtlCol="0">
            <a:spAutoFit/>
          </a:bodyPr>
          <a:p>
            <a:r>
              <a:rPr lang="zh-CN" altLang="en-US" sz="1400" b="1" dirty="0">
                <a:latin typeface="微软雅黑" panose="020B0503020204020204" pitchFamily="34" charset="-122"/>
                <a:ea typeface="微软雅黑" panose="020B0503020204020204" pitchFamily="34" charset="-122"/>
              </a:rPr>
              <a:t>错误类型累积总和曲线</a:t>
            </a:r>
            <a:endParaRPr lang="zh-CN" altLang="en-US"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694690" y="1558290"/>
            <a:ext cx="8008620" cy="306705"/>
          </a:xfrm>
          <a:prstGeom prst="rect">
            <a:avLst/>
          </a:prstGeom>
          <a:noFill/>
        </p:spPr>
        <p:txBody>
          <a:bodyPr wrap="square" rtlCol="0">
            <a:spAutoFit/>
          </a:bodyPr>
          <a:p>
            <a:r>
              <a:rPr lang="zh-CN" altLang="en-US" sz="1400" b="1" dirty="0">
                <a:solidFill>
                  <a:schemeClr val="tx1"/>
                </a:solidFill>
                <a:latin typeface="微软雅黑" panose="020B0503020204020204" pitchFamily="34" charset="-122"/>
                <a:ea typeface="微软雅黑" panose="020B0503020204020204" pitchFamily="34" charset="-122"/>
              </a:rPr>
              <a:t>当重新训练的数据缺乏足够的多样性时，可能会导致训练结果的偏差，从而降低模型的准确性</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custDataLst>
              <p:tags r:id="rId5"/>
            </p:custDataLst>
          </p:nvPr>
        </p:nvPicPr>
        <p:blipFill>
          <a:blip r:embed="rId6"/>
          <a:stretch>
            <a:fillRect/>
          </a:stretch>
        </p:blipFill>
        <p:spPr>
          <a:xfrm>
            <a:off x="347345" y="2375535"/>
            <a:ext cx="3648710" cy="433070"/>
          </a:xfrm>
          <a:prstGeom prst="rect">
            <a:avLst/>
          </a:prstGeom>
        </p:spPr>
      </p:pic>
      <p:sp>
        <p:nvSpPr>
          <p:cNvPr id="17" name="文本框 16"/>
          <p:cNvSpPr txBox="1"/>
          <p:nvPr/>
        </p:nvSpPr>
        <p:spPr>
          <a:xfrm>
            <a:off x="139700" y="2099945"/>
            <a:ext cx="4064000" cy="275590"/>
          </a:xfrm>
          <a:prstGeom prst="rect">
            <a:avLst/>
          </a:prstGeom>
          <a:noFill/>
        </p:spPr>
        <p:txBody>
          <a:bodyPr wrap="square" rtlCol="0">
            <a:spAutoFit/>
          </a:bodyPr>
          <a:p>
            <a:r>
              <a:rPr lang="zh-CN" altLang="en-US" sz="1200" b="1" dirty="0">
                <a:latin typeface="微软雅黑" panose="020B0503020204020204" pitchFamily="34" charset="-122"/>
                <a:ea typeface="微软雅黑" panose="020B0503020204020204" pitchFamily="34" charset="-122"/>
              </a:rPr>
              <a:t>错误类型公式：</a:t>
            </a:r>
            <a:endParaRPr lang="zh-CN" altLang="en-US" sz="12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20675" y="4913630"/>
            <a:ext cx="3995420" cy="460375"/>
          </a:xfrm>
          <a:prstGeom prst="rect">
            <a:avLst/>
          </a:prstGeom>
          <a:noFill/>
        </p:spPr>
        <p:txBody>
          <a:bodyPr wrap="square" rtlCol="0" anchor="t">
            <a:spAutoFit/>
          </a:bodyPr>
          <a:p>
            <a:r>
              <a:rPr lang="zh-CN" altLang="en-US" sz="1200" dirty="0">
                <a:latin typeface="微软雅黑" panose="020B0503020204020204" pitchFamily="34" charset="-122"/>
                <a:ea typeface="微软雅黑" panose="020B0503020204020204" pitchFamily="34" charset="-122"/>
              </a:rPr>
              <a:t>𝑥 轴是优先级列表的执行顺序，𝑦 轴表示执行前 𝑥 个实例后发现的不同错误类型的数量。</a:t>
            </a:r>
            <a:endParaRPr lang="zh-CN" altLang="en-US" sz="1200" dirty="0">
              <a:latin typeface="微软雅黑" panose="020B0503020204020204" pitchFamily="34" charset="-122"/>
              <a:ea typeface="微软雅黑" panose="020B0503020204020204" pitchFamily="34" charset="-122"/>
            </a:endParaRPr>
          </a:p>
        </p:txBody>
      </p:sp>
      <p:sp>
        <p:nvSpPr>
          <p:cNvPr id="19" name="文本框 18"/>
          <p:cNvSpPr txBox="1"/>
          <p:nvPr>
            <p:custDataLst>
              <p:tags r:id="rId7"/>
            </p:custDataLst>
          </p:nvPr>
        </p:nvSpPr>
        <p:spPr>
          <a:xfrm>
            <a:off x="139700" y="4518025"/>
            <a:ext cx="4064000" cy="275590"/>
          </a:xfrm>
          <a:prstGeom prst="rect">
            <a:avLst/>
          </a:prstGeom>
          <a:noFill/>
        </p:spPr>
        <p:txBody>
          <a:bodyPr wrap="square" rtlCol="0">
            <a:spAutoFit/>
          </a:bodyPr>
          <a:p>
            <a:r>
              <a:rPr lang="zh-CN" altLang="en-US" sz="1200" b="1" dirty="0">
                <a:latin typeface="微软雅黑" panose="020B0503020204020204" pitchFamily="34" charset="-122"/>
                <a:ea typeface="微软雅黑" panose="020B0503020204020204" pitchFamily="34" charset="-122"/>
              </a:rPr>
              <a:t>多样性</a:t>
            </a:r>
            <a:r>
              <a:rPr lang="zh-CN" altLang="en-US" sz="1200" b="1" dirty="0">
                <a:latin typeface="微软雅黑" panose="020B0503020204020204" pitchFamily="34" charset="-122"/>
                <a:ea typeface="微软雅黑" panose="020B0503020204020204" pitchFamily="34" charset="-122"/>
              </a:rPr>
              <a:t>量化方法：</a:t>
            </a:r>
            <a:endParaRPr lang="zh-CN" altLang="en-US" sz="1200" b="1" dirty="0">
              <a:latin typeface="微软雅黑" panose="020B0503020204020204" pitchFamily="34" charset="-122"/>
              <a:ea typeface="微软雅黑" panose="020B0503020204020204" pitchFamily="34" charset="-122"/>
            </a:endParaRPr>
          </a:p>
        </p:txBody>
      </p:sp>
      <p:pic>
        <p:nvPicPr>
          <p:cNvPr id="21" name="图片 20"/>
          <p:cNvPicPr>
            <a:picLocks noChangeAspect="1"/>
          </p:cNvPicPr>
          <p:nvPr>
            <p:custDataLst>
              <p:tags r:id="rId8"/>
            </p:custDataLst>
          </p:nvPr>
        </p:nvPicPr>
        <p:blipFill>
          <a:blip r:embed="rId9"/>
          <a:stretch>
            <a:fillRect/>
          </a:stretch>
        </p:blipFill>
        <p:spPr>
          <a:xfrm>
            <a:off x="166370" y="2808605"/>
            <a:ext cx="3950335" cy="1589405"/>
          </a:xfrm>
          <a:prstGeom prst="rect">
            <a:avLst/>
          </a:prstGeom>
        </p:spPr>
      </p:pic>
      <p:sp>
        <p:nvSpPr>
          <p:cNvPr id="23" name="文本框 22"/>
          <p:cNvSpPr txBox="1"/>
          <p:nvPr/>
        </p:nvSpPr>
        <p:spPr>
          <a:xfrm>
            <a:off x="5838825" y="6094095"/>
            <a:ext cx="4970780" cy="306705"/>
          </a:xfrm>
          <a:prstGeom prst="rect">
            <a:avLst/>
          </a:prstGeom>
          <a:noFill/>
        </p:spPr>
        <p:txBody>
          <a:bodyPr wrap="square" rtlCol="0" anchor="t">
            <a:spAutoFit/>
          </a:bodyPr>
          <a:p>
            <a:r>
              <a:rPr lang="zh-CN" altLang="en-US" sz="1400" b="1" dirty="0">
                <a:solidFill>
                  <a:srgbClr val="FF0000"/>
                </a:solidFill>
                <a:latin typeface="微软雅黑" panose="020B0503020204020204" pitchFamily="34" charset="-122"/>
                <a:ea typeface="微软雅黑" panose="020B0503020204020204" pitchFamily="34" charset="-122"/>
              </a:rPr>
              <a:t>DeepView能够用更少的测试用例揭示更多类型的检测错误</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实验</a:t>
            </a:r>
            <a:r>
              <a:rPr lang="zh-CN" altLang="en-US"/>
              <a:t>结果</a:t>
            </a:r>
            <a:endParaRPr lang="zh-CN" altLang="en-US"/>
          </a:p>
        </p:txBody>
      </p:sp>
      <p:sp>
        <p:nvSpPr>
          <p:cNvPr id="8" name="内容占位符 7"/>
          <p:cNvSpPr>
            <a:spLocks noGrp="1"/>
          </p:cNvSpPr>
          <p:nvPr>
            <p:ph sz="quarter" idx="13"/>
            <p:custDataLst>
              <p:tags r:id="rId1"/>
            </p:custDataLst>
          </p:nvPr>
        </p:nvSpPr>
        <p:spPr>
          <a:xfrm>
            <a:off x="166370" y="897890"/>
            <a:ext cx="6419215" cy="660400"/>
          </a:xfrm>
        </p:spPr>
        <p:txBody>
          <a:bodyPr>
            <a:normAutofit fontScale="90000"/>
          </a:bodyPr>
          <a:p>
            <a:r>
              <a:rPr lang="zh-CN" altLang="en-US">
                <a:sym typeface="+mn-ea"/>
              </a:rPr>
              <a:t>排序数据对目标检测系统可靠性的提升</a:t>
            </a:r>
            <a:endParaRPr lang="zh-CN" altLang="en-US"/>
          </a:p>
          <a:p>
            <a:pPr lvl="1"/>
            <a:endParaRPr lang="en-US" altLang="zh-CN" dirty="0"/>
          </a:p>
        </p:txBody>
      </p:sp>
      <p:sp>
        <p:nvSpPr>
          <p:cNvPr id="2" name="文本框 1"/>
          <p:cNvSpPr txBox="1"/>
          <p:nvPr>
            <p:custDataLst>
              <p:tags r:id="rId2"/>
            </p:custDataLst>
          </p:nvPr>
        </p:nvSpPr>
        <p:spPr>
          <a:xfrm>
            <a:off x="367030" y="5155565"/>
            <a:ext cx="3636010" cy="1227455"/>
          </a:xfrm>
          <a:prstGeom prst="rect">
            <a:avLst/>
          </a:prstGeom>
          <a:noFill/>
        </p:spPr>
        <p:txBody>
          <a:bodyPr wrap="square" rtlCol="0">
            <a:noAutofit/>
          </a:bodyPr>
          <a:p>
            <a:pPr marL="285750" indent="-285750">
              <a:buFont typeface="Wingdings" panose="05000000000000000000" charset="0"/>
              <a:buChar char="Ø"/>
            </a:pP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该技术通过</a:t>
            </a:r>
            <a:r>
              <a:rPr lang="zh-CN" altLang="en-US" noProof="0" dirty="0">
                <a:ln>
                  <a:noFill/>
                </a:ln>
                <a:solidFill>
                  <a:srgbClr val="4B649F"/>
                </a:solidFill>
                <a:effectLst/>
                <a:uLnTx/>
                <a:uFillTx/>
                <a:latin typeface="微软雅黑" panose="020B0503020204020204" pitchFamily="34" charset="-122"/>
                <a:ea typeface="微软雅黑" panose="020B0503020204020204" pitchFamily="34" charset="-122"/>
              </a:rPr>
              <a:t>优先标注</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更多目标检测系统</a:t>
            </a:r>
            <a:r>
              <a:rPr lang="zh-CN" altLang="en-US" noProof="0" dirty="0">
                <a:ln>
                  <a:noFill/>
                </a:ln>
                <a:solidFill>
                  <a:srgbClr val="4B649F"/>
                </a:solidFill>
                <a:effectLst/>
                <a:uLnTx/>
                <a:uFillTx/>
                <a:latin typeface="微软雅黑" panose="020B0503020204020204" pitchFamily="34" charset="-122"/>
                <a:ea typeface="微软雅黑" panose="020B0503020204020204" pitchFamily="34" charset="-122"/>
              </a:rPr>
              <a:t>容易出错</a:t>
            </a:r>
            <a:r>
              <a:rPr lang="zh-CN" altLang="en-US" noProof="0" dirty="0">
                <a:ln>
                  <a:noFill/>
                </a:ln>
                <a:solidFill>
                  <a:prstClr val="black"/>
                </a:solidFill>
                <a:effectLst/>
                <a:uLnTx/>
                <a:uFillTx/>
                <a:latin typeface="微软雅黑" panose="020B0503020204020204" pitchFamily="34" charset="-122"/>
                <a:ea typeface="微软雅黑" panose="020B0503020204020204" pitchFamily="34" charset="-122"/>
              </a:rPr>
              <a:t>的实例，在同等人工花费的情况下更有效地</a:t>
            </a:r>
            <a:r>
              <a:rPr lang="zh-CN" altLang="en-US" noProof="0" dirty="0">
                <a:ln>
                  <a:noFill/>
                </a:ln>
                <a:solidFill>
                  <a:srgbClr val="4B649F"/>
                </a:solidFill>
                <a:effectLst/>
                <a:uLnTx/>
                <a:uFillTx/>
                <a:latin typeface="微软雅黑" panose="020B0503020204020204" pitchFamily="34" charset="-122"/>
                <a:ea typeface="微软雅黑" panose="020B0503020204020204" pitchFamily="34" charset="-122"/>
              </a:rPr>
              <a:t>提升系统性能和可靠性</a:t>
            </a:r>
            <a:endParaRPr lang="zh-CN" altLang="en-US" noProof="0" dirty="0">
              <a:ln>
                <a:noFill/>
              </a:ln>
              <a:solidFill>
                <a:srgbClr val="4B649F"/>
              </a:solidFill>
              <a:effectLst/>
              <a:uLnTx/>
              <a:uFillTx/>
              <a:latin typeface="微软雅黑" panose="020B0503020204020204" pitchFamily="34" charset="-122"/>
              <a:ea typeface="微软雅黑" panose="020B0503020204020204" pitchFamily="34" charset="-122"/>
            </a:endParaRPr>
          </a:p>
        </p:txBody>
      </p:sp>
      <p:pic>
        <p:nvPicPr>
          <p:cNvPr id="4" name="图片 3"/>
          <p:cNvPicPr>
            <a:picLocks noChangeAspect="1"/>
          </p:cNvPicPr>
          <p:nvPr>
            <p:custDataLst>
              <p:tags r:id="rId3"/>
            </p:custDataLst>
          </p:nvPr>
        </p:nvPicPr>
        <p:blipFill>
          <a:blip r:embed="rId4"/>
          <a:srcRect b="25190"/>
          <a:stretch>
            <a:fillRect/>
          </a:stretch>
        </p:blipFill>
        <p:spPr>
          <a:xfrm>
            <a:off x="5579745" y="3588385"/>
            <a:ext cx="6230620" cy="2344420"/>
          </a:xfrm>
          <a:prstGeom prst="rect">
            <a:avLst/>
          </a:prstGeom>
        </p:spPr>
      </p:pic>
      <p:sp>
        <p:nvSpPr>
          <p:cNvPr id="5" name="文本框 4"/>
          <p:cNvSpPr txBox="1"/>
          <p:nvPr/>
        </p:nvSpPr>
        <p:spPr>
          <a:xfrm>
            <a:off x="5814695" y="5932805"/>
            <a:ext cx="6089650" cy="306705"/>
          </a:xfrm>
          <a:prstGeom prst="rect">
            <a:avLst/>
          </a:prstGeom>
          <a:noFill/>
        </p:spPr>
        <p:txBody>
          <a:bodyPr wrap="square" rtlCol="0">
            <a:spAutoFit/>
          </a:bodyPr>
          <a:p>
            <a:r>
              <a:rPr lang="zh-CN" altLang="en-US" sz="1400" b="1" dirty="0">
                <a:latin typeface="微软雅黑" panose="020B0503020204020204" pitchFamily="34" charset="-122"/>
                <a:ea typeface="微软雅黑" panose="020B0503020204020204" pitchFamily="34" charset="-122"/>
              </a:rPr>
              <a:t>在使用不同的标签预算重新训练模型后，</a:t>
            </a:r>
            <a:r>
              <a:rPr lang="zh-CN" altLang="en-US" sz="1400" b="1" dirty="0">
                <a:latin typeface="微软雅黑" panose="020B0503020204020204" pitchFamily="34" charset="-122"/>
                <a:ea typeface="微软雅黑" panose="020B0503020204020204" pitchFamily="34" charset="-122"/>
                <a:sym typeface="+mn-ea"/>
              </a:rPr>
              <a:t>DeepView</a:t>
            </a:r>
            <a:r>
              <a:rPr lang="zh-CN" altLang="en-US" sz="1400" b="1" dirty="0">
                <a:latin typeface="微软雅黑" panose="020B0503020204020204" pitchFamily="34" charset="-122"/>
                <a:ea typeface="微软雅黑" panose="020B0503020204020204" pitchFamily="34" charset="-122"/>
              </a:rPr>
              <a:t>和</a:t>
            </a:r>
            <a:r>
              <a:rPr lang="zh-CN" altLang="en-US" sz="1400" b="1" dirty="0">
                <a:latin typeface="微软雅黑" panose="020B0503020204020204" pitchFamily="34" charset="-122"/>
                <a:ea typeface="微软雅黑" panose="020B0503020204020204" pitchFamily="34" charset="-122"/>
              </a:rPr>
              <a:t>基准方法的ΔmAP值</a:t>
            </a:r>
            <a:endParaRPr lang="zh-CN" altLang="en-US"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custDataLst>
              <p:tags r:id="rId5"/>
            </p:custDataLst>
          </p:nvPr>
        </p:nvPicPr>
        <p:blipFill>
          <a:blip r:embed="rId6"/>
          <a:stretch>
            <a:fillRect/>
          </a:stretch>
        </p:blipFill>
        <p:spPr>
          <a:xfrm>
            <a:off x="6738620" y="897890"/>
            <a:ext cx="4404995" cy="2383155"/>
          </a:xfrm>
          <a:prstGeom prst="rect">
            <a:avLst/>
          </a:prstGeom>
        </p:spPr>
      </p:pic>
      <p:sp>
        <p:nvSpPr>
          <p:cNvPr id="9" name="文本框 8"/>
          <p:cNvSpPr txBox="1"/>
          <p:nvPr/>
        </p:nvSpPr>
        <p:spPr>
          <a:xfrm>
            <a:off x="6179185" y="3344545"/>
            <a:ext cx="5631180" cy="306705"/>
          </a:xfrm>
          <a:prstGeom prst="rect">
            <a:avLst/>
          </a:prstGeom>
          <a:noFill/>
        </p:spPr>
        <p:txBody>
          <a:bodyPr wrap="square" rtlCol="0">
            <a:spAutoFit/>
          </a:bodyPr>
          <a:p>
            <a:r>
              <a:rPr lang="zh-CN" altLang="en-US" sz="1400" b="1" dirty="0">
                <a:latin typeface="微软雅黑" panose="020B0503020204020204" pitchFamily="34" charset="-122"/>
                <a:ea typeface="微软雅黑" panose="020B0503020204020204" pitchFamily="34" charset="-122"/>
              </a:rPr>
              <a:t>使用</a:t>
            </a:r>
            <a:r>
              <a:rPr lang="zh-CN" altLang="en-US" sz="1400" b="1" dirty="0">
                <a:latin typeface="微软雅黑" panose="020B0503020204020204" pitchFamily="34" charset="-122"/>
                <a:ea typeface="微软雅黑" panose="020B0503020204020204" pitchFamily="34" charset="-122"/>
                <a:sym typeface="+mn-ea"/>
              </a:rPr>
              <a:t>DeepView</a:t>
            </a:r>
            <a:r>
              <a:rPr lang="zh-CN" altLang="en-US" sz="1400" b="1" dirty="0">
                <a:latin typeface="微软雅黑" panose="020B0503020204020204" pitchFamily="34" charset="-122"/>
                <a:ea typeface="微软雅黑" panose="020B0503020204020204" pitchFamily="34" charset="-122"/>
                <a:sym typeface="+mn-ea"/>
              </a:rPr>
              <a:t>和基准方法</a:t>
            </a:r>
            <a:r>
              <a:rPr lang="zh-CN" altLang="en-US" sz="1400" b="1" dirty="0">
                <a:latin typeface="微软雅黑" panose="020B0503020204020204" pitchFamily="34" charset="-122"/>
                <a:ea typeface="微软雅黑" panose="020B0503020204020204" pitchFamily="34" charset="-122"/>
              </a:rPr>
              <a:t>进行再训练后模型的mAP和ΔmAP值(%)</a:t>
            </a:r>
            <a:endParaRPr lang="zh-CN" altLang="en-US" sz="14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453390" y="1569085"/>
            <a:ext cx="4064000" cy="337185"/>
          </a:xfrm>
          <a:prstGeom prst="rect">
            <a:avLst/>
          </a:prstGeom>
          <a:noFill/>
        </p:spPr>
        <p:txBody>
          <a:bodyPr wrap="square" rtlCol="0">
            <a:spAutoFit/>
          </a:bodyPr>
          <a:p>
            <a:r>
              <a:rPr lang="zh-CN" altLang="en-US" sz="1600" b="1" dirty="0">
                <a:latin typeface="微软雅黑" panose="020B0503020204020204" pitchFamily="34" charset="-122"/>
                <a:ea typeface="微软雅黑" panose="020B0503020204020204" pitchFamily="34" charset="-122"/>
              </a:rPr>
              <a:t>实验设计</a:t>
            </a:r>
            <a:endParaRPr lang="zh-CN" altLang="en-US" sz="1600" b="1" dirty="0">
              <a:latin typeface="微软雅黑" panose="020B0503020204020204" pitchFamily="34" charset="-122"/>
              <a:ea typeface="微软雅黑" panose="020B0503020204020204" pitchFamily="34" charset="-122"/>
            </a:endParaRPr>
          </a:p>
        </p:txBody>
      </p:sp>
      <p:pic>
        <p:nvPicPr>
          <p:cNvPr id="13" name="图片 12"/>
          <p:cNvPicPr>
            <a:picLocks noChangeAspect="1"/>
          </p:cNvPicPr>
          <p:nvPr>
            <p:custDataLst>
              <p:tags r:id="rId7"/>
            </p:custDataLst>
          </p:nvPr>
        </p:nvPicPr>
        <p:blipFill>
          <a:blip r:embed="rId8"/>
          <a:stretch>
            <a:fillRect/>
          </a:stretch>
        </p:blipFill>
        <p:spPr>
          <a:xfrm>
            <a:off x="585470" y="1966595"/>
            <a:ext cx="4895850" cy="2780665"/>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COMMONDATA" val="eyJoZGlkIjoiMzEwNTM5NzYwMDRjMzkwZTVkZjY2ODkwMGIxNGU0OT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defRPr dirty="0">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2153</Words>
  <Application>WPS 演示</Application>
  <PresentationFormat>宽屏</PresentationFormat>
  <Paragraphs>169</Paragraphs>
  <Slides>12</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12</vt:i4>
      </vt:variant>
    </vt:vector>
  </HeadingPairs>
  <TitlesOfParts>
    <vt:vector size="27" baseType="lpstr">
      <vt:lpstr>Arial</vt:lpstr>
      <vt:lpstr>宋体</vt:lpstr>
      <vt:lpstr>Wingdings</vt:lpstr>
      <vt:lpstr>微软雅黑</vt:lpstr>
      <vt:lpstr>Times New Roman</vt:lpstr>
      <vt:lpstr>等线</vt:lpstr>
      <vt:lpstr>Times-Bold</vt:lpstr>
      <vt:lpstr>Segoe Print</vt:lpstr>
      <vt:lpstr>Arial Unicode MS</vt:lpstr>
      <vt:lpstr>Calibri</vt:lpstr>
      <vt:lpstr>仿宋</vt:lpstr>
      <vt:lpstr>Calibri</vt:lpstr>
      <vt:lpstr>Wingdings</vt:lpstr>
      <vt:lpstr>BatangChe</vt:lpstr>
      <vt:lpstr>Office 主题​​</vt:lpstr>
      <vt:lpstr>SoD2: Statically Optimizing Dynamic Deep Neural Network</vt:lpstr>
      <vt:lpstr>Introduction</vt:lpstr>
      <vt:lpstr>Introduction</vt:lpstr>
      <vt:lpstr>算子分类</vt:lpstr>
      <vt:lpstr>方法</vt:lpstr>
      <vt:lpstr>方法</vt:lpstr>
      <vt:lpstr>方法</vt:lpstr>
      <vt:lpstr>实验设计</vt:lpstr>
      <vt:lpstr>方法</vt:lpstr>
      <vt:lpstr>实验设计</vt:lpstr>
      <vt:lpstr>实验结果</vt:lpstr>
      <vt:lpstr>实验结果</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纯あ</cp:lastModifiedBy>
  <cp:revision>551</cp:revision>
  <dcterms:created xsi:type="dcterms:W3CDTF">2018-06-04T22:40:00Z</dcterms:created>
  <dcterms:modified xsi:type="dcterms:W3CDTF">2024-07-09T11:24:59Z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2052-12.1.0.15358</vt:lpwstr>
  </property>
  <property fmtid="{D5CDD505-2E9C-101B-9397-08002B2CF9AE}" pid="3" name="ICV">
    <vt:lpwstr>CEB2F36526184795840929D739035149_13</vt:lpwstr>
  </property>
</Properties>
</file>