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18.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9.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notesSlides/notesSlide20.xml" ContentType="application/vnd.openxmlformats-officedocument.presentationml.notesSlide+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notesSlides/notesSlide21.xml" ContentType="application/vnd.openxmlformats-officedocument.presentationml.notesSlide+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notesSlides/notesSlide22.xml" ContentType="application/vnd.openxmlformats-officedocument.presentationml.notesSlide+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notesSlides/notesSlide23.xml" ContentType="application/vnd.openxmlformats-officedocument.presentationml.notesSlide+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notesSlides/notesSlide24.xml" ContentType="application/vnd.openxmlformats-officedocument.presentationml.notesSlide+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42"/>
  </p:notesMasterIdLst>
  <p:sldIdLst>
    <p:sldId id="504" r:id="rId3"/>
    <p:sldId id="505" r:id="rId4"/>
    <p:sldId id="512" r:id="rId5"/>
    <p:sldId id="513" r:id="rId6"/>
    <p:sldId id="514" r:id="rId7"/>
    <p:sldId id="515" r:id="rId8"/>
    <p:sldId id="516" r:id="rId9"/>
    <p:sldId id="506" r:id="rId10"/>
    <p:sldId id="507" r:id="rId11"/>
    <p:sldId id="508" r:id="rId12"/>
    <p:sldId id="509" r:id="rId13"/>
    <p:sldId id="510" r:id="rId14"/>
    <p:sldId id="511" r:id="rId15"/>
    <p:sldId id="537" r:id="rId16"/>
    <p:sldId id="538" r:id="rId17"/>
    <p:sldId id="539" r:id="rId18"/>
    <p:sldId id="540" r:id="rId19"/>
    <p:sldId id="541" r:id="rId20"/>
    <p:sldId id="542" r:id="rId21"/>
    <p:sldId id="543" r:id="rId22"/>
    <p:sldId id="544" r:id="rId23"/>
    <p:sldId id="545" r:id="rId24"/>
    <p:sldId id="546" r:id="rId25"/>
    <p:sldId id="547" r:id="rId26"/>
    <p:sldId id="256" r:id="rId27"/>
    <p:sldId id="259" r:id="rId28"/>
    <p:sldId id="260" r:id="rId29"/>
    <p:sldId id="262" r:id="rId30"/>
    <p:sldId id="261" r:id="rId31"/>
    <p:sldId id="263" r:id="rId32"/>
    <p:sldId id="264" r:id="rId33"/>
    <p:sldId id="265" r:id="rId34"/>
    <p:sldId id="266" r:id="rId35"/>
    <p:sldId id="548" r:id="rId36"/>
    <p:sldId id="549" r:id="rId37"/>
    <p:sldId id="550" r:id="rId38"/>
    <p:sldId id="551" r:id="rId39"/>
    <p:sldId id="552" r:id="rId40"/>
    <p:sldId id="398"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1A2B773-12D2-41CF-AA2C-D7761466F75E}">
          <p14:sldIdLst>
            <p14:sldId id="504"/>
            <p14:sldId id="505"/>
          </p14:sldIdLst>
        </p14:section>
        <p14:section name="autodev" id="{0877F489-2A16-4C57-9286-6D07B008C708}">
          <p14:sldIdLst>
            <p14:sldId id="512"/>
            <p14:sldId id="513"/>
            <p14:sldId id="514"/>
            <p14:sldId id="515"/>
            <p14:sldId id="516"/>
          </p14:sldIdLst>
        </p14:section>
        <p14:section name="dataset" id="{379A640C-366D-4222-8831-58EA4E0C1E7A}">
          <p14:sldIdLst>
            <p14:sldId id="506"/>
            <p14:sldId id="507"/>
            <p14:sldId id="508"/>
            <p14:sldId id="509"/>
            <p14:sldId id="510"/>
            <p14:sldId id="511"/>
          </p14:sldIdLst>
        </p14:section>
        <p14:section name="vuln detect" id="{E4FDB4CD-5261-4DEA-B4C8-3C041EEB40A4}">
          <p14:sldIdLst>
            <p14:sldId id="537"/>
            <p14:sldId id="538"/>
            <p14:sldId id="539"/>
            <p14:sldId id="540"/>
            <p14:sldId id="541"/>
            <p14:sldId id="542"/>
            <p14:sldId id="543"/>
            <p14:sldId id="544"/>
            <p14:sldId id="545"/>
            <p14:sldId id="546"/>
            <p14:sldId id="547"/>
          </p14:sldIdLst>
        </p14:section>
        <p14:section name="program repair1" id="{F18A793C-B24D-41CC-863F-F06F32CA7F96}">
          <p14:sldIdLst>
            <p14:sldId id="256"/>
            <p14:sldId id="259"/>
            <p14:sldId id="260"/>
            <p14:sldId id="262"/>
            <p14:sldId id="261"/>
            <p14:sldId id="263"/>
            <p14:sldId id="264"/>
            <p14:sldId id="265"/>
            <p14:sldId id="266"/>
          </p14:sldIdLst>
        </p14:section>
        <p14:section name="program repair" id="{52EA1BC2-6E66-4A3E-8F84-A9BE7753EAAA}">
          <p14:sldIdLst>
            <p14:sldId id="548"/>
            <p14:sldId id="549"/>
            <p14:sldId id="550"/>
            <p14:sldId id="551"/>
            <p14:sldId id="552"/>
            <p14:sldId id="3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4" autoAdjust="0"/>
    <p:restoredTop sz="83155" autoAdjust="0"/>
  </p:normalViewPr>
  <p:slideViewPr>
    <p:cSldViewPr snapToGrid="0">
      <p:cViewPr varScale="1">
        <p:scale>
          <a:sx n="60" d="100"/>
          <a:sy n="60" d="100"/>
        </p:scale>
        <p:origin x="53" y="2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diagrams/_rels/data1.xml.rels><?xml version="1.0" encoding="UTF-8" standalone="yes"?>
<Relationships xmlns="http://schemas.openxmlformats.org/package/2006/relationships"><Relationship Id="rId3" Type="http://schemas.openxmlformats.org/officeDocument/2006/relationships/hyperlink" Target="https://arxiv.org/abs/2403.17134" TargetMode="External"/><Relationship Id="rId2" Type="http://schemas.openxmlformats.org/officeDocument/2006/relationships/hyperlink" Target="https://dl.acm.org/doi/abs/10.1145/3653718" TargetMode="External"/><Relationship Id="rId1" Type="http://schemas.openxmlformats.org/officeDocument/2006/relationships/hyperlink" Target="https://arxiv.org/abs/2403.08299" TargetMode="External"/><Relationship Id="rId4" Type="http://schemas.openxmlformats.org/officeDocument/2006/relationships/hyperlink" Target="https://arxiv.org/abs/2305.14752"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s://arxiv.org/abs/2403.18624"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arxiv.org/abs/2403.17134" TargetMode="External"/><Relationship Id="rId2" Type="http://schemas.openxmlformats.org/officeDocument/2006/relationships/hyperlink" Target="https://dl.acm.org/doi/abs/10.1145/3653718" TargetMode="External"/><Relationship Id="rId1" Type="http://schemas.openxmlformats.org/officeDocument/2006/relationships/hyperlink" Target="https://arxiv.org/abs/2403.08299" TargetMode="External"/><Relationship Id="rId4" Type="http://schemas.openxmlformats.org/officeDocument/2006/relationships/hyperlink" Target="https://arxiv.org/abs/2305.14752"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arxiv.org/abs/2403.18624"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C1233B-7827-4684-8B2C-1A390A124E20}"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zh-CN" altLang="en-US"/>
        </a:p>
      </dgm:t>
    </dgm:pt>
    <dgm:pt modelId="{C70C7CCB-79EC-4DC8-97D0-79B6821BC4B1}">
      <dgm:prSet phldrT="[文本]" custT="1"/>
      <dgm:spPr/>
      <dgm:t>
        <a:bodyPr/>
        <a:lstStyle/>
        <a:p>
          <a:r>
            <a:rPr lang="en-US" altLang="zh-CN" sz="2000" b="1" i="1"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AutoDev</a:t>
          </a:r>
          <a:endParaRPr lang="zh-CN" altLang="en-US" sz="2000" b="1" i="1" dirty="0">
            <a:solidFill>
              <a:schemeClr val="tx1"/>
            </a:solidFill>
          </a:endParaRPr>
        </a:p>
      </dgm:t>
    </dgm:pt>
    <dgm:pt modelId="{59926251-FA92-43E7-AAF2-23B58F93971B}" type="parTrans" cxnId="{A63CBA01-5DEA-444F-BE6E-86EFF353EF01}">
      <dgm:prSet/>
      <dgm:spPr/>
      <dgm:t>
        <a:bodyPr/>
        <a:lstStyle/>
        <a:p>
          <a:endParaRPr lang="zh-CN" altLang="en-US"/>
        </a:p>
      </dgm:t>
    </dgm:pt>
    <dgm:pt modelId="{A5D06DDC-B599-4D2B-896B-12E715EEC97E}" type="sibTrans" cxnId="{A63CBA01-5DEA-444F-BE6E-86EFF353EF01}">
      <dgm:prSet/>
      <dgm:spPr/>
      <dgm:t>
        <a:bodyPr/>
        <a:lstStyle/>
        <a:p>
          <a:endParaRPr lang="zh-CN" altLang="en-US"/>
        </a:p>
      </dgm:t>
    </dgm:pt>
    <dgm:pt modelId="{E5811480-743E-4347-8E0B-F91A02CEE539}">
      <dgm:prSet phldrT="[文本]" custT="1"/>
      <dgm:spPr/>
      <dgm:t>
        <a:bodyPr/>
        <a:lstStyle/>
        <a:p>
          <a:r>
            <a:rPr lang="zh-CN" altLang="en-US" sz="2000" b="1" dirty="0"/>
            <a:t>漏洞提取</a:t>
          </a:r>
        </a:p>
      </dgm:t>
    </dgm:pt>
    <dgm:pt modelId="{16BC1063-1D03-495B-9AC4-540B5381BA17}" type="parTrans" cxnId="{BA7DB5B5-DA00-4235-A2A3-206AFAC1FD1C}">
      <dgm:prSet/>
      <dgm:spPr/>
      <dgm:t>
        <a:bodyPr/>
        <a:lstStyle/>
        <a:p>
          <a:endParaRPr lang="zh-CN" altLang="en-US"/>
        </a:p>
      </dgm:t>
    </dgm:pt>
    <dgm:pt modelId="{18B355ED-8F0A-4AAE-A74F-DA00EDB92141}" type="sibTrans" cxnId="{BA7DB5B5-DA00-4235-A2A3-206AFAC1FD1C}">
      <dgm:prSet/>
      <dgm:spPr/>
      <dgm:t>
        <a:bodyPr/>
        <a:lstStyle/>
        <a:p>
          <a:endParaRPr lang="zh-CN" altLang="en-US"/>
        </a:p>
      </dgm:t>
    </dgm:pt>
    <dgm:pt modelId="{2BE27044-27C2-49E3-8D73-68408B9CFF3B}">
      <dgm:prSet phldrT="[文本]" custT="1"/>
      <dgm:spPr/>
      <dgm:t>
        <a:bodyPr/>
        <a:lstStyle/>
        <a:p>
          <a:r>
            <a:rPr lang="en-US" altLang="en-US" sz="1400" i="1" dirty="0">
              <a:hlinkClick xmlns:r="http://schemas.openxmlformats.org/officeDocument/2006/relationships" r:id="rId2"/>
            </a:rPr>
            <a:t>Automatically Inspecting Thousands of Static Bug Warnings with
Large Language Model: How Far Are We?</a:t>
          </a:r>
          <a:endParaRPr lang="zh-CN" altLang="en-US" sz="1400" i="1" dirty="0"/>
        </a:p>
      </dgm:t>
    </dgm:pt>
    <dgm:pt modelId="{5A5BEC1C-5302-4C6D-862B-9D1DC1219BC5}" type="parTrans" cxnId="{E0402FA2-77BD-40FC-B7CD-3FB6ECC11935}">
      <dgm:prSet/>
      <dgm:spPr/>
      <dgm:t>
        <a:bodyPr/>
        <a:lstStyle/>
        <a:p>
          <a:endParaRPr lang="zh-CN" altLang="en-US"/>
        </a:p>
      </dgm:t>
    </dgm:pt>
    <dgm:pt modelId="{EFC29FA9-D8BD-497F-BF9E-470D5F416F29}" type="sibTrans" cxnId="{E0402FA2-77BD-40FC-B7CD-3FB6ECC11935}">
      <dgm:prSet/>
      <dgm:spPr/>
      <dgm:t>
        <a:bodyPr/>
        <a:lstStyle/>
        <a:p>
          <a:endParaRPr lang="zh-CN" altLang="en-US"/>
        </a:p>
      </dgm:t>
    </dgm:pt>
    <dgm:pt modelId="{19407D89-98F6-4E43-9375-1B87A2E02504}">
      <dgm:prSet phldrT="[文本]" custT="1"/>
      <dgm:spPr/>
      <dgm:t>
        <a:bodyPr/>
        <a:lstStyle/>
        <a:p>
          <a:r>
            <a:rPr lang="zh-CN" altLang="en-US" sz="2000" b="1" dirty="0"/>
            <a:t>漏洞修复</a:t>
          </a:r>
        </a:p>
      </dgm:t>
    </dgm:pt>
    <dgm:pt modelId="{084A6ED2-2275-4960-ABA0-6D4ECF90F068}" type="parTrans" cxnId="{D1224E14-9480-465C-8AAC-F9B71E0CAB29}">
      <dgm:prSet/>
      <dgm:spPr/>
      <dgm:t>
        <a:bodyPr/>
        <a:lstStyle/>
        <a:p>
          <a:endParaRPr lang="zh-CN" altLang="en-US"/>
        </a:p>
      </dgm:t>
    </dgm:pt>
    <dgm:pt modelId="{1A872CFD-DAA4-4395-9969-BEAC297AD0AA}" type="sibTrans" cxnId="{D1224E14-9480-465C-8AAC-F9B71E0CAB29}">
      <dgm:prSet/>
      <dgm:spPr/>
      <dgm:t>
        <a:bodyPr/>
        <a:lstStyle/>
        <a:p>
          <a:endParaRPr lang="zh-CN" altLang="en-US"/>
        </a:p>
      </dgm:t>
    </dgm:pt>
    <dgm:pt modelId="{DADD2126-F9D1-49FC-9FFD-B89C64CAE69F}">
      <dgm:prSet phldrT="[文本]" custT="1"/>
      <dgm:spPr>
        <a:solidFill>
          <a:srgbClr val="A5A5A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7620" tIns="7620" rIns="7620" bIns="7620" numCol="1" spcCol="1270" anchor="ctr" anchorCtr="0"/>
        <a:lstStyle/>
        <a:p>
          <a:r>
            <a:rPr lang="en-US" altLang="en-US" sz="1400" i="1" dirty="0">
              <a:hlinkClick xmlns:r="http://schemas.openxmlformats.org/officeDocument/2006/relationships" r:id="rId3"/>
            </a:rPr>
            <a:t>RepairAgent: An Autonomous, LLM-Based Agent for Program Repair</a:t>
          </a:r>
          <a:endParaRPr lang="zh-CN" altLang="en-US" sz="1400" i="1" dirty="0"/>
        </a:p>
      </dgm:t>
    </dgm:pt>
    <dgm:pt modelId="{8529B4FC-B870-4FF1-B193-80A909C8FA36}" type="parTrans" cxnId="{9EC28164-5EC6-45F9-A0D6-4D53C7203E9E}">
      <dgm:prSet/>
      <dgm:spPr/>
      <dgm:t>
        <a:bodyPr/>
        <a:lstStyle/>
        <a:p>
          <a:endParaRPr lang="zh-CN" altLang="en-US"/>
        </a:p>
      </dgm:t>
    </dgm:pt>
    <dgm:pt modelId="{ACB6AC64-F2D1-4483-9B6E-7C9AD567F7D1}" type="sibTrans" cxnId="{9EC28164-5EC6-45F9-A0D6-4D53C7203E9E}">
      <dgm:prSet/>
      <dgm:spPr/>
      <dgm:t>
        <a:bodyPr/>
        <a:lstStyle/>
        <a:p>
          <a:endParaRPr lang="zh-CN" altLang="en-US"/>
        </a:p>
      </dgm:t>
    </dgm:pt>
    <dgm:pt modelId="{44307328-1387-4239-BF62-05700C007108}">
      <dgm:prSet custT="1"/>
      <dgm:spPr/>
      <dgm:t>
        <a:bodyPr/>
        <a:lstStyle/>
        <a:p>
          <a:r>
            <a:rPr lang="en-US" altLang="en-US" sz="1400" i="1" dirty="0">
              <a:hlinkClick xmlns:r="http://schemas.openxmlformats.org/officeDocument/2006/relationships" r:id="rId4"/>
            </a:rPr>
            <a:t>A New Era in Software Security: Towards Self-Healing Software via Large Language Models and Formal Verification</a:t>
          </a:r>
          <a:endParaRPr lang="zh-CN" altLang="en-US" sz="1400" i="1" dirty="0"/>
        </a:p>
      </dgm:t>
    </dgm:pt>
    <dgm:pt modelId="{CB1CC6EA-D4AD-418D-ADF5-5603E06E4C15}" type="parTrans" cxnId="{718AB6AC-F9C0-46ED-89CD-7DF0E1DD48BB}">
      <dgm:prSet/>
      <dgm:spPr/>
      <dgm:t>
        <a:bodyPr/>
        <a:lstStyle/>
        <a:p>
          <a:endParaRPr lang="zh-CN" altLang="en-US"/>
        </a:p>
      </dgm:t>
    </dgm:pt>
    <dgm:pt modelId="{292DBE52-0110-437E-808A-0ABFA0933480}" type="sibTrans" cxnId="{718AB6AC-F9C0-46ED-89CD-7DF0E1DD48BB}">
      <dgm:prSet/>
      <dgm:spPr/>
      <dgm:t>
        <a:bodyPr/>
        <a:lstStyle/>
        <a:p>
          <a:endParaRPr lang="zh-CN" altLang="en-US"/>
        </a:p>
      </dgm:t>
    </dgm:pt>
    <dgm:pt modelId="{11948DFC-E261-4A91-987F-EB7C4E0ADE53}" type="pres">
      <dgm:prSet presAssocID="{F3C1233B-7827-4684-8B2C-1A390A124E20}" presName="diagram" presStyleCnt="0">
        <dgm:presLayoutVars>
          <dgm:chPref val="1"/>
          <dgm:dir/>
          <dgm:animOne val="branch"/>
          <dgm:animLvl val="lvl"/>
          <dgm:resizeHandles val="exact"/>
        </dgm:presLayoutVars>
      </dgm:prSet>
      <dgm:spPr/>
    </dgm:pt>
    <dgm:pt modelId="{B5CDCA26-EE90-42FC-8905-48F54EC40867}" type="pres">
      <dgm:prSet presAssocID="{C70C7CCB-79EC-4DC8-97D0-79B6821BC4B1}" presName="root1" presStyleCnt="0"/>
      <dgm:spPr/>
    </dgm:pt>
    <dgm:pt modelId="{639262F1-93C2-4A17-B818-4BA47EFEF373}" type="pres">
      <dgm:prSet presAssocID="{C70C7CCB-79EC-4DC8-97D0-79B6821BC4B1}" presName="LevelOneTextNode" presStyleLbl="node0" presStyleIdx="0" presStyleCnt="1" custScaleX="148766" custScaleY="152752">
        <dgm:presLayoutVars>
          <dgm:chPref val="3"/>
        </dgm:presLayoutVars>
      </dgm:prSet>
      <dgm:spPr/>
    </dgm:pt>
    <dgm:pt modelId="{0947EFC0-F3E8-458E-8EA1-E478F11C6186}" type="pres">
      <dgm:prSet presAssocID="{C70C7CCB-79EC-4DC8-97D0-79B6821BC4B1}" presName="level2hierChild" presStyleCnt="0"/>
      <dgm:spPr/>
    </dgm:pt>
    <dgm:pt modelId="{03879F18-593D-4436-90D3-3DECBF2EBFFF}" type="pres">
      <dgm:prSet presAssocID="{16BC1063-1D03-495B-9AC4-540B5381BA17}" presName="conn2-1" presStyleLbl="parChTrans1D2" presStyleIdx="0" presStyleCnt="2"/>
      <dgm:spPr/>
    </dgm:pt>
    <dgm:pt modelId="{309DE3EB-AB2D-45B1-98F7-AAC078ADC1D4}" type="pres">
      <dgm:prSet presAssocID="{16BC1063-1D03-495B-9AC4-540B5381BA17}" presName="connTx" presStyleLbl="parChTrans1D2" presStyleIdx="0" presStyleCnt="2"/>
      <dgm:spPr/>
    </dgm:pt>
    <dgm:pt modelId="{5F035EA5-70D3-4735-A0AD-46203DD10CDE}" type="pres">
      <dgm:prSet presAssocID="{E5811480-743E-4347-8E0B-F91A02CEE539}" presName="root2" presStyleCnt="0"/>
      <dgm:spPr/>
    </dgm:pt>
    <dgm:pt modelId="{A61D30A7-9C8A-42D6-B800-2F5E08CA2644}" type="pres">
      <dgm:prSet presAssocID="{E5811480-743E-4347-8E0B-F91A02CEE539}" presName="LevelTwoTextNode" presStyleLbl="node2" presStyleIdx="0" presStyleCnt="2" custScaleX="202150" custScaleY="193361" custLinFactY="-3395" custLinFactNeighborX="1915" custLinFactNeighborY="-100000">
        <dgm:presLayoutVars>
          <dgm:chPref val="3"/>
        </dgm:presLayoutVars>
      </dgm:prSet>
      <dgm:spPr/>
    </dgm:pt>
    <dgm:pt modelId="{7B1C59E9-444E-4491-8DD6-D0EB19B6AC53}" type="pres">
      <dgm:prSet presAssocID="{E5811480-743E-4347-8E0B-F91A02CEE539}" presName="level3hierChild" presStyleCnt="0"/>
      <dgm:spPr/>
    </dgm:pt>
    <dgm:pt modelId="{41289D41-CAF5-491C-AB7B-5EE1DA768372}" type="pres">
      <dgm:prSet presAssocID="{5A5BEC1C-5302-4C6D-862B-9D1DC1219BC5}" presName="conn2-1" presStyleLbl="parChTrans1D3" presStyleIdx="0" presStyleCnt="3"/>
      <dgm:spPr/>
    </dgm:pt>
    <dgm:pt modelId="{2CAA4B81-91DA-42F2-B615-2974C3542AF1}" type="pres">
      <dgm:prSet presAssocID="{5A5BEC1C-5302-4C6D-862B-9D1DC1219BC5}" presName="connTx" presStyleLbl="parChTrans1D3" presStyleIdx="0" presStyleCnt="3"/>
      <dgm:spPr/>
    </dgm:pt>
    <dgm:pt modelId="{DE9822AD-6FF7-43B5-9E1F-D8068C15F072}" type="pres">
      <dgm:prSet presAssocID="{2BE27044-27C2-49E3-8D73-68408B9CFF3B}" presName="root2" presStyleCnt="0"/>
      <dgm:spPr/>
    </dgm:pt>
    <dgm:pt modelId="{9FC73BA3-B906-4EE7-BAF8-A1CEEDA47B27}" type="pres">
      <dgm:prSet presAssocID="{2BE27044-27C2-49E3-8D73-68408B9CFF3B}" presName="LevelTwoTextNode" presStyleLbl="node3" presStyleIdx="0" presStyleCnt="3" custScaleX="540392" custScaleY="215939" custLinFactY="-3306" custLinFactNeighborX="538" custLinFactNeighborY="-100000">
        <dgm:presLayoutVars>
          <dgm:chPref val="3"/>
        </dgm:presLayoutVars>
      </dgm:prSet>
      <dgm:spPr/>
    </dgm:pt>
    <dgm:pt modelId="{9118B117-0024-46E6-A955-A170D3FD9FA8}" type="pres">
      <dgm:prSet presAssocID="{2BE27044-27C2-49E3-8D73-68408B9CFF3B}" presName="level3hierChild" presStyleCnt="0"/>
      <dgm:spPr/>
    </dgm:pt>
    <dgm:pt modelId="{10F8BE29-D5F8-484F-B6EB-59D78C39AD4A}" type="pres">
      <dgm:prSet presAssocID="{084A6ED2-2275-4960-ABA0-6D4ECF90F068}" presName="conn2-1" presStyleLbl="parChTrans1D2" presStyleIdx="1" presStyleCnt="2"/>
      <dgm:spPr/>
    </dgm:pt>
    <dgm:pt modelId="{D9191060-7476-4122-BA56-AD918361342A}" type="pres">
      <dgm:prSet presAssocID="{084A6ED2-2275-4960-ABA0-6D4ECF90F068}" presName="connTx" presStyleLbl="parChTrans1D2" presStyleIdx="1" presStyleCnt="2"/>
      <dgm:spPr/>
    </dgm:pt>
    <dgm:pt modelId="{4548599B-F4E6-48B1-9461-50A9B82C5780}" type="pres">
      <dgm:prSet presAssocID="{19407D89-98F6-4E43-9375-1B87A2E02504}" presName="root2" presStyleCnt="0"/>
      <dgm:spPr/>
    </dgm:pt>
    <dgm:pt modelId="{27DA15BB-67CD-4852-AD15-39C275D14A27}" type="pres">
      <dgm:prSet presAssocID="{19407D89-98F6-4E43-9375-1B87A2E02504}" presName="LevelTwoTextNode" presStyleLbl="node2" presStyleIdx="1" presStyleCnt="2" custScaleX="193502" custScaleY="172179" custLinFactNeighborX="3829" custLinFactNeighborY="70845">
        <dgm:presLayoutVars>
          <dgm:chPref val="3"/>
        </dgm:presLayoutVars>
      </dgm:prSet>
      <dgm:spPr/>
    </dgm:pt>
    <dgm:pt modelId="{49F6B9CC-DBAA-4BF6-9B29-514D13DD32EE}" type="pres">
      <dgm:prSet presAssocID="{19407D89-98F6-4E43-9375-1B87A2E02504}" presName="level3hierChild" presStyleCnt="0"/>
      <dgm:spPr/>
    </dgm:pt>
    <dgm:pt modelId="{6CC44251-ADF1-478F-B30A-768A48EEA051}" type="pres">
      <dgm:prSet presAssocID="{8529B4FC-B870-4FF1-B193-80A909C8FA36}" presName="conn2-1" presStyleLbl="parChTrans1D3" presStyleIdx="1" presStyleCnt="3"/>
      <dgm:spPr/>
    </dgm:pt>
    <dgm:pt modelId="{C4C06F78-177B-41AA-982A-E1BAA90C4E25}" type="pres">
      <dgm:prSet presAssocID="{8529B4FC-B870-4FF1-B193-80A909C8FA36}" presName="connTx" presStyleLbl="parChTrans1D3" presStyleIdx="1" presStyleCnt="3"/>
      <dgm:spPr/>
    </dgm:pt>
    <dgm:pt modelId="{5DC18F80-48FA-408F-86BC-C2AEAC6963B7}" type="pres">
      <dgm:prSet presAssocID="{DADD2126-F9D1-49FC-9FFD-B89C64CAE69F}" presName="root2" presStyleCnt="0"/>
      <dgm:spPr/>
    </dgm:pt>
    <dgm:pt modelId="{79559293-BC86-4A19-BEB1-904EEAEBE6D7}" type="pres">
      <dgm:prSet presAssocID="{DADD2126-F9D1-49FC-9FFD-B89C64CAE69F}" presName="LevelTwoTextNode" presStyleLbl="node3" presStyleIdx="1" presStyleCnt="3" custScaleX="530234" custScaleY="193002" custLinFactNeighborX="70921" custLinFactNeighborY="8653">
        <dgm:presLayoutVars>
          <dgm:chPref val="3"/>
        </dgm:presLayoutVars>
      </dgm:prSet>
      <dgm:spPr>
        <a:xfrm>
          <a:off x="3286117" y="1796149"/>
          <a:ext cx="4805836" cy="749355"/>
        </a:xfrm>
        <a:prstGeom prst="roundRect">
          <a:avLst>
            <a:gd name="adj" fmla="val 10000"/>
          </a:avLst>
        </a:prstGeom>
      </dgm:spPr>
    </dgm:pt>
    <dgm:pt modelId="{72664BA1-1878-4524-BB4C-5AC0F00195DB}" type="pres">
      <dgm:prSet presAssocID="{DADD2126-F9D1-49FC-9FFD-B89C64CAE69F}" presName="level3hierChild" presStyleCnt="0"/>
      <dgm:spPr/>
    </dgm:pt>
    <dgm:pt modelId="{5DE6DE7B-85CC-4ECE-B2DB-0470156321BC}" type="pres">
      <dgm:prSet presAssocID="{CB1CC6EA-D4AD-418D-ADF5-5603E06E4C15}" presName="conn2-1" presStyleLbl="parChTrans1D3" presStyleIdx="2" presStyleCnt="3"/>
      <dgm:spPr/>
    </dgm:pt>
    <dgm:pt modelId="{48FFFD76-B672-470B-8FF6-D98D2DD1CAF8}" type="pres">
      <dgm:prSet presAssocID="{CB1CC6EA-D4AD-418D-ADF5-5603E06E4C15}" presName="connTx" presStyleLbl="parChTrans1D3" presStyleIdx="2" presStyleCnt="3"/>
      <dgm:spPr/>
    </dgm:pt>
    <dgm:pt modelId="{341A8D56-28A9-4AF1-BFEB-C6981A3BC186}" type="pres">
      <dgm:prSet presAssocID="{44307328-1387-4239-BF62-05700C007108}" presName="root2" presStyleCnt="0"/>
      <dgm:spPr/>
    </dgm:pt>
    <dgm:pt modelId="{250B97AE-D897-47A8-B8AC-737B98C11C25}" type="pres">
      <dgm:prSet presAssocID="{44307328-1387-4239-BF62-05700C007108}" presName="LevelTwoTextNode" presStyleLbl="node3" presStyleIdx="2" presStyleCnt="3" custScaleX="529174" custScaleY="209261" custLinFactY="10671" custLinFactNeighborX="23720" custLinFactNeighborY="100000">
        <dgm:presLayoutVars>
          <dgm:chPref val="3"/>
        </dgm:presLayoutVars>
      </dgm:prSet>
      <dgm:spPr/>
    </dgm:pt>
    <dgm:pt modelId="{A730208C-8B10-4878-A46B-24EE2C32650D}" type="pres">
      <dgm:prSet presAssocID="{44307328-1387-4239-BF62-05700C007108}" presName="level3hierChild" presStyleCnt="0"/>
      <dgm:spPr/>
    </dgm:pt>
  </dgm:ptLst>
  <dgm:cxnLst>
    <dgm:cxn modelId="{A63CBA01-5DEA-444F-BE6E-86EFF353EF01}" srcId="{F3C1233B-7827-4684-8B2C-1A390A124E20}" destId="{C70C7CCB-79EC-4DC8-97D0-79B6821BC4B1}" srcOrd="0" destOrd="0" parTransId="{59926251-FA92-43E7-AAF2-23B58F93971B}" sibTransId="{A5D06DDC-B599-4D2B-896B-12E715EEC97E}"/>
    <dgm:cxn modelId="{4ED09511-04CD-4B6B-9E5C-52241D949CD5}" type="presOf" srcId="{084A6ED2-2275-4960-ABA0-6D4ECF90F068}" destId="{10F8BE29-D5F8-484F-B6EB-59D78C39AD4A}" srcOrd="0" destOrd="0" presId="urn:microsoft.com/office/officeart/2005/8/layout/hierarchy2"/>
    <dgm:cxn modelId="{D1224E14-9480-465C-8AAC-F9B71E0CAB29}" srcId="{C70C7CCB-79EC-4DC8-97D0-79B6821BC4B1}" destId="{19407D89-98F6-4E43-9375-1B87A2E02504}" srcOrd="1" destOrd="0" parTransId="{084A6ED2-2275-4960-ABA0-6D4ECF90F068}" sibTransId="{1A872CFD-DAA4-4395-9969-BEAC297AD0AA}"/>
    <dgm:cxn modelId="{B3B63318-AB37-4DC3-B4FA-EC957C02BD4B}" type="presOf" srcId="{5A5BEC1C-5302-4C6D-862B-9D1DC1219BC5}" destId="{41289D41-CAF5-491C-AB7B-5EE1DA768372}" srcOrd="0" destOrd="0" presId="urn:microsoft.com/office/officeart/2005/8/layout/hierarchy2"/>
    <dgm:cxn modelId="{31A1F41A-58EF-450F-BA1E-B70A4E3C2AD9}" type="presOf" srcId="{8529B4FC-B870-4FF1-B193-80A909C8FA36}" destId="{C4C06F78-177B-41AA-982A-E1BAA90C4E25}" srcOrd="1" destOrd="0" presId="urn:microsoft.com/office/officeart/2005/8/layout/hierarchy2"/>
    <dgm:cxn modelId="{D9F0692C-C318-4FE0-ADB8-6171CC29DF05}" type="presOf" srcId="{16BC1063-1D03-495B-9AC4-540B5381BA17}" destId="{03879F18-593D-4436-90D3-3DECBF2EBFFF}" srcOrd="0" destOrd="0" presId="urn:microsoft.com/office/officeart/2005/8/layout/hierarchy2"/>
    <dgm:cxn modelId="{405E2B2F-2F0E-4403-9FE9-7EB8EB3EEA69}" type="presOf" srcId="{E5811480-743E-4347-8E0B-F91A02CEE539}" destId="{A61D30A7-9C8A-42D6-B800-2F5E08CA2644}" srcOrd="0" destOrd="0" presId="urn:microsoft.com/office/officeart/2005/8/layout/hierarchy2"/>
    <dgm:cxn modelId="{9EC28164-5EC6-45F9-A0D6-4D53C7203E9E}" srcId="{19407D89-98F6-4E43-9375-1B87A2E02504}" destId="{DADD2126-F9D1-49FC-9FFD-B89C64CAE69F}" srcOrd="0" destOrd="0" parTransId="{8529B4FC-B870-4FF1-B193-80A909C8FA36}" sibTransId="{ACB6AC64-F2D1-4483-9B6E-7C9AD567F7D1}"/>
    <dgm:cxn modelId="{6AD71066-A946-45B2-B7E5-18E3B8559CA8}" type="presOf" srcId="{C70C7CCB-79EC-4DC8-97D0-79B6821BC4B1}" destId="{639262F1-93C2-4A17-B818-4BA47EFEF373}" srcOrd="0" destOrd="0" presId="urn:microsoft.com/office/officeart/2005/8/layout/hierarchy2"/>
    <dgm:cxn modelId="{FDF5AE4B-D5C0-4434-AD73-00A745078109}" type="presOf" srcId="{16BC1063-1D03-495B-9AC4-540B5381BA17}" destId="{309DE3EB-AB2D-45B1-98F7-AAC078ADC1D4}" srcOrd="1" destOrd="0" presId="urn:microsoft.com/office/officeart/2005/8/layout/hierarchy2"/>
    <dgm:cxn modelId="{F3830574-F4FB-4C78-9B07-ED3DA8C20774}" type="presOf" srcId="{8529B4FC-B870-4FF1-B193-80A909C8FA36}" destId="{6CC44251-ADF1-478F-B30A-768A48EEA051}" srcOrd="0" destOrd="0" presId="urn:microsoft.com/office/officeart/2005/8/layout/hierarchy2"/>
    <dgm:cxn modelId="{A905F65A-5D99-442C-AF9B-B4B9C284B70D}" type="presOf" srcId="{19407D89-98F6-4E43-9375-1B87A2E02504}" destId="{27DA15BB-67CD-4852-AD15-39C275D14A27}" srcOrd="0" destOrd="0" presId="urn:microsoft.com/office/officeart/2005/8/layout/hierarchy2"/>
    <dgm:cxn modelId="{57231E8E-0DDC-4508-A9CE-DAB23522E073}" type="presOf" srcId="{CB1CC6EA-D4AD-418D-ADF5-5603E06E4C15}" destId="{5DE6DE7B-85CC-4ECE-B2DB-0470156321BC}" srcOrd="0" destOrd="0" presId="urn:microsoft.com/office/officeart/2005/8/layout/hierarchy2"/>
    <dgm:cxn modelId="{E0AAEC9A-3891-4907-AA5D-4F0E2E8DC25A}" type="presOf" srcId="{F3C1233B-7827-4684-8B2C-1A390A124E20}" destId="{11948DFC-E261-4A91-987F-EB7C4E0ADE53}" srcOrd="0" destOrd="0" presId="urn:microsoft.com/office/officeart/2005/8/layout/hierarchy2"/>
    <dgm:cxn modelId="{E0402FA2-77BD-40FC-B7CD-3FB6ECC11935}" srcId="{E5811480-743E-4347-8E0B-F91A02CEE539}" destId="{2BE27044-27C2-49E3-8D73-68408B9CFF3B}" srcOrd="0" destOrd="0" parTransId="{5A5BEC1C-5302-4C6D-862B-9D1DC1219BC5}" sibTransId="{EFC29FA9-D8BD-497F-BF9E-470D5F416F29}"/>
    <dgm:cxn modelId="{718AB6AC-F9C0-46ED-89CD-7DF0E1DD48BB}" srcId="{19407D89-98F6-4E43-9375-1B87A2E02504}" destId="{44307328-1387-4239-BF62-05700C007108}" srcOrd="1" destOrd="0" parTransId="{CB1CC6EA-D4AD-418D-ADF5-5603E06E4C15}" sibTransId="{292DBE52-0110-437E-808A-0ABFA0933480}"/>
    <dgm:cxn modelId="{BABE1DAF-84AF-4349-90E8-0E43BD0DDE62}" type="presOf" srcId="{44307328-1387-4239-BF62-05700C007108}" destId="{250B97AE-D897-47A8-B8AC-737B98C11C25}" srcOrd="0" destOrd="0" presId="urn:microsoft.com/office/officeart/2005/8/layout/hierarchy2"/>
    <dgm:cxn modelId="{BA7DB5B5-DA00-4235-A2A3-206AFAC1FD1C}" srcId="{C70C7CCB-79EC-4DC8-97D0-79B6821BC4B1}" destId="{E5811480-743E-4347-8E0B-F91A02CEE539}" srcOrd="0" destOrd="0" parTransId="{16BC1063-1D03-495B-9AC4-540B5381BA17}" sibTransId="{18B355ED-8F0A-4AAE-A74F-DA00EDB92141}"/>
    <dgm:cxn modelId="{BB46F5C5-5DE2-4F5B-B6F2-723DB3EA589E}" type="presOf" srcId="{2BE27044-27C2-49E3-8D73-68408B9CFF3B}" destId="{9FC73BA3-B906-4EE7-BAF8-A1CEEDA47B27}" srcOrd="0" destOrd="0" presId="urn:microsoft.com/office/officeart/2005/8/layout/hierarchy2"/>
    <dgm:cxn modelId="{DA9001CA-7912-47DD-8AD1-EEF442BAA527}" type="presOf" srcId="{5A5BEC1C-5302-4C6D-862B-9D1DC1219BC5}" destId="{2CAA4B81-91DA-42F2-B615-2974C3542AF1}" srcOrd="1" destOrd="0" presId="urn:microsoft.com/office/officeart/2005/8/layout/hierarchy2"/>
    <dgm:cxn modelId="{3C20CBE1-5A6E-4DC7-A102-397C057EC013}" type="presOf" srcId="{084A6ED2-2275-4960-ABA0-6D4ECF90F068}" destId="{D9191060-7476-4122-BA56-AD918361342A}" srcOrd="1" destOrd="0" presId="urn:microsoft.com/office/officeart/2005/8/layout/hierarchy2"/>
    <dgm:cxn modelId="{3953BFEA-FADB-46F7-88A2-15D97B1BB270}" type="presOf" srcId="{DADD2126-F9D1-49FC-9FFD-B89C64CAE69F}" destId="{79559293-BC86-4A19-BEB1-904EEAEBE6D7}" srcOrd="0" destOrd="0" presId="urn:microsoft.com/office/officeart/2005/8/layout/hierarchy2"/>
    <dgm:cxn modelId="{427428FA-0A29-4372-AEBD-AE33C6468DD8}" type="presOf" srcId="{CB1CC6EA-D4AD-418D-ADF5-5603E06E4C15}" destId="{48FFFD76-B672-470B-8FF6-D98D2DD1CAF8}" srcOrd="1" destOrd="0" presId="urn:microsoft.com/office/officeart/2005/8/layout/hierarchy2"/>
    <dgm:cxn modelId="{C7AD4B02-9120-47DB-A3A4-162CB7BD7C39}" type="presParOf" srcId="{11948DFC-E261-4A91-987F-EB7C4E0ADE53}" destId="{B5CDCA26-EE90-42FC-8905-48F54EC40867}" srcOrd="0" destOrd="0" presId="urn:microsoft.com/office/officeart/2005/8/layout/hierarchy2"/>
    <dgm:cxn modelId="{7FC1EF75-8CA3-4C33-BCA8-E88A0D476F78}" type="presParOf" srcId="{B5CDCA26-EE90-42FC-8905-48F54EC40867}" destId="{639262F1-93C2-4A17-B818-4BA47EFEF373}" srcOrd="0" destOrd="0" presId="urn:microsoft.com/office/officeart/2005/8/layout/hierarchy2"/>
    <dgm:cxn modelId="{25AEEEA5-0154-473F-BBD9-DCE82A2C52EC}" type="presParOf" srcId="{B5CDCA26-EE90-42FC-8905-48F54EC40867}" destId="{0947EFC0-F3E8-458E-8EA1-E478F11C6186}" srcOrd="1" destOrd="0" presId="urn:microsoft.com/office/officeart/2005/8/layout/hierarchy2"/>
    <dgm:cxn modelId="{BE54A9BD-F98B-4DD1-9F28-0193D0195052}" type="presParOf" srcId="{0947EFC0-F3E8-458E-8EA1-E478F11C6186}" destId="{03879F18-593D-4436-90D3-3DECBF2EBFFF}" srcOrd="0" destOrd="0" presId="urn:microsoft.com/office/officeart/2005/8/layout/hierarchy2"/>
    <dgm:cxn modelId="{5B6DF10F-CD49-4E62-A5DB-876F86D8DCD9}" type="presParOf" srcId="{03879F18-593D-4436-90D3-3DECBF2EBFFF}" destId="{309DE3EB-AB2D-45B1-98F7-AAC078ADC1D4}" srcOrd="0" destOrd="0" presId="urn:microsoft.com/office/officeart/2005/8/layout/hierarchy2"/>
    <dgm:cxn modelId="{88286F8E-F024-4BA9-BC17-EFD064D19073}" type="presParOf" srcId="{0947EFC0-F3E8-458E-8EA1-E478F11C6186}" destId="{5F035EA5-70D3-4735-A0AD-46203DD10CDE}" srcOrd="1" destOrd="0" presId="urn:microsoft.com/office/officeart/2005/8/layout/hierarchy2"/>
    <dgm:cxn modelId="{59DC5A17-93DB-4AB8-8DFD-00F1F90763FE}" type="presParOf" srcId="{5F035EA5-70D3-4735-A0AD-46203DD10CDE}" destId="{A61D30A7-9C8A-42D6-B800-2F5E08CA2644}" srcOrd="0" destOrd="0" presId="urn:microsoft.com/office/officeart/2005/8/layout/hierarchy2"/>
    <dgm:cxn modelId="{79B3EF74-44DD-4AD4-8360-816657BD4D8F}" type="presParOf" srcId="{5F035EA5-70D3-4735-A0AD-46203DD10CDE}" destId="{7B1C59E9-444E-4491-8DD6-D0EB19B6AC53}" srcOrd="1" destOrd="0" presId="urn:microsoft.com/office/officeart/2005/8/layout/hierarchy2"/>
    <dgm:cxn modelId="{39E17B0B-C042-4122-A7D6-30DFEED30098}" type="presParOf" srcId="{7B1C59E9-444E-4491-8DD6-D0EB19B6AC53}" destId="{41289D41-CAF5-491C-AB7B-5EE1DA768372}" srcOrd="0" destOrd="0" presId="urn:microsoft.com/office/officeart/2005/8/layout/hierarchy2"/>
    <dgm:cxn modelId="{28DA6A74-9511-4C67-8BF0-D4A19F50A651}" type="presParOf" srcId="{41289D41-CAF5-491C-AB7B-5EE1DA768372}" destId="{2CAA4B81-91DA-42F2-B615-2974C3542AF1}" srcOrd="0" destOrd="0" presId="urn:microsoft.com/office/officeart/2005/8/layout/hierarchy2"/>
    <dgm:cxn modelId="{3593107D-B50E-4644-822D-A7C673993B2D}" type="presParOf" srcId="{7B1C59E9-444E-4491-8DD6-D0EB19B6AC53}" destId="{DE9822AD-6FF7-43B5-9E1F-D8068C15F072}" srcOrd="1" destOrd="0" presId="urn:microsoft.com/office/officeart/2005/8/layout/hierarchy2"/>
    <dgm:cxn modelId="{1D6A766D-3A1B-40A4-89C1-89B297B65D43}" type="presParOf" srcId="{DE9822AD-6FF7-43B5-9E1F-D8068C15F072}" destId="{9FC73BA3-B906-4EE7-BAF8-A1CEEDA47B27}" srcOrd="0" destOrd="0" presId="urn:microsoft.com/office/officeart/2005/8/layout/hierarchy2"/>
    <dgm:cxn modelId="{AD23B6FB-307D-42F9-856B-5322C65DC4A9}" type="presParOf" srcId="{DE9822AD-6FF7-43B5-9E1F-D8068C15F072}" destId="{9118B117-0024-46E6-A955-A170D3FD9FA8}" srcOrd="1" destOrd="0" presId="urn:microsoft.com/office/officeart/2005/8/layout/hierarchy2"/>
    <dgm:cxn modelId="{ACA48BE5-36BE-42FB-A4CD-018FA1345841}" type="presParOf" srcId="{0947EFC0-F3E8-458E-8EA1-E478F11C6186}" destId="{10F8BE29-D5F8-484F-B6EB-59D78C39AD4A}" srcOrd="2" destOrd="0" presId="urn:microsoft.com/office/officeart/2005/8/layout/hierarchy2"/>
    <dgm:cxn modelId="{BD6C4B66-F7E2-467D-9831-90492E892386}" type="presParOf" srcId="{10F8BE29-D5F8-484F-B6EB-59D78C39AD4A}" destId="{D9191060-7476-4122-BA56-AD918361342A}" srcOrd="0" destOrd="0" presId="urn:microsoft.com/office/officeart/2005/8/layout/hierarchy2"/>
    <dgm:cxn modelId="{5CEC54D7-9244-42CB-B419-6E71F29FFEAE}" type="presParOf" srcId="{0947EFC0-F3E8-458E-8EA1-E478F11C6186}" destId="{4548599B-F4E6-48B1-9461-50A9B82C5780}" srcOrd="3" destOrd="0" presId="urn:microsoft.com/office/officeart/2005/8/layout/hierarchy2"/>
    <dgm:cxn modelId="{78B378E4-7242-43C9-B6FA-CE0F1A078F62}" type="presParOf" srcId="{4548599B-F4E6-48B1-9461-50A9B82C5780}" destId="{27DA15BB-67CD-4852-AD15-39C275D14A27}" srcOrd="0" destOrd="0" presId="urn:microsoft.com/office/officeart/2005/8/layout/hierarchy2"/>
    <dgm:cxn modelId="{47FA518B-208B-4FB9-881B-E78DF7D6E39B}" type="presParOf" srcId="{4548599B-F4E6-48B1-9461-50A9B82C5780}" destId="{49F6B9CC-DBAA-4BF6-9B29-514D13DD32EE}" srcOrd="1" destOrd="0" presId="urn:microsoft.com/office/officeart/2005/8/layout/hierarchy2"/>
    <dgm:cxn modelId="{9A13F26F-3434-4EF6-9091-B2F42277E861}" type="presParOf" srcId="{49F6B9CC-DBAA-4BF6-9B29-514D13DD32EE}" destId="{6CC44251-ADF1-478F-B30A-768A48EEA051}" srcOrd="0" destOrd="0" presId="urn:microsoft.com/office/officeart/2005/8/layout/hierarchy2"/>
    <dgm:cxn modelId="{29CE741A-ACC7-41B5-A623-8DE6EB8C67D8}" type="presParOf" srcId="{6CC44251-ADF1-478F-B30A-768A48EEA051}" destId="{C4C06F78-177B-41AA-982A-E1BAA90C4E25}" srcOrd="0" destOrd="0" presId="urn:microsoft.com/office/officeart/2005/8/layout/hierarchy2"/>
    <dgm:cxn modelId="{BE3B7B59-419E-415F-8429-C077F87723B4}" type="presParOf" srcId="{49F6B9CC-DBAA-4BF6-9B29-514D13DD32EE}" destId="{5DC18F80-48FA-408F-86BC-C2AEAC6963B7}" srcOrd="1" destOrd="0" presId="urn:microsoft.com/office/officeart/2005/8/layout/hierarchy2"/>
    <dgm:cxn modelId="{EBBC17C6-6019-415F-9793-A4878113223C}" type="presParOf" srcId="{5DC18F80-48FA-408F-86BC-C2AEAC6963B7}" destId="{79559293-BC86-4A19-BEB1-904EEAEBE6D7}" srcOrd="0" destOrd="0" presId="urn:microsoft.com/office/officeart/2005/8/layout/hierarchy2"/>
    <dgm:cxn modelId="{183EB76C-99BE-4069-BEF5-5C675BCF348F}" type="presParOf" srcId="{5DC18F80-48FA-408F-86BC-C2AEAC6963B7}" destId="{72664BA1-1878-4524-BB4C-5AC0F00195DB}" srcOrd="1" destOrd="0" presId="urn:microsoft.com/office/officeart/2005/8/layout/hierarchy2"/>
    <dgm:cxn modelId="{1308FB2E-BBA0-4D15-8EBB-3646BC68B29D}" type="presParOf" srcId="{49F6B9CC-DBAA-4BF6-9B29-514D13DD32EE}" destId="{5DE6DE7B-85CC-4ECE-B2DB-0470156321BC}" srcOrd="2" destOrd="0" presId="urn:microsoft.com/office/officeart/2005/8/layout/hierarchy2"/>
    <dgm:cxn modelId="{BA1486C3-D03A-4CD7-A860-4B0C56944DC9}" type="presParOf" srcId="{5DE6DE7B-85CC-4ECE-B2DB-0470156321BC}" destId="{48FFFD76-B672-470B-8FF6-D98D2DD1CAF8}" srcOrd="0" destOrd="0" presId="urn:microsoft.com/office/officeart/2005/8/layout/hierarchy2"/>
    <dgm:cxn modelId="{57584BCE-9124-4C2C-88A2-D69664D5F710}" type="presParOf" srcId="{49F6B9CC-DBAA-4BF6-9B29-514D13DD32EE}" destId="{341A8D56-28A9-4AF1-BFEB-C6981A3BC186}" srcOrd="3" destOrd="0" presId="urn:microsoft.com/office/officeart/2005/8/layout/hierarchy2"/>
    <dgm:cxn modelId="{505555EF-3F42-415B-9CD6-DAD9E5B0FD5B}" type="presParOf" srcId="{341A8D56-28A9-4AF1-BFEB-C6981A3BC186}" destId="{250B97AE-D897-47A8-B8AC-737B98C11C25}" srcOrd="0" destOrd="0" presId="urn:microsoft.com/office/officeart/2005/8/layout/hierarchy2"/>
    <dgm:cxn modelId="{D1B33926-DFB9-4056-9CC5-8733C40B1F3F}" type="presParOf" srcId="{341A8D56-28A9-4AF1-BFEB-C6981A3BC186}" destId="{A730208C-8B10-4878-A46B-24EE2C32650D}"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20515-8DE8-4812-88A5-CB6D47C2F282}"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zh-CN" altLang="en-US"/>
        </a:p>
      </dgm:t>
    </dgm:pt>
    <dgm:pt modelId="{90C4D151-27A0-43EF-99C9-8B72911E301D}">
      <dgm:prSet phldrT="[文本]" custT="1"/>
      <dgm:spPr/>
      <dgm:t>
        <a:bodyPr/>
        <a:lstStyle/>
        <a:p>
          <a:r>
            <a:rPr lang="zh-CN" altLang="en-US" sz="2000" b="1" dirty="0"/>
            <a:t>数据集</a:t>
          </a:r>
        </a:p>
      </dgm:t>
    </dgm:pt>
    <dgm:pt modelId="{A215BFA4-72CB-4C6E-BB36-1BE96DF45B9F}" type="parTrans" cxnId="{BE5FFCEF-FE91-4352-8E87-31BBA1D780EB}">
      <dgm:prSet/>
      <dgm:spPr/>
      <dgm:t>
        <a:bodyPr/>
        <a:lstStyle/>
        <a:p>
          <a:endParaRPr lang="zh-CN" altLang="en-US" sz="2000"/>
        </a:p>
      </dgm:t>
    </dgm:pt>
    <dgm:pt modelId="{BD5F53F9-0116-4FFB-900D-AAAA074480C7}" type="sibTrans" cxnId="{BE5FFCEF-FE91-4352-8E87-31BBA1D780EB}">
      <dgm:prSet/>
      <dgm:spPr/>
      <dgm:t>
        <a:bodyPr/>
        <a:lstStyle/>
        <a:p>
          <a:endParaRPr lang="zh-CN" altLang="en-US" sz="2000"/>
        </a:p>
      </dgm:t>
    </dgm:pt>
    <dgm:pt modelId="{35776897-052A-4140-9F8D-CBD1E5AA9B3B}">
      <dgm:prSet phldrT="[文本]" custT="1"/>
      <dgm:spPr/>
      <dgm:t>
        <a:bodyPr/>
        <a:lstStyle/>
        <a:p>
          <a:r>
            <a:rPr lang="en-US" altLang="zh-CN" sz="1400" b="0" i="1" dirty="0">
              <a:hlinkClick xmlns:r="http://schemas.openxmlformats.org/officeDocument/2006/relationships" r:id="rId1"/>
            </a:rPr>
            <a:t>Vulnerability Detection with Code Language Models: How Far Are We?</a:t>
          </a:r>
          <a:endParaRPr lang="zh-CN" altLang="en-US" sz="1400" b="0" i="1" dirty="0"/>
        </a:p>
      </dgm:t>
    </dgm:pt>
    <dgm:pt modelId="{48BF9517-DE43-4177-8C29-067B4D0EFD33}" type="parTrans" cxnId="{57DB69D4-A41E-46A8-9F62-F318B2A8BF40}">
      <dgm:prSet custT="1"/>
      <dgm:spPr/>
      <dgm:t>
        <a:bodyPr/>
        <a:lstStyle/>
        <a:p>
          <a:endParaRPr lang="zh-CN" altLang="en-US" sz="2000"/>
        </a:p>
      </dgm:t>
    </dgm:pt>
    <dgm:pt modelId="{C0144EEE-8818-4A4F-AF31-EDA735D4E476}" type="sibTrans" cxnId="{57DB69D4-A41E-46A8-9F62-F318B2A8BF40}">
      <dgm:prSet/>
      <dgm:spPr/>
      <dgm:t>
        <a:bodyPr/>
        <a:lstStyle/>
        <a:p>
          <a:endParaRPr lang="zh-CN" altLang="en-US" sz="2000"/>
        </a:p>
      </dgm:t>
    </dgm:pt>
    <dgm:pt modelId="{D7980DA8-8D2D-45E1-A3E2-709E0C61872E}" type="pres">
      <dgm:prSet presAssocID="{50120515-8DE8-4812-88A5-CB6D47C2F282}" presName="diagram" presStyleCnt="0">
        <dgm:presLayoutVars>
          <dgm:chPref val="1"/>
          <dgm:dir/>
          <dgm:animOne val="branch"/>
          <dgm:animLvl val="lvl"/>
          <dgm:resizeHandles val="exact"/>
        </dgm:presLayoutVars>
      </dgm:prSet>
      <dgm:spPr/>
    </dgm:pt>
    <dgm:pt modelId="{439E5451-0575-430C-A15C-C72E23B68743}" type="pres">
      <dgm:prSet presAssocID="{90C4D151-27A0-43EF-99C9-8B72911E301D}" presName="root1" presStyleCnt="0"/>
      <dgm:spPr/>
    </dgm:pt>
    <dgm:pt modelId="{CF6B85F1-F5D3-4CAC-960B-F1B8F9883EF6}" type="pres">
      <dgm:prSet presAssocID="{90C4D151-27A0-43EF-99C9-8B72911E301D}" presName="LevelOneTextNode" presStyleLbl="node0" presStyleIdx="0" presStyleCnt="1">
        <dgm:presLayoutVars>
          <dgm:chPref val="3"/>
        </dgm:presLayoutVars>
      </dgm:prSet>
      <dgm:spPr/>
    </dgm:pt>
    <dgm:pt modelId="{936C6D56-430C-4E95-B007-CE33F2EDA600}" type="pres">
      <dgm:prSet presAssocID="{90C4D151-27A0-43EF-99C9-8B72911E301D}" presName="level2hierChild" presStyleCnt="0"/>
      <dgm:spPr/>
    </dgm:pt>
    <dgm:pt modelId="{2138D11C-A218-4E11-9894-B8F4FA438CCC}" type="pres">
      <dgm:prSet presAssocID="{48BF9517-DE43-4177-8C29-067B4D0EFD33}" presName="conn2-1" presStyleLbl="parChTrans1D2" presStyleIdx="0" presStyleCnt="1"/>
      <dgm:spPr/>
    </dgm:pt>
    <dgm:pt modelId="{6F241570-5AF8-44BC-B99E-4AAFE2664F04}" type="pres">
      <dgm:prSet presAssocID="{48BF9517-DE43-4177-8C29-067B4D0EFD33}" presName="connTx" presStyleLbl="parChTrans1D2" presStyleIdx="0" presStyleCnt="1"/>
      <dgm:spPr/>
    </dgm:pt>
    <dgm:pt modelId="{EA8ACB69-8C01-420A-A749-F090D23EBDCC}" type="pres">
      <dgm:prSet presAssocID="{35776897-052A-4140-9F8D-CBD1E5AA9B3B}" presName="root2" presStyleCnt="0"/>
      <dgm:spPr/>
    </dgm:pt>
    <dgm:pt modelId="{8B42BFC0-0224-4972-9C6B-F564F95DD57C}" type="pres">
      <dgm:prSet presAssocID="{35776897-052A-4140-9F8D-CBD1E5AA9B3B}" presName="LevelTwoTextNode" presStyleLbl="node2" presStyleIdx="0" presStyleCnt="1" custScaleX="281229" custLinFactNeighborX="40852">
        <dgm:presLayoutVars>
          <dgm:chPref val="3"/>
        </dgm:presLayoutVars>
      </dgm:prSet>
      <dgm:spPr/>
    </dgm:pt>
    <dgm:pt modelId="{CE6159A0-64EC-4A42-B12B-0AE5142E907A}" type="pres">
      <dgm:prSet presAssocID="{35776897-052A-4140-9F8D-CBD1E5AA9B3B}" presName="level3hierChild" presStyleCnt="0"/>
      <dgm:spPr/>
    </dgm:pt>
  </dgm:ptLst>
  <dgm:cxnLst>
    <dgm:cxn modelId="{5B616025-B36D-4D85-9BFC-1361FB454589}" type="presOf" srcId="{48BF9517-DE43-4177-8C29-067B4D0EFD33}" destId="{2138D11C-A218-4E11-9894-B8F4FA438CCC}" srcOrd="0" destOrd="0" presId="urn:microsoft.com/office/officeart/2005/8/layout/hierarchy2"/>
    <dgm:cxn modelId="{92242091-7097-486D-887A-CDB8DF7C04E4}" type="presOf" srcId="{90C4D151-27A0-43EF-99C9-8B72911E301D}" destId="{CF6B85F1-F5D3-4CAC-960B-F1B8F9883EF6}" srcOrd="0" destOrd="0" presId="urn:microsoft.com/office/officeart/2005/8/layout/hierarchy2"/>
    <dgm:cxn modelId="{BE965992-3DD6-4FDA-8527-B164C3B802C5}" type="presOf" srcId="{48BF9517-DE43-4177-8C29-067B4D0EFD33}" destId="{6F241570-5AF8-44BC-B99E-4AAFE2664F04}" srcOrd="1" destOrd="0" presId="urn:microsoft.com/office/officeart/2005/8/layout/hierarchy2"/>
    <dgm:cxn modelId="{A12831C0-EEEA-47C9-B2A7-4666651075F4}" type="presOf" srcId="{50120515-8DE8-4812-88A5-CB6D47C2F282}" destId="{D7980DA8-8D2D-45E1-A3E2-709E0C61872E}" srcOrd="0" destOrd="0" presId="urn:microsoft.com/office/officeart/2005/8/layout/hierarchy2"/>
    <dgm:cxn modelId="{57DB69D4-A41E-46A8-9F62-F318B2A8BF40}" srcId="{90C4D151-27A0-43EF-99C9-8B72911E301D}" destId="{35776897-052A-4140-9F8D-CBD1E5AA9B3B}" srcOrd="0" destOrd="0" parTransId="{48BF9517-DE43-4177-8C29-067B4D0EFD33}" sibTransId="{C0144EEE-8818-4A4F-AF31-EDA735D4E476}"/>
    <dgm:cxn modelId="{C49C9AD6-CDBC-4E46-8390-1C44F50E903E}" type="presOf" srcId="{35776897-052A-4140-9F8D-CBD1E5AA9B3B}" destId="{8B42BFC0-0224-4972-9C6B-F564F95DD57C}" srcOrd="0" destOrd="0" presId="urn:microsoft.com/office/officeart/2005/8/layout/hierarchy2"/>
    <dgm:cxn modelId="{BE5FFCEF-FE91-4352-8E87-31BBA1D780EB}" srcId="{50120515-8DE8-4812-88A5-CB6D47C2F282}" destId="{90C4D151-27A0-43EF-99C9-8B72911E301D}" srcOrd="0" destOrd="0" parTransId="{A215BFA4-72CB-4C6E-BB36-1BE96DF45B9F}" sibTransId="{BD5F53F9-0116-4FFB-900D-AAAA074480C7}"/>
    <dgm:cxn modelId="{71A27797-614C-4945-9025-B932DA1A16B0}" type="presParOf" srcId="{D7980DA8-8D2D-45E1-A3E2-709E0C61872E}" destId="{439E5451-0575-430C-A15C-C72E23B68743}" srcOrd="0" destOrd="0" presId="urn:microsoft.com/office/officeart/2005/8/layout/hierarchy2"/>
    <dgm:cxn modelId="{07A8D336-B4C6-4BEE-87DB-EE23C18FEC9C}" type="presParOf" srcId="{439E5451-0575-430C-A15C-C72E23B68743}" destId="{CF6B85F1-F5D3-4CAC-960B-F1B8F9883EF6}" srcOrd="0" destOrd="0" presId="urn:microsoft.com/office/officeart/2005/8/layout/hierarchy2"/>
    <dgm:cxn modelId="{D36C836A-F48A-4FD2-B0C4-3998FBF68A71}" type="presParOf" srcId="{439E5451-0575-430C-A15C-C72E23B68743}" destId="{936C6D56-430C-4E95-B007-CE33F2EDA600}" srcOrd="1" destOrd="0" presId="urn:microsoft.com/office/officeart/2005/8/layout/hierarchy2"/>
    <dgm:cxn modelId="{9C9EF03E-CCA9-40A0-B8BC-7731D8A83BDF}" type="presParOf" srcId="{936C6D56-430C-4E95-B007-CE33F2EDA600}" destId="{2138D11C-A218-4E11-9894-B8F4FA438CCC}" srcOrd="0" destOrd="0" presId="urn:microsoft.com/office/officeart/2005/8/layout/hierarchy2"/>
    <dgm:cxn modelId="{3055C92F-CE2D-4495-B753-DEBED537B2D9}" type="presParOf" srcId="{2138D11C-A218-4E11-9894-B8F4FA438CCC}" destId="{6F241570-5AF8-44BC-B99E-4AAFE2664F04}" srcOrd="0" destOrd="0" presId="urn:microsoft.com/office/officeart/2005/8/layout/hierarchy2"/>
    <dgm:cxn modelId="{94DB82C4-86E6-4E8A-9943-A6EA23A4520D}" type="presParOf" srcId="{936C6D56-430C-4E95-B007-CE33F2EDA600}" destId="{EA8ACB69-8C01-420A-A749-F090D23EBDCC}" srcOrd="1" destOrd="0" presId="urn:microsoft.com/office/officeart/2005/8/layout/hierarchy2"/>
    <dgm:cxn modelId="{83D3F6FC-2886-4A38-95FF-912E8E9195C9}" type="presParOf" srcId="{EA8ACB69-8C01-420A-A749-F090D23EBDCC}" destId="{8B42BFC0-0224-4972-9C6B-F564F95DD57C}" srcOrd="0" destOrd="0" presId="urn:microsoft.com/office/officeart/2005/8/layout/hierarchy2"/>
    <dgm:cxn modelId="{826A0F46-C2E7-4488-A915-65B4D7A99D31}" type="presParOf" srcId="{EA8ACB69-8C01-420A-A749-F090D23EBDCC}" destId="{CE6159A0-64EC-4A42-B12B-0AE5142E907A}"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262F1-93C2-4A17-B818-4BA47EFEF373}">
      <dsp:nvSpPr>
        <dsp:cNvPr id="0" name=""/>
        <dsp:cNvSpPr/>
      </dsp:nvSpPr>
      <dsp:spPr>
        <a:xfrm>
          <a:off x="5288" y="1514847"/>
          <a:ext cx="1463780" cy="7515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b="1" i="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AutoDev</a:t>
          </a:r>
          <a:endParaRPr lang="zh-CN" altLang="en-US" sz="2000" b="1" i="1" kern="1200" dirty="0">
            <a:solidFill>
              <a:schemeClr val="tx1"/>
            </a:solidFill>
          </a:endParaRPr>
        </a:p>
      </dsp:txBody>
      <dsp:txXfrm>
        <a:off x="27299" y="1536858"/>
        <a:ext cx="1419758" cy="707478"/>
      </dsp:txXfrm>
    </dsp:sp>
    <dsp:sp modelId="{03879F18-593D-4436-90D3-3DECBF2EBFFF}">
      <dsp:nvSpPr>
        <dsp:cNvPr id="0" name=""/>
        <dsp:cNvSpPr/>
      </dsp:nvSpPr>
      <dsp:spPr>
        <a:xfrm rot="17257373">
          <a:off x="994155" y="1231208"/>
          <a:ext cx="1362250" cy="20458"/>
        </a:xfrm>
        <a:custGeom>
          <a:avLst/>
          <a:gdLst/>
          <a:ahLst/>
          <a:cxnLst/>
          <a:rect l="0" t="0" r="0" b="0"/>
          <a:pathLst>
            <a:path>
              <a:moveTo>
                <a:pt x="0" y="10229"/>
              </a:moveTo>
              <a:lnTo>
                <a:pt x="1362250" y="1022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641223" y="1207381"/>
        <a:ext cx="68112" cy="68112"/>
      </dsp:txXfrm>
    </dsp:sp>
    <dsp:sp modelId="{A61D30A7-9C8A-42D6-B800-2F5E08CA2644}">
      <dsp:nvSpPr>
        <dsp:cNvPr id="0" name=""/>
        <dsp:cNvSpPr/>
      </dsp:nvSpPr>
      <dsp:spPr>
        <a:xfrm>
          <a:off x="1881491" y="116635"/>
          <a:ext cx="1989051" cy="95128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漏洞提取</a:t>
          </a:r>
        </a:p>
      </dsp:txBody>
      <dsp:txXfrm>
        <a:off x="1909353" y="144497"/>
        <a:ext cx="1933327" cy="895562"/>
      </dsp:txXfrm>
    </dsp:sp>
    <dsp:sp modelId="{41289D41-CAF5-491C-AB7B-5EE1DA768372}">
      <dsp:nvSpPr>
        <dsp:cNvPr id="0" name=""/>
        <dsp:cNvSpPr/>
      </dsp:nvSpPr>
      <dsp:spPr>
        <a:xfrm rot="3961">
          <a:off x="3870542" y="582267"/>
          <a:ext cx="380025" cy="20458"/>
        </a:xfrm>
        <a:custGeom>
          <a:avLst/>
          <a:gdLst/>
          <a:ahLst/>
          <a:cxnLst/>
          <a:rect l="0" t="0" r="0" b="0"/>
          <a:pathLst>
            <a:path>
              <a:moveTo>
                <a:pt x="0" y="10229"/>
              </a:moveTo>
              <a:lnTo>
                <a:pt x="380025" y="1022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051054" y="582996"/>
        <a:ext cx="19001" cy="19001"/>
      </dsp:txXfrm>
    </dsp:sp>
    <dsp:sp modelId="{9FC73BA3-B906-4EE7-BAF8-A1CEEDA47B27}">
      <dsp:nvSpPr>
        <dsp:cNvPr id="0" name=""/>
        <dsp:cNvSpPr/>
      </dsp:nvSpPr>
      <dsp:spPr>
        <a:xfrm>
          <a:off x="4250568" y="61534"/>
          <a:ext cx="5317177" cy="10623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altLang="en-US" sz="1400" i="1" kern="1200" dirty="0">
              <a:hlinkClick xmlns:r="http://schemas.openxmlformats.org/officeDocument/2006/relationships" r:id="rId2"/>
            </a:rPr>
            <a:t>Automatically Inspecting Thousands of Static Bug Warnings with
Large Language Model: How Far Are We?</a:t>
          </a:r>
          <a:endParaRPr lang="zh-CN" altLang="en-US" sz="1400" i="1" kern="1200" dirty="0"/>
        </a:p>
      </dsp:txBody>
      <dsp:txXfrm>
        <a:off x="4281684" y="92650"/>
        <a:ext cx="5254945" cy="1000132"/>
      </dsp:txXfrm>
    </dsp:sp>
    <dsp:sp modelId="{10F8BE29-D5F8-484F-B6EB-59D78C39AD4A}">
      <dsp:nvSpPr>
        <dsp:cNvPr id="0" name=""/>
        <dsp:cNvSpPr/>
      </dsp:nvSpPr>
      <dsp:spPr>
        <a:xfrm rot="4205038">
          <a:off x="1051695" y="2475512"/>
          <a:ext cx="1266003" cy="20458"/>
        </a:xfrm>
        <a:custGeom>
          <a:avLst/>
          <a:gdLst/>
          <a:ahLst/>
          <a:cxnLst/>
          <a:rect l="0" t="0" r="0" b="0"/>
          <a:pathLst>
            <a:path>
              <a:moveTo>
                <a:pt x="0" y="10229"/>
              </a:moveTo>
              <a:lnTo>
                <a:pt x="1266003" y="1022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653046" y="2454091"/>
        <a:ext cx="63300" cy="63300"/>
      </dsp:txXfrm>
    </dsp:sp>
    <dsp:sp modelId="{27DA15BB-67CD-4852-AD15-39C275D14A27}">
      <dsp:nvSpPr>
        <dsp:cNvPr id="0" name=""/>
        <dsp:cNvSpPr/>
      </dsp:nvSpPr>
      <dsp:spPr>
        <a:xfrm>
          <a:off x="1900323" y="2657347"/>
          <a:ext cx="1903959" cy="84707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漏洞修复</a:t>
          </a:r>
        </a:p>
      </dsp:txBody>
      <dsp:txXfrm>
        <a:off x="1925133" y="2682157"/>
        <a:ext cx="1854339" cy="797456"/>
      </dsp:txXfrm>
    </dsp:sp>
    <dsp:sp modelId="{6CC44251-ADF1-478F-B30A-768A48EEA051}">
      <dsp:nvSpPr>
        <dsp:cNvPr id="0" name=""/>
        <dsp:cNvSpPr/>
      </dsp:nvSpPr>
      <dsp:spPr>
        <a:xfrm rot="18149626">
          <a:off x="3568999" y="2641845"/>
          <a:ext cx="1016802" cy="20458"/>
        </a:xfrm>
        <a:custGeom>
          <a:avLst/>
          <a:gdLst/>
          <a:ahLst/>
          <a:cxnLst/>
          <a:rect l="0" t="0" r="0" b="0"/>
          <a:pathLst>
            <a:path>
              <a:moveTo>
                <a:pt x="0" y="10229"/>
              </a:moveTo>
              <a:lnTo>
                <a:pt x="1016802" y="1022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051980" y="2626654"/>
        <a:ext cx="50840" cy="50840"/>
      </dsp:txXfrm>
    </dsp:sp>
    <dsp:sp modelId="{79559293-BC86-4A19-BEB1-904EEAEBE6D7}">
      <dsp:nvSpPr>
        <dsp:cNvPr id="0" name=""/>
        <dsp:cNvSpPr/>
      </dsp:nvSpPr>
      <dsp:spPr>
        <a:xfrm>
          <a:off x="4350517" y="1748503"/>
          <a:ext cx="5217228" cy="949519"/>
        </a:xfrm>
        <a:prstGeom prst="roundRect">
          <a:avLst>
            <a:gd name="adj" fmla="val 10000"/>
          </a:avLst>
        </a:prstGeom>
        <a:solidFill>
          <a:srgbClr val="A5A5A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622300">
            <a:lnSpc>
              <a:spcPct val="90000"/>
            </a:lnSpc>
            <a:spcBef>
              <a:spcPct val="0"/>
            </a:spcBef>
            <a:spcAft>
              <a:spcPct val="35000"/>
            </a:spcAft>
            <a:buNone/>
          </a:pPr>
          <a:r>
            <a:rPr lang="en-US" altLang="en-US" sz="1400" i="1" kern="1200" dirty="0">
              <a:hlinkClick xmlns:r="http://schemas.openxmlformats.org/officeDocument/2006/relationships" r:id="rId3"/>
            </a:rPr>
            <a:t>RepairAgent: An Autonomous, LLM-Based Agent for Program Repair</a:t>
          </a:r>
          <a:endParaRPr lang="zh-CN" altLang="en-US" sz="1400" i="1" kern="1200" dirty="0"/>
        </a:p>
      </dsp:txBody>
      <dsp:txXfrm>
        <a:off x="4378327" y="1776313"/>
        <a:ext cx="5161608" cy="893899"/>
      </dsp:txXfrm>
    </dsp:sp>
    <dsp:sp modelId="{5DE6DE7B-85CC-4ECE-B2DB-0470156321BC}">
      <dsp:nvSpPr>
        <dsp:cNvPr id="0" name=""/>
        <dsp:cNvSpPr/>
      </dsp:nvSpPr>
      <dsp:spPr>
        <a:xfrm rot="3108468">
          <a:off x="3632459" y="3424451"/>
          <a:ext cx="900311" cy="20458"/>
        </a:xfrm>
        <a:custGeom>
          <a:avLst/>
          <a:gdLst/>
          <a:ahLst/>
          <a:cxnLst/>
          <a:rect l="0" t="0" r="0" b="0"/>
          <a:pathLst>
            <a:path>
              <a:moveTo>
                <a:pt x="0" y="10229"/>
              </a:moveTo>
              <a:lnTo>
                <a:pt x="900311" y="1022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060107" y="3412173"/>
        <a:ext cx="45015" cy="45015"/>
      </dsp:txXfrm>
    </dsp:sp>
    <dsp:sp modelId="{250B97AE-D897-47A8-B8AC-737B98C11C25}">
      <dsp:nvSpPr>
        <dsp:cNvPr id="0" name=""/>
        <dsp:cNvSpPr/>
      </dsp:nvSpPr>
      <dsp:spPr>
        <a:xfrm>
          <a:off x="4360947" y="3273721"/>
          <a:ext cx="5206798" cy="102951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altLang="en-US" sz="1400" i="1" kern="1200" dirty="0">
              <a:hlinkClick xmlns:r="http://schemas.openxmlformats.org/officeDocument/2006/relationships" r:id="rId4"/>
            </a:rPr>
            <a:t>A New Era in Software Security: Towards Self-Healing Software via Large Language Models and Formal Verification</a:t>
          </a:r>
          <a:endParaRPr lang="zh-CN" altLang="en-US" sz="1400" i="1" kern="1200" dirty="0"/>
        </a:p>
      </dsp:txBody>
      <dsp:txXfrm>
        <a:off x="4391100" y="3303874"/>
        <a:ext cx="5146492" cy="9692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B85F1-F5D3-4CAC-960B-F1B8F9883EF6}">
      <dsp:nvSpPr>
        <dsp:cNvPr id="0" name=""/>
        <dsp:cNvSpPr/>
      </dsp:nvSpPr>
      <dsp:spPr>
        <a:xfrm>
          <a:off x="942677" y="587"/>
          <a:ext cx="1201980" cy="6009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数据集</a:t>
          </a:r>
        </a:p>
      </dsp:txBody>
      <dsp:txXfrm>
        <a:off x="960279" y="18189"/>
        <a:ext cx="1166776" cy="565786"/>
      </dsp:txXfrm>
    </dsp:sp>
    <dsp:sp modelId="{2138D11C-A218-4E11-9894-B8F4FA438CCC}">
      <dsp:nvSpPr>
        <dsp:cNvPr id="0" name=""/>
        <dsp:cNvSpPr/>
      </dsp:nvSpPr>
      <dsp:spPr>
        <a:xfrm>
          <a:off x="2144658" y="211258"/>
          <a:ext cx="971825" cy="179648"/>
        </a:xfrm>
        <a:custGeom>
          <a:avLst/>
          <a:gdLst/>
          <a:ahLst/>
          <a:cxnLst/>
          <a:rect l="0" t="0" r="0" b="0"/>
          <a:pathLst>
            <a:path>
              <a:moveTo>
                <a:pt x="0" y="89824"/>
              </a:moveTo>
              <a:lnTo>
                <a:pt x="971825" y="8982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zh-CN" altLang="en-US" sz="2000" kern="1200"/>
        </a:p>
      </dsp:txBody>
      <dsp:txXfrm>
        <a:off x="2606275" y="276787"/>
        <a:ext cx="48591" cy="48591"/>
      </dsp:txXfrm>
    </dsp:sp>
    <dsp:sp modelId="{8B42BFC0-0224-4972-9C6B-F564F95DD57C}">
      <dsp:nvSpPr>
        <dsp:cNvPr id="0" name=""/>
        <dsp:cNvSpPr/>
      </dsp:nvSpPr>
      <dsp:spPr>
        <a:xfrm>
          <a:off x="3116483" y="587"/>
          <a:ext cx="3380318" cy="60099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altLang="zh-CN" sz="1400" b="0" i="1" kern="1200" dirty="0">
              <a:hlinkClick xmlns:r="http://schemas.openxmlformats.org/officeDocument/2006/relationships" r:id="rId1"/>
            </a:rPr>
            <a:t>Vulnerability Detection with Code Language Models: How Far Are We?</a:t>
          </a:r>
          <a:endParaRPr lang="zh-CN" altLang="en-US" sz="1400" b="0" i="1" kern="1200" dirty="0"/>
        </a:p>
      </dsp:txBody>
      <dsp:txXfrm>
        <a:off x="3134085" y="18189"/>
        <a:ext cx="3345114" cy="56578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29.68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616 567,'0'2,"0"50,11 89,-10-131,7 54,-8-60,0-1,0 0,0 1,0-1,-1 0,1 1,-1-1,0 0,0 1,0-1,0 0,-1 0,1 0,-1 0,-2 3,2-4,0-1,0 0,0 1,0-1,0 0,0 0,-1 0,1 0,0 0,0-1,-1 1,1-1,0 0,-1 1,1-1,-1 0,1 0,0-1,-3 1,-7-3,0 1,-18-7,13 3,-42-7,0 2,-67-4,71 10,-64-17,91 16,26 6,-1-1,0 1,1-1,-1 1,0-1,1 0,-1 0,1 0,0-1,-1 1,1-1,0 1,0-1,0 0,0 1,0-1,0 0,0 0,1-1,-1 1,1 0,-1 0,1-1,0 1,0-1,0 1,0-1,1 0,-1 1,1-1,-1 0,1 1,0-1,0 0,0 1,1-4,0-9,2-1,-1 1,2 0,0 0,1 1,0-1,1 1,1 0,0 0,1 1,16-21,11-9,77-72,-99 102,50-45,3 3,2 3,2 2,2 4,103-49,-133 76</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30.03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1588 1,'-2'30,"0"1,-2-1,-2 0,0-1,-2 1,-1-1,-2-1,0 0,-2 0,-1-1,-1-1,-2 0,-23 28,6-13,-2-2,-2-1,-1-1,-2-3,-1-1,-78 45,67-50,0-3,-2-2,0-2,-1-2,-2-3,-103 15,48-19,0-4,-179-11,286 2,-36-4,41 5,0 0,0 0,0 0,0-1,0 1,0 0,0-1,0 1,0-1,0 1,0-1,0 0,1 1,-1-1,0 0,0 1,1-1,-1 0,0 0,1 0,-1 0,1 0,-1 0,1 0,-1 0,1 0,0 0,-1 0,1 0,0 0,0-2,2-3,0 1,0-1,1 0,-1 1,2 0,-1-1,0 1,1 0,0 1,8-9,-9 10,47-47,66-52,-90 80,46-39</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4.7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0 732,'1148'0,"-1127"0,0-2,0 0,36-8,-47 8,0-1,-1-1,1 1,-1-2,0 1,0-1,0-1,0 1,12-13,-15 13,-1-1,0-1,0 1,0-1,-1 0,0 0,-1 0,1-1,-1 1,3-14,0-4,4-52,-5 32,-3 7,-1 0,-2-1,-9-60,6 67,-13-72,17 100,-1 0,0 0,0 0,-1 1,1-1,-1 0,0 1,0 0,0-1,0 1,-1 0,1 0,-1 0,0 0,1 1,-1-1,-1 1,1 0,-4-3,1 3,1 0,-1 0,0 1,1-1,-1 1,0 1,0-1,0 1,0 0,0 0,0 1,-6 1,-25 6,0 2,1 2,0 1,-51 28,-27 9,74-36,24-9,0 1,0 0,0 1,-23 15,39-22,0 0,0 0,0 0,-1 0,1 0,0 1,0-1,0 0,0 0,0 0,0 0,0 0,0 0,0 0,0 1,0-1,0 0,0 0,0 0,0 0,0 0,0 0,0 0,0 1,0-1,0 0,0 0,0 0,0 0,0 0,0 0,0 0,1 0,-1 1,0-1,0 0,0 0,0 0,0 0,0 0,0 0,0 0,0 0,1 0,-1 0,0 0,0 0,0 0,0 0,0 0,0 0,0 0,1 0,-1 0,0 0,0 0,0 0,0 0,0 0,0 0,0 0,1 0,-1 0,10 2,288-3,-244-6,-41 5,-1 0,1 1,-1 0,26 3,-36-2,0 1,0 0,0 0,0 0,0 1,0-1,0 0,-1 1,1-1,0 1,-1-1,1 1,-1 0,0 0,1 0,-1 0,0 0,0 0,0 0,-1 0,1 0,0 0,-1 0,1 1,-1-1,0 0,0 0,0 1,0-1,0 3,0-2,0 0,0-1,0 1,-1 0,1 0,0 0,-1-1,0 1,0 0,0 0,0-1,0 1,0-1,-1 1,1-1,-1 0,0 1,0-1,0 0,0 0,0 0,0 0,-4 2,6-4,-1 0,1 1,0-1,-1 0,1 0,-1 0,1 1,-1-1,1 0,0 0,-1 0,1 0,-1 0,1 0,-1 0,1 0,-1 0,1 0,-1 0,1 0,0 0,-1-1,1 1,-1 0,1 0,-1 0,1-1,0 1,-1 0,1 0,0-1,-1 0,0 0,1 0,0 0,0 0,0 0,0 0,0 0,0 0,0 0,0 0,0 0,0 0,1 0,0-2,15-29,-12 26,1 1,1 0,-1 0,1 0,0 1,0 0,0 0,0 1,1-1,-1 1,1 1,0-1,0 1,0 0,0 1,12-1,10-1,1 2,49 5,-76-4,5 0,1 1,0-1,-1 2,1-1,0 1,-1 0,0 1,0 0,1 1,-2-1,1 1,0 1,9 6,-6 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1725 0,'-7'35,"0"-7,3 1,-1 0,-1-1,-1 0,-2 0,-1-1,-1 0,-23 39,23-47,-2 0,0-1,-1 0,-1-1,-1-1,0 0,-1-1,0-1,-1-1,-27 15,23-15,-2-2,0 0,0-2,-1 0,0-2,-1-1,1-1,-1-1,-33 1,-294-4,169-2,-84-11,157 6,-94-10,176 15</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5.87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0,'13'8,"1"-1,1-1,-1 0,1-1,0 0,20 3,-10-2,27 9,-22-5,2-2,-1-1,1-2,50 3,36 5,-114-12,128 18,-113-17,0-1,-1-1,1-1,0-1,19-4,-23 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46.19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1249 1,'-299'8,"26"1,172-9,-222 10,93-3,208-7</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4.85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06:12:58.3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653 0,'-4'1,"-1"1,1-1,0 1,1-1,-1 1,0 0,0 1,-4 3,-8 4,-75 25,62-22,8-4,-32 18,36-17,10-7,0 1,0 0,1 1,-1-1,1 1,0 1,0-1,1 1,-1 0,1 0,1 0,-5 9,-5 14,-15 33,26-56,-1 0,0 0,0 0,-1 0,1-1,-11 9,11-13,4-6,6-8,14-20,-14 21,1 1,0-1,1 1,0 1,12-12,-19 21,-1 0,1 1,-1-1,1 1,-1-1,1 1,-1-1,1 1,0 0,-1-1,1 1,-1 0,1-1,0 1,-1 0,1 0,0 0,0 0,-1-1,1 1,0 0,-1 0,2 1,-1-1,-1 0,1 1,-1-1,1 1,-1-1,0 1,1 0,-1-1,0 1,0-1,1 1,-1 0,0-1,0 1,0-1,0 1,0 0,0-1,0 1,0 0,-5 37,-1-11,-2 0,-2-1,0 0,-1-1,-29 45,25-43,13-22,-1 1,0 0,-1-1,1 0,-1 0,0 0,-9 8,12-12,1-1,0 0,0 0,-1 0,1 1,0-1,-1 0,1 0,-1 0,1 0,0 1,-1-1,1 0,-1 0,1 0,0 0,-1 0,1 0,0 0,-1 0,1 0,-1 0,1 0,0-1,-1 1,1 0,-1 0,1 0,0 0,-1-1,1 1,-1 0,-6-15,2-19,5 33,1-98,1 63,-4-38,2 74,0 0,0 0,0 0,0 0,0 0,0 0,0 0,0 0,0 0,0 0,0 0,0 0,0-1,0 1,0 0,-1 0,1 0,0 0,0 0,0 0,0 0,0 0,0 0,0 0,0 0,0 0,-1 0,1 0,0 0,0 0,0 0,0 0,0 0,0 0,0 0,0 0,0 0,-1 0,1 0,0 0,0 0,0 0,0 0,0 1,0-1,0 0,0 0,0 0,0 0,0 0,0 0,0 0,0 0,-1 0,1 0,0 0,0 1,0-1,0 0,0 0,0 0,0 0,0 0,0 0,0 0,0 0,0 0,0 1,0-1,-8 13,-8 18,-53 91,16-27,47-85,6-11,11-19,24-29,51-55,-83 100,0 1,0-1,1 1,0 0,0 1,0-1,0 0,0 1,0 0,0 0,1 1,-1-1,1 1,0 0,-1 0,1 0,0 1,-1-1,1 1,0 0,0 1,-1-1,1 1,7 2,3 2</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1.345"/>
    </inkml:context>
    <inkml:brush xml:id="br0">
      <inkml:brushProperty name="width" value="0.35" units="cm"/>
      <inkml:brushProperty name="height" value="0.35" units="cm"/>
      <inkml:brushProperty name="color" value="#FFFFFF"/>
    </inkml:brush>
  </inkml:definitions>
  <inkml:trace contextRef="#ctx0" brushRef="#br0">355 470 24575,'-2'0'0,"-1"-1"0,1 0 0,0 1 0,0-1 0,-1 0 0,1-1 0,0 1 0,0 0 0,0-1 0,0 1 0,0-1 0,1 1 0,-1-1 0,0 0 0,-2-3 0,-21-31 0,13 12 0,1 0 0,1-1 0,1 0 0,-7-35 0,6 23 0,-45-152 0,48 168 0,2 16 0,0 14 0,1 21 0,1 1 0,2-1 0,2 39 0,0-17 0,0 494 0,-3-531 0,-4-21 0,-7-26 0,-13-82 0,9 32 0,-8-56 0,17 88 0,6 48 0,1 8 0,0 23 0,-1 41 0,2-40 0,-4 159 0,1-151 0,-2-1 0,-1 0 0,-12 37 0,18-73 3,0 0-94,-1 1 0,1-1-1,0 0 1,-1 1 0,1-1 0,-1 0 0,0 1-1,1-1 1,-1 0 0,0 0 0,0 0 0,1 1-1,-1-1 1,-2 1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2.152"/>
    </inkml:context>
    <inkml:brush xml:id="br0">
      <inkml:brushProperty name="width" value="0.35" units="cm"/>
      <inkml:brushProperty name="height" value="0.35" units="cm"/>
      <inkml:brushProperty name="color" value="#FFFFFF"/>
    </inkml:brush>
  </inkml:definitions>
  <inkml:trace contextRef="#ctx0" brushRef="#br0">155 1 24575,'-3'3'0,"0"-1"0,0 1 0,1 0 0,-1 0 0,0 1 0,1-1 0,0 1 0,-3 5 0,3-5 0,-16 29 0,2 1 0,2 1 0,-13 44 0,16-48 0,0-10 0,11-21 0,0 1 0,0-1 0,0 0 0,-1 0 0,1 1 0,0-1 0,0 0 0,-1 0 0,1 1 0,0-1 0,-1 0 0,1 0 0,0 0 0,-1 1 0,1-1 0,0 0 0,-1 0 0,1 0 0,0 0 0,-1 0 0,1 0 0,-1 0 0,1 0 0,0 0 0,-1 0 0,1 0 0,0 0 0,-1 0 0,1 0 0,0 0 0,-1 0 0,1 0 0,0-1 0,-1 1 0,1 0 0,0 0 0,-1 0 0,1 0 0,0-1 0,-1 1 0,1 0 0,0 0 0,0-1 0,-1 1 0,1 0 0,0-1 0,0 1 0,0 0 0,-1-1 0,1 1 0,0 0 0,0-1 0,0 1 0,0 0 0,0-1 0,0 1 0,0 0 0,0-1 0,0 1 0,0-1 0,-5-15-35,2-1 1,0 0-1,1 0 0,1 0 0,1-34 0,0 21-1121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6:13:18.580"/>
    </inkml:context>
    <inkml:brush xml:id="br0">
      <inkml:brushProperty name="width" value="0.35" units="cm"/>
      <inkml:brushProperty name="height" value="0.35" units="cm"/>
      <inkml:brushProperty name="color" value="#FFFFFF"/>
    </inkml:brush>
  </inkml:definitions>
  <inkml:trace contextRef="#ctx0" brushRef="#br0">1 625 24575,'0'-17'0,"0"1"0,1-1 0,1 0 0,1 0 0,0 1 0,1-1 0,12-29 0,38-110 0,-50 146 36,0-1-1,-1-1 1,0 1-1,-1 0 0,2-21 1,-3-59 62,-3 67-517,2 0 0,1-1 0,5-30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F824E-DE2A-4458-AAD3-287059FA4D3A}" type="datetimeFigureOut">
              <a:rPr lang="zh-CN" altLang="en-US" smtClean="0"/>
              <a:t>2024/4/2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6DE76E-EB06-425C-BDBE-CB105E8066AD}" type="slidenum">
              <a:rPr lang="zh-CN" altLang="en-US" smtClean="0"/>
              <a:t>‹#›</a:t>
            </a:fld>
            <a:endParaRPr lang="zh-CN" altLang="en-US"/>
          </a:p>
        </p:txBody>
      </p:sp>
    </p:spTree>
    <p:extLst>
      <p:ext uri="{BB962C8B-B14F-4D97-AF65-F5344CB8AC3E}">
        <p14:creationId xmlns:p14="http://schemas.microsoft.com/office/powerpoint/2010/main" val="127808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2</a:t>
            </a:fld>
            <a:endParaRPr lang="zh-CN" altLang="en-US"/>
          </a:p>
        </p:txBody>
      </p:sp>
    </p:spTree>
    <p:extLst>
      <p:ext uri="{BB962C8B-B14F-4D97-AF65-F5344CB8AC3E}">
        <p14:creationId xmlns:p14="http://schemas.microsoft.com/office/powerpoint/2010/main" val="1453396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u="none" dirty="0">
                <a:solidFill>
                  <a:schemeClr val="tx1"/>
                </a:solidFill>
                <a:latin typeface="等线" panose="02010600030101010101" pitchFamily="2" charset="-122"/>
                <a:ea typeface="等线" panose="02010600030101010101" pitchFamily="2" charset="-122"/>
              </a:rPr>
              <a:t>这是微软的工作，是使用</a:t>
            </a:r>
            <a:r>
              <a:rPr lang="en-US" altLang="zh-CN" b="0" u="none" dirty="0">
                <a:solidFill>
                  <a:schemeClr val="tx1"/>
                </a:solidFill>
                <a:latin typeface="等线" panose="02010600030101010101" pitchFamily="2" charset="-122"/>
                <a:ea typeface="等线" panose="02010600030101010101" pitchFamily="2" charset="-122"/>
              </a:rPr>
              <a:t>LLM</a:t>
            </a:r>
            <a:r>
              <a:rPr lang="zh-CN" altLang="en-US" b="0" u="none" dirty="0">
                <a:solidFill>
                  <a:schemeClr val="tx1"/>
                </a:solidFill>
                <a:latin typeface="等线" panose="02010600030101010101" pitchFamily="2" charset="-122"/>
                <a:ea typeface="等线" panose="02010600030101010101" pitchFamily="2" charset="-122"/>
              </a:rPr>
              <a:t>做软件开发的一次尝试。我们以此为引入，说明我们关注的一些工作</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520420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4</a:t>
            </a:fld>
            <a:endParaRPr lang="zh-CN" altLang="en-US"/>
          </a:p>
        </p:txBody>
      </p:sp>
    </p:spTree>
    <p:extLst>
      <p:ext uri="{BB962C8B-B14F-4D97-AF65-F5344CB8AC3E}">
        <p14:creationId xmlns:p14="http://schemas.microsoft.com/office/powerpoint/2010/main" val="116539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这么一套工具将是</a:t>
            </a:r>
          </a:p>
        </p:txBody>
      </p:sp>
      <p:sp>
        <p:nvSpPr>
          <p:cNvPr id="4" name="灯片编号占位符 3"/>
          <p:cNvSpPr>
            <a:spLocks noGrp="1"/>
          </p:cNvSpPr>
          <p:nvPr>
            <p:ph type="sldNum" sz="quarter" idx="5"/>
          </p:nvPr>
        </p:nvSpPr>
        <p:spPr/>
        <p:txBody>
          <a:bodyPr/>
          <a:lstStyle/>
          <a:p>
            <a:fld id="{D26DE76E-EB06-425C-BDBE-CB105E8066AD}" type="slidenum">
              <a:rPr lang="zh-CN" altLang="en-US" smtClean="0"/>
              <a:t>5</a:t>
            </a:fld>
            <a:endParaRPr lang="zh-CN" altLang="en-US"/>
          </a:p>
        </p:txBody>
      </p:sp>
    </p:spTree>
    <p:extLst>
      <p:ext uri="{BB962C8B-B14F-4D97-AF65-F5344CB8AC3E}">
        <p14:creationId xmlns:p14="http://schemas.microsoft.com/office/powerpoint/2010/main" val="4177111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9</a:t>
            </a:fld>
            <a:endParaRPr lang="zh-CN" altLang="en-US"/>
          </a:p>
        </p:txBody>
      </p:sp>
    </p:spTree>
    <p:extLst>
      <p:ext uri="{BB962C8B-B14F-4D97-AF65-F5344CB8AC3E}">
        <p14:creationId xmlns:p14="http://schemas.microsoft.com/office/powerpoint/2010/main" val="1453396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10</a:t>
            </a:fld>
            <a:endParaRPr lang="zh-CN" altLang="en-US"/>
          </a:p>
        </p:txBody>
      </p:sp>
    </p:spTree>
    <p:extLst>
      <p:ext uri="{BB962C8B-B14F-4D97-AF65-F5344CB8AC3E}">
        <p14:creationId xmlns:p14="http://schemas.microsoft.com/office/powerpoint/2010/main" val="1270114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11</a:t>
            </a:fld>
            <a:endParaRPr lang="zh-CN" altLang="en-US"/>
          </a:p>
        </p:txBody>
      </p:sp>
    </p:spTree>
    <p:extLst>
      <p:ext uri="{BB962C8B-B14F-4D97-AF65-F5344CB8AC3E}">
        <p14:creationId xmlns:p14="http://schemas.microsoft.com/office/powerpoint/2010/main" val="4176525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12</a:t>
            </a:fld>
            <a:endParaRPr lang="zh-CN" altLang="en-US"/>
          </a:p>
        </p:txBody>
      </p:sp>
    </p:spTree>
    <p:extLst>
      <p:ext uri="{BB962C8B-B14F-4D97-AF65-F5344CB8AC3E}">
        <p14:creationId xmlns:p14="http://schemas.microsoft.com/office/powerpoint/2010/main" val="24485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13</a:t>
            </a:fld>
            <a:endParaRPr lang="zh-CN" altLang="en-US"/>
          </a:p>
        </p:txBody>
      </p:sp>
    </p:spTree>
    <p:extLst>
      <p:ext uri="{BB962C8B-B14F-4D97-AF65-F5344CB8AC3E}">
        <p14:creationId xmlns:p14="http://schemas.microsoft.com/office/powerpoint/2010/main" val="3955023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15</a:t>
            </a:fld>
            <a:endParaRPr lang="zh-CN" altLang="en-US"/>
          </a:p>
        </p:txBody>
      </p:sp>
    </p:spTree>
    <p:extLst>
      <p:ext uri="{BB962C8B-B14F-4D97-AF65-F5344CB8AC3E}">
        <p14:creationId xmlns:p14="http://schemas.microsoft.com/office/powerpoint/2010/main" val="1453396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16</a:t>
            </a:fld>
            <a:endParaRPr lang="zh-CN" altLang="en-US"/>
          </a:p>
        </p:txBody>
      </p:sp>
    </p:spTree>
    <p:extLst>
      <p:ext uri="{BB962C8B-B14F-4D97-AF65-F5344CB8AC3E}">
        <p14:creationId xmlns:p14="http://schemas.microsoft.com/office/powerpoint/2010/main" val="1270114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17</a:t>
            </a:fld>
            <a:endParaRPr lang="zh-CN" altLang="en-US"/>
          </a:p>
        </p:txBody>
      </p:sp>
    </p:spTree>
    <p:extLst>
      <p:ext uri="{BB962C8B-B14F-4D97-AF65-F5344CB8AC3E}">
        <p14:creationId xmlns:p14="http://schemas.microsoft.com/office/powerpoint/2010/main" val="2480392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8409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4491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0782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3101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6156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8254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1851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9140057E-13AB-6780-5BDB-8405265C7FCE}"/>
            </a:ext>
          </a:extLst>
        </p:cNvPr>
        <p:cNvGrpSpPr/>
        <p:nvPr/>
      </p:nvGrpSpPr>
      <p:grpSpPr>
        <a:xfrm>
          <a:off x="0" y="0"/>
          <a:ext cx="0" cy="0"/>
          <a:chOff x="0" y="0"/>
          <a:chExt cx="0" cy="0"/>
        </a:xfrm>
      </p:grpSpPr>
      <p:sp>
        <p:nvSpPr>
          <p:cNvPr id="401" name="Google Shape;401;p3:notes">
            <a:extLst>
              <a:ext uri="{FF2B5EF4-FFF2-40B4-BE49-F238E27FC236}">
                <a16:creationId xmlns:a16="http://schemas.microsoft.com/office/drawing/2014/main" id="{9CC01F31-4F6D-2118-F4D7-7626B0F64A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2" name="Google Shape;402;p3:notes">
            <a:extLst>
              <a:ext uri="{FF2B5EF4-FFF2-40B4-BE49-F238E27FC236}">
                <a16:creationId xmlns:a16="http://schemas.microsoft.com/office/drawing/2014/main" id="{1691E466-583B-BF85-1CE6-A4D0D89456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0503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35</a:t>
            </a:fld>
            <a:endParaRPr lang="zh-CN" altLang="en-US"/>
          </a:p>
        </p:txBody>
      </p:sp>
    </p:spTree>
    <p:extLst>
      <p:ext uri="{BB962C8B-B14F-4D97-AF65-F5344CB8AC3E}">
        <p14:creationId xmlns:p14="http://schemas.microsoft.com/office/powerpoint/2010/main" val="1453396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36</a:t>
            </a:fld>
            <a:endParaRPr lang="zh-CN" altLang="en-US"/>
          </a:p>
        </p:txBody>
      </p:sp>
    </p:spTree>
    <p:extLst>
      <p:ext uri="{BB962C8B-B14F-4D97-AF65-F5344CB8AC3E}">
        <p14:creationId xmlns:p14="http://schemas.microsoft.com/office/powerpoint/2010/main" val="3594452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37</a:t>
            </a:fld>
            <a:endParaRPr lang="zh-CN" altLang="en-US"/>
          </a:p>
        </p:txBody>
      </p:sp>
    </p:spTree>
    <p:extLst>
      <p:ext uri="{BB962C8B-B14F-4D97-AF65-F5344CB8AC3E}">
        <p14:creationId xmlns:p14="http://schemas.microsoft.com/office/powerpoint/2010/main" val="1270114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38</a:t>
            </a:fld>
            <a:endParaRPr lang="zh-CN" altLang="en-US"/>
          </a:p>
        </p:txBody>
      </p:sp>
    </p:spTree>
    <p:extLst>
      <p:ext uri="{BB962C8B-B14F-4D97-AF65-F5344CB8AC3E}">
        <p14:creationId xmlns:p14="http://schemas.microsoft.com/office/powerpoint/2010/main" val="2480392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2024/4/2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Tree>
    <p:extLst>
      <p:ext uri="{BB962C8B-B14F-4D97-AF65-F5344CB8AC3E}">
        <p14:creationId xmlns:p14="http://schemas.microsoft.com/office/powerpoint/2010/main" val="1801507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757852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2024/4/2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12513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81208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2024/4/2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3841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_空白" type="blank">
  <p:cSld name="4_空白">
    <p:spTree>
      <p:nvGrpSpPr>
        <p:cNvPr id="1" name="Shape 15"/>
        <p:cNvGrpSpPr/>
        <p:nvPr/>
      </p:nvGrpSpPr>
      <p:grpSpPr>
        <a:xfrm>
          <a:off x="0" y="0"/>
          <a:ext cx="0" cy="0"/>
          <a:chOff x="0" y="0"/>
          <a:chExt cx="0" cy="0"/>
        </a:xfrm>
      </p:grpSpPr>
      <p:sp>
        <p:nvSpPr>
          <p:cNvPr id="16" name="Google Shape;16;p2"/>
          <p:cNvSpPr/>
          <p:nvPr/>
        </p:nvSpPr>
        <p:spPr>
          <a:xfrm>
            <a:off x="331894" y="236669"/>
            <a:ext cx="11528213" cy="6384662"/>
          </a:xfrm>
          <a:prstGeom prst="roundRect">
            <a:avLst>
              <a:gd name="adj" fmla="val 2387"/>
            </a:avLst>
          </a:prstGeom>
          <a:gradFill>
            <a:gsLst>
              <a:gs pos="0">
                <a:srgbClr val="FFFFFF">
                  <a:alpha val="89803"/>
                </a:srgbClr>
              </a:gs>
              <a:gs pos="79000">
                <a:schemeClr val="lt1"/>
              </a:gs>
              <a:gs pos="100000">
                <a:schemeClr val="lt1"/>
              </a:gs>
            </a:gsLst>
            <a:lin ang="5400000" scaled="0"/>
          </a:gradFill>
          <a:ln>
            <a:noFill/>
          </a:ln>
          <a:effectLst>
            <a:outerShdw blurRad="254000" dist="63500" sx="102000" sy="102000" algn="ctr" rotWithShape="0">
              <a:srgbClr val="BFBFBF">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7" name="Google Shape;17;p2"/>
          <p:cNvPicPr preferRelativeResize="0"/>
          <p:nvPr/>
        </p:nvPicPr>
        <p:blipFill rotWithShape="1">
          <a:blip r:embed="rId2">
            <a:alphaModFix amt="20000"/>
          </a:blip>
          <a:srcRect l="-14425" t="-1960" r="-14425" b="81369"/>
          <a:stretch/>
        </p:blipFill>
        <p:spPr>
          <a:xfrm>
            <a:off x="-2727118" y="4114800"/>
            <a:ext cx="17736548" cy="2743201"/>
          </a:xfrm>
          <a:prstGeom prst="rect">
            <a:avLst/>
          </a:prstGeom>
          <a:noFill/>
          <a:ln>
            <a:noFill/>
          </a:ln>
        </p:spPr>
      </p:pic>
    </p:spTree>
    <p:extLst>
      <p:ext uri="{BB962C8B-B14F-4D97-AF65-F5344CB8AC3E}">
        <p14:creationId xmlns:p14="http://schemas.microsoft.com/office/powerpoint/2010/main" val="272399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标题和内容">
  <p:cSld name="4_标题和内容">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286089" y="941696"/>
            <a:ext cx="11761428" cy="5360408"/>
          </a:xfrm>
          <a:prstGeom prst="rect">
            <a:avLst/>
          </a:prstGeom>
          <a:noFill/>
          <a:ln>
            <a:noFill/>
          </a:ln>
        </p:spPr>
        <p:txBody>
          <a:bodyPr spcFirstLastPara="1" wrap="square" lIns="91425" tIns="45700" rIns="91425" bIns="45700" anchor="t" anchorCtr="0">
            <a:normAutofit/>
          </a:bodyPr>
          <a:lstStyle>
            <a:lvl1pPr marL="457200" lvl="0" indent="-370840" algn="l">
              <a:lnSpc>
                <a:spcPct val="120000"/>
              </a:lnSpc>
              <a:spcBef>
                <a:spcPts val="600"/>
              </a:spcBef>
              <a:spcAft>
                <a:spcPts val="0"/>
              </a:spcAft>
              <a:buClr>
                <a:srgbClr val="00439D"/>
              </a:buClr>
              <a:buSzPts val="2240"/>
              <a:buFont typeface="Microsoft Yahei"/>
              <a:buChar char="•"/>
              <a:defRPr sz="2800" b="0">
                <a:solidFill>
                  <a:srgbClr val="00439D"/>
                </a:solidFill>
                <a:latin typeface="Microsoft Yahei"/>
                <a:ea typeface="Microsoft Yahei"/>
                <a:cs typeface="Microsoft Yahei"/>
                <a:sym typeface="Microsoft Yahei"/>
              </a:defRPr>
            </a:lvl1pPr>
            <a:lvl2pPr marL="914400" lvl="1" indent="-350519" algn="l">
              <a:lnSpc>
                <a:spcPct val="120000"/>
              </a:lnSpc>
              <a:spcBef>
                <a:spcPts val="600"/>
              </a:spcBef>
              <a:spcAft>
                <a:spcPts val="0"/>
              </a:spcAft>
              <a:buClr>
                <a:srgbClr val="3F3F3F"/>
              </a:buClr>
              <a:buSzPts val="1920"/>
              <a:buFont typeface="Noto Sans Symbols"/>
              <a:buChar char="■"/>
              <a:defRPr sz="2400" b="0">
                <a:solidFill>
                  <a:srgbClr val="3F3F3F"/>
                </a:solidFill>
                <a:latin typeface="Microsoft Yahei"/>
                <a:ea typeface="Microsoft Yahei"/>
                <a:cs typeface="Microsoft Yahei"/>
                <a:sym typeface="Microsoft Yahei"/>
              </a:defRPr>
            </a:lvl2pPr>
            <a:lvl3pPr marL="1371600" lvl="2" indent="-330200" algn="l">
              <a:lnSpc>
                <a:spcPct val="120000"/>
              </a:lnSpc>
              <a:spcBef>
                <a:spcPts val="600"/>
              </a:spcBef>
              <a:spcAft>
                <a:spcPts val="0"/>
              </a:spcAft>
              <a:buClr>
                <a:srgbClr val="00439D"/>
              </a:buClr>
              <a:buSzPts val="1600"/>
              <a:buFont typeface="Microsoft Yahei"/>
              <a:buChar char="•"/>
              <a:defRPr b="0">
                <a:solidFill>
                  <a:srgbClr val="00439D"/>
                </a:solidFill>
                <a:latin typeface="Microsoft Yahei"/>
                <a:ea typeface="Microsoft Yahei"/>
                <a:cs typeface="Microsoft Yahei"/>
                <a:sym typeface="Microsoft Yahei"/>
              </a:defRPr>
            </a:lvl3pPr>
            <a:lvl4pPr marL="1828800" lvl="3" indent="-330200" algn="l">
              <a:lnSpc>
                <a:spcPct val="120000"/>
              </a:lnSpc>
              <a:spcBef>
                <a:spcPts val="600"/>
              </a:spcBef>
              <a:spcAft>
                <a:spcPts val="0"/>
              </a:spcAft>
              <a:buClr>
                <a:schemeClr val="dk1"/>
              </a:buClr>
              <a:buSzPts val="1600"/>
              <a:buFont typeface="Noto Sans Symbols"/>
              <a:buChar char="✔"/>
              <a:defRPr sz="2000">
                <a:solidFill>
                  <a:schemeClr val="dk1"/>
                </a:solidFill>
                <a:latin typeface="Microsoft Yahei"/>
                <a:ea typeface="Microsoft Yahei"/>
                <a:cs typeface="Microsoft Yahei"/>
                <a:sym typeface="Microsoft Yahei"/>
              </a:defRPr>
            </a:lvl4pPr>
            <a:lvl5pPr marL="2286000" lvl="4" indent="-355600" algn="l">
              <a:lnSpc>
                <a:spcPct val="120000"/>
              </a:lnSpc>
              <a:spcBef>
                <a:spcPts val="600"/>
              </a:spcBef>
              <a:spcAft>
                <a:spcPts val="0"/>
              </a:spcAft>
              <a:buClr>
                <a:srgbClr val="0033CC"/>
              </a:buClr>
              <a:buSzPts val="2000"/>
              <a:buFont typeface="Noto Sans Symbols"/>
              <a:buChar char="⮚"/>
              <a:defRPr sz="2000">
                <a:solidFill>
                  <a:srgbClr val="0033CC"/>
                </a:solidFill>
                <a:latin typeface="Microsoft Yahei"/>
                <a:ea typeface="Microsoft Yahei"/>
                <a:cs typeface="Microsoft Yahei"/>
                <a:sym typeface="Microsoft Yahe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p:nvPr/>
        </p:nvSpPr>
        <p:spPr>
          <a:xfrm>
            <a:off x="11556957" y="6292872"/>
            <a:ext cx="455007" cy="455007"/>
          </a:xfrm>
          <a:prstGeom prst="roundRect">
            <a:avLst>
              <a:gd name="adj" fmla="val 16667"/>
            </a:avLst>
          </a:prstGeom>
          <a:solidFill>
            <a:srgbClr val="4B98FF"/>
          </a:solidFill>
          <a:ln>
            <a:noFill/>
          </a:ln>
          <a:effectLst>
            <a:outerShdw blurRad="57785" dist="33020" dir="318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200" b="1" i="0" u="none" strike="noStrike" cap="none">
                <a:solidFill>
                  <a:schemeClr val="lt1"/>
                </a:solidFill>
                <a:latin typeface="Microsoft Yahei"/>
                <a:ea typeface="Microsoft Yahei"/>
                <a:cs typeface="Microsoft Yahei"/>
                <a:sym typeface="Microsoft Yahei"/>
              </a:rPr>
              <a:t>‹#›</a:t>
            </a:fld>
            <a:endParaRPr sz="1800" b="1" i="0" u="none" strike="noStrike" cap="none">
              <a:solidFill>
                <a:schemeClr val="lt1"/>
              </a:solidFill>
              <a:latin typeface="Microsoft Yahei"/>
              <a:ea typeface="Microsoft Yahei"/>
              <a:cs typeface="Microsoft Yahei"/>
              <a:sym typeface="Microsoft Yahei"/>
            </a:endParaRPr>
          </a:p>
        </p:txBody>
      </p:sp>
      <p:sp>
        <p:nvSpPr>
          <p:cNvPr id="27" name="Google Shape;27;p4"/>
          <p:cNvSpPr/>
          <p:nvPr/>
        </p:nvSpPr>
        <p:spPr>
          <a:xfrm>
            <a:off x="575734" y="134952"/>
            <a:ext cx="11040533" cy="550848"/>
          </a:xfrm>
          <a:prstGeom prst="roundRect">
            <a:avLst>
              <a:gd name="adj" fmla="val 16673"/>
            </a:avLst>
          </a:prstGeom>
          <a:gradFill>
            <a:gsLst>
              <a:gs pos="0">
                <a:schemeClr val="accent1"/>
              </a:gs>
              <a:gs pos="56000">
                <a:schemeClr val="accent1"/>
              </a:gs>
              <a:gs pos="100000">
                <a:srgbClr val="4B98FF"/>
              </a:gs>
            </a:gsLst>
            <a:lin ang="0" scaled="0"/>
          </a:gradFill>
          <a:ln>
            <a:noFill/>
          </a:ln>
          <a:effectLst>
            <a:outerShdw blurRad="381000" dist="63500" dir="5400000" sx="90000" sy="90000" algn="t" rotWithShape="0">
              <a:schemeClr val="accent1">
                <a:alpha val="20000"/>
              </a:scheme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2000" b="0" i="0" u="none" strike="noStrike" cap="none">
              <a:solidFill>
                <a:srgbClr val="FFFFFF"/>
              </a:solidFill>
              <a:latin typeface="Microsoft Yahei"/>
              <a:ea typeface="Microsoft Yahei"/>
              <a:cs typeface="Microsoft Yahei"/>
              <a:sym typeface="Microsoft Yahei"/>
            </a:endParaRPr>
          </a:p>
        </p:txBody>
      </p:sp>
      <p:grpSp>
        <p:nvGrpSpPr>
          <p:cNvPr id="28" name="Google Shape;28;p4"/>
          <p:cNvGrpSpPr/>
          <p:nvPr/>
        </p:nvGrpSpPr>
        <p:grpSpPr>
          <a:xfrm>
            <a:off x="0" y="83920"/>
            <a:ext cx="479291" cy="648455"/>
            <a:chOff x="0" y="7719"/>
            <a:chExt cx="359468" cy="648455"/>
          </a:xfrm>
        </p:grpSpPr>
        <p:sp>
          <p:nvSpPr>
            <p:cNvPr id="29" name="Google Shape;29;p4"/>
            <p:cNvSpPr/>
            <p:nvPr/>
          </p:nvSpPr>
          <p:spPr>
            <a:xfrm>
              <a:off x="0" y="7719"/>
              <a:ext cx="359468" cy="648455"/>
            </a:xfrm>
            <a:custGeom>
              <a:avLst/>
              <a:gdLst/>
              <a:ahLst/>
              <a:cxnLst/>
              <a:rect l="l" t="t" r="r" b="b"/>
              <a:pathLst>
                <a:path w="359468" h="648455" extrusionOk="0">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dk2"/>
                </a:gs>
                <a:gs pos="100000">
                  <a:srgbClr val="00439D"/>
                </a:gs>
              </a:gsLst>
              <a:lin ang="2700000" scaled="0"/>
            </a:gradFill>
            <a:ln>
              <a:noFill/>
            </a:ln>
            <a:effectLst>
              <a:outerShdw blurRad="381000" dist="63500" dir="5400000" sx="90000" sy="90000" algn="t" rotWithShape="0">
                <a:schemeClr val="accent1">
                  <a:alpha val="20000"/>
                </a:scheme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2000" b="0" i="0" u="none" strike="noStrike" cap="none">
                <a:solidFill>
                  <a:srgbClr val="FFFFFF"/>
                </a:solidFill>
                <a:latin typeface="Microsoft Yahei"/>
                <a:ea typeface="Microsoft Yahei"/>
                <a:cs typeface="Microsoft Yahei"/>
                <a:sym typeface="Microsoft Yahei"/>
              </a:endParaRPr>
            </a:p>
          </p:txBody>
        </p:sp>
        <p:sp>
          <p:nvSpPr>
            <p:cNvPr id="30" name="Google Shape;30;p4"/>
            <p:cNvSpPr/>
            <p:nvPr/>
          </p:nvSpPr>
          <p:spPr>
            <a:xfrm rot="5400000">
              <a:off x="138848" y="295601"/>
              <a:ext cx="81328" cy="70110"/>
            </a:xfrm>
            <a:prstGeom prst="triangle">
              <a:avLst>
                <a:gd name="adj" fmla="val 50000"/>
              </a:avLst>
            </a:prstGeom>
            <a:solidFill>
              <a:schemeClr val="lt1"/>
            </a:solidFill>
            <a:ln>
              <a:noFill/>
            </a:ln>
            <a:effectLst>
              <a:outerShdw blurRad="381000" dist="63500" dir="5400000" sx="90000" sy="90000" algn="t" rotWithShape="0">
                <a:schemeClr val="accent1">
                  <a:alpha val="20000"/>
                </a:scheme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2000" b="0" i="0" u="none" strike="noStrike" cap="none">
                <a:solidFill>
                  <a:srgbClr val="FFFFFF"/>
                </a:solidFill>
                <a:latin typeface="Microsoft Yahei"/>
                <a:ea typeface="Microsoft Yahei"/>
                <a:cs typeface="Microsoft Yahei"/>
                <a:sym typeface="Microsoft Yahei"/>
              </a:endParaRPr>
            </a:p>
          </p:txBody>
        </p:sp>
      </p:grpSp>
      <p:sp>
        <p:nvSpPr>
          <p:cNvPr id="31" name="Google Shape;31;p4"/>
          <p:cNvSpPr txBox="1">
            <a:spLocks noGrp="1"/>
          </p:cNvSpPr>
          <p:nvPr>
            <p:ph type="body" idx="2"/>
          </p:nvPr>
        </p:nvSpPr>
        <p:spPr>
          <a:xfrm>
            <a:off x="575734" y="189989"/>
            <a:ext cx="11040533" cy="440774"/>
          </a:xfrm>
          <a:prstGeom prst="rect">
            <a:avLst/>
          </a:prstGeom>
          <a:noFill/>
          <a:ln>
            <a:noFill/>
          </a:ln>
        </p:spPr>
        <p:txBody>
          <a:bodyPr spcFirstLastPara="1" wrap="square" lIns="180000" tIns="0" rIns="0" bIns="0" anchor="b" anchorCtr="0">
            <a:noAutofit/>
          </a:bodyPr>
          <a:lstStyle>
            <a:lvl1pPr marL="0" lvl="0" indent="0" algn="l">
              <a:lnSpc>
                <a:spcPct val="100000"/>
              </a:lnSpc>
              <a:spcBef>
                <a:spcPts val="1000"/>
              </a:spcBef>
              <a:spcAft>
                <a:spcPts val="0"/>
              </a:spcAft>
              <a:buClr>
                <a:schemeClr val="lt1"/>
              </a:buClr>
              <a:buSzPts val="3200"/>
              <a:buFont typeface="Arial"/>
              <a:buNone/>
              <a:defRPr sz="3200" b="1">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2" name="Google Shape;32;p4"/>
          <p:cNvSpPr/>
          <p:nvPr/>
        </p:nvSpPr>
        <p:spPr>
          <a:xfrm>
            <a:off x="4298959" y="6418197"/>
            <a:ext cx="78730" cy="212350"/>
          </a:xfrm>
          <a:prstGeom prst="parallelogram">
            <a:avLst>
              <a:gd name="adj" fmla="val 25000"/>
            </a:avLst>
          </a:prstGeom>
          <a:solidFill>
            <a:schemeClr val="accent1"/>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3" name="Google Shape;33;p4"/>
          <p:cNvSpPr/>
          <p:nvPr/>
        </p:nvSpPr>
        <p:spPr>
          <a:xfrm>
            <a:off x="7962081" y="6418197"/>
            <a:ext cx="78730" cy="212350"/>
          </a:xfrm>
          <a:prstGeom prst="parallelogram">
            <a:avLst>
              <a:gd name="adj" fmla="val 25000"/>
            </a:avLst>
          </a:prstGeom>
          <a:solidFill>
            <a:schemeClr val="accent1"/>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4" name="Google Shape;34;p4"/>
          <p:cNvSpPr txBox="1">
            <a:spLocks noGrp="1"/>
          </p:cNvSpPr>
          <p:nvPr>
            <p:ph type="ftr" idx="11"/>
          </p:nvPr>
        </p:nvSpPr>
        <p:spPr>
          <a:xfrm>
            <a:off x="4084649" y="634181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012238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cxnSp>
        <p:nvCxnSpPr>
          <p:cNvPr id="18" name="直接连接符 17">
            <a:extLst>
              <a:ext uri="{FF2B5EF4-FFF2-40B4-BE49-F238E27FC236}">
                <a16:creationId xmlns:a16="http://schemas.microsoft.com/office/drawing/2014/main" id="{876B08A4-DF53-4BA2-94CF-E6C623B47B9A}"/>
              </a:ext>
            </a:extLst>
          </p:cNvPr>
          <p:cNvCxnSpPr>
            <a:cxnSpLocks/>
          </p:cNvCxnSpPr>
          <p:nvPr userDrawn="1"/>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9" name="文本占位符 2">
            <a:extLst>
              <a:ext uri="{FF2B5EF4-FFF2-40B4-BE49-F238E27FC236}">
                <a16:creationId xmlns:a16="http://schemas.microsoft.com/office/drawing/2014/main" id="{BB9F5C46-5F28-4399-8E0C-8A6A452E212A}"/>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 name="标题 21">
            <a:extLst>
              <a:ext uri="{FF2B5EF4-FFF2-40B4-BE49-F238E27FC236}">
                <a16:creationId xmlns:a16="http://schemas.microsoft.com/office/drawing/2014/main" id="{A7C73A30-6D8A-4D7E-87A9-F5FCA949F7AF}"/>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latin typeface="微软雅黑" pitchFamily="34" charset="-122"/>
                <a:ea typeface="微软雅黑" pitchFamily="34" charset="-122"/>
                <a:cs typeface="+mj-cs"/>
              </a:defRPr>
            </a:lvl1pPr>
          </a:lstStyle>
          <a:p>
            <a:r>
              <a:rPr lang="zh-CN" altLang="en-US" dirty="0"/>
              <a:t>单击此处编辑母版标题样式</a:t>
            </a:r>
          </a:p>
        </p:txBody>
      </p:sp>
      <p:sp>
        <p:nvSpPr>
          <p:cNvPr id="23" name="矩形: 圆角 22">
            <a:extLst>
              <a:ext uri="{FF2B5EF4-FFF2-40B4-BE49-F238E27FC236}">
                <a16:creationId xmlns:a16="http://schemas.microsoft.com/office/drawing/2014/main" id="{D5FD5AF0-E349-4F26-BBBA-AECC9286BBD6}"/>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6802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5" name="矩形 19">
            <a:extLst>
              <a:ext uri="{FF2B5EF4-FFF2-40B4-BE49-F238E27FC236}">
                <a16:creationId xmlns:a16="http://schemas.microsoft.com/office/drawing/2014/main" id="{BC71A19F-F7A3-42EA-A331-F2E4908A384F}"/>
              </a:ext>
            </a:extLst>
          </p:cNvPr>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7" name="Group 3">
            <a:extLst>
              <a:ext uri="{FF2B5EF4-FFF2-40B4-BE49-F238E27FC236}">
                <a16:creationId xmlns:a16="http://schemas.microsoft.com/office/drawing/2014/main" id="{B197089F-3598-4951-B6D4-54D9A671E5B2}"/>
              </a:ext>
            </a:extLst>
          </p:cNvPr>
          <p:cNvGrpSpPr/>
          <p:nvPr userDrawn="1"/>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userDrawn="1"/>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userDrawn="1"/>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7516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2024/4/2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9"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10"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extLst>
      <p:ext uri="{BB962C8B-B14F-4D97-AF65-F5344CB8AC3E}">
        <p14:creationId xmlns:p14="http://schemas.microsoft.com/office/powerpoint/2010/main" val="2975689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 id="2147483670" r:id="rId7"/>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9">
            <a:extLst>
              <a:ext uri="{FF2B5EF4-FFF2-40B4-BE49-F238E27FC236}">
                <a16:creationId xmlns:a16="http://schemas.microsoft.com/office/drawing/2014/main" id="{0601A57C-90FF-4374-865F-A89F5B60E90D}"/>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a:extLst>
              <a:ext uri="{FF2B5EF4-FFF2-40B4-BE49-F238E27FC236}">
                <a16:creationId xmlns:a16="http://schemas.microsoft.com/office/drawing/2014/main" id="{5321182B-4674-43DA-B712-F1FA805411AB}"/>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702614890"/>
      </p:ext>
    </p:extLst>
  </p:cSld>
  <p:clrMap bg1="lt1" tx1="dk1" bg2="lt2" tx2="dk2" accent1="accent1" accent2="accent2" accent3="accent3" accent4="accent4" accent5="accent5" accent6="accent6" hlink="hlink" folHlink="folHlink"/>
  <p:sldLayoutIdLst>
    <p:sldLayoutId id="2147483667" r:id="rId1"/>
    <p:sldLayoutId id="214748366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ieeexplore.ieee.org/xpl/conhome/9342897/proceeding" TargetMode="Externa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ieeexplore.ieee.org/xpl/conhome/9342897/proceed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https://ieeexplore.ieee.org/xpl/conhome/9342897/proceeding"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hyperlink" Target="https://ieeexplore.ieee.org/xpl/conhome/9342897/proceedin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cppcheck.sourceforge.io/"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s://doi.org/10.1007/978-3-642-20398-5_33" TargetMode="External"/><Relationship Id="rId4" Type="http://schemas.openxmlformats.org/officeDocument/2006/relationships/hyperlink" Target="https://llvm.org/devmtg/2008-08/Kremenek_StaticAnalyzer.pdf"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dl.acm.org/doi/abs/10.1145/567067.567085" TargetMode="External"/><Relationship Id="rId2" Type="http://schemas.openxmlformats.org/officeDocument/2006/relationships/hyperlink" Target="https://doi.org/10.1145/24039.24041" TargetMode="Externa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docs.qq.com/mind/DQ0NkaE1FZU5KTlZW"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6.xml"/><Relationship Id="rId18" Type="http://schemas.openxmlformats.org/officeDocument/2006/relationships/image" Target="NULL"/><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NULL"/><Relationship Id="rId17" Type="http://schemas.openxmlformats.org/officeDocument/2006/relationships/customXml" Target="../ink/ink8.xml"/><Relationship Id="rId2" Type="http://schemas.openxmlformats.org/officeDocument/2006/relationships/notesSlide" Target="../notesSlides/notesSlide17.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5.xml"/><Relationship Id="rId24" Type="http://schemas.openxmlformats.org/officeDocument/2006/relationships/image" Target="NUL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10" Type="http://schemas.openxmlformats.org/officeDocument/2006/relationships/image" Target="NULL"/><Relationship Id="rId19" Type="http://schemas.openxmlformats.org/officeDocument/2006/relationships/customXml" Target="../ink/ink9.xml"/><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NULL"/><Relationship Id="rId22" Type="http://schemas.openxmlformats.org/officeDocument/2006/relationships/image" Target="NULL"/></Relationships>
</file>

<file path=ppt/slides/_rels/slide2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17.xml"/><Relationship Id="rId18" Type="http://schemas.openxmlformats.org/officeDocument/2006/relationships/image" Target="NULL"/><Relationship Id="rId3" Type="http://schemas.openxmlformats.org/officeDocument/2006/relationships/customXml" Target="../ink/ink12.xml"/><Relationship Id="rId21" Type="http://schemas.openxmlformats.org/officeDocument/2006/relationships/customXml" Target="../ink/ink21.xml"/><Relationship Id="rId7" Type="http://schemas.openxmlformats.org/officeDocument/2006/relationships/customXml" Target="../ink/ink14.xml"/><Relationship Id="rId12" Type="http://schemas.openxmlformats.org/officeDocument/2006/relationships/image" Target="NULL"/><Relationship Id="rId17" Type="http://schemas.openxmlformats.org/officeDocument/2006/relationships/customXml" Target="../ink/ink19.xml"/><Relationship Id="rId25" Type="http://schemas.openxmlformats.org/officeDocument/2006/relationships/image" Target="../media/image30.png"/><Relationship Id="rId2" Type="http://schemas.openxmlformats.org/officeDocument/2006/relationships/notesSlide" Target="../notesSlides/notesSlide18.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16.xml"/><Relationship Id="rId24" Type="http://schemas.openxmlformats.org/officeDocument/2006/relationships/image" Target="NULL"/><Relationship Id="rId5" Type="http://schemas.openxmlformats.org/officeDocument/2006/relationships/customXml" Target="../ink/ink13.xml"/><Relationship Id="rId15" Type="http://schemas.openxmlformats.org/officeDocument/2006/relationships/customXml" Target="../ink/ink18.xml"/><Relationship Id="rId23" Type="http://schemas.openxmlformats.org/officeDocument/2006/relationships/customXml" Target="../ink/ink22.xml"/><Relationship Id="rId10" Type="http://schemas.openxmlformats.org/officeDocument/2006/relationships/image" Target="NULL"/><Relationship Id="rId19" Type="http://schemas.openxmlformats.org/officeDocument/2006/relationships/customXml" Target="../ink/ink20.xml"/><Relationship Id="rId4" Type="http://schemas.openxmlformats.org/officeDocument/2006/relationships/image" Target="NULL"/><Relationship Id="rId9" Type="http://schemas.openxmlformats.org/officeDocument/2006/relationships/customXml" Target="../ink/ink15.xml"/><Relationship Id="rId14" Type="http://schemas.openxmlformats.org/officeDocument/2006/relationships/image" Target="NULL"/><Relationship Id="rId22" Type="http://schemas.openxmlformats.org/officeDocument/2006/relationships/image" Target="NULL"/></Relationships>
</file>

<file path=ppt/slides/_rels/slide2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28.xml"/><Relationship Id="rId18" Type="http://schemas.openxmlformats.org/officeDocument/2006/relationships/image" Target="NULL"/><Relationship Id="rId3" Type="http://schemas.openxmlformats.org/officeDocument/2006/relationships/customXml" Target="../ink/ink23.xml"/><Relationship Id="rId21" Type="http://schemas.openxmlformats.org/officeDocument/2006/relationships/customXml" Target="../ink/ink32.xml"/><Relationship Id="rId7" Type="http://schemas.openxmlformats.org/officeDocument/2006/relationships/customXml" Target="../ink/ink25.xml"/><Relationship Id="rId12" Type="http://schemas.openxmlformats.org/officeDocument/2006/relationships/image" Target="NULL"/><Relationship Id="rId17" Type="http://schemas.openxmlformats.org/officeDocument/2006/relationships/customXml" Target="../ink/ink30.xml"/><Relationship Id="rId25" Type="http://schemas.openxmlformats.org/officeDocument/2006/relationships/image" Target="../media/image31.png"/><Relationship Id="rId2" Type="http://schemas.openxmlformats.org/officeDocument/2006/relationships/notesSlide" Target="../notesSlides/notesSlide19.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27.xml"/><Relationship Id="rId24" Type="http://schemas.openxmlformats.org/officeDocument/2006/relationships/image" Target="NULL"/><Relationship Id="rId5" Type="http://schemas.openxmlformats.org/officeDocument/2006/relationships/customXml" Target="../ink/ink24.xml"/><Relationship Id="rId15" Type="http://schemas.openxmlformats.org/officeDocument/2006/relationships/customXml" Target="../ink/ink29.xml"/><Relationship Id="rId23" Type="http://schemas.openxmlformats.org/officeDocument/2006/relationships/customXml" Target="../ink/ink33.xml"/><Relationship Id="rId10" Type="http://schemas.openxmlformats.org/officeDocument/2006/relationships/image" Target="NULL"/><Relationship Id="rId19" Type="http://schemas.openxmlformats.org/officeDocument/2006/relationships/customXml" Target="../ink/ink31.xml"/><Relationship Id="rId4" Type="http://schemas.openxmlformats.org/officeDocument/2006/relationships/image" Target="NULL"/><Relationship Id="rId9" Type="http://schemas.openxmlformats.org/officeDocument/2006/relationships/customXml" Target="../ink/ink26.xml"/><Relationship Id="rId14" Type="http://schemas.openxmlformats.org/officeDocument/2006/relationships/image" Target="NULL"/><Relationship Id="rId22" Type="http://schemas.openxmlformats.org/officeDocument/2006/relationships/image" Target="NULL"/></Relationships>
</file>

<file path=ppt/slides/_rels/slide2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39.xml"/><Relationship Id="rId18" Type="http://schemas.openxmlformats.org/officeDocument/2006/relationships/image" Target="NULL"/><Relationship Id="rId3" Type="http://schemas.openxmlformats.org/officeDocument/2006/relationships/customXml" Target="../ink/ink34.xml"/><Relationship Id="rId21" Type="http://schemas.openxmlformats.org/officeDocument/2006/relationships/customXml" Target="../ink/ink43.xml"/><Relationship Id="rId7" Type="http://schemas.openxmlformats.org/officeDocument/2006/relationships/customXml" Target="../ink/ink36.xml"/><Relationship Id="rId12" Type="http://schemas.openxmlformats.org/officeDocument/2006/relationships/image" Target="NULL"/><Relationship Id="rId17" Type="http://schemas.openxmlformats.org/officeDocument/2006/relationships/customXml" Target="../ink/ink41.xml"/><Relationship Id="rId25" Type="http://schemas.openxmlformats.org/officeDocument/2006/relationships/image" Target="../media/image32.png"/><Relationship Id="rId2" Type="http://schemas.openxmlformats.org/officeDocument/2006/relationships/notesSlide" Target="../notesSlides/notesSlide20.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38.xml"/><Relationship Id="rId24" Type="http://schemas.openxmlformats.org/officeDocument/2006/relationships/image" Target="NULL"/><Relationship Id="rId5" Type="http://schemas.openxmlformats.org/officeDocument/2006/relationships/customXml" Target="../ink/ink35.xml"/><Relationship Id="rId15" Type="http://schemas.openxmlformats.org/officeDocument/2006/relationships/customXml" Target="../ink/ink40.xml"/><Relationship Id="rId23" Type="http://schemas.openxmlformats.org/officeDocument/2006/relationships/customXml" Target="../ink/ink44.xml"/><Relationship Id="rId10" Type="http://schemas.openxmlformats.org/officeDocument/2006/relationships/image" Target="NULL"/><Relationship Id="rId19" Type="http://schemas.openxmlformats.org/officeDocument/2006/relationships/customXml" Target="../ink/ink42.xml"/><Relationship Id="rId4" Type="http://schemas.openxmlformats.org/officeDocument/2006/relationships/image" Target="NULL"/><Relationship Id="rId9" Type="http://schemas.openxmlformats.org/officeDocument/2006/relationships/customXml" Target="../ink/ink37.xml"/><Relationship Id="rId14" Type="http://schemas.openxmlformats.org/officeDocument/2006/relationships/image" Target="NULL"/><Relationship Id="rId22" Type="http://schemas.openxmlformats.org/officeDocument/2006/relationships/image" Target="NULL"/></Relationships>
</file>

<file path=ppt/slides/_rels/slide30.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50.xml"/><Relationship Id="rId18" Type="http://schemas.openxmlformats.org/officeDocument/2006/relationships/image" Target="NULL"/><Relationship Id="rId3" Type="http://schemas.openxmlformats.org/officeDocument/2006/relationships/customXml" Target="../ink/ink45.xml"/><Relationship Id="rId21" Type="http://schemas.openxmlformats.org/officeDocument/2006/relationships/customXml" Target="../ink/ink54.xml"/><Relationship Id="rId7" Type="http://schemas.openxmlformats.org/officeDocument/2006/relationships/customXml" Target="../ink/ink47.xml"/><Relationship Id="rId12" Type="http://schemas.openxmlformats.org/officeDocument/2006/relationships/image" Target="NULL"/><Relationship Id="rId17" Type="http://schemas.openxmlformats.org/officeDocument/2006/relationships/customXml" Target="../ink/ink52.xml"/><Relationship Id="rId25" Type="http://schemas.openxmlformats.org/officeDocument/2006/relationships/image" Target="../media/image30.png"/><Relationship Id="rId2" Type="http://schemas.openxmlformats.org/officeDocument/2006/relationships/notesSlide" Target="../notesSlides/notesSlide21.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49.xml"/><Relationship Id="rId24" Type="http://schemas.openxmlformats.org/officeDocument/2006/relationships/image" Target="NULL"/><Relationship Id="rId5" Type="http://schemas.openxmlformats.org/officeDocument/2006/relationships/customXml" Target="../ink/ink46.xml"/><Relationship Id="rId15" Type="http://schemas.openxmlformats.org/officeDocument/2006/relationships/customXml" Target="../ink/ink51.xml"/><Relationship Id="rId23" Type="http://schemas.openxmlformats.org/officeDocument/2006/relationships/customXml" Target="../ink/ink55.xml"/><Relationship Id="rId10" Type="http://schemas.openxmlformats.org/officeDocument/2006/relationships/image" Target="NULL"/><Relationship Id="rId19" Type="http://schemas.openxmlformats.org/officeDocument/2006/relationships/customXml" Target="../ink/ink53.xml"/><Relationship Id="rId4" Type="http://schemas.openxmlformats.org/officeDocument/2006/relationships/image" Target="NULL"/><Relationship Id="rId9" Type="http://schemas.openxmlformats.org/officeDocument/2006/relationships/customXml" Target="../ink/ink48.xml"/><Relationship Id="rId14" Type="http://schemas.openxmlformats.org/officeDocument/2006/relationships/image" Target="NULL"/><Relationship Id="rId22" Type="http://schemas.openxmlformats.org/officeDocument/2006/relationships/image" Target="NULL"/></Relationships>
</file>

<file path=ppt/slides/_rels/slide31.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61.xml"/><Relationship Id="rId18" Type="http://schemas.openxmlformats.org/officeDocument/2006/relationships/image" Target="NULL"/><Relationship Id="rId3" Type="http://schemas.openxmlformats.org/officeDocument/2006/relationships/customXml" Target="../ink/ink56.xml"/><Relationship Id="rId21" Type="http://schemas.openxmlformats.org/officeDocument/2006/relationships/customXml" Target="../ink/ink65.xml"/><Relationship Id="rId7" Type="http://schemas.openxmlformats.org/officeDocument/2006/relationships/customXml" Target="../ink/ink58.xml"/><Relationship Id="rId12" Type="http://schemas.openxmlformats.org/officeDocument/2006/relationships/image" Target="NULL"/><Relationship Id="rId17" Type="http://schemas.openxmlformats.org/officeDocument/2006/relationships/customXml" Target="../ink/ink63.xml"/><Relationship Id="rId25" Type="http://schemas.openxmlformats.org/officeDocument/2006/relationships/image" Target="../media/image33.png"/><Relationship Id="rId2" Type="http://schemas.openxmlformats.org/officeDocument/2006/relationships/notesSlide" Target="../notesSlides/notesSlide22.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60.xml"/><Relationship Id="rId24" Type="http://schemas.openxmlformats.org/officeDocument/2006/relationships/image" Target="NULL"/><Relationship Id="rId5" Type="http://schemas.openxmlformats.org/officeDocument/2006/relationships/customXml" Target="../ink/ink57.xml"/><Relationship Id="rId15" Type="http://schemas.openxmlformats.org/officeDocument/2006/relationships/customXml" Target="../ink/ink62.xml"/><Relationship Id="rId23" Type="http://schemas.openxmlformats.org/officeDocument/2006/relationships/customXml" Target="../ink/ink66.xml"/><Relationship Id="rId10" Type="http://schemas.openxmlformats.org/officeDocument/2006/relationships/image" Target="NULL"/><Relationship Id="rId19" Type="http://schemas.openxmlformats.org/officeDocument/2006/relationships/customXml" Target="../ink/ink64.xml"/><Relationship Id="rId4" Type="http://schemas.openxmlformats.org/officeDocument/2006/relationships/image" Target="NULL"/><Relationship Id="rId9" Type="http://schemas.openxmlformats.org/officeDocument/2006/relationships/customXml" Target="../ink/ink59.xml"/><Relationship Id="rId14" Type="http://schemas.openxmlformats.org/officeDocument/2006/relationships/image" Target="NULL"/><Relationship Id="rId22" Type="http://schemas.openxmlformats.org/officeDocument/2006/relationships/image" Target="NULL"/></Relationships>
</file>

<file path=ppt/slides/_rels/slide3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72.xml"/><Relationship Id="rId18" Type="http://schemas.openxmlformats.org/officeDocument/2006/relationships/image" Target="NULL"/><Relationship Id="rId3" Type="http://schemas.openxmlformats.org/officeDocument/2006/relationships/customXml" Target="../ink/ink67.xml"/><Relationship Id="rId21" Type="http://schemas.openxmlformats.org/officeDocument/2006/relationships/customXml" Target="../ink/ink76.xml"/><Relationship Id="rId7" Type="http://schemas.openxmlformats.org/officeDocument/2006/relationships/customXml" Target="../ink/ink69.xml"/><Relationship Id="rId12" Type="http://schemas.openxmlformats.org/officeDocument/2006/relationships/image" Target="NULL"/><Relationship Id="rId17" Type="http://schemas.openxmlformats.org/officeDocument/2006/relationships/customXml" Target="../ink/ink74.xml"/><Relationship Id="rId25" Type="http://schemas.openxmlformats.org/officeDocument/2006/relationships/image" Target="../media/image30.png"/><Relationship Id="rId2" Type="http://schemas.openxmlformats.org/officeDocument/2006/relationships/notesSlide" Target="../notesSlides/notesSlide23.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71.xml"/><Relationship Id="rId24" Type="http://schemas.openxmlformats.org/officeDocument/2006/relationships/image" Target="NULL"/><Relationship Id="rId5" Type="http://schemas.openxmlformats.org/officeDocument/2006/relationships/customXml" Target="../ink/ink68.xml"/><Relationship Id="rId15" Type="http://schemas.openxmlformats.org/officeDocument/2006/relationships/customXml" Target="../ink/ink73.xml"/><Relationship Id="rId23" Type="http://schemas.openxmlformats.org/officeDocument/2006/relationships/customXml" Target="../ink/ink77.xml"/><Relationship Id="rId10" Type="http://schemas.openxmlformats.org/officeDocument/2006/relationships/image" Target="NULL"/><Relationship Id="rId19" Type="http://schemas.openxmlformats.org/officeDocument/2006/relationships/customXml" Target="../ink/ink75.xml"/><Relationship Id="rId4" Type="http://schemas.openxmlformats.org/officeDocument/2006/relationships/image" Target="NULL"/><Relationship Id="rId9" Type="http://schemas.openxmlformats.org/officeDocument/2006/relationships/customXml" Target="../ink/ink70.xml"/><Relationship Id="rId14" Type="http://schemas.openxmlformats.org/officeDocument/2006/relationships/image" Target="NULL"/><Relationship Id="rId22" Type="http://schemas.openxmlformats.org/officeDocument/2006/relationships/image" Target="NULL"/></Relationships>
</file>

<file path=ppt/slides/_rels/slide33.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83.xml"/><Relationship Id="rId18" Type="http://schemas.openxmlformats.org/officeDocument/2006/relationships/image" Target="NULL"/><Relationship Id="rId3" Type="http://schemas.openxmlformats.org/officeDocument/2006/relationships/customXml" Target="../ink/ink78.xml"/><Relationship Id="rId21" Type="http://schemas.openxmlformats.org/officeDocument/2006/relationships/customXml" Target="../ink/ink87.xml"/><Relationship Id="rId7" Type="http://schemas.openxmlformats.org/officeDocument/2006/relationships/customXml" Target="../ink/ink80.xml"/><Relationship Id="rId12" Type="http://schemas.openxmlformats.org/officeDocument/2006/relationships/image" Target="NULL"/><Relationship Id="rId17" Type="http://schemas.openxmlformats.org/officeDocument/2006/relationships/customXml" Target="../ink/ink85.xml"/><Relationship Id="rId25" Type="http://schemas.openxmlformats.org/officeDocument/2006/relationships/image" Target="../media/image34.png"/><Relationship Id="rId2" Type="http://schemas.openxmlformats.org/officeDocument/2006/relationships/notesSlide" Target="../notesSlides/notesSlide24.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customXml" Target="../ink/ink82.xml"/><Relationship Id="rId24" Type="http://schemas.openxmlformats.org/officeDocument/2006/relationships/image" Target="NULL"/><Relationship Id="rId5" Type="http://schemas.openxmlformats.org/officeDocument/2006/relationships/customXml" Target="../ink/ink79.xml"/><Relationship Id="rId15" Type="http://schemas.openxmlformats.org/officeDocument/2006/relationships/customXml" Target="../ink/ink84.xml"/><Relationship Id="rId23" Type="http://schemas.openxmlformats.org/officeDocument/2006/relationships/customXml" Target="../ink/ink88.xml"/><Relationship Id="rId10" Type="http://schemas.openxmlformats.org/officeDocument/2006/relationships/image" Target="NULL"/><Relationship Id="rId19" Type="http://schemas.openxmlformats.org/officeDocument/2006/relationships/customXml" Target="../ink/ink86.xml"/><Relationship Id="rId4" Type="http://schemas.openxmlformats.org/officeDocument/2006/relationships/image" Target="NULL"/><Relationship Id="rId9" Type="http://schemas.openxmlformats.org/officeDocument/2006/relationships/customXml" Target="../ink/ink81.xml"/><Relationship Id="rId14" Type="http://schemas.openxmlformats.org/officeDocument/2006/relationships/image" Target="NULL"/><Relationship Id="rId22" Type="http://schemas.openxmlformats.org/officeDocument/2006/relationships/image" Target="NUL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73" y="2023611"/>
            <a:ext cx="8739549" cy="1069395"/>
          </a:xfrm>
          <a:prstGeom prst="rect">
            <a:avLst/>
          </a:prstGeom>
          <a:noFill/>
        </p:spPr>
        <p:txBody>
          <a:bodyPr wrap="square" rtlCol="0">
            <a:spAutoFit/>
          </a:bodyPr>
          <a:lstStyle>
            <a:defPPr>
              <a:defRPr lang="zh-CN"/>
            </a:defPPr>
            <a:lvl1pPr lvl="0" algn="ctr">
              <a:lnSpc>
                <a:spcPct val="120000"/>
              </a:lnSpc>
              <a:spcBef>
                <a:spcPts val="1000"/>
              </a:spcBef>
              <a:buClr>
                <a:srgbClr val="4472C4"/>
              </a:buClr>
              <a:buSzPct val="90000"/>
              <a:defRPr kumimoji="1" sz="2400">
                <a:solidFill>
                  <a:srgbClr val="4B649F"/>
                </a:solidFill>
                <a:latin typeface="微软雅黑" pitchFamily="34" charset="-122"/>
                <a:ea typeface="微软雅黑" pitchFamily="34" charset="-122"/>
                <a:cs typeface="Times New Roman" pitchFamily="18" charset="0"/>
              </a:defRPr>
            </a:lvl1pPr>
          </a:lstStyle>
          <a:p>
            <a:r>
              <a:rPr lang="zh-CN" altLang="en-US" b="1" dirty="0"/>
              <a:t>软件工程组专题报告</a:t>
            </a:r>
            <a:endParaRPr lang="en-US" altLang="zh-CN" b="1" dirty="0"/>
          </a:p>
          <a:p>
            <a:r>
              <a:rPr lang="en-US" altLang="zh-CN" b="1" dirty="0"/>
              <a:t>LLM</a:t>
            </a:r>
            <a:r>
              <a:rPr lang="zh-CN" altLang="en-US" b="1" dirty="0"/>
              <a:t>在漏洞检测</a:t>
            </a:r>
            <a:r>
              <a:rPr lang="en-US" altLang="zh-CN" b="1" dirty="0"/>
              <a:t>/</a:t>
            </a:r>
            <a:r>
              <a:rPr lang="zh-CN" altLang="en-US" b="1" dirty="0"/>
              <a:t>漏洞修复中的应用</a:t>
            </a:r>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2" name="文本框 1">
            <a:hlinkClick r:id="rId4"/>
          </p:cNvPr>
          <p:cNvSpPr txBox="1"/>
          <p:nvPr/>
        </p:nvSpPr>
        <p:spPr>
          <a:xfrm>
            <a:off x="1764163" y="4233714"/>
            <a:ext cx="8663673" cy="430374"/>
          </a:xfrm>
          <a:prstGeom prst="rect">
            <a:avLst/>
          </a:prstGeom>
          <a:noFill/>
        </p:spPr>
        <p:txBody>
          <a:bodyPr wrap="square" rtlCol="0">
            <a:spAutoFit/>
          </a:bodyPr>
          <a:lstStyle/>
          <a:p>
            <a:pPr lvl="0" algn="ctr">
              <a:lnSpc>
                <a:spcPct val="120000"/>
              </a:lnSpc>
              <a:spcBef>
                <a:spcPts val="1000"/>
              </a:spcBef>
              <a:buClr>
                <a:srgbClr val="4472C4"/>
              </a:buClr>
              <a:buSzPct val="90000"/>
              <a:defRPr/>
            </a:pPr>
            <a:r>
              <a:rPr kumimoji="1" lang="en-US" altLang="zh-CN" sz="20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rPr>
              <a:t>2024/04/02</a:t>
            </a:r>
            <a:endParaRPr kumimoji="1" lang="zh-CN" altLang="en-US" sz="20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endParaRPr>
          </a:p>
        </p:txBody>
      </p:sp>
      <p:sp>
        <p:nvSpPr>
          <p:cNvPr id="14" name="文本框 13">
            <a:hlinkClick r:id="rId4"/>
            <a:extLst>
              <a:ext uri="{FF2B5EF4-FFF2-40B4-BE49-F238E27FC236}">
                <a16:creationId xmlns:a16="http://schemas.microsoft.com/office/drawing/2014/main" id="{11AD2206-73A2-44AF-8F9A-6CE5AD970DAE}"/>
              </a:ext>
            </a:extLst>
          </p:cNvPr>
          <p:cNvSpPr txBox="1"/>
          <p:nvPr/>
        </p:nvSpPr>
        <p:spPr>
          <a:xfrm>
            <a:off x="1781849" y="3570524"/>
            <a:ext cx="8663673" cy="430374"/>
          </a:xfrm>
          <a:prstGeom prst="rect">
            <a:avLst/>
          </a:prstGeom>
          <a:noFill/>
        </p:spPr>
        <p:txBody>
          <a:bodyPr wrap="square" rtlCol="0">
            <a:spAutoFit/>
          </a:bodyPr>
          <a:lstStyle/>
          <a:p>
            <a:pPr lvl="0" algn="ctr">
              <a:lnSpc>
                <a:spcPct val="120000"/>
              </a:lnSpc>
              <a:spcBef>
                <a:spcPts val="1000"/>
              </a:spcBef>
              <a:buClr>
                <a:srgbClr val="4472C4"/>
              </a:buClr>
              <a:buSzPct val="90000"/>
              <a:defRPr/>
            </a:pPr>
            <a:r>
              <a:rPr kumimoji="1" lang="zh-CN" altLang="en-US" sz="2000" dirty="0">
                <a:solidFill>
                  <a:srgbClr val="4B649F"/>
                </a:solidFill>
                <a:latin typeface="微软雅黑" pitchFamily="34" charset="-122"/>
                <a:ea typeface="微软雅黑" pitchFamily="34" charset="-122"/>
                <a:cs typeface="Times New Roman" pitchFamily="18" charset="0"/>
              </a:rPr>
              <a:t>丁伯尧 陈金宝 李清伟 唐富根 石磊鑫</a:t>
            </a:r>
            <a:endParaRPr kumimoji="1" lang="zh-CN" altLang="en-US" sz="20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a:t>
            </a:fld>
            <a:endParaRPr lang="zh-CN" altLang="en-US" dirty="0">
              <a:solidFill>
                <a:prstClr val="black">
                  <a:lumMod val="75000"/>
                  <a:lumOff val="25000"/>
                </a:prstClr>
              </a:solidFill>
            </a:endParaRPr>
          </a:p>
        </p:txBody>
      </p:sp>
      <p:graphicFrame>
        <p:nvGraphicFramePr>
          <p:cNvPr id="7" name="内容占位符 6">
            <a:extLst>
              <a:ext uri="{FF2B5EF4-FFF2-40B4-BE49-F238E27FC236}">
                <a16:creationId xmlns:a16="http://schemas.microsoft.com/office/drawing/2014/main" id="{A1B6AAA6-9BA6-4487-903A-CF7890D28AD8}"/>
              </a:ext>
            </a:extLst>
          </p:cNvPr>
          <p:cNvGraphicFramePr>
            <a:graphicFrameLocks noGrp="1"/>
          </p:cNvGraphicFramePr>
          <p:nvPr>
            <p:ph idx="1"/>
            <p:extLst>
              <p:ext uri="{D42A27DB-BD31-4B8C-83A1-F6EECF244321}">
                <p14:modId xmlns:p14="http://schemas.microsoft.com/office/powerpoint/2010/main" val="115235471"/>
              </p:ext>
            </p:extLst>
          </p:nvPr>
        </p:nvGraphicFramePr>
        <p:xfrm>
          <a:off x="1486830" y="1283445"/>
          <a:ext cx="9567746" cy="43285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zh-CN" altLang="en-US" dirty="0"/>
              <a:t>报告大纲</a:t>
            </a:r>
          </a:p>
        </p:txBody>
      </p:sp>
      <p:sp>
        <p:nvSpPr>
          <p:cNvPr id="8" name="文本框 7">
            <a:extLst>
              <a:ext uri="{FF2B5EF4-FFF2-40B4-BE49-F238E27FC236}">
                <a16:creationId xmlns:a16="http://schemas.microsoft.com/office/drawing/2014/main" id="{D5BDC72C-EEA9-40EF-839B-FC171CF53B96}"/>
              </a:ext>
            </a:extLst>
          </p:cNvPr>
          <p:cNvSpPr txBox="1"/>
          <p:nvPr/>
        </p:nvSpPr>
        <p:spPr>
          <a:xfrm>
            <a:off x="4482790" y="738893"/>
            <a:ext cx="2304585" cy="646331"/>
          </a:xfrm>
          <a:prstGeom prst="rect">
            <a:avLst/>
          </a:prstGeom>
          <a:noFill/>
        </p:spPr>
        <p:txBody>
          <a:bodyPr wrap="square" rtlCol="0">
            <a:spAutoFit/>
          </a:bodyPr>
          <a:lstStyle/>
          <a:p>
            <a:pPr algn="ctr"/>
            <a:r>
              <a:rPr lang="zh-CN" altLang="en-US" b="1" i="1" dirty="0">
                <a:solidFill>
                  <a:srgbClr val="C00000"/>
                </a:solidFill>
              </a:rPr>
              <a:t>结合静态分析工具</a:t>
            </a:r>
            <a:endParaRPr lang="en-US" altLang="zh-CN" b="1" i="1" dirty="0">
              <a:solidFill>
                <a:srgbClr val="C00000"/>
              </a:solidFill>
            </a:endParaRPr>
          </a:p>
          <a:p>
            <a:pPr algn="ctr"/>
            <a:r>
              <a:rPr lang="zh-CN" altLang="en-US" b="1" i="1" dirty="0">
                <a:solidFill>
                  <a:srgbClr val="C00000"/>
                </a:solidFill>
              </a:rPr>
              <a:t>高质量提取漏洞信息</a:t>
            </a:r>
          </a:p>
        </p:txBody>
      </p:sp>
      <p:sp>
        <p:nvSpPr>
          <p:cNvPr id="9" name="文本框 8">
            <a:extLst>
              <a:ext uri="{FF2B5EF4-FFF2-40B4-BE49-F238E27FC236}">
                <a16:creationId xmlns:a16="http://schemas.microsoft.com/office/drawing/2014/main" id="{F1FCCFF1-8455-486E-8DD2-15055B5F0705}"/>
              </a:ext>
            </a:extLst>
          </p:cNvPr>
          <p:cNvSpPr txBox="1"/>
          <p:nvPr/>
        </p:nvSpPr>
        <p:spPr>
          <a:xfrm>
            <a:off x="5257776" y="3991332"/>
            <a:ext cx="2304585" cy="646331"/>
          </a:xfrm>
          <a:prstGeom prst="rect">
            <a:avLst/>
          </a:prstGeom>
          <a:noFill/>
        </p:spPr>
        <p:txBody>
          <a:bodyPr wrap="square" rtlCol="0">
            <a:spAutoFit/>
          </a:bodyPr>
          <a:lstStyle/>
          <a:p>
            <a:pPr algn="ctr"/>
            <a:r>
              <a:rPr lang="zh-CN" altLang="en-US" b="1" i="1" dirty="0">
                <a:solidFill>
                  <a:srgbClr val="C00000"/>
                </a:solidFill>
              </a:rPr>
              <a:t>根据漏洞信息</a:t>
            </a:r>
            <a:endParaRPr lang="en-US" altLang="zh-CN" b="1" i="1" dirty="0">
              <a:solidFill>
                <a:srgbClr val="C00000"/>
              </a:solidFill>
            </a:endParaRPr>
          </a:p>
          <a:p>
            <a:pPr algn="ctr"/>
            <a:r>
              <a:rPr lang="zh-CN" altLang="en-US" b="1" i="1" dirty="0">
                <a:solidFill>
                  <a:srgbClr val="C00000"/>
                </a:solidFill>
              </a:rPr>
              <a:t>高质量修复漏洞</a:t>
            </a:r>
          </a:p>
        </p:txBody>
      </p:sp>
      <p:graphicFrame>
        <p:nvGraphicFramePr>
          <p:cNvPr id="10" name="图示 9">
            <a:extLst>
              <a:ext uri="{FF2B5EF4-FFF2-40B4-BE49-F238E27FC236}">
                <a16:creationId xmlns:a16="http://schemas.microsoft.com/office/drawing/2014/main" id="{D4B48208-C1DC-446B-8CE5-FF2CFF32399D}"/>
              </a:ext>
            </a:extLst>
          </p:cNvPr>
          <p:cNvGraphicFramePr/>
          <p:nvPr>
            <p:extLst>
              <p:ext uri="{D42A27DB-BD31-4B8C-83A1-F6EECF244321}">
                <p14:modId xmlns:p14="http://schemas.microsoft.com/office/powerpoint/2010/main" val="1689836611"/>
              </p:ext>
            </p:extLst>
          </p:nvPr>
        </p:nvGraphicFramePr>
        <p:xfrm>
          <a:off x="2849758" y="5972943"/>
          <a:ext cx="6948447" cy="60216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文本框 10">
            <a:extLst>
              <a:ext uri="{FF2B5EF4-FFF2-40B4-BE49-F238E27FC236}">
                <a16:creationId xmlns:a16="http://schemas.microsoft.com/office/drawing/2014/main" id="{E6425F3C-0CFE-445D-ADA8-6C07B63B3BA7}"/>
              </a:ext>
            </a:extLst>
          </p:cNvPr>
          <p:cNvSpPr txBox="1"/>
          <p:nvPr/>
        </p:nvSpPr>
        <p:spPr>
          <a:xfrm>
            <a:off x="4482790" y="5607794"/>
            <a:ext cx="2724615" cy="369332"/>
          </a:xfrm>
          <a:prstGeom prst="rect">
            <a:avLst/>
          </a:prstGeom>
          <a:noFill/>
        </p:spPr>
        <p:txBody>
          <a:bodyPr wrap="square" rtlCol="0">
            <a:spAutoFit/>
          </a:bodyPr>
          <a:lstStyle/>
          <a:p>
            <a:pPr algn="ctr"/>
            <a:r>
              <a:rPr lang="zh-CN" altLang="en-US" b="1" i="1" dirty="0">
                <a:solidFill>
                  <a:srgbClr val="C00000"/>
                </a:solidFill>
              </a:rPr>
              <a:t>现有数据集有哪些问题？</a:t>
            </a:r>
          </a:p>
        </p:txBody>
      </p:sp>
    </p:spTree>
    <p:extLst>
      <p:ext uri="{BB962C8B-B14F-4D97-AF65-F5344CB8AC3E}">
        <p14:creationId xmlns:p14="http://schemas.microsoft.com/office/powerpoint/2010/main" val="39126298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73" y="2023611"/>
            <a:ext cx="8739549" cy="497957"/>
          </a:xfrm>
          <a:prstGeom prst="rect">
            <a:avLst/>
          </a:prstGeom>
          <a:noFill/>
        </p:spPr>
        <p:txBody>
          <a:bodyPr wrap="square" rtlCol="0">
            <a:spAutoFit/>
          </a:bodyPr>
          <a:lstStyle>
            <a:defPPr>
              <a:defRPr lang="zh-CN"/>
            </a:defPPr>
            <a:lvl1pPr lvl="0" algn="ctr">
              <a:lnSpc>
                <a:spcPct val="120000"/>
              </a:lnSpc>
              <a:spcBef>
                <a:spcPts val="1000"/>
              </a:spcBef>
              <a:buClr>
                <a:srgbClr val="4472C4"/>
              </a:buClr>
              <a:buSzPct val="90000"/>
              <a:defRPr kumimoji="1" sz="2400">
                <a:solidFill>
                  <a:srgbClr val="4B649F"/>
                </a:solidFill>
                <a:latin typeface="微软雅黑" pitchFamily="34" charset="-122"/>
                <a:ea typeface="微软雅黑" pitchFamily="34" charset="-122"/>
                <a:cs typeface="Times New Roman" pitchFamily="18" charset="0"/>
              </a:defRPr>
            </a:lvl1pPr>
          </a:lstStyle>
          <a:p>
            <a:r>
              <a:rPr lang="en-US" altLang="zh-CN" b="1" dirty="0" err="1"/>
              <a:t>AutoDev</a:t>
            </a:r>
            <a:r>
              <a:rPr lang="en-US" altLang="zh-CN" b="1" dirty="0"/>
              <a:t>: Automated AI-Driven Development</a:t>
            </a:r>
            <a:endParaRPr lang="zh-CN" altLang="en-US" b="1" dirty="0"/>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2" name="文本框 1">
            <a:hlinkClick r:id="rId4"/>
          </p:cNvPr>
          <p:cNvSpPr txBox="1"/>
          <p:nvPr/>
        </p:nvSpPr>
        <p:spPr>
          <a:xfrm>
            <a:off x="4193530" y="2980722"/>
            <a:ext cx="3459632" cy="497957"/>
          </a:xfrm>
          <a:prstGeom prst="rect">
            <a:avLst/>
          </a:prstGeom>
          <a:noFill/>
        </p:spPr>
        <p:txBody>
          <a:bodyPr wrap="square" rtlCol="0">
            <a:spAutoFit/>
          </a:bodyPr>
          <a:lstStyle/>
          <a:p>
            <a:pPr lvl="0" algn="ctr">
              <a:lnSpc>
                <a:spcPct val="120000"/>
              </a:lnSpc>
              <a:spcBef>
                <a:spcPts val="1000"/>
              </a:spcBef>
              <a:buClr>
                <a:srgbClr val="4472C4"/>
              </a:buClr>
              <a:buSzPct val="90000"/>
              <a:defRPr/>
            </a:pPr>
            <a:r>
              <a:rPr kumimoji="1" lang="en-US" altLang="zh-CN" sz="2400" dirty="0">
                <a:solidFill>
                  <a:srgbClr val="4B649F"/>
                </a:solidFill>
                <a:latin typeface="微软雅黑" pitchFamily="34" charset="-122"/>
                <a:ea typeface="微软雅黑" pitchFamily="34" charset="-122"/>
                <a:cs typeface="Times New Roman" pitchFamily="18" charset="0"/>
              </a:rPr>
              <a:t>arXiv:2403.08299</a:t>
            </a:r>
            <a:endParaRPr kumimoji="1" lang="zh-CN" altLang="en-US" sz="24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endParaRPr>
          </a:p>
        </p:txBody>
      </p:sp>
      <p:pic>
        <p:nvPicPr>
          <p:cNvPr id="6" name="图片 5">
            <a:extLst>
              <a:ext uri="{FF2B5EF4-FFF2-40B4-BE49-F238E27FC236}">
                <a16:creationId xmlns:a16="http://schemas.microsoft.com/office/drawing/2014/main" id="{4F28F29F-D208-4328-86FE-9F57B961EDE4}"/>
              </a:ext>
            </a:extLst>
          </p:cNvPr>
          <p:cNvPicPr>
            <a:picLocks noChangeAspect="1"/>
          </p:cNvPicPr>
          <p:nvPr/>
        </p:nvPicPr>
        <p:blipFill>
          <a:blip r:embed="rId5"/>
          <a:stretch>
            <a:fillRect/>
          </a:stretch>
        </p:blipFill>
        <p:spPr>
          <a:xfrm>
            <a:off x="2655724" y="3613863"/>
            <a:ext cx="6535243" cy="1603504"/>
          </a:xfrm>
          <a:prstGeom prst="rect">
            <a:avLst/>
          </a:prstGeom>
        </p:spPr>
      </p:pic>
    </p:spTree>
    <p:extLst>
      <p:ext uri="{BB962C8B-B14F-4D97-AF65-F5344CB8AC3E}">
        <p14:creationId xmlns:p14="http://schemas.microsoft.com/office/powerpoint/2010/main" val="30440476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zh-CN" altLang="en-US" dirty="0">
                <a:sym typeface="Wingdings" panose="05000000000000000000" pitchFamily="2" charset="2"/>
              </a:rPr>
              <a:t>研究目的</a:t>
            </a:r>
            <a:endParaRPr lang="en-US" altLang="zh-CN" dirty="0">
              <a:sym typeface="Wingdings" panose="05000000000000000000" pitchFamily="2" charset="2"/>
            </a:endParaRPr>
          </a:p>
          <a:p>
            <a:pPr lvl="1"/>
            <a:r>
              <a:rPr lang="zh-CN" altLang="en-US" dirty="0">
                <a:sym typeface="Wingdings" panose="05000000000000000000" pitchFamily="2" charset="2"/>
              </a:rPr>
              <a:t>现有工作如</a:t>
            </a:r>
            <a:r>
              <a:rPr lang="en-US" altLang="zh-CN" dirty="0">
                <a:sym typeface="Wingdings" panose="05000000000000000000" pitchFamily="2" charset="2"/>
              </a:rPr>
              <a:t>GitHub Copilot</a:t>
            </a:r>
            <a:r>
              <a:rPr lang="zh-CN" altLang="en-US" dirty="0">
                <a:sym typeface="Wingdings" panose="05000000000000000000" pitchFamily="2" charset="2"/>
              </a:rPr>
              <a:t>等都只关注建议代码片段、文件管理等，基于聊天接口</a:t>
            </a:r>
            <a:endParaRPr lang="en-US" altLang="zh-CN" dirty="0">
              <a:sym typeface="Wingdings" panose="05000000000000000000" pitchFamily="2" charset="2"/>
            </a:endParaRPr>
          </a:p>
          <a:p>
            <a:pPr lvl="1"/>
            <a:r>
              <a:rPr lang="zh-CN" altLang="en-US" dirty="0">
                <a:sym typeface="Wingdings" panose="05000000000000000000" pitchFamily="2" charset="2"/>
              </a:rPr>
              <a:t>但是软件开发还包含</a:t>
            </a:r>
            <a:r>
              <a:rPr lang="en-US" altLang="zh-CN" dirty="0">
                <a:sym typeface="Wingdings" panose="05000000000000000000" pitchFamily="2" charset="2"/>
              </a:rPr>
              <a:t>build, test, execution, git</a:t>
            </a:r>
            <a:r>
              <a:rPr lang="zh-CN" altLang="en-US" dirty="0">
                <a:sym typeface="Wingdings" panose="05000000000000000000" pitchFamily="2" charset="2"/>
              </a:rPr>
              <a:t>等操作。</a:t>
            </a:r>
            <a:endParaRPr lang="en-US" altLang="zh-CN" dirty="0">
              <a:sym typeface="Wingdings" panose="05000000000000000000" pitchFamily="2" charset="2"/>
            </a:endParaRPr>
          </a:p>
          <a:p>
            <a:endParaRPr lang="en-US" altLang="zh-CN" dirty="0">
              <a:sym typeface="Wingdings" panose="05000000000000000000" pitchFamily="2" charset="2"/>
            </a:endParaRPr>
          </a:p>
          <a:p>
            <a:endParaRPr lang="en-US" altLang="zh-CN" dirty="0">
              <a:sym typeface="Wingdings" panose="05000000000000000000" pitchFamily="2" charset="2"/>
            </a:endParaRPr>
          </a:p>
          <a:p>
            <a:r>
              <a:rPr lang="zh-CN" altLang="en-US" dirty="0">
                <a:sym typeface="Wingdings" panose="05000000000000000000" pitchFamily="2" charset="2"/>
              </a:rPr>
              <a:t>贡献</a:t>
            </a:r>
            <a:endParaRPr lang="en-US" altLang="zh-CN" dirty="0">
              <a:sym typeface="Wingdings" panose="05000000000000000000" pitchFamily="2" charset="2"/>
            </a:endParaRPr>
          </a:p>
          <a:p>
            <a:pPr lvl="1"/>
            <a:r>
              <a:rPr lang="zh-CN" altLang="en-US" dirty="0">
                <a:sym typeface="Wingdings" panose="05000000000000000000" pitchFamily="2" charset="2"/>
              </a:rPr>
              <a:t>提出了</a:t>
            </a:r>
            <a:r>
              <a:rPr lang="en-US" altLang="zh-CN" dirty="0" err="1">
                <a:sym typeface="Wingdings" panose="05000000000000000000" pitchFamily="2" charset="2"/>
              </a:rPr>
              <a:t>AutoDev</a:t>
            </a:r>
            <a:r>
              <a:rPr lang="zh-CN" altLang="en-US" dirty="0">
                <a:sym typeface="Wingdings" panose="05000000000000000000" pitchFamily="2" charset="2"/>
              </a:rPr>
              <a:t>，一个自动化的</a:t>
            </a:r>
            <a:r>
              <a:rPr lang="en-US" altLang="zh-CN" dirty="0">
                <a:sym typeface="Wingdings" panose="05000000000000000000" pitchFamily="2" charset="2"/>
              </a:rPr>
              <a:t>AI</a:t>
            </a:r>
            <a:r>
              <a:rPr lang="zh-CN" altLang="en-US" dirty="0">
                <a:sym typeface="Wingdings" panose="05000000000000000000" pitchFamily="2" charset="2"/>
              </a:rPr>
              <a:t>驱动的开发框架。</a:t>
            </a:r>
            <a:endParaRPr lang="en-US" altLang="zh-CN" dirty="0">
              <a:sym typeface="Wingdings" panose="05000000000000000000" pitchFamily="2" charset="2"/>
            </a:endParaRPr>
          </a:p>
          <a:p>
            <a:pPr lvl="2"/>
            <a:r>
              <a:rPr lang="zh-CN" altLang="en-US" dirty="0">
                <a:sym typeface="Wingdings" panose="05000000000000000000" pitchFamily="2" charset="2"/>
              </a:rPr>
              <a:t>自动编辑文件、检索、构建、执行、测试、版本控制</a:t>
            </a:r>
            <a:endParaRPr lang="en-US" altLang="zh-CN" dirty="0">
              <a:sym typeface="Wingdings" panose="05000000000000000000" pitchFamily="2" charset="2"/>
            </a:endParaRPr>
          </a:p>
          <a:p>
            <a:pPr lvl="2"/>
            <a:r>
              <a:rPr lang="zh-CN" altLang="en-US" dirty="0">
                <a:sym typeface="Wingdings" panose="05000000000000000000" pitchFamily="2" charset="2"/>
              </a:rPr>
              <a:t>可以访问文件、编译器输出、构建和测试日志、静态分析工具等</a:t>
            </a:r>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b="1" dirty="0"/>
              <a:t>AI-Driven Dev</a:t>
            </a:r>
            <a:endParaRPr lang="zh-CN" altLang="en-US" dirty="0"/>
          </a:p>
        </p:txBody>
      </p:sp>
      <p:pic>
        <p:nvPicPr>
          <p:cNvPr id="6" name="图片 5">
            <a:extLst>
              <a:ext uri="{FF2B5EF4-FFF2-40B4-BE49-F238E27FC236}">
                <a16:creationId xmlns:a16="http://schemas.microsoft.com/office/drawing/2014/main" id="{52D86D76-D21F-4FFB-8129-B943AF24A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4747" y="2919747"/>
            <a:ext cx="4187253" cy="2539339"/>
          </a:xfrm>
          <a:prstGeom prst="rect">
            <a:avLst/>
          </a:prstGeom>
        </p:spPr>
      </p:pic>
    </p:spTree>
    <p:extLst>
      <p:ext uri="{BB962C8B-B14F-4D97-AF65-F5344CB8AC3E}">
        <p14:creationId xmlns:p14="http://schemas.microsoft.com/office/powerpoint/2010/main" val="23967501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6964761-AE2C-471F-AE47-52386A3F5420}"/>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C45A7B31-9A3C-4D9A-9EC3-6FF6C552FC0B}"/>
              </a:ext>
            </a:extLst>
          </p:cNvPr>
          <p:cNvSpPr>
            <a:spLocks noGrp="1"/>
          </p:cNvSpPr>
          <p:nvPr>
            <p:ph idx="1"/>
          </p:nvPr>
        </p:nvSpPr>
        <p:spPr/>
        <p:txBody>
          <a:bodyPr/>
          <a:lstStyle/>
          <a:p>
            <a:r>
              <a:rPr lang="zh-CN" altLang="en-US" dirty="0"/>
              <a:t>架构</a:t>
            </a:r>
            <a:endParaRPr lang="en-US" altLang="zh-CN" dirty="0"/>
          </a:p>
          <a:p>
            <a:pPr lvl="1"/>
            <a:r>
              <a:rPr lang="en-US" altLang="zh-CN" dirty="0"/>
              <a:t>conversation</a:t>
            </a:r>
            <a:r>
              <a:rPr lang="zh-CN" altLang="en-US" dirty="0"/>
              <a:t> </a:t>
            </a:r>
            <a:r>
              <a:rPr lang="en-US" altLang="zh-CN" dirty="0"/>
              <a:t>manager</a:t>
            </a:r>
            <a:r>
              <a:rPr lang="zh-CN" altLang="en-US" dirty="0"/>
              <a:t>用于管理各个系统状态与</a:t>
            </a:r>
            <a:r>
              <a:rPr lang="en-US" altLang="zh-CN" dirty="0"/>
              <a:t>LLM</a:t>
            </a:r>
            <a:r>
              <a:rPr lang="zh-CN" altLang="en-US" dirty="0"/>
              <a:t>之间的协调通信</a:t>
            </a:r>
            <a:endParaRPr lang="en-US" altLang="zh-CN" dirty="0"/>
          </a:p>
          <a:p>
            <a:pPr lvl="1"/>
            <a:r>
              <a:rPr lang="en-US" altLang="zh-CN" dirty="0"/>
              <a:t>multi-agents</a:t>
            </a:r>
            <a:r>
              <a:rPr lang="zh-CN" altLang="en-US" dirty="0"/>
              <a:t>中有</a:t>
            </a:r>
            <a:r>
              <a:rPr lang="en-US" altLang="zh-CN" dirty="0"/>
              <a:t>agent</a:t>
            </a:r>
            <a:r>
              <a:rPr lang="zh-CN" altLang="en-US" dirty="0"/>
              <a:t>调度器，负责</a:t>
            </a:r>
            <a:r>
              <a:rPr lang="en-US" altLang="zh-CN" dirty="0"/>
              <a:t>agent</a:t>
            </a:r>
            <a:r>
              <a:rPr lang="zh-CN" altLang="en-US" dirty="0"/>
              <a:t>执行顺序调度</a:t>
            </a:r>
            <a:endParaRPr lang="en-US" altLang="zh-CN" dirty="0"/>
          </a:p>
          <a:p>
            <a:pPr lvl="1"/>
            <a:r>
              <a:rPr lang="en-US" altLang="zh-CN" dirty="0"/>
              <a:t>tools library</a:t>
            </a:r>
            <a:r>
              <a:rPr lang="zh-CN" altLang="en-US" dirty="0"/>
              <a:t>为确定性工具</a:t>
            </a:r>
            <a:endParaRPr lang="en-US" altLang="zh-CN" dirty="0"/>
          </a:p>
          <a:p>
            <a:pPr lvl="1"/>
            <a:r>
              <a:rPr lang="en-US" altLang="zh-CN" dirty="0"/>
              <a:t>eval environment</a:t>
            </a:r>
            <a:r>
              <a:rPr lang="zh-CN" altLang="en-US" dirty="0"/>
              <a:t>用于确保执行环境安全</a:t>
            </a:r>
          </a:p>
        </p:txBody>
      </p:sp>
      <p:sp>
        <p:nvSpPr>
          <p:cNvPr id="4" name="标题 3">
            <a:extLst>
              <a:ext uri="{FF2B5EF4-FFF2-40B4-BE49-F238E27FC236}">
                <a16:creationId xmlns:a16="http://schemas.microsoft.com/office/drawing/2014/main" id="{DCD71E7F-F99E-4CC8-BEF6-93CA4821CC9D}"/>
              </a:ext>
            </a:extLst>
          </p:cNvPr>
          <p:cNvSpPr>
            <a:spLocks noGrp="1"/>
          </p:cNvSpPr>
          <p:nvPr>
            <p:ph type="title"/>
          </p:nvPr>
        </p:nvSpPr>
        <p:spPr/>
        <p:txBody>
          <a:bodyPr/>
          <a:lstStyle/>
          <a:p>
            <a:r>
              <a:rPr lang="en-US" altLang="zh-CN" b="1" dirty="0"/>
              <a:t>AI-Driven Dev</a:t>
            </a:r>
            <a:endParaRPr lang="zh-CN" altLang="en-US" dirty="0"/>
          </a:p>
        </p:txBody>
      </p:sp>
      <p:pic>
        <p:nvPicPr>
          <p:cNvPr id="10" name="图片 9">
            <a:extLst>
              <a:ext uri="{FF2B5EF4-FFF2-40B4-BE49-F238E27FC236}">
                <a16:creationId xmlns:a16="http://schemas.microsoft.com/office/drawing/2014/main" id="{75D84BE3-B97D-40A1-9510-7F758A98F548}"/>
              </a:ext>
            </a:extLst>
          </p:cNvPr>
          <p:cNvPicPr>
            <a:picLocks noChangeAspect="1"/>
          </p:cNvPicPr>
          <p:nvPr/>
        </p:nvPicPr>
        <p:blipFill>
          <a:blip r:embed="rId3"/>
          <a:stretch>
            <a:fillRect/>
          </a:stretch>
        </p:blipFill>
        <p:spPr>
          <a:xfrm>
            <a:off x="2075795" y="3519451"/>
            <a:ext cx="8139368" cy="3119700"/>
          </a:xfrm>
          <a:prstGeom prst="rect">
            <a:avLst/>
          </a:prstGeom>
        </p:spPr>
      </p:pic>
    </p:spTree>
    <p:extLst>
      <p:ext uri="{BB962C8B-B14F-4D97-AF65-F5344CB8AC3E}">
        <p14:creationId xmlns:p14="http://schemas.microsoft.com/office/powerpoint/2010/main" val="35298528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8153A4A-24AB-4E8B-A042-3D761CEBF9F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23E0A239-3D0C-44ED-9FE2-F2ADADBE47C9}"/>
              </a:ext>
            </a:extLst>
          </p:cNvPr>
          <p:cNvSpPr>
            <a:spLocks noGrp="1"/>
          </p:cNvSpPr>
          <p:nvPr>
            <p:ph idx="1"/>
          </p:nvPr>
        </p:nvSpPr>
        <p:spPr/>
        <p:txBody>
          <a:bodyPr/>
          <a:lstStyle/>
          <a:p>
            <a:r>
              <a:rPr lang="zh-CN" altLang="en-US" dirty="0">
                <a:sym typeface="Wingdings" panose="05000000000000000000" pitchFamily="2" charset="2"/>
              </a:rPr>
              <a:t>效果</a:t>
            </a:r>
            <a:endParaRPr lang="en-US" altLang="zh-CN" dirty="0">
              <a:sym typeface="Wingdings" panose="05000000000000000000" pitchFamily="2" charset="2"/>
            </a:endParaRPr>
          </a:p>
          <a:p>
            <a:pPr lvl="1"/>
            <a:r>
              <a:rPr lang="zh-CN" altLang="en-US" dirty="0">
                <a:sym typeface="Wingdings" panose="05000000000000000000" pitchFamily="2" charset="2"/>
              </a:rPr>
              <a:t>在</a:t>
            </a:r>
            <a:r>
              <a:rPr lang="en-US" altLang="zh-CN" dirty="0" err="1">
                <a:sym typeface="Wingdings" panose="05000000000000000000" pitchFamily="2" charset="2"/>
              </a:rPr>
              <a:t>HumanEval</a:t>
            </a:r>
            <a:r>
              <a:rPr lang="zh-CN" altLang="en-US" dirty="0">
                <a:sym typeface="Wingdings" panose="05000000000000000000" pitchFamily="2" charset="2"/>
              </a:rPr>
              <a:t>数据集中，在代码生成和测试中仅用一遍流程即可达到代码生成与</a:t>
            </a:r>
            <a:r>
              <a:rPr lang="en-US" altLang="zh-CN" dirty="0">
                <a:sym typeface="Wingdings" panose="05000000000000000000" pitchFamily="2" charset="2"/>
              </a:rPr>
              <a:t>91.5%</a:t>
            </a:r>
            <a:r>
              <a:rPr lang="zh-CN" altLang="en-US" dirty="0">
                <a:sym typeface="Wingdings" panose="05000000000000000000" pitchFamily="2" charset="2"/>
              </a:rPr>
              <a:t>和</a:t>
            </a:r>
            <a:r>
              <a:rPr lang="en-US" altLang="zh-CN" dirty="0">
                <a:sym typeface="Wingdings" panose="05000000000000000000" pitchFamily="2" charset="2"/>
              </a:rPr>
              <a:t>87.8%</a:t>
            </a:r>
            <a:r>
              <a:rPr lang="zh-CN" altLang="en-US" dirty="0">
                <a:sym typeface="Wingdings" panose="05000000000000000000" pitchFamily="2" charset="2"/>
              </a:rPr>
              <a:t>的准确率</a:t>
            </a:r>
            <a:endParaRPr lang="en-US" altLang="zh-CN" dirty="0">
              <a:sym typeface="Wingdings" panose="05000000000000000000" pitchFamily="2" charset="2"/>
            </a:endParaRPr>
          </a:p>
          <a:p>
            <a:pPr lvl="1"/>
            <a:r>
              <a:rPr lang="zh-CN" altLang="en-US" dirty="0">
                <a:sym typeface="Wingdings" panose="05000000000000000000" pitchFamily="2" charset="2"/>
              </a:rPr>
              <a:t>在代码生成和测试中用了</a:t>
            </a:r>
            <a:r>
              <a:rPr lang="en-US" altLang="zh-CN" dirty="0">
                <a:sym typeface="Wingdings" panose="05000000000000000000" pitchFamily="2" charset="2"/>
              </a:rPr>
              <a:t>1656</a:t>
            </a:r>
            <a:r>
              <a:rPr lang="zh-CN" altLang="en-US" dirty="0">
                <a:sym typeface="Wingdings" panose="05000000000000000000" pitchFamily="2" charset="2"/>
              </a:rPr>
              <a:t>、</a:t>
            </a:r>
            <a:r>
              <a:rPr lang="en-US" altLang="zh-CN" dirty="0">
                <a:sym typeface="Wingdings" panose="05000000000000000000" pitchFamily="2" charset="2"/>
              </a:rPr>
              <a:t>1863tokens</a:t>
            </a:r>
            <a:r>
              <a:rPr lang="zh-CN" altLang="en-US" dirty="0">
                <a:sym typeface="Wingdings" panose="05000000000000000000" pitchFamily="2" charset="2"/>
              </a:rPr>
              <a:t>，无附加架构</a:t>
            </a:r>
            <a:r>
              <a:rPr lang="en-US" altLang="zh-CN" dirty="0">
                <a:sym typeface="Wingdings" panose="05000000000000000000" pitchFamily="2" charset="2"/>
              </a:rPr>
              <a:t>pure GPT-4</a:t>
            </a:r>
            <a:r>
              <a:rPr lang="zh-CN" altLang="en-US" dirty="0">
                <a:sym typeface="Wingdings" panose="05000000000000000000" pitchFamily="2" charset="2"/>
              </a:rPr>
              <a:t>用了</a:t>
            </a:r>
            <a:r>
              <a:rPr lang="en-US" altLang="zh-CN" dirty="0">
                <a:sym typeface="Wingdings" panose="05000000000000000000" pitchFamily="2" charset="2"/>
              </a:rPr>
              <a:t>200</a:t>
            </a:r>
            <a:r>
              <a:rPr lang="zh-CN" altLang="en-US" dirty="0">
                <a:sym typeface="Wingdings" panose="05000000000000000000" pitchFamily="2" charset="2"/>
              </a:rPr>
              <a:t>、</a:t>
            </a:r>
            <a:r>
              <a:rPr lang="en-US" altLang="zh-CN" dirty="0">
                <a:sym typeface="Wingdings" panose="05000000000000000000" pitchFamily="2" charset="2"/>
              </a:rPr>
              <a:t>373tokens</a:t>
            </a:r>
          </a:p>
          <a:p>
            <a:pPr lvl="2"/>
            <a:r>
              <a:rPr lang="zh-CN" altLang="en-US" dirty="0">
                <a:sym typeface="Wingdings" panose="05000000000000000000" pitchFamily="2" charset="2"/>
              </a:rPr>
              <a:t>更多</a:t>
            </a:r>
            <a:r>
              <a:rPr lang="en-US" altLang="zh-CN" dirty="0">
                <a:sym typeface="Wingdings" panose="05000000000000000000" pitchFamily="2" charset="2"/>
              </a:rPr>
              <a:t>token</a:t>
            </a:r>
            <a:r>
              <a:rPr lang="zh-CN" altLang="en-US" dirty="0">
                <a:sym typeface="Wingdings" panose="05000000000000000000" pitchFamily="2" charset="2"/>
              </a:rPr>
              <a:t>用在了测试、</a:t>
            </a:r>
            <a:r>
              <a:rPr lang="zh-CN" altLang="en-US" dirty="0"/>
              <a:t>验证以及解释</a:t>
            </a:r>
            <a:endParaRPr lang="en-US" altLang="zh-CN" dirty="0"/>
          </a:p>
          <a:p>
            <a:pPr lvl="2"/>
            <a:r>
              <a:rPr lang="zh-CN" altLang="en-US" dirty="0">
                <a:sym typeface="Wingdings" panose="05000000000000000000" pitchFamily="2" charset="2"/>
              </a:rPr>
              <a:t>相比无附加架构</a:t>
            </a:r>
            <a:r>
              <a:rPr lang="en-US" altLang="zh-CN" dirty="0">
                <a:sym typeface="Wingdings" panose="05000000000000000000" pitchFamily="2" charset="2"/>
              </a:rPr>
              <a:t>pure GPT-4</a:t>
            </a:r>
            <a:r>
              <a:rPr lang="zh-CN" altLang="en-US" dirty="0">
                <a:sym typeface="Wingdings" panose="05000000000000000000" pitchFamily="2" charset="2"/>
              </a:rPr>
              <a:t>用了</a:t>
            </a:r>
            <a:r>
              <a:rPr lang="en-US" altLang="zh-CN" dirty="0"/>
              <a:t>4~8</a:t>
            </a:r>
            <a:r>
              <a:rPr lang="zh-CN" altLang="en-US" dirty="0"/>
              <a:t>倍的</a:t>
            </a:r>
            <a:r>
              <a:rPr lang="en-US" altLang="zh-CN" dirty="0"/>
              <a:t>token</a:t>
            </a:r>
            <a:r>
              <a:rPr lang="zh-CN" altLang="en-US" dirty="0"/>
              <a:t>数量</a:t>
            </a:r>
            <a:endParaRPr lang="en-US" altLang="zh-CN" dirty="0"/>
          </a:p>
          <a:p>
            <a:endParaRPr lang="zh-CN" altLang="en-US" dirty="0"/>
          </a:p>
        </p:txBody>
      </p:sp>
      <p:sp>
        <p:nvSpPr>
          <p:cNvPr id="4" name="标题 3">
            <a:extLst>
              <a:ext uri="{FF2B5EF4-FFF2-40B4-BE49-F238E27FC236}">
                <a16:creationId xmlns:a16="http://schemas.microsoft.com/office/drawing/2014/main" id="{876430C8-FA26-4213-9F7A-61067D76F367}"/>
              </a:ext>
            </a:extLst>
          </p:cNvPr>
          <p:cNvSpPr>
            <a:spLocks noGrp="1"/>
          </p:cNvSpPr>
          <p:nvPr>
            <p:ph type="title"/>
          </p:nvPr>
        </p:nvSpPr>
        <p:spPr/>
        <p:txBody>
          <a:bodyPr/>
          <a:lstStyle/>
          <a:p>
            <a:r>
              <a:rPr lang="en-US" altLang="zh-CN" b="1" dirty="0"/>
              <a:t>AI-Driven Dev</a:t>
            </a:r>
            <a:endParaRPr lang="zh-CN" altLang="en-US" dirty="0"/>
          </a:p>
        </p:txBody>
      </p:sp>
    </p:spTree>
    <p:extLst>
      <p:ext uri="{BB962C8B-B14F-4D97-AF65-F5344CB8AC3E}">
        <p14:creationId xmlns:p14="http://schemas.microsoft.com/office/powerpoint/2010/main" val="35372389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0A299CA-2BEB-4D45-BFC9-CDC67E44A04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B940CA17-B64E-4F31-BEA6-C0FA4295DF45}"/>
              </a:ext>
            </a:extLst>
          </p:cNvPr>
          <p:cNvSpPr>
            <a:spLocks noGrp="1"/>
          </p:cNvSpPr>
          <p:nvPr>
            <p:ph idx="1"/>
          </p:nvPr>
        </p:nvSpPr>
        <p:spPr/>
        <p:txBody>
          <a:bodyPr/>
          <a:lstStyle/>
          <a:p>
            <a:r>
              <a:rPr lang="zh-CN" altLang="en-US" dirty="0"/>
              <a:t>讨论</a:t>
            </a:r>
            <a:endParaRPr lang="en-US" altLang="zh-CN" dirty="0"/>
          </a:p>
          <a:p>
            <a:pPr lvl="1"/>
            <a:r>
              <a:rPr lang="zh-CN" altLang="en-US" dirty="0">
                <a:sym typeface="Wingdings" panose="05000000000000000000" pitchFamily="2" charset="2"/>
              </a:rPr>
              <a:t>当前系统关于多</a:t>
            </a:r>
            <a:r>
              <a:rPr lang="en-US" altLang="zh-CN" dirty="0">
                <a:sym typeface="Wingdings" panose="05000000000000000000" pitchFamily="2" charset="2"/>
              </a:rPr>
              <a:t>agent</a:t>
            </a:r>
            <a:r>
              <a:rPr lang="zh-CN" altLang="en-US" dirty="0">
                <a:sym typeface="Wingdings" panose="05000000000000000000" pitchFamily="2" charset="2"/>
              </a:rPr>
              <a:t>合作并没有做实验进行评估</a:t>
            </a:r>
            <a:endParaRPr lang="en-US" altLang="zh-CN" dirty="0">
              <a:sym typeface="Wingdings" panose="05000000000000000000" pitchFamily="2" charset="2"/>
            </a:endParaRPr>
          </a:p>
          <a:p>
            <a:pPr lvl="1"/>
            <a:r>
              <a:rPr lang="zh-CN" altLang="en-US" dirty="0">
                <a:sym typeface="Wingdings" panose="05000000000000000000" pitchFamily="2" charset="2"/>
              </a:rPr>
              <a:t>当前系统无法中断自动化的</a:t>
            </a:r>
            <a:r>
              <a:rPr lang="en-US" altLang="zh-CN" dirty="0">
                <a:sym typeface="Wingdings" panose="05000000000000000000" pitchFamily="2" charset="2"/>
              </a:rPr>
              <a:t>agent</a:t>
            </a:r>
            <a:r>
              <a:rPr lang="zh-CN" altLang="en-US" dirty="0">
                <a:sym typeface="Wingdings" panose="05000000000000000000" pitchFamily="2" charset="2"/>
              </a:rPr>
              <a:t>执行以介入，手动输入</a:t>
            </a:r>
            <a:r>
              <a:rPr lang="en-US" altLang="zh-CN" dirty="0">
                <a:sym typeface="Wingdings" panose="05000000000000000000" pitchFamily="2" charset="2"/>
              </a:rPr>
              <a:t>prompt</a:t>
            </a:r>
          </a:p>
          <a:p>
            <a:pPr lvl="1"/>
            <a:r>
              <a:rPr lang="zh-CN" altLang="en-US" dirty="0">
                <a:sym typeface="Wingdings" panose="05000000000000000000" pitchFamily="2" charset="2"/>
              </a:rPr>
              <a:t>目前</a:t>
            </a:r>
            <a:r>
              <a:rPr lang="en-US" altLang="zh-CN" dirty="0" err="1">
                <a:sym typeface="Wingdings" panose="05000000000000000000" pitchFamily="2" charset="2"/>
              </a:rPr>
              <a:t>AutoDev</a:t>
            </a:r>
            <a:r>
              <a:rPr lang="zh-CN" altLang="en-US" dirty="0">
                <a:sym typeface="Wingdings" panose="05000000000000000000" pitchFamily="2" charset="2"/>
              </a:rPr>
              <a:t>作为</a:t>
            </a:r>
            <a:r>
              <a:rPr lang="en-US" altLang="zh-CN" dirty="0">
                <a:sym typeface="Wingdings" panose="05000000000000000000" pitchFamily="2" charset="2"/>
              </a:rPr>
              <a:t>CLI</a:t>
            </a:r>
            <a:r>
              <a:rPr lang="zh-CN" altLang="en-US" dirty="0">
                <a:sym typeface="Wingdings" panose="05000000000000000000" pitchFamily="2" charset="2"/>
              </a:rPr>
              <a:t>命令、聊天在</a:t>
            </a:r>
            <a:r>
              <a:rPr lang="en-US" altLang="zh-CN" dirty="0">
                <a:sym typeface="Wingdings" panose="05000000000000000000" pitchFamily="2" charset="2"/>
              </a:rPr>
              <a:t>IDE</a:t>
            </a:r>
            <a:r>
              <a:rPr lang="zh-CN" altLang="en-US" dirty="0">
                <a:sym typeface="Wingdings" panose="05000000000000000000" pitchFamily="2" charset="2"/>
              </a:rPr>
              <a:t>中可以实现，并没有完全集成</a:t>
            </a:r>
            <a:endParaRPr lang="en-US" altLang="zh-CN" dirty="0">
              <a:sym typeface="Wingdings" panose="05000000000000000000" pitchFamily="2" charset="2"/>
            </a:endParaRPr>
          </a:p>
          <a:p>
            <a:pPr lvl="1"/>
            <a:r>
              <a:rPr lang="zh-CN" altLang="en-US" dirty="0">
                <a:sym typeface="Wingdings" panose="05000000000000000000" pitchFamily="2" charset="2"/>
              </a:rPr>
              <a:t>在</a:t>
            </a:r>
            <a:r>
              <a:rPr lang="en-US" altLang="zh-CN" dirty="0">
                <a:sym typeface="Wingdings" panose="05000000000000000000" pitchFamily="2" charset="2"/>
              </a:rPr>
              <a:t>CI/CD,</a:t>
            </a:r>
            <a:r>
              <a:rPr lang="zh-CN" altLang="en-US" dirty="0">
                <a:sym typeface="Wingdings" panose="05000000000000000000" pitchFamily="2" charset="2"/>
              </a:rPr>
              <a:t> </a:t>
            </a:r>
            <a:r>
              <a:rPr lang="en-US" altLang="zh-CN" dirty="0">
                <a:sym typeface="Wingdings" panose="05000000000000000000" pitchFamily="2" charset="2"/>
              </a:rPr>
              <a:t>PR</a:t>
            </a:r>
            <a:r>
              <a:rPr lang="zh-CN" altLang="en-US" dirty="0">
                <a:sym typeface="Wingdings" panose="05000000000000000000" pitchFamily="2" charset="2"/>
              </a:rPr>
              <a:t> </a:t>
            </a:r>
            <a:r>
              <a:rPr lang="en-US" altLang="zh-CN" dirty="0">
                <a:sym typeface="Wingdings" panose="05000000000000000000" pitchFamily="2" charset="2"/>
              </a:rPr>
              <a:t>review</a:t>
            </a:r>
            <a:r>
              <a:rPr lang="zh-CN" altLang="en-US" dirty="0">
                <a:sym typeface="Wingdings" panose="05000000000000000000" pitchFamily="2" charset="2"/>
              </a:rPr>
              <a:t>中未集成，还不能完成</a:t>
            </a:r>
            <a:r>
              <a:rPr lang="en-US" altLang="zh-CN" dirty="0">
                <a:sym typeface="Wingdings" panose="05000000000000000000" pitchFamily="2" charset="2"/>
              </a:rPr>
              <a:t>assign issue</a:t>
            </a:r>
            <a:r>
              <a:rPr lang="zh-CN" altLang="en-US" dirty="0">
                <a:sym typeface="Wingdings" panose="05000000000000000000" pitchFamily="2" charset="2"/>
              </a:rPr>
              <a:t>或者</a:t>
            </a:r>
            <a:r>
              <a:rPr lang="en-US" altLang="zh-CN" dirty="0">
                <a:sym typeface="Wingdings" panose="05000000000000000000" pitchFamily="2" charset="2"/>
              </a:rPr>
              <a:t>task</a:t>
            </a:r>
            <a:r>
              <a:rPr lang="zh-CN" altLang="en-US" dirty="0">
                <a:sym typeface="Wingdings" panose="05000000000000000000" pitchFamily="2" charset="2"/>
              </a:rPr>
              <a:t>给</a:t>
            </a:r>
            <a:r>
              <a:rPr lang="en-US" altLang="zh-CN" dirty="0" err="1">
                <a:sym typeface="Wingdings" panose="05000000000000000000" pitchFamily="2" charset="2"/>
              </a:rPr>
              <a:t>AutoDev</a:t>
            </a:r>
            <a:endParaRPr lang="en-US" altLang="zh-CN" dirty="0">
              <a:sym typeface="Wingdings" panose="05000000000000000000" pitchFamily="2" charset="2"/>
            </a:endParaRPr>
          </a:p>
          <a:p>
            <a:r>
              <a:rPr lang="zh-CN" altLang="en-US" dirty="0"/>
              <a:t>如何更好地结合已有的工具和</a:t>
            </a:r>
            <a:r>
              <a:rPr lang="en-US" altLang="zh-CN" dirty="0"/>
              <a:t>LLM</a:t>
            </a:r>
            <a:r>
              <a:rPr lang="zh-CN" altLang="en-US" dirty="0"/>
              <a:t>是一个难题</a:t>
            </a:r>
            <a:endParaRPr lang="en-US" altLang="zh-CN" dirty="0"/>
          </a:p>
          <a:p>
            <a:endParaRPr lang="en-US" altLang="zh-CN" dirty="0">
              <a:sym typeface="Wingdings" panose="05000000000000000000" pitchFamily="2" charset="2"/>
            </a:endParaRPr>
          </a:p>
          <a:p>
            <a:pPr lvl="1"/>
            <a:endParaRPr lang="zh-CN" altLang="en-US" dirty="0"/>
          </a:p>
        </p:txBody>
      </p:sp>
      <p:sp>
        <p:nvSpPr>
          <p:cNvPr id="4" name="标题 3">
            <a:extLst>
              <a:ext uri="{FF2B5EF4-FFF2-40B4-BE49-F238E27FC236}">
                <a16:creationId xmlns:a16="http://schemas.microsoft.com/office/drawing/2014/main" id="{FDEB80DE-FD42-41D7-938D-A2F818152E9E}"/>
              </a:ext>
            </a:extLst>
          </p:cNvPr>
          <p:cNvSpPr>
            <a:spLocks noGrp="1"/>
          </p:cNvSpPr>
          <p:nvPr>
            <p:ph type="title"/>
          </p:nvPr>
        </p:nvSpPr>
        <p:spPr/>
        <p:txBody>
          <a:bodyPr/>
          <a:lstStyle/>
          <a:p>
            <a:r>
              <a:rPr lang="en-US" altLang="zh-CN" b="1" dirty="0"/>
              <a:t>AI-Driven Dev</a:t>
            </a:r>
            <a:endParaRPr lang="zh-CN" altLang="en-US" dirty="0"/>
          </a:p>
        </p:txBody>
      </p:sp>
    </p:spTree>
    <p:extLst>
      <p:ext uri="{BB962C8B-B14F-4D97-AF65-F5344CB8AC3E}">
        <p14:creationId xmlns:p14="http://schemas.microsoft.com/office/powerpoint/2010/main" val="13709869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73" y="2023611"/>
            <a:ext cx="8739549" cy="941155"/>
          </a:xfrm>
          <a:prstGeom prst="rect">
            <a:avLst/>
          </a:prstGeom>
          <a:noFill/>
        </p:spPr>
        <p:txBody>
          <a:bodyPr wrap="square" rtlCol="0">
            <a:spAutoFit/>
          </a:bodyPr>
          <a:lstStyle>
            <a:defPPr>
              <a:defRPr lang="zh-CN"/>
            </a:defPPr>
            <a:lvl1pPr lvl="0" algn="ctr">
              <a:lnSpc>
                <a:spcPct val="120000"/>
              </a:lnSpc>
              <a:spcBef>
                <a:spcPts val="1000"/>
              </a:spcBef>
              <a:buClr>
                <a:srgbClr val="4472C4"/>
              </a:buClr>
              <a:buSzPct val="90000"/>
              <a:defRPr kumimoji="1" sz="2400">
                <a:solidFill>
                  <a:srgbClr val="4B649F"/>
                </a:solidFill>
                <a:latin typeface="微软雅黑" pitchFamily="34" charset="-122"/>
                <a:ea typeface="微软雅黑" pitchFamily="34" charset="-122"/>
                <a:cs typeface="Times New Roman" pitchFamily="18" charset="0"/>
              </a:defRPr>
            </a:lvl1pPr>
          </a:lstStyle>
          <a:p>
            <a:r>
              <a:rPr lang="en-US" altLang="zh-CN" b="1" dirty="0"/>
              <a:t>Vulnerability Detection with </a:t>
            </a:r>
            <a:r>
              <a:rPr lang="en-US" altLang="zh-CN" b="1"/>
              <a:t>Code Language Models</a:t>
            </a:r>
            <a:r>
              <a:rPr lang="en-US" altLang="zh-CN" b="1" dirty="0"/>
              <a:t>: How Far Are We?</a:t>
            </a:r>
            <a:endParaRPr lang="zh-CN" altLang="en-US" b="1" dirty="0"/>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2" name="文本框 1">
            <a:hlinkClick r:id="rId4"/>
          </p:cNvPr>
          <p:cNvSpPr txBox="1"/>
          <p:nvPr/>
        </p:nvSpPr>
        <p:spPr>
          <a:xfrm>
            <a:off x="4193530" y="2980722"/>
            <a:ext cx="3459632" cy="497957"/>
          </a:xfrm>
          <a:prstGeom prst="rect">
            <a:avLst/>
          </a:prstGeom>
          <a:noFill/>
        </p:spPr>
        <p:txBody>
          <a:bodyPr wrap="square" rtlCol="0">
            <a:spAutoFit/>
          </a:bodyPr>
          <a:lstStyle/>
          <a:p>
            <a:pPr lvl="0" algn="ctr">
              <a:lnSpc>
                <a:spcPct val="120000"/>
              </a:lnSpc>
              <a:spcBef>
                <a:spcPts val="1000"/>
              </a:spcBef>
              <a:buClr>
                <a:srgbClr val="4472C4"/>
              </a:buClr>
              <a:buSzPct val="90000"/>
              <a:defRPr/>
            </a:pPr>
            <a:r>
              <a:rPr kumimoji="1" lang="en-US" altLang="zh-CN" sz="2400" dirty="0">
                <a:solidFill>
                  <a:srgbClr val="4B649F"/>
                </a:solidFill>
                <a:latin typeface="微软雅黑" pitchFamily="34" charset="-122"/>
                <a:ea typeface="微软雅黑" pitchFamily="34" charset="-122"/>
                <a:cs typeface="Times New Roman" pitchFamily="18" charset="0"/>
              </a:rPr>
              <a:t>arXiv:2403.18624v1</a:t>
            </a:r>
            <a:endParaRPr kumimoji="1" lang="zh-CN" altLang="en-US" sz="24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endParaRPr>
          </a:p>
        </p:txBody>
      </p:sp>
      <p:pic>
        <p:nvPicPr>
          <p:cNvPr id="5" name="图片 4">
            <a:extLst>
              <a:ext uri="{FF2B5EF4-FFF2-40B4-BE49-F238E27FC236}">
                <a16:creationId xmlns:a16="http://schemas.microsoft.com/office/drawing/2014/main" id="{4AF1AC45-489F-4321-987A-C07FE7742D3A}"/>
              </a:ext>
            </a:extLst>
          </p:cNvPr>
          <p:cNvPicPr>
            <a:picLocks noChangeAspect="1"/>
          </p:cNvPicPr>
          <p:nvPr/>
        </p:nvPicPr>
        <p:blipFill>
          <a:blip r:embed="rId5"/>
          <a:stretch>
            <a:fillRect/>
          </a:stretch>
        </p:blipFill>
        <p:spPr>
          <a:xfrm>
            <a:off x="2735610" y="3419494"/>
            <a:ext cx="6078605" cy="19192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9</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fontScale="92500" lnSpcReduction="10000"/>
          </a:bodyPr>
          <a:lstStyle/>
          <a:p>
            <a:r>
              <a:rPr lang="zh-CN" altLang="en-US" dirty="0">
                <a:sym typeface="Wingdings" panose="05000000000000000000" pitchFamily="2" charset="2"/>
              </a:rPr>
              <a:t>研究目的</a:t>
            </a:r>
            <a:endParaRPr lang="en-US" altLang="zh-CN" dirty="0">
              <a:sym typeface="Wingdings" panose="05000000000000000000" pitchFamily="2" charset="2"/>
            </a:endParaRPr>
          </a:p>
          <a:p>
            <a:pPr marL="908050" lvl="1" indent="-457200">
              <a:buFont typeface="+mj-lt"/>
              <a:buAutoNum type="arabicPeriod"/>
            </a:pPr>
            <a:r>
              <a:rPr lang="zh-CN" altLang="en-US" dirty="0">
                <a:sym typeface="Wingdings" panose="05000000000000000000" pitchFamily="2" charset="2"/>
              </a:rPr>
              <a:t>评估代码 </a:t>
            </a:r>
            <a:r>
              <a:rPr lang="en-US" altLang="zh-CN" dirty="0">
                <a:sym typeface="Wingdings" panose="05000000000000000000" pitchFamily="2" charset="2"/>
              </a:rPr>
              <a:t>LM </a:t>
            </a:r>
            <a:r>
              <a:rPr lang="zh-CN" altLang="en-US" dirty="0">
                <a:sym typeface="Wingdings" panose="05000000000000000000" pitchFamily="2" charset="2"/>
              </a:rPr>
              <a:t>是否能够在真实代码中检测到安全漏洞</a:t>
            </a:r>
            <a:endParaRPr lang="en-US" altLang="zh-CN" dirty="0">
              <a:sym typeface="Wingdings" panose="05000000000000000000" pitchFamily="2" charset="2"/>
            </a:endParaRPr>
          </a:p>
          <a:p>
            <a:pPr marL="908050" lvl="1" indent="-457200">
              <a:buFont typeface="+mj-lt"/>
              <a:buAutoNum type="arabicPeriod"/>
            </a:pPr>
            <a:r>
              <a:rPr lang="zh-CN" altLang="en-US" dirty="0">
                <a:sym typeface="Wingdings" panose="05000000000000000000" pitchFamily="2" charset="2"/>
              </a:rPr>
              <a:t>其环境是否能代表真实世界使用所需的环境</a:t>
            </a:r>
            <a:endParaRPr lang="en-US" altLang="zh-CN" dirty="0">
              <a:sym typeface="Wingdings" panose="05000000000000000000" pitchFamily="2" charset="2"/>
            </a:endParaRPr>
          </a:p>
          <a:p>
            <a:pPr marL="908050" lvl="1" indent="-457200">
              <a:buFont typeface="+mj-lt"/>
              <a:buAutoNum type="arabicPeriod"/>
            </a:pPr>
            <a:r>
              <a:rPr lang="zh-CN" altLang="en-US" b="0" i="0" dirty="0">
                <a:solidFill>
                  <a:srgbClr val="182026"/>
                </a:solidFill>
                <a:effectLst/>
                <a:latin typeface="-apple-system"/>
              </a:rPr>
              <a:t>训练代码 </a:t>
            </a:r>
            <a:r>
              <a:rPr lang="en-US" altLang="zh-CN" b="0" i="0" dirty="0">
                <a:solidFill>
                  <a:srgbClr val="182026"/>
                </a:solidFill>
                <a:effectLst/>
                <a:latin typeface="-apple-system"/>
              </a:rPr>
              <a:t>LM </a:t>
            </a:r>
            <a:r>
              <a:rPr lang="zh-CN" altLang="en-US" b="0" i="0" dirty="0">
                <a:solidFill>
                  <a:srgbClr val="182026"/>
                </a:solidFill>
                <a:effectLst/>
                <a:latin typeface="-apple-system"/>
              </a:rPr>
              <a:t>的数据集，以及用于评估其漏洞检测有效性的基准和指标</a:t>
            </a:r>
            <a:endParaRPr lang="en-US" altLang="zh-CN" dirty="0">
              <a:sym typeface="Wingdings" panose="05000000000000000000" pitchFamily="2" charset="2"/>
            </a:endParaRPr>
          </a:p>
          <a:p>
            <a:r>
              <a:rPr lang="zh-CN" altLang="en-US" dirty="0">
                <a:sym typeface="Wingdings" panose="05000000000000000000" pitchFamily="2" charset="2"/>
              </a:rPr>
              <a:t>现有</a:t>
            </a:r>
            <a:r>
              <a:rPr lang="en-US" altLang="zh-CN" dirty="0">
                <a:sym typeface="Wingdings" panose="05000000000000000000" pitchFamily="2" charset="2"/>
              </a:rPr>
              <a:t>dataset</a:t>
            </a:r>
            <a:r>
              <a:rPr lang="zh-CN" altLang="en-US" dirty="0">
                <a:sym typeface="Wingdings" panose="05000000000000000000" pitchFamily="2" charset="2"/>
              </a:rPr>
              <a:t>和</a:t>
            </a:r>
            <a:r>
              <a:rPr lang="en-US" altLang="zh-CN" dirty="0">
                <a:sym typeface="Wingdings" panose="05000000000000000000" pitchFamily="2" charset="2"/>
              </a:rPr>
              <a:t>benchmark</a:t>
            </a:r>
            <a:r>
              <a:rPr lang="zh-CN" altLang="en-US" dirty="0">
                <a:sym typeface="Wingdings" panose="05000000000000000000" pitchFamily="2" charset="2"/>
              </a:rPr>
              <a:t>的局限</a:t>
            </a:r>
            <a:endParaRPr lang="en-US" altLang="zh-CN" dirty="0">
              <a:sym typeface="Wingdings" panose="05000000000000000000" pitchFamily="2" charset="2"/>
            </a:endParaRPr>
          </a:p>
          <a:p>
            <a:pPr lvl="1"/>
            <a:r>
              <a:rPr lang="en-US" altLang="zh-CN" dirty="0">
                <a:sym typeface="Wingdings" panose="05000000000000000000" pitchFamily="2" charset="2"/>
              </a:rPr>
              <a:t>Noisy labels</a:t>
            </a:r>
          </a:p>
          <a:p>
            <a:pPr lvl="2"/>
            <a:r>
              <a:rPr lang="zh-CN" altLang="en-US" dirty="0">
                <a:sym typeface="Wingdings" panose="05000000000000000000" pitchFamily="2" charset="2"/>
              </a:rPr>
              <a:t>很多漏洞检测数据集使用自动标注</a:t>
            </a:r>
            <a:r>
              <a:rPr lang="en-US" altLang="zh-CN" dirty="0">
                <a:sym typeface="Wingdings" panose="05000000000000000000" pitchFamily="2" charset="2"/>
              </a:rPr>
              <a:t>–</a:t>
            </a:r>
            <a:r>
              <a:rPr lang="zh-CN" altLang="en-US" dirty="0">
                <a:sym typeface="Wingdings" panose="05000000000000000000" pitchFamily="2" charset="2"/>
              </a:rPr>
              <a:t>假设：每个</a:t>
            </a:r>
            <a:r>
              <a:rPr lang="en-US" altLang="zh-CN" dirty="0">
                <a:sym typeface="Wingdings" panose="05000000000000000000" pitchFamily="2" charset="2"/>
              </a:rPr>
              <a:t>bug fixing commit</a:t>
            </a:r>
            <a:r>
              <a:rPr lang="zh-CN" altLang="en-US" dirty="0">
                <a:sym typeface="Wingdings" panose="05000000000000000000" pitchFamily="2" charset="2"/>
              </a:rPr>
              <a:t>修复的函数都对应一个漏洞</a:t>
            </a:r>
            <a:endParaRPr lang="en-US" altLang="zh-CN" dirty="0">
              <a:sym typeface="Wingdings" panose="05000000000000000000" pitchFamily="2" charset="2"/>
            </a:endParaRPr>
          </a:p>
          <a:p>
            <a:pPr lvl="2"/>
            <a:r>
              <a:rPr lang="zh-CN" altLang="en-US" b="0" i="0" dirty="0">
                <a:solidFill>
                  <a:srgbClr val="182026"/>
                </a:solidFill>
                <a:effectLst/>
                <a:latin typeface="-apple-system"/>
              </a:rPr>
              <a:t>现有的自动标记方法可能错误地将周围的代码标记为漏洞代码</a:t>
            </a:r>
            <a:endParaRPr lang="en-US" altLang="zh-CN" b="0" i="0" dirty="0">
              <a:solidFill>
                <a:srgbClr val="182026"/>
              </a:solidFill>
              <a:effectLst/>
              <a:latin typeface="-apple-system"/>
            </a:endParaRPr>
          </a:p>
          <a:p>
            <a:pPr lvl="2"/>
            <a:r>
              <a:rPr lang="zh-CN" altLang="en-US" dirty="0">
                <a:solidFill>
                  <a:srgbClr val="182026"/>
                </a:solidFill>
                <a:latin typeface="-apple-system"/>
                <a:sym typeface="Wingdings" panose="05000000000000000000" pitchFamily="2" charset="2"/>
              </a:rPr>
              <a:t>手动标注数据集的规模则太小 </a:t>
            </a:r>
            <a:r>
              <a:rPr lang="en-US" altLang="zh-CN" dirty="0">
                <a:solidFill>
                  <a:srgbClr val="182026"/>
                </a:solidFill>
                <a:latin typeface="-apple-system"/>
                <a:sym typeface="Wingdings" panose="05000000000000000000" pitchFamily="2" charset="2"/>
              </a:rPr>
              <a:t>-VEN [12] </a:t>
            </a:r>
            <a:r>
              <a:rPr lang="zh-CN" altLang="en-US" dirty="0">
                <a:solidFill>
                  <a:srgbClr val="182026"/>
                </a:solidFill>
                <a:latin typeface="-apple-system"/>
                <a:sym typeface="Wingdings" panose="05000000000000000000" pitchFamily="2" charset="2"/>
              </a:rPr>
              <a:t>仅涵盖 </a:t>
            </a:r>
            <a:r>
              <a:rPr lang="en-US" altLang="zh-CN" dirty="0">
                <a:solidFill>
                  <a:srgbClr val="182026"/>
                </a:solidFill>
                <a:latin typeface="-apple-system"/>
                <a:sym typeface="Wingdings" panose="05000000000000000000" pitchFamily="2" charset="2"/>
              </a:rPr>
              <a:t>9 </a:t>
            </a:r>
            <a:r>
              <a:rPr lang="zh-CN" altLang="en-US" dirty="0">
                <a:solidFill>
                  <a:srgbClr val="182026"/>
                </a:solidFill>
                <a:latin typeface="-apple-system"/>
                <a:sym typeface="Wingdings" panose="05000000000000000000" pitchFamily="2" charset="2"/>
              </a:rPr>
              <a:t>个</a:t>
            </a:r>
            <a:r>
              <a:rPr lang="en-US" altLang="zh-CN" dirty="0">
                <a:solidFill>
                  <a:srgbClr val="182026"/>
                </a:solidFill>
                <a:latin typeface="-apple-system"/>
                <a:sym typeface="Wingdings" panose="05000000000000000000" pitchFamily="2" charset="2"/>
              </a:rPr>
              <a:t>CWE</a:t>
            </a:r>
            <a:r>
              <a:rPr lang="zh-CN" altLang="en-US" dirty="0">
                <a:solidFill>
                  <a:srgbClr val="182026"/>
                </a:solidFill>
                <a:latin typeface="-apple-system"/>
                <a:sym typeface="Wingdings" panose="05000000000000000000" pitchFamily="2" charset="2"/>
              </a:rPr>
              <a:t>，只有 </a:t>
            </a:r>
            <a:r>
              <a:rPr lang="en-US" altLang="zh-CN" dirty="0">
                <a:solidFill>
                  <a:srgbClr val="182026"/>
                </a:solidFill>
                <a:latin typeface="-apple-system"/>
                <a:sym typeface="Wingdings" panose="05000000000000000000" pitchFamily="2" charset="2"/>
              </a:rPr>
              <a:t>1.6 k</a:t>
            </a:r>
            <a:r>
              <a:rPr lang="zh-CN" altLang="en-US" dirty="0">
                <a:solidFill>
                  <a:srgbClr val="182026"/>
                </a:solidFill>
                <a:latin typeface="-apple-system"/>
                <a:sym typeface="Wingdings" panose="05000000000000000000" pitchFamily="2" charset="2"/>
              </a:rPr>
              <a:t>个样本</a:t>
            </a:r>
            <a:endParaRPr lang="en-US" altLang="zh-CN" dirty="0">
              <a:solidFill>
                <a:srgbClr val="182026"/>
              </a:solidFill>
              <a:latin typeface="-apple-system"/>
              <a:sym typeface="Wingdings" panose="05000000000000000000" pitchFamily="2" charset="2"/>
            </a:endParaRPr>
          </a:p>
          <a:p>
            <a:pPr lvl="2"/>
            <a:r>
              <a:rPr lang="zh-CN" altLang="en-US" dirty="0">
                <a:solidFill>
                  <a:srgbClr val="182026"/>
                </a:solidFill>
                <a:latin typeface="-apple-system"/>
                <a:sym typeface="Wingdings" panose="05000000000000000000" pitchFamily="2" charset="2"/>
              </a:rPr>
              <a:t>问题：如何大规模获取高质量标记的数据集以用于训练代码 </a:t>
            </a:r>
            <a:r>
              <a:rPr lang="en-US" altLang="zh-CN" dirty="0">
                <a:solidFill>
                  <a:srgbClr val="182026"/>
                </a:solidFill>
                <a:latin typeface="-apple-system"/>
                <a:sym typeface="Wingdings" panose="05000000000000000000" pitchFamily="2" charset="2"/>
              </a:rPr>
              <a:t>LM</a:t>
            </a:r>
          </a:p>
          <a:p>
            <a:pPr lvl="1"/>
            <a:r>
              <a:rPr lang="en-US" altLang="zh-CN" dirty="0">
                <a:sym typeface="Wingdings" panose="05000000000000000000" pitchFamily="2" charset="2"/>
              </a:rPr>
              <a:t>Data duplication</a:t>
            </a:r>
          </a:p>
          <a:p>
            <a:pPr lvl="2"/>
            <a:r>
              <a:rPr lang="zh-CN" altLang="en-US" dirty="0">
                <a:sym typeface="Wingdings" panose="05000000000000000000" pitchFamily="2" charset="2"/>
              </a:rPr>
              <a:t>数据重复，</a:t>
            </a:r>
            <a:r>
              <a:rPr lang="en-US" altLang="zh-CN" b="0" i="0" dirty="0">
                <a:solidFill>
                  <a:srgbClr val="182026"/>
                </a:solidFill>
                <a:effectLst/>
                <a:latin typeface="-apple-system"/>
              </a:rPr>
              <a:t>18.9% </a:t>
            </a:r>
            <a:r>
              <a:rPr lang="zh-CN" altLang="en-US" b="0" i="0" dirty="0">
                <a:solidFill>
                  <a:srgbClr val="182026"/>
                </a:solidFill>
                <a:effectLst/>
                <a:latin typeface="-apple-system"/>
              </a:rPr>
              <a:t>的测试样本是从训练集中泄露的。</a:t>
            </a:r>
            <a:endParaRPr lang="zh-CN" altLang="en-US"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35796340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10</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zh-CN" altLang="en-US" dirty="0">
                <a:sym typeface="Wingdings" panose="05000000000000000000" pitchFamily="2" charset="2"/>
              </a:rPr>
              <a:t>现有评估指标的局限</a:t>
            </a:r>
            <a:endParaRPr lang="en-US" altLang="zh-CN" dirty="0">
              <a:sym typeface="Wingdings" panose="05000000000000000000" pitchFamily="2" charset="2"/>
            </a:endParaRPr>
          </a:p>
          <a:p>
            <a:pPr lvl="1"/>
            <a:r>
              <a:rPr lang="en-US" altLang="zh-CN" dirty="0">
                <a:sym typeface="Wingdings" panose="05000000000000000000" pitchFamily="2" charset="2"/>
              </a:rPr>
              <a:t>Accuracy</a:t>
            </a:r>
          </a:p>
          <a:p>
            <a:pPr lvl="2"/>
            <a:r>
              <a:rPr lang="en-US" altLang="zh-CN" dirty="0">
                <a:sym typeface="Wingdings" panose="05000000000000000000" pitchFamily="2" charset="2"/>
              </a:rPr>
              <a:t>VD</a:t>
            </a:r>
            <a:r>
              <a:rPr lang="zh-CN" altLang="en-US" dirty="0">
                <a:sym typeface="Wingdings" panose="05000000000000000000" pitchFamily="2" charset="2"/>
              </a:rPr>
              <a:t>数据集中非漏洞数据多，不平衡，不适合用准确率来评估</a:t>
            </a:r>
            <a:endParaRPr lang="en-US" altLang="zh-CN" dirty="0">
              <a:sym typeface="Wingdings" panose="05000000000000000000" pitchFamily="2" charset="2"/>
            </a:endParaRPr>
          </a:p>
          <a:p>
            <a:pPr lvl="3"/>
            <a:r>
              <a:rPr lang="zh-CN" altLang="en-US" dirty="0">
                <a:sym typeface="Wingdings" panose="05000000000000000000" pitchFamily="2" charset="2"/>
              </a:rPr>
              <a:t>全部预测为“非漏洞”也能有高准确率</a:t>
            </a:r>
            <a:endParaRPr lang="en-US" altLang="zh-CN" dirty="0">
              <a:sym typeface="Wingdings" panose="05000000000000000000" pitchFamily="2" charset="2"/>
            </a:endParaRPr>
          </a:p>
          <a:p>
            <a:pPr lvl="1"/>
            <a:r>
              <a:rPr lang="en-US" altLang="zh-CN" dirty="0">
                <a:sym typeface="Wingdings" panose="05000000000000000000" pitchFamily="2" charset="2"/>
              </a:rPr>
              <a:t>F1 score</a:t>
            </a:r>
          </a:p>
          <a:p>
            <a:pPr lvl="2"/>
            <a:r>
              <a:rPr lang="en-US" altLang="zh-CN" b="0" i="0" dirty="0">
                <a:solidFill>
                  <a:srgbClr val="182026"/>
                </a:solidFill>
                <a:effectLst/>
                <a:latin typeface="-apple-system"/>
              </a:rPr>
              <a:t>F1  score</a:t>
            </a:r>
            <a:r>
              <a:rPr lang="zh-CN" altLang="en-US" b="0" i="0" dirty="0">
                <a:solidFill>
                  <a:srgbClr val="182026"/>
                </a:solidFill>
                <a:effectLst/>
                <a:latin typeface="-apple-system"/>
              </a:rPr>
              <a:t>（精确度和召回率的调和平均值）</a:t>
            </a:r>
            <a:endParaRPr lang="en-US" altLang="zh-CN" b="0" i="0" dirty="0">
              <a:solidFill>
                <a:srgbClr val="182026"/>
              </a:solidFill>
              <a:effectLst/>
              <a:latin typeface="-apple-system"/>
            </a:endParaRPr>
          </a:p>
          <a:p>
            <a:pPr lvl="2"/>
            <a:r>
              <a:rPr lang="zh-CN" altLang="en-US" dirty="0">
                <a:sym typeface="Wingdings" panose="05000000000000000000" pitchFamily="2" charset="2"/>
              </a:rPr>
              <a:t>实际中的绝大多数代码都不存在漏洞，因此需要防止出现过多的误报。</a:t>
            </a:r>
            <a:endParaRPr lang="en-US" altLang="zh-CN" dirty="0">
              <a:sym typeface="Wingdings" panose="05000000000000000000" pitchFamily="2" charset="2"/>
            </a:endParaRPr>
          </a:p>
          <a:p>
            <a:pPr lvl="3"/>
            <a:r>
              <a:rPr lang="en-US" altLang="zh-CN" dirty="0">
                <a:sym typeface="Wingdings" panose="05000000000000000000" pitchFamily="2" charset="2"/>
              </a:rPr>
              <a:t>F1 </a:t>
            </a:r>
            <a:r>
              <a:rPr lang="zh-CN" altLang="en-US" dirty="0">
                <a:sym typeface="Wingdings" panose="05000000000000000000" pitchFamily="2" charset="2"/>
              </a:rPr>
              <a:t>分数无法反映这种不对称性</a:t>
            </a:r>
            <a:endParaRPr lang="en-US" altLang="zh-CN" dirty="0">
              <a:sym typeface="Wingdings" panose="05000000000000000000" pitchFamily="2" charset="2"/>
            </a:endParaRPr>
          </a:p>
          <a:p>
            <a:r>
              <a:rPr lang="en-US" altLang="zh-CN" dirty="0">
                <a:sym typeface="Wingdings" panose="05000000000000000000" pitchFamily="2" charset="2"/>
              </a:rPr>
              <a:t>Proposed solution</a:t>
            </a:r>
          </a:p>
          <a:p>
            <a:pPr lvl="1"/>
            <a:endParaRPr lang="en-US" altLang="zh-CN" dirty="0">
              <a:sym typeface="Wingdings" panose="05000000000000000000" pitchFamily="2" charset="2"/>
            </a:endParaRPr>
          </a:p>
          <a:p>
            <a:pPr lvl="2"/>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22850762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11</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sym typeface="Wingdings" panose="05000000000000000000" pitchFamily="2" charset="2"/>
              </a:rPr>
              <a:t>Proposed solution</a:t>
            </a:r>
          </a:p>
          <a:p>
            <a:pPr lvl="1"/>
            <a:r>
              <a:rPr lang="en-US" altLang="zh-CN" dirty="0">
                <a:sym typeface="Wingdings" panose="05000000000000000000" pitchFamily="2" charset="2"/>
              </a:rPr>
              <a:t>New dataset</a:t>
            </a:r>
          </a:p>
          <a:p>
            <a:pPr lvl="2"/>
            <a:r>
              <a:rPr lang="zh-CN" altLang="en-US" b="0" i="0" dirty="0">
                <a:solidFill>
                  <a:srgbClr val="182026"/>
                </a:solidFill>
                <a:effectLst/>
                <a:latin typeface="-apple-system"/>
              </a:rPr>
              <a:t>通过严格的数据收集、数据规范化和数据过滤过程来解决现有数据集的局限性</a:t>
            </a:r>
            <a:endParaRPr lang="en-US" altLang="zh-CN" b="0" i="0" dirty="0">
              <a:solidFill>
                <a:srgbClr val="182026"/>
              </a:solidFill>
              <a:effectLst/>
              <a:latin typeface="-apple-system"/>
            </a:endParaRPr>
          </a:p>
          <a:p>
            <a:pPr lvl="2"/>
            <a:r>
              <a:rPr lang="zh-CN" altLang="en-US" b="0" i="0" dirty="0">
                <a:solidFill>
                  <a:srgbClr val="182026"/>
                </a:solidFill>
                <a:effectLst/>
                <a:latin typeface="-apple-system"/>
              </a:rPr>
              <a:t>引入了两种严格的标签技术：</a:t>
            </a:r>
            <a:endParaRPr lang="en-US" altLang="zh-CN" b="0" i="0" dirty="0">
              <a:solidFill>
                <a:srgbClr val="182026"/>
              </a:solidFill>
              <a:effectLst/>
              <a:latin typeface="-apple-system"/>
            </a:endParaRPr>
          </a:p>
          <a:p>
            <a:pPr lvl="3"/>
            <a:r>
              <a:rPr lang="en-US" altLang="zh-CN" b="0" i="0" dirty="0">
                <a:solidFill>
                  <a:srgbClr val="182026"/>
                </a:solidFill>
                <a:effectLst/>
                <a:latin typeface="-apple-system"/>
              </a:rPr>
              <a:t>(</a:t>
            </a:r>
            <a:r>
              <a:rPr lang="en-US" altLang="zh-CN" b="0" i="0" dirty="0" err="1">
                <a:solidFill>
                  <a:srgbClr val="182026"/>
                </a:solidFill>
                <a:effectLst/>
                <a:latin typeface="-apple-system"/>
              </a:rPr>
              <a:t>i</a:t>
            </a:r>
            <a:r>
              <a:rPr lang="en-US" altLang="zh-CN" b="0" i="0" dirty="0">
                <a:solidFill>
                  <a:srgbClr val="182026"/>
                </a:solidFill>
                <a:effectLst/>
                <a:latin typeface="-apple-system"/>
              </a:rPr>
              <a:t>) PRIMEVUL- NVDCHECK </a:t>
            </a:r>
            <a:r>
              <a:rPr lang="zh-CN" altLang="en-US" b="0" i="0" dirty="0">
                <a:solidFill>
                  <a:srgbClr val="182026"/>
                </a:solidFill>
                <a:effectLst/>
                <a:latin typeface="-apple-system"/>
              </a:rPr>
              <a:t>利用专家对 </a:t>
            </a:r>
            <a:r>
              <a:rPr lang="en-US" altLang="zh-CN" b="0" i="0" dirty="0">
                <a:solidFill>
                  <a:srgbClr val="182026"/>
                </a:solidFill>
                <a:effectLst/>
                <a:latin typeface="-apple-system"/>
              </a:rPr>
              <a:t>CVE </a:t>
            </a:r>
            <a:r>
              <a:rPr lang="zh-CN" altLang="en-US" b="0" i="0" dirty="0">
                <a:solidFill>
                  <a:srgbClr val="182026"/>
                </a:solidFill>
                <a:effectLst/>
                <a:latin typeface="-apple-system"/>
              </a:rPr>
              <a:t>条目的分析；</a:t>
            </a:r>
            <a:endParaRPr lang="en-US" altLang="zh-CN" b="0" i="0" dirty="0">
              <a:solidFill>
                <a:srgbClr val="182026"/>
              </a:solidFill>
              <a:effectLst/>
              <a:latin typeface="-apple-system"/>
            </a:endParaRPr>
          </a:p>
          <a:p>
            <a:pPr lvl="3"/>
            <a:r>
              <a:rPr lang="en-US" altLang="zh-CN" b="0" i="0" dirty="0">
                <a:solidFill>
                  <a:srgbClr val="182026"/>
                </a:solidFill>
                <a:effectLst/>
                <a:latin typeface="-apple-system"/>
              </a:rPr>
              <a:t>(ii) PRIMEVUL-ONEFUNC </a:t>
            </a:r>
            <a:r>
              <a:rPr lang="zh-CN" altLang="en-US" b="0" i="0" dirty="0">
                <a:solidFill>
                  <a:srgbClr val="182026"/>
                </a:solidFill>
                <a:effectLst/>
                <a:latin typeface="-apple-system"/>
              </a:rPr>
              <a:t>利用 </a:t>
            </a:r>
            <a:r>
              <a:rPr lang="en-US" altLang="zh-CN" b="0" i="0" dirty="0">
                <a:solidFill>
                  <a:srgbClr val="182026"/>
                </a:solidFill>
                <a:effectLst/>
                <a:latin typeface="-apple-system"/>
              </a:rPr>
              <a:t>commits </a:t>
            </a:r>
            <a:r>
              <a:rPr lang="zh-CN" altLang="en-US" b="0" i="0" dirty="0">
                <a:solidFill>
                  <a:srgbClr val="182026"/>
                </a:solidFill>
                <a:effectLst/>
                <a:latin typeface="-apple-system"/>
              </a:rPr>
              <a:t>中的唯一变化，确保标签的高准确性</a:t>
            </a:r>
            <a:endParaRPr lang="en-US" altLang="zh-CN" b="0" i="0" dirty="0">
              <a:solidFill>
                <a:srgbClr val="182026"/>
              </a:solidFill>
              <a:effectLst/>
              <a:latin typeface="-apple-system"/>
            </a:endParaRPr>
          </a:p>
          <a:p>
            <a:pPr lvl="1"/>
            <a:r>
              <a:rPr lang="en-US" altLang="zh-CN" dirty="0">
                <a:sym typeface="Wingdings" panose="05000000000000000000" pitchFamily="2" charset="2"/>
              </a:rPr>
              <a:t>Novel evaluation guidelines</a:t>
            </a:r>
          </a:p>
          <a:p>
            <a:pPr lvl="2"/>
            <a:r>
              <a:rPr lang="zh-CN" altLang="en-US" b="0" i="0" dirty="0">
                <a:solidFill>
                  <a:srgbClr val="182026"/>
                </a:solidFill>
                <a:effectLst/>
                <a:latin typeface="-apple-system"/>
              </a:rPr>
              <a:t>按时间顺序分割样本</a:t>
            </a:r>
            <a:endParaRPr lang="en-US" altLang="zh-CN" dirty="0">
              <a:sym typeface="Wingdings" panose="05000000000000000000" pitchFamily="2" charset="2"/>
            </a:endParaRPr>
          </a:p>
          <a:p>
            <a:pPr lvl="2"/>
            <a:r>
              <a:rPr lang="zh-CN" altLang="en-US" dirty="0">
                <a:sym typeface="Wingdings" panose="05000000000000000000" pitchFamily="2" charset="2"/>
              </a:rPr>
              <a:t>设计了</a:t>
            </a:r>
            <a:r>
              <a:rPr lang="en-US" altLang="zh-CN" dirty="0">
                <a:sym typeface="Wingdings" panose="05000000000000000000" pitchFamily="2" charset="2"/>
              </a:rPr>
              <a:t>VD-S</a:t>
            </a:r>
            <a:r>
              <a:rPr lang="zh-CN" altLang="en-US" dirty="0">
                <a:sym typeface="Wingdings" panose="05000000000000000000" pitchFamily="2" charset="2"/>
              </a:rPr>
              <a:t>评测指标</a:t>
            </a:r>
            <a:endParaRPr lang="en-US" altLang="zh-CN" dirty="0">
              <a:sym typeface="Wingdings" panose="05000000000000000000" pitchFamily="2" charset="2"/>
            </a:endParaRPr>
          </a:p>
          <a:p>
            <a:pPr lvl="3"/>
            <a:r>
              <a:rPr lang="zh-CN" altLang="en-US" dirty="0">
                <a:sym typeface="Wingdings" panose="05000000000000000000" pitchFamily="2" charset="2"/>
              </a:rPr>
              <a:t>调整检测器以确保误报率低于固定阈值（例如 </a:t>
            </a:r>
            <a:r>
              <a:rPr lang="en-US" altLang="zh-CN" dirty="0">
                <a:sym typeface="Wingdings" panose="05000000000000000000" pitchFamily="2" charset="2"/>
              </a:rPr>
              <a:t>0.5%</a:t>
            </a:r>
            <a:r>
              <a:rPr lang="zh-CN" altLang="en-US" dirty="0">
                <a:sym typeface="Wingdings" panose="05000000000000000000" pitchFamily="2" charset="2"/>
              </a:rPr>
              <a:t>）后测量漏报率</a:t>
            </a:r>
            <a:endParaRPr lang="en-US" altLang="zh-CN" dirty="0">
              <a:sym typeface="Wingdings" panose="05000000000000000000" pitchFamily="2" charset="2"/>
            </a:endParaRPr>
          </a:p>
          <a:p>
            <a:pPr lvl="2"/>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13407899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sym typeface="Wingdings" panose="05000000000000000000" pitchFamily="2" charset="2"/>
              </a:rPr>
              <a:t>Effectiveness of Code LMs in realistic vulnerability detection</a:t>
            </a:r>
          </a:p>
          <a:p>
            <a:pPr lvl="1"/>
            <a:r>
              <a:rPr lang="zh-CN" altLang="en-US" dirty="0">
                <a:sym typeface="Wingdings" panose="05000000000000000000" pitchFamily="2" charset="2"/>
              </a:rPr>
              <a:t>对现有大模型进行了评测</a:t>
            </a:r>
            <a:endParaRPr lang="en-US" altLang="zh-CN" dirty="0">
              <a:sym typeface="Wingdings" panose="05000000000000000000" pitchFamily="2" charset="2"/>
            </a:endParaRPr>
          </a:p>
          <a:p>
            <a:pPr lvl="2"/>
            <a:r>
              <a:rPr lang="zh-CN" altLang="en-US" dirty="0">
                <a:sym typeface="Wingdings" panose="05000000000000000000" pitchFamily="2" charset="2"/>
              </a:rPr>
              <a:t>结论：效果不如预期</a:t>
            </a:r>
            <a:endParaRPr lang="en-US" altLang="zh-CN" dirty="0">
              <a:sym typeface="Wingdings" panose="05000000000000000000" pitchFamily="2" charset="2"/>
            </a:endParaRPr>
          </a:p>
          <a:p>
            <a:pPr lvl="2"/>
            <a:r>
              <a:rPr lang="en-US" altLang="zh-CN" b="0" i="0" dirty="0">
                <a:solidFill>
                  <a:srgbClr val="182026"/>
                </a:solidFill>
                <a:effectLst/>
                <a:latin typeface="-apple-system"/>
              </a:rPr>
              <a:t>StarCoder2 </a:t>
            </a:r>
            <a:r>
              <a:rPr lang="zh-CN" altLang="en-US" b="0" i="0" dirty="0">
                <a:solidFill>
                  <a:srgbClr val="182026"/>
                </a:solidFill>
                <a:effectLst/>
                <a:latin typeface="-apple-system"/>
              </a:rPr>
              <a:t>之前在 </a:t>
            </a:r>
            <a:r>
              <a:rPr lang="en-US" altLang="zh-CN" b="0" i="0" dirty="0" err="1">
                <a:solidFill>
                  <a:srgbClr val="182026"/>
                </a:solidFill>
                <a:effectLst/>
                <a:latin typeface="-apple-system"/>
              </a:rPr>
              <a:t>BigVul</a:t>
            </a:r>
            <a:r>
              <a:rPr lang="en-US" altLang="zh-CN" b="0" i="0" dirty="0">
                <a:solidFill>
                  <a:srgbClr val="182026"/>
                </a:solidFill>
                <a:effectLst/>
                <a:latin typeface="-apple-system"/>
              </a:rPr>
              <a:t> </a:t>
            </a:r>
            <a:r>
              <a:rPr lang="zh-CN" altLang="en-US" b="0" i="0" dirty="0">
                <a:solidFill>
                  <a:srgbClr val="182026"/>
                </a:solidFill>
                <a:effectLst/>
                <a:latin typeface="-apple-system"/>
              </a:rPr>
              <a:t>上表现出色，</a:t>
            </a:r>
            <a:r>
              <a:rPr lang="en-US" altLang="zh-CN" b="0" i="0" dirty="0">
                <a:solidFill>
                  <a:srgbClr val="182026"/>
                </a:solidFill>
                <a:effectLst/>
                <a:latin typeface="-apple-system"/>
              </a:rPr>
              <a:t>F1 </a:t>
            </a:r>
            <a:r>
              <a:rPr lang="zh-CN" altLang="en-US" b="0" i="0" dirty="0">
                <a:solidFill>
                  <a:srgbClr val="182026"/>
                </a:solidFill>
                <a:effectLst/>
                <a:latin typeface="-apple-system"/>
              </a:rPr>
              <a:t>得分为 </a:t>
            </a:r>
            <a:r>
              <a:rPr lang="en-US" altLang="zh-CN" b="0" i="0" dirty="0">
                <a:solidFill>
                  <a:srgbClr val="182026"/>
                </a:solidFill>
                <a:effectLst/>
                <a:latin typeface="-apple-system"/>
              </a:rPr>
              <a:t>68.26%</a:t>
            </a:r>
            <a:r>
              <a:rPr lang="zh-CN" altLang="en-US" b="0" i="0" dirty="0">
                <a:solidFill>
                  <a:srgbClr val="182026"/>
                </a:solidFill>
                <a:effectLst/>
                <a:latin typeface="-apple-system"/>
              </a:rPr>
              <a:t>，但在我们的评估中表现明显不佳，在 </a:t>
            </a:r>
            <a:r>
              <a:rPr lang="en-US" altLang="zh-CN" b="0" i="0" dirty="0">
                <a:solidFill>
                  <a:srgbClr val="182026"/>
                </a:solidFill>
                <a:effectLst/>
                <a:latin typeface="-apple-system"/>
              </a:rPr>
              <a:t>PRIMEVUL </a:t>
            </a:r>
            <a:r>
              <a:rPr lang="zh-CN" altLang="en-US" b="0" i="0" dirty="0">
                <a:solidFill>
                  <a:srgbClr val="182026"/>
                </a:solidFill>
                <a:effectLst/>
                <a:latin typeface="-apple-system"/>
              </a:rPr>
              <a:t>上仅获得 </a:t>
            </a:r>
            <a:r>
              <a:rPr lang="en-US" altLang="zh-CN" b="0" i="0" dirty="0">
                <a:solidFill>
                  <a:srgbClr val="182026"/>
                </a:solidFill>
                <a:effectLst/>
                <a:latin typeface="-apple-system"/>
              </a:rPr>
              <a:t>3.09% F1 </a:t>
            </a:r>
            <a:r>
              <a:rPr lang="zh-CN" altLang="en-US" b="0" i="0" dirty="0">
                <a:solidFill>
                  <a:srgbClr val="182026"/>
                </a:solidFill>
                <a:effectLst/>
                <a:latin typeface="-apple-system"/>
              </a:rPr>
              <a:t>得分</a:t>
            </a:r>
            <a:endParaRPr lang="en-US" altLang="zh-CN" b="0" i="0" dirty="0">
              <a:solidFill>
                <a:srgbClr val="182026"/>
              </a:solidFill>
              <a:effectLst/>
              <a:latin typeface="-apple-system"/>
            </a:endParaRPr>
          </a:p>
          <a:p>
            <a:pPr lvl="2"/>
            <a:r>
              <a:rPr lang="zh-CN" altLang="en-US" b="0" i="0" dirty="0">
                <a:solidFill>
                  <a:srgbClr val="182026"/>
                </a:solidFill>
                <a:effectLst/>
                <a:latin typeface="-apple-system"/>
              </a:rPr>
              <a:t>凸显了现有模型在漏洞检测方面的低效性以及以往基准的误导性</a:t>
            </a:r>
            <a:endParaRPr lang="en-US" altLang="zh-CN" dirty="0">
              <a:solidFill>
                <a:srgbClr val="182026"/>
              </a:solidFill>
              <a:latin typeface="-apple-system"/>
            </a:endParaRPr>
          </a:p>
          <a:p>
            <a:pPr lvl="2"/>
            <a:r>
              <a:rPr lang="zh-CN" altLang="en-US" b="0" i="0" dirty="0">
                <a:solidFill>
                  <a:srgbClr val="182026"/>
                </a:solidFill>
                <a:effectLst/>
                <a:latin typeface="-apple-system"/>
              </a:rPr>
              <a:t>暴露了当前模型在面对真实世界漏洞时的局限性</a:t>
            </a:r>
            <a:endParaRPr lang="en-US" altLang="zh-CN" b="0" i="0" dirty="0">
              <a:solidFill>
                <a:srgbClr val="182026"/>
              </a:solidFill>
              <a:effectLst/>
              <a:latin typeface="-apple-system"/>
            </a:endParaRPr>
          </a:p>
          <a:p>
            <a:pPr lvl="2"/>
            <a:r>
              <a:rPr lang="zh-CN" altLang="en-US" dirty="0">
                <a:solidFill>
                  <a:srgbClr val="182026"/>
                </a:solidFill>
                <a:latin typeface="-apple-system"/>
                <a:sym typeface="Wingdings" panose="05000000000000000000" pitchFamily="2" charset="2"/>
              </a:rPr>
              <a:t>在</a:t>
            </a:r>
            <a:r>
              <a:rPr lang="en-US" altLang="zh-CN" dirty="0">
                <a:solidFill>
                  <a:srgbClr val="182026"/>
                </a:solidFill>
                <a:latin typeface="-apple-system"/>
                <a:sym typeface="Wingdings" panose="05000000000000000000" pitchFamily="2" charset="2"/>
              </a:rPr>
              <a:t>gpt3.5</a:t>
            </a:r>
            <a:r>
              <a:rPr lang="zh-CN" altLang="en-US" dirty="0">
                <a:solidFill>
                  <a:srgbClr val="182026"/>
                </a:solidFill>
                <a:latin typeface="-apple-system"/>
                <a:sym typeface="Wingdings" panose="05000000000000000000" pitchFamily="2" charset="2"/>
              </a:rPr>
              <a:t>和</a:t>
            </a:r>
            <a:r>
              <a:rPr lang="en-US" altLang="zh-CN" dirty="0">
                <a:solidFill>
                  <a:srgbClr val="182026"/>
                </a:solidFill>
                <a:latin typeface="-apple-system"/>
                <a:sym typeface="Wingdings" panose="05000000000000000000" pitchFamily="2" charset="2"/>
              </a:rPr>
              <a:t>gpt4</a:t>
            </a:r>
            <a:r>
              <a:rPr lang="zh-CN" altLang="en-US" dirty="0">
                <a:solidFill>
                  <a:srgbClr val="182026"/>
                </a:solidFill>
                <a:latin typeface="-apple-system"/>
                <a:sym typeface="Wingdings" panose="05000000000000000000" pitchFamily="2" charset="2"/>
              </a:rPr>
              <a:t>上的评测，甚至不如</a:t>
            </a:r>
            <a:r>
              <a:rPr lang="en-US" altLang="zh-CN" dirty="0">
                <a:solidFill>
                  <a:srgbClr val="182026"/>
                </a:solidFill>
                <a:latin typeface="-apple-system"/>
                <a:sym typeface="Wingdings" panose="05000000000000000000" pitchFamily="2" charset="2"/>
              </a:rPr>
              <a:t>random guessing</a:t>
            </a:r>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6539157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zh-CN" altLang="en-US" dirty="0">
                <a:sym typeface="Wingdings" panose="05000000000000000000" pitchFamily="2" charset="2"/>
              </a:rPr>
              <a:t>贡献总结</a:t>
            </a:r>
            <a:endParaRPr lang="en-US" altLang="zh-CN" dirty="0">
              <a:sym typeface="Wingdings" panose="05000000000000000000" pitchFamily="2" charset="2"/>
            </a:endParaRPr>
          </a:p>
          <a:p>
            <a:pPr lvl="1"/>
            <a:r>
              <a:rPr lang="zh-CN" altLang="en-US" dirty="0">
                <a:sym typeface="Wingdings" panose="05000000000000000000" pitchFamily="2" charset="2"/>
              </a:rPr>
              <a:t>对现有数据集进行了深入分析，发现了一些重大缺陷，包括数据质量差、标签准确性低以及数据重复率高</a:t>
            </a:r>
            <a:endParaRPr lang="en-US" altLang="zh-CN" dirty="0">
              <a:sym typeface="Wingdings" panose="05000000000000000000" pitchFamily="2" charset="2"/>
            </a:endParaRPr>
          </a:p>
          <a:p>
            <a:pPr lvl="1"/>
            <a:r>
              <a:rPr lang="zh-CN" altLang="en-US" dirty="0">
                <a:sym typeface="Wingdings" panose="05000000000000000000" pitchFamily="2" charset="2"/>
              </a:rPr>
              <a:t>开发了一个新的漏洞数据集 </a:t>
            </a:r>
            <a:r>
              <a:rPr lang="en-US" altLang="zh-CN" dirty="0">
                <a:sym typeface="Wingdings" panose="05000000000000000000" pitchFamily="2" charset="2"/>
              </a:rPr>
              <a:t>PRIMEVUL</a:t>
            </a:r>
            <a:r>
              <a:rPr lang="zh-CN" altLang="en-US" dirty="0">
                <a:sym typeface="Wingdings" panose="05000000000000000000" pitchFamily="2" charset="2"/>
              </a:rPr>
              <a:t>，该数据集具有高质量、准确标注的数据和严格的去重，可为代码 </a:t>
            </a:r>
            <a:r>
              <a:rPr lang="en-US" altLang="zh-CN" dirty="0">
                <a:sym typeface="Wingdings" panose="05000000000000000000" pitchFamily="2" charset="2"/>
              </a:rPr>
              <a:t>LM </a:t>
            </a:r>
            <a:r>
              <a:rPr lang="zh-CN" altLang="en-US" dirty="0">
                <a:sym typeface="Wingdings" panose="05000000000000000000" pitchFamily="2" charset="2"/>
              </a:rPr>
              <a:t>提供真实的训练和测试数据</a:t>
            </a:r>
            <a:endParaRPr lang="en-US" altLang="zh-CN" dirty="0">
              <a:sym typeface="Wingdings" panose="05000000000000000000" pitchFamily="2" charset="2"/>
            </a:endParaRPr>
          </a:p>
          <a:p>
            <a:pPr lvl="1"/>
            <a:r>
              <a:rPr lang="zh-CN" altLang="en-US" dirty="0">
                <a:sym typeface="Wingdings" panose="05000000000000000000" pitchFamily="2" charset="2"/>
              </a:rPr>
              <a:t>提出了新的评估指南，包括漏洞检测评分（</a:t>
            </a:r>
            <a:r>
              <a:rPr lang="en-US" altLang="zh-CN" dirty="0">
                <a:sym typeface="Wingdings" panose="05000000000000000000" pitchFamily="2" charset="2"/>
              </a:rPr>
              <a:t>VD-S</a:t>
            </a:r>
            <a:r>
              <a:rPr lang="zh-CN" altLang="en-US" dirty="0">
                <a:sym typeface="Wingdings" panose="05000000000000000000" pitchFamily="2" charset="2"/>
              </a:rPr>
              <a:t>）和</a:t>
            </a:r>
            <a:r>
              <a:rPr lang="en-US" altLang="zh-CN" dirty="0">
                <a:sym typeface="Wingdings" panose="05000000000000000000" pitchFamily="2" charset="2"/>
              </a:rPr>
              <a:t>pair-wise</a:t>
            </a:r>
            <a:r>
              <a:rPr lang="zh-CN" altLang="en-US" dirty="0">
                <a:sym typeface="Wingdings" panose="05000000000000000000" pitchFamily="2" charset="2"/>
              </a:rPr>
              <a:t>评估方法</a:t>
            </a:r>
            <a:endParaRPr lang="en-US" altLang="zh-CN" dirty="0">
              <a:sym typeface="Wingdings" panose="05000000000000000000" pitchFamily="2" charset="2"/>
            </a:endParaRPr>
          </a:p>
          <a:p>
            <a:pPr lvl="1"/>
            <a:r>
              <a:rPr lang="zh-CN" altLang="en-US" dirty="0">
                <a:sym typeface="Wingdings" panose="05000000000000000000" pitchFamily="2" charset="2"/>
              </a:rPr>
              <a:t>利用 </a:t>
            </a:r>
            <a:r>
              <a:rPr lang="en-US" altLang="zh-CN" dirty="0">
                <a:sym typeface="Wingdings" panose="05000000000000000000" pitchFamily="2" charset="2"/>
              </a:rPr>
              <a:t>PRIMEVUL </a:t>
            </a:r>
            <a:r>
              <a:rPr lang="zh-CN" altLang="en-US" dirty="0">
                <a:sym typeface="Wingdings" panose="05000000000000000000" pitchFamily="2" charset="2"/>
              </a:rPr>
              <a:t>评估了一系列代码 </a:t>
            </a:r>
            <a:r>
              <a:rPr lang="en-US" altLang="zh-CN" dirty="0">
                <a:sym typeface="Wingdings" panose="05000000000000000000" pitchFamily="2" charset="2"/>
              </a:rPr>
              <a:t>LM</a:t>
            </a:r>
            <a:r>
              <a:rPr lang="zh-CN" altLang="en-US" dirty="0">
                <a:sym typeface="Wingdings" panose="05000000000000000000" pitchFamily="2" charset="2"/>
              </a:rPr>
              <a:t>。当前模型的性能仍明显达不到实际部署的要求，这凸显了在漏洞检测的代码 </a:t>
            </a:r>
            <a:r>
              <a:rPr lang="en-US" altLang="zh-CN" dirty="0">
                <a:sym typeface="Wingdings" panose="05000000000000000000" pitchFamily="2" charset="2"/>
              </a:rPr>
              <a:t>LM </a:t>
            </a:r>
            <a:r>
              <a:rPr lang="zh-CN" altLang="en-US" dirty="0">
                <a:sym typeface="Wingdings" panose="05000000000000000000" pitchFamily="2" charset="2"/>
              </a:rPr>
              <a:t>训练中迫切需要创新方法</a:t>
            </a:r>
            <a:endParaRPr lang="en-US" altLang="zh-CN" dirty="0">
              <a:sym typeface="Wingdings" panose="05000000000000000000" pitchFamily="2" charset="2"/>
            </a:endParaRPr>
          </a:p>
          <a:p>
            <a:pPr lvl="1"/>
            <a:r>
              <a:rPr lang="en-US" altLang="zh-CN">
                <a:sym typeface="Wingdings" panose="05000000000000000000" pitchFamily="2" charset="2"/>
              </a:rPr>
              <a:t>Artifact: </a:t>
            </a:r>
            <a:r>
              <a:rPr lang="en-US" altLang="zh-CN" dirty="0">
                <a:sym typeface="Wingdings" panose="05000000000000000000" pitchFamily="2" charset="2"/>
              </a:rPr>
              <a:t>https://github.com/DLVulDet/PrimeVul</a:t>
            </a: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37387731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73" y="2023611"/>
            <a:ext cx="8739549" cy="941155"/>
          </a:xfrm>
          <a:prstGeom prst="rect">
            <a:avLst/>
          </a:prstGeom>
          <a:noFill/>
        </p:spPr>
        <p:txBody>
          <a:bodyPr wrap="square" rtlCol="0">
            <a:spAutoFit/>
          </a:bodyPr>
          <a:lstStyle>
            <a:defPPr>
              <a:defRPr lang="zh-CN"/>
            </a:defPPr>
            <a:lvl1pPr lvl="0" algn="ctr">
              <a:lnSpc>
                <a:spcPct val="120000"/>
              </a:lnSpc>
              <a:spcBef>
                <a:spcPts val="1000"/>
              </a:spcBef>
              <a:buClr>
                <a:srgbClr val="4472C4"/>
              </a:buClr>
              <a:buSzPct val="90000"/>
              <a:defRPr kumimoji="1" sz="2400">
                <a:solidFill>
                  <a:srgbClr val="4B649F"/>
                </a:solidFill>
                <a:latin typeface="微软雅黑" pitchFamily="34" charset="-122"/>
                <a:ea typeface="微软雅黑" pitchFamily="34" charset="-122"/>
                <a:cs typeface="Times New Roman" pitchFamily="18" charset="0"/>
              </a:defRPr>
            </a:lvl1pPr>
          </a:lstStyle>
          <a:p>
            <a:r>
              <a:rPr lang="en-US" altLang="zh-CN" b="1" dirty="0"/>
              <a:t>Automatically Inspecting Thousands of Static Bug Warnings with Large Language Model: How Far Are We?</a:t>
            </a:r>
            <a:endParaRPr lang="zh-CN" altLang="en-US" b="1" dirty="0"/>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2" name="文本框 1">
            <a:hlinkClick r:id="rId4"/>
          </p:cNvPr>
          <p:cNvSpPr txBox="1"/>
          <p:nvPr/>
        </p:nvSpPr>
        <p:spPr>
          <a:xfrm>
            <a:off x="1591510" y="2943152"/>
            <a:ext cx="8663673" cy="430374"/>
          </a:xfrm>
          <a:prstGeom prst="rect">
            <a:avLst/>
          </a:prstGeom>
          <a:noFill/>
        </p:spPr>
        <p:txBody>
          <a:bodyPr wrap="square" rtlCol="0">
            <a:spAutoFit/>
          </a:bodyPr>
          <a:lstStyle/>
          <a:p>
            <a:pPr lvl="0" algn="ctr">
              <a:lnSpc>
                <a:spcPct val="120000"/>
              </a:lnSpc>
              <a:spcBef>
                <a:spcPts val="1000"/>
              </a:spcBef>
              <a:buClr>
                <a:srgbClr val="4472C4"/>
              </a:buClr>
              <a:buSzPct val="90000"/>
              <a:defRPr/>
            </a:pPr>
            <a:r>
              <a:rPr kumimoji="1" lang="en-US" altLang="zh-CN" sz="2000" dirty="0">
                <a:solidFill>
                  <a:srgbClr val="4B649F"/>
                </a:solidFill>
                <a:latin typeface="微软雅黑" pitchFamily="34" charset="-122"/>
                <a:ea typeface="微软雅黑" pitchFamily="34" charset="-122"/>
                <a:cs typeface="Times New Roman" pitchFamily="18" charset="0"/>
              </a:rPr>
              <a:t>ACM Transactions on Knowledge Discovery from Data 2024</a:t>
            </a:r>
            <a:endParaRPr kumimoji="1" lang="zh-CN" altLang="en-US" sz="20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endParaRPr>
          </a:p>
        </p:txBody>
      </p:sp>
      <p:pic>
        <p:nvPicPr>
          <p:cNvPr id="6" name="图片 5">
            <a:extLst>
              <a:ext uri="{FF2B5EF4-FFF2-40B4-BE49-F238E27FC236}">
                <a16:creationId xmlns:a16="http://schemas.microsoft.com/office/drawing/2014/main" id="{456F3360-9F66-4972-B90F-766175FF4AD6}"/>
              </a:ext>
            </a:extLst>
          </p:cNvPr>
          <p:cNvPicPr>
            <a:picLocks noChangeAspect="1"/>
          </p:cNvPicPr>
          <p:nvPr/>
        </p:nvPicPr>
        <p:blipFill>
          <a:blip r:embed="rId5"/>
          <a:stretch>
            <a:fillRect/>
          </a:stretch>
        </p:blipFill>
        <p:spPr>
          <a:xfrm>
            <a:off x="3207942" y="3314087"/>
            <a:ext cx="5162907" cy="20246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zh-CN" altLang="en-US" dirty="0">
                <a:sym typeface="Wingdings" panose="05000000000000000000" pitchFamily="2" charset="2"/>
              </a:rPr>
              <a:t>研究背景</a:t>
            </a:r>
            <a:endParaRPr lang="en-US" altLang="zh-CN" dirty="0">
              <a:sym typeface="Wingdings" panose="05000000000000000000" pitchFamily="2" charset="2"/>
            </a:endParaRPr>
          </a:p>
          <a:p>
            <a:pPr lvl="1"/>
            <a:r>
              <a:rPr lang="zh-CN" altLang="en-US" dirty="0">
                <a:sym typeface="Wingdings" panose="05000000000000000000" pitchFamily="2" charset="2"/>
              </a:rPr>
              <a:t>静态分析现状</a:t>
            </a:r>
            <a:endParaRPr lang="en-US" altLang="zh-CN" dirty="0">
              <a:sym typeface="Wingdings" panose="05000000000000000000" pitchFamily="2" charset="2"/>
            </a:endParaRPr>
          </a:p>
          <a:p>
            <a:pPr marL="1208405" lvl="2" indent="-457200">
              <a:buFont typeface="+mj-lt"/>
              <a:buAutoNum type="arabicPeriod"/>
            </a:pPr>
            <a:r>
              <a:rPr lang="zh-CN" altLang="en-US" dirty="0">
                <a:sym typeface="Wingdings" panose="05000000000000000000" pitchFamily="2" charset="2"/>
              </a:rPr>
              <a:t>静态分析是确保软件可靠性、安全性和可维护性的关键技术</a:t>
            </a:r>
            <a:endParaRPr lang="en-US" altLang="zh-CN" dirty="0">
              <a:sym typeface="Wingdings" panose="05000000000000000000" pitchFamily="2" charset="2"/>
            </a:endParaRPr>
          </a:p>
          <a:p>
            <a:pPr marL="1208405" lvl="2" indent="-457200">
              <a:buFont typeface="+mj-lt"/>
              <a:buAutoNum type="arabicPeriod"/>
            </a:pPr>
            <a:r>
              <a:rPr lang="zh-CN" altLang="en-US" dirty="0">
                <a:sym typeface="Wingdings" panose="05000000000000000000" pitchFamily="2" charset="2"/>
              </a:rPr>
              <a:t>但是在现有生产环境中，高精度静态分析代价太高</a:t>
            </a:r>
            <a:endParaRPr lang="en-US" altLang="zh-CN" dirty="0">
              <a:sym typeface="Wingdings" panose="05000000000000000000" pitchFamily="2" charset="2"/>
            </a:endParaRPr>
          </a:p>
          <a:p>
            <a:pPr marL="1208405" lvl="2" indent="-457200">
              <a:buFont typeface="+mj-lt"/>
              <a:buAutoNum type="arabicPeriod"/>
            </a:pPr>
            <a:r>
              <a:rPr lang="zh-CN" altLang="en-US" b="0" i="0" dirty="0">
                <a:solidFill>
                  <a:srgbClr val="182026"/>
                </a:solidFill>
                <a:effectLst/>
                <a:latin typeface="-apple-system"/>
              </a:rPr>
              <a:t>因此通常降低精度 </a:t>
            </a:r>
            <a:r>
              <a:rPr lang="en-US" altLang="zh-CN" b="0" i="0" dirty="0">
                <a:solidFill>
                  <a:srgbClr val="182026"/>
                </a:solidFill>
                <a:effectLst/>
                <a:latin typeface="-apple-system"/>
              </a:rPr>
              <a:t>– </a:t>
            </a:r>
            <a:r>
              <a:rPr lang="zh-CN" altLang="en-US" dirty="0">
                <a:solidFill>
                  <a:srgbClr val="182026"/>
                </a:solidFill>
                <a:latin typeface="-apple-system"/>
              </a:rPr>
              <a:t>这样就会带来大量</a:t>
            </a:r>
            <a:r>
              <a:rPr lang="en-US" altLang="zh-CN" dirty="0">
                <a:solidFill>
                  <a:srgbClr val="182026"/>
                </a:solidFill>
                <a:latin typeface="-apple-system"/>
              </a:rPr>
              <a:t>bug</a:t>
            </a:r>
            <a:r>
              <a:rPr lang="zh-CN" altLang="en-US" dirty="0">
                <a:solidFill>
                  <a:srgbClr val="182026"/>
                </a:solidFill>
                <a:latin typeface="-apple-system"/>
              </a:rPr>
              <a:t>误报</a:t>
            </a:r>
            <a:endParaRPr lang="en-US" altLang="zh-CN" dirty="0">
              <a:solidFill>
                <a:srgbClr val="182026"/>
              </a:solidFill>
              <a:latin typeface="-apple-system"/>
            </a:endParaRPr>
          </a:p>
          <a:p>
            <a:pPr marL="1208405" lvl="2" indent="-457200">
              <a:buFont typeface="+mj-lt"/>
              <a:buAutoNum type="arabicPeriod"/>
            </a:pPr>
            <a:r>
              <a:rPr lang="zh-CN" altLang="en-US" dirty="0">
                <a:solidFill>
                  <a:srgbClr val="182026"/>
                </a:solidFill>
                <a:latin typeface="-apple-system"/>
                <a:sym typeface="Wingdings" panose="05000000000000000000" pitchFamily="2" charset="2"/>
              </a:rPr>
              <a:t>人工检查这些误报效率低</a:t>
            </a:r>
            <a:endParaRPr lang="en-US" altLang="zh-CN" dirty="0">
              <a:solidFill>
                <a:srgbClr val="182026"/>
              </a:solidFill>
              <a:latin typeface="-apple-system"/>
              <a:sym typeface="Wingdings" panose="05000000000000000000" pitchFamily="2" charset="2"/>
            </a:endParaRPr>
          </a:p>
          <a:p>
            <a:pPr lvl="1"/>
            <a:r>
              <a:rPr lang="zh-CN" altLang="en-US" dirty="0">
                <a:solidFill>
                  <a:srgbClr val="182026"/>
                </a:solidFill>
                <a:latin typeface="-apple-system"/>
                <a:sym typeface="Wingdings" panose="05000000000000000000" pitchFamily="2" charset="2"/>
              </a:rPr>
              <a:t>目前用于降低误报的方法</a:t>
            </a:r>
            <a:endParaRPr lang="en-US" altLang="zh-CN" dirty="0">
              <a:solidFill>
                <a:srgbClr val="182026"/>
              </a:solidFill>
              <a:latin typeface="-apple-system"/>
              <a:sym typeface="Wingdings" panose="05000000000000000000" pitchFamily="2" charset="2"/>
            </a:endParaRPr>
          </a:p>
          <a:p>
            <a:pPr lvl="2"/>
            <a:r>
              <a:rPr lang="zh-CN" altLang="en-US" b="0" i="0" dirty="0">
                <a:solidFill>
                  <a:srgbClr val="000000"/>
                </a:solidFill>
                <a:effectLst/>
                <a:latin typeface="Arial" panose="020B0604020202020204" pitchFamily="34" charset="0"/>
              </a:rPr>
              <a:t>定向灰盒模糊测试、动态符号执行、等</a:t>
            </a:r>
            <a:r>
              <a:rPr lang="zh-CN" altLang="en-US" b="0" i="0" dirty="0">
                <a:solidFill>
                  <a:srgbClr val="000000"/>
                </a:solidFill>
                <a:effectLst/>
                <a:latin typeface="Arial" panose="020B0604020202020204" pitchFamily="34" charset="0"/>
                <a:sym typeface="Wingdings" panose="05000000000000000000" pitchFamily="2" charset="2"/>
              </a:rPr>
              <a:t>这些方法都有缺点</a:t>
            </a:r>
            <a:endParaRPr lang="en-US" altLang="zh-CN" b="0" i="0" dirty="0">
              <a:solidFill>
                <a:srgbClr val="000000"/>
              </a:solidFill>
              <a:effectLst/>
              <a:latin typeface="Arial" panose="020B0604020202020204" pitchFamily="34" charset="0"/>
              <a:sym typeface="Wingdings" panose="05000000000000000000" pitchFamily="2" charset="2"/>
            </a:endParaRPr>
          </a:p>
          <a:p>
            <a:pPr lvl="1"/>
            <a:r>
              <a:rPr lang="zh-CN" altLang="en-US" dirty="0">
                <a:solidFill>
                  <a:srgbClr val="000000"/>
                </a:solidFill>
                <a:latin typeface="Arial" panose="020B0604020202020204" pitchFamily="34" charset="0"/>
                <a:sym typeface="Wingdings" panose="05000000000000000000" pitchFamily="2" charset="2"/>
              </a:rPr>
              <a:t>本文结合</a:t>
            </a:r>
            <a:r>
              <a:rPr lang="en-US" altLang="zh-CN" dirty="0">
                <a:solidFill>
                  <a:srgbClr val="000000"/>
                </a:solidFill>
                <a:latin typeface="Arial" panose="020B0604020202020204" pitchFamily="34" charset="0"/>
                <a:sym typeface="Wingdings" panose="05000000000000000000" pitchFamily="2" charset="2"/>
              </a:rPr>
              <a:t>LLM</a:t>
            </a:r>
            <a:r>
              <a:rPr lang="zh-CN" altLang="en-US" dirty="0">
                <a:solidFill>
                  <a:srgbClr val="000000"/>
                </a:solidFill>
                <a:latin typeface="Arial" panose="020B0604020202020204" pitchFamily="34" charset="0"/>
                <a:sym typeface="Wingdings" panose="05000000000000000000" pitchFamily="2" charset="2"/>
              </a:rPr>
              <a:t>和</a:t>
            </a:r>
            <a:r>
              <a:rPr lang="en-US" altLang="zh-CN" dirty="0">
                <a:solidFill>
                  <a:srgbClr val="000000"/>
                </a:solidFill>
                <a:latin typeface="Arial" panose="020B0604020202020204" pitchFamily="34" charset="0"/>
                <a:sym typeface="Wingdings" panose="05000000000000000000" pitchFamily="2" charset="2"/>
              </a:rPr>
              <a:t>SA</a:t>
            </a:r>
            <a:r>
              <a:rPr lang="zh-CN" altLang="en-US" dirty="0">
                <a:solidFill>
                  <a:srgbClr val="000000"/>
                </a:solidFill>
                <a:latin typeface="Arial" panose="020B0604020202020204" pitchFamily="34" charset="0"/>
                <a:sym typeface="Wingdings" panose="05000000000000000000" pitchFamily="2" charset="2"/>
              </a:rPr>
              <a:t>来尝试探索</a:t>
            </a:r>
            <a:endParaRPr lang="en-US" altLang="zh-CN" b="0" i="0" dirty="0">
              <a:solidFill>
                <a:srgbClr val="000000"/>
              </a:solidFill>
              <a:effectLst/>
              <a:latin typeface="Arial" panose="020B0604020202020204" pitchFamily="34" charset="0"/>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11574385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sym typeface="Wingdings" panose="05000000000000000000" pitchFamily="2" charset="2"/>
              </a:rPr>
              <a:t>Example</a:t>
            </a:r>
          </a:p>
          <a:p>
            <a:pPr lvl="1"/>
            <a:r>
              <a:rPr lang="zh-CN" altLang="en-US" dirty="0">
                <a:sym typeface="Wingdings" panose="05000000000000000000" pitchFamily="2" charset="2"/>
              </a:rPr>
              <a:t>在</a:t>
            </a:r>
            <a:r>
              <a:rPr lang="en-US" altLang="zh-CN" dirty="0">
                <a:sym typeface="Wingdings" panose="05000000000000000000" pitchFamily="2" charset="2"/>
              </a:rPr>
              <a:t>190</a:t>
            </a:r>
            <a:r>
              <a:rPr lang="zh-CN" altLang="en-US" dirty="0">
                <a:sym typeface="Wingdings" panose="05000000000000000000" pitchFamily="2" charset="2"/>
              </a:rPr>
              <a:t>行报告空指针解引用</a:t>
            </a:r>
            <a:endParaRPr lang="en-US" altLang="zh-CN" dirty="0">
              <a:sym typeface="Wingdings" panose="05000000000000000000" pitchFamily="2" charset="2"/>
            </a:endParaRPr>
          </a:p>
          <a:p>
            <a:pPr lvl="1"/>
            <a:r>
              <a:rPr lang="zh-CN" altLang="en-US" dirty="0">
                <a:sym typeface="Wingdings" panose="05000000000000000000" pitchFamily="2" charset="2"/>
              </a:rPr>
              <a:t>但</a:t>
            </a:r>
            <a:r>
              <a:rPr lang="en-US" altLang="zh-CN" dirty="0">
                <a:sym typeface="Wingdings" panose="05000000000000000000" pitchFamily="2" charset="2"/>
              </a:rPr>
              <a:t>190</a:t>
            </a:r>
            <a:r>
              <a:rPr lang="zh-CN" altLang="en-US" dirty="0">
                <a:sym typeface="Wingdings" panose="05000000000000000000" pitchFamily="2" charset="2"/>
              </a:rPr>
              <a:t>行不会触发</a:t>
            </a:r>
            <a:endParaRPr lang="en-US" altLang="zh-CN" dirty="0">
              <a:sym typeface="Wingdings" panose="05000000000000000000" pitchFamily="2" charset="2"/>
            </a:endParaRPr>
          </a:p>
          <a:p>
            <a:pPr lvl="2"/>
            <a:r>
              <a:rPr lang="zh-CN" altLang="en-US" dirty="0">
                <a:sym typeface="Wingdings" panose="05000000000000000000" pitchFamily="2" charset="2"/>
              </a:rPr>
              <a:t>传入的</a:t>
            </a:r>
            <a:r>
              <a:rPr lang="en-US" altLang="zh-CN" dirty="0" err="1">
                <a:sym typeface="Wingdings" panose="05000000000000000000" pitchFamily="2" charset="2"/>
              </a:rPr>
              <a:t>buf</a:t>
            </a:r>
            <a:r>
              <a:rPr lang="zh-CN" altLang="en-US" dirty="0">
                <a:sym typeface="Wingdings" panose="05000000000000000000" pitchFamily="2" charset="2"/>
              </a:rPr>
              <a:t>是</a:t>
            </a:r>
            <a:r>
              <a:rPr lang="en-US" altLang="zh-CN" dirty="0">
                <a:sym typeface="Wingdings" panose="05000000000000000000" pitchFamily="2" charset="2"/>
              </a:rPr>
              <a:t>null</a:t>
            </a:r>
          </a:p>
          <a:p>
            <a:pPr lvl="2"/>
            <a:r>
              <a:rPr lang="en-US" altLang="zh-CN" dirty="0">
                <a:sym typeface="Wingdings" panose="05000000000000000000" pitchFamily="2" charset="2"/>
              </a:rPr>
              <a:t>size</a:t>
            </a:r>
            <a:r>
              <a:rPr lang="zh-CN" altLang="en-US" dirty="0">
                <a:sym typeface="Wingdings" panose="05000000000000000000" pitchFamily="2" charset="2"/>
              </a:rPr>
              <a:t>是</a:t>
            </a:r>
            <a:r>
              <a:rPr lang="en-US" altLang="zh-CN" dirty="0">
                <a:sym typeface="Wingdings" panose="05000000000000000000" pitchFamily="2" charset="2"/>
              </a:rPr>
              <a:t>0</a:t>
            </a:r>
          </a:p>
          <a:p>
            <a:pPr lvl="2"/>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Background</a:t>
            </a:r>
            <a:endParaRPr lang="zh-CN" altLang="en-US" dirty="0"/>
          </a:p>
        </p:txBody>
      </p:sp>
      <p:pic>
        <p:nvPicPr>
          <p:cNvPr id="6" name="图片 5">
            <a:extLst>
              <a:ext uri="{FF2B5EF4-FFF2-40B4-BE49-F238E27FC236}">
                <a16:creationId xmlns:a16="http://schemas.microsoft.com/office/drawing/2014/main" id="{AFB1CAE2-B21F-4F31-ADCC-C312A014173E}"/>
              </a:ext>
            </a:extLst>
          </p:cNvPr>
          <p:cNvPicPr>
            <a:picLocks noChangeAspect="1"/>
          </p:cNvPicPr>
          <p:nvPr/>
        </p:nvPicPr>
        <p:blipFill>
          <a:blip r:embed="rId3"/>
          <a:stretch>
            <a:fillRect/>
          </a:stretch>
        </p:blipFill>
        <p:spPr>
          <a:xfrm>
            <a:off x="5495187" y="1028340"/>
            <a:ext cx="5572903" cy="5229955"/>
          </a:xfrm>
          <a:prstGeom prst="rect">
            <a:avLst/>
          </a:prstGeom>
        </p:spPr>
      </p:pic>
    </p:spTree>
    <p:extLst>
      <p:ext uri="{BB962C8B-B14F-4D97-AF65-F5344CB8AC3E}">
        <p14:creationId xmlns:p14="http://schemas.microsoft.com/office/powerpoint/2010/main" val="37965128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sym typeface="Wingdings" panose="05000000000000000000" pitchFamily="2" charset="2"/>
              </a:rPr>
              <a:t>State of the Practice – </a:t>
            </a:r>
            <a:r>
              <a:rPr lang="zh-CN" altLang="en-US" dirty="0">
                <a:sym typeface="Wingdings" panose="05000000000000000000" pitchFamily="2" charset="2"/>
              </a:rPr>
              <a:t>工业界</a:t>
            </a:r>
            <a:r>
              <a:rPr lang="en-US" altLang="zh-CN" dirty="0">
                <a:sym typeface="Wingdings" panose="05000000000000000000" pitchFamily="2" charset="2"/>
              </a:rPr>
              <a:t>/</a:t>
            </a:r>
            <a:r>
              <a:rPr lang="zh-CN" altLang="en-US" dirty="0">
                <a:sym typeface="Wingdings" panose="05000000000000000000" pitchFamily="2" charset="2"/>
              </a:rPr>
              <a:t>学术界广泛应用的</a:t>
            </a:r>
            <a:r>
              <a:rPr lang="en-US" altLang="zh-CN" dirty="0">
                <a:sym typeface="Wingdings" panose="05000000000000000000" pitchFamily="2" charset="2"/>
              </a:rPr>
              <a:t>SAST</a:t>
            </a:r>
            <a:r>
              <a:rPr lang="zh-CN" altLang="en-US" dirty="0">
                <a:sym typeface="Wingdings" panose="05000000000000000000" pitchFamily="2" charset="2"/>
              </a:rPr>
              <a:t>工具</a:t>
            </a:r>
            <a:endParaRPr lang="en-US" altLang="zh-CN" dirty="0">
              <a:sym typeface="Wingdings" panose="05000000000000000000" pitchFamily="2" charset="2"/>
            </a:endParaRPr>
          </a:p>
          <a:p>
            <a:pPr lvl="1"/>
            <a:r>
              <a:rPr lang="en-US" altLang="zh-CN" dirty="0">
                <a:sym typeface="Wingdings" panose="05000000000000000000" pitchFamily="2" charset="2"/>
                <a:hlinkClick r:id="rId3"/>
              </a:rPr>
              <a:t>CPPCHECK</a:t>
            </a:r>
            <a:endParaRPr lang="en-US" altLang="zh-CN" dirty="0">
              <a:sym typeface="Wingdings" panose="05000000000000000000" pitchFamily="2" charset="2"/>
            </a:endParaRPr>
          </a:p>
          <a:p>
            <a:pPr lvl="2"/>
            <a:r>
              <a:rPr lang="zh-CN" altLang="en-US" b="0" i="0" dirty="0">
                <a:solidFill>
                  <a:srgbClr val="000000"/>
                </a:solidFill>
                <a:effectLst/>
                <a:latin typeface="Arial" panose="020B0604020202020204" pitchFamily="34" charset="0"/>
              </a:rPr>
              <a:t>基于模式匹配的技术，结合了轻量级低数据分析</a:t>
            </a:r>
            <a:endParaRPr lang="en-US" altLang="zh-CN" b="0" i="0" dirty="0">
              <a:solidFill>
                <a:srgbClr val="000000"/>
              </a:solidFill>
              <a:effectLst/>
              <a:latin typeface="Arial" panose="020B0604020202020204" pitchFamily="34" charset="0"/>
            </a:endParaRPr>
          </a:p>
          <a:p>
            <a:pPr lvl="2"/>
            <a:r>
              <a:rPr lang="zh-CN" altLang="en-US" dirty="0">
                <a:solidFill>
                  <a:srgbClr val="000000"/>
                </a:solidFill>
                <a:latin typeface="Arial" panose="020B0604020202020204" pitchFamily="34" charset="0"/>
                <a:sym typeface="Wingdings" panose="05000000000000000000" pitchFamily="2" charset="2"/>
              </a:rPr>
              <a:t>但在遇到大代码库时误报较高</a:t>
            </a:r>
            <a:endParaRPr lang="en-US" altLang="zh-CN" dirty="0">
              <a:solidFill>
                <a:srgbClr val="000000"/>
              </a:solidFill>
              <a:latin typeface="Arial" panose="020B0604020202020204" pitchFamily="34" charset="0"/>
              <a:sym typeface="Wingdings" panose="05000000000000000000" pitchFamily="2" charset="2"/>
            </a:endParaRPr>
          </a:p>
          <a:p>
            <a:pPr lvl="1"/>
            <a:r>
              <a:rPr lang="en-US" altLang="zh-CN" dirty="0">
                <a:sym typeface="Wingdings" panose="05000000000000000000" pitchFamily="2" charset="2"/>
                <a:hlinkClick r:id="rId4"/>
              </a:rPr>
              <a:t>CSA</a:t>
            </a:r>
            <a:endParaRPr lang="en-US" altLang="zh-CN" dirty="0">
              <a:sym typeface="Wingdings" panose="05000000000000000000" pitchFamily="2" charset="2"/>
            </a:endParaRPr>
          </a:p>
          <a:p>
            <a:pPr lvl="2"/>
            <a:r>
              <a:rPr lang="zh-CN" altLang="en-US" b="0" i="0" dirty="0">
                <a:solidFill>
                  <a:srgbClr val="000000"/>
                </a:solidFill>
                <a:effectLst/>
                <a:latin typeface="Arial" panose="020B0604020202020204" pitchFamily="34" charset="0"/>
              </a:rPr>
              <a:t>基于典型的路径敏感符号执行技术，建立在 </a:t>
            </a:r>
            <a:r>
              <a:rPr lang="en-US" altLang="zh-CN" b="0" i="0" dirty="0">
                <a:solidFill>
                  <a:srgbClr val="000000"/>
                </a:solidFill>
                <a:effectLst/>
                <a:latin typeface="Arial" panose="020B0604020202020204" pitchFamily="34" charset="0"/>
              </a:rPr>
              <a:t>LLVM/Clang </a:t>
            </a:r>
            <a:r>
              <a:rPr lang="zh-CN" altLang="en-US" b="0" i="0" dirty="0">
                <a:solidFill>
                  <a:srgbClr val="000000"/>
                </a:solidFill>
                <a:effectLst/>
                <a:latin typeface="Arial" panose="020B0604020202020204" pitchFamily="34" charset="0"/>
              </a:rPr>
              <a:t>静态分析工具链上</a:t>
            </a:r>
            <a:endParaRPr lang="en-US" altLang="zh-CN" b="0" i="0" dirty="0">
              <a:solidFill>
                <a:srgbClr val="000000"/>
              </a:solidFill>
              <a:effectLst/>
              <a:latin typeface="Arial" panose="020B0604020202020204" pitchFamily="34" charset="0"/>
            </a:endParaRPr>
          </a:p>
          <a:p>
            <a:pPr lvl="2"/>
            <a:r>
              <a:rPr lang="zh-CN" altLang="en-US" b="0" i="0" dirty="0">
                <a:solidFill>
                  <a:srgbClr val="000000"/>
                </a:solidFill>
                <a:effectLst/>
                <a:latin typeface="Arial" panose="020B0604020202020204" pitchFamily="34" charset="0"/>
              </a:rPr>
              <a:t>但仅限于单个</a:t>
            </a:r>
            <a:r>
              <a:rPr lang="zh-CN" altLang="en-US" dirty="0">
                <a:solidFill>
                  <a:srgbClr val="000000"/>
                </a:solidFill>
                <a:latin typeface="Arial" panose="020B0604020202020204" pitchFamily="34" charset="0"/>
              </a:rPr>
              <a:t>编译</a:t>
            </a:r>
            <a:r>
              <a:rPr lang="zh-CN" altLang="en-US" b="0" i="0" dirty="0">
                <a:solidFill>
                  <a:srgbClr val="000000"/>
                </a:solidFill>
                <a:effectLst/>
                <a:latin typeface="Arial" panose="020B0604020202020204" pitchFamily="34" charset="0"/>
              </a:rPr>
              <a:t>单元（例如，单个 </a:t>
            </a:r>
            <a:r>
              <a:rPr lang="en-US" altLang="zh-CN" b="0" i="0" dirty="0">
                <a:solidFill>
                  <a:srgbClr val="000000"/>
                </a:solidFill>
                <a:effectLst/>
                <a:latin typeface="Arial" panose="020B0604020202020204" pitchFamily="34" charset="0"/>
              </a:rPr>
              <a:t>file</a:t>
            </a:r>
            <a:r>
              <a:rPr lang="zh-CN" altLang="en-US" b="0" i="0" dirty="0">
                <a:solidFill>
                  <a:srgbClr val="000000"/>
                </a:solidFill>
                <a:effectLst/>
                <a:latin typeface="Arial" panose="020B0604020202020204" pitchFamily="34" charset="0"/>
              </a:rPr>
              <a:t>）</a:t>
            </a:r>
            <a:endParaRPr lang="en-US" altLang="zh-CN" b="0" i="0" dirty="0">
              <a:solidFill>
                <a:srgbClr val="000000"/>
              </a:solidFill>
              <a:effectLst/>
              <a:latin typeface="Arial" panose="020B0604020202020204" pitchFamily="34" charset="0"/>
            </a:endParaRPr>
          </a:p>
          <a:p>
            <a:pPr lvl="2"/>
            <a:r>
              <a:rPr lang="zh-CN" altLang="en-US" dirty="0">
                <a:solidFill>
                  <a:srgbClr val="000000"/>
                </a:solidFill>
                <a:latin typeface="Arial" panose="020B0604020202020204" pitchFamily="34" charset="0"/>
                <a:sym typeface="Wingdings" panose="05000000000000000000" pitchFamily="2" charset="2"/>
              </a:rPr>
              <a:t>对</a:t>
            </a:r>
            <a:r>
              <a:rPr lang="zh-CN" altLang="en-US" dirty="0">
                <a:solidFill>
                  <a:srgbClr val="000000"/>
                </a:solidFill>
                <a:latin typeface="Arial" panose="020B0604020202020204" pitchFamily="34" charset="0"/>
              </a:rPr>
              <a:t>编译</a:t>
            </a:r>
            <a:r>
              <a:rPr lang="zh-CN" altLang="en-US" b="0" i="0" dirty="0">
                <a:solidFill>
                  <a:srgbClr val="000000"/>
                </a:solidFill>
                <a:effectLst/>
                <a:latin typeface="Arial" panose="020B0604020202020204" pitchFamily="34" charset="0"/>
              </a:rPr>
              <a:t>单元</a:t>
            </a:r>
            <a:r>
              <a:rPr lang="zh-CN" altLang="en-US" dirty="0">
                <a:solidFill>
                  <a:srgbClr val="000000"/>
                </a:solidFill>
                <a:latin typeface="Arial" panose="020B0604020202020204" pitchFamily="34" charset="0"/>
                <a:sym typeface="Wingdings" panose="05000000000000000000" pitchFamily="2" charset="2"/>
              </a:rPr>
              <a:t>外部函数都采用保守处理，因此有大量误报</a:t>
            </a:r>
            <a:endParaRPr lang="en-US" altLang="zh-CN" dirty="0">
              <a:solidFill>
                <a:srgbClr val="000000"/>
              </a:solidFill>
              <a:latin typeface="Arial" panose="020B0604020202020204" pitchFamily="34" charset="0"/>
              <a:sym typeface="Wingdings" panose="05000000000000000000" pitchFamily="2" charset="2"/>
            </a:endParaRPr>
          </a:p>
          <a:p>
            <a:pPr lvl="1"/>
            <a:r>
              <a:rPr lang="en-US" altLang="zh-CN" dirty="0">
                <a:sym typeface="Wingdings" panose="05000000000000000000" pitchFamily="2" charset="2"/>
                <a:hlinkClick r:id="rId5"/>
              </a:rPr>
              <a:t>Infer</a:t>
            </a:r>
            <a:endParaRPr lang="en-US" altLang="zh-CN" dirty="0">
              <a:sym typeface="Wingdings" panose="05000000000000000000" pitchFamily="2" charset="2"/>
            </a:endParaRPr>
          </a:p>
          <a:p>
            <a:pPr lvl="2"/>
            <a:r>
              <a:rPr lang="zh-CN" altLang="en-US" dirty="0">
                <a:sym typeface="Wingdings" panose="05000000000000000000" pitchFamily="2" charset="2"/>
              </a:rPr>
              <a:t>基于分离逻辑，利用分离逻辑和双归纳法对内存操作进行推理，证明某些内存安全条件</a:t>
            </a:r>
            <a:endParaRPr lang="en-US" altLang="zh-CN" dirty="0">
              <a:sym typeface="Wingdings" panose="05000000000000000000" pitchFamily="2" charset="2"/>
            </a:endParaRPr>
          </a:p>
          <a:p>
            <a:pPr lvl="2"/>
            <a:r>
              <a:rPr lang="en-US" altLang="zh-CN" dirty="0">
                <a:sym typeface="Wingdings" panose="05000000000000000000" pitchFamily="2" charset="2"/>
              </a:rPr>
              <a:t>Infer </a:t>
            </a:r>
            <a:r>
              <a:rPr lang="zh-CN" altLang="en-US" dirty="0">
                <a:sym typeface="Wingdings" panose="05000000000000000000" pitchFamily="2" charset="2"/>
              </a:rPr>
              <a:t>也容易出现误报。</a:t>
            </a:r>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Background</a:t>
            </a:r>
            <a:endParaRPr lang="zh-CN" altLang="en-US" dirty="0"/>
          </a:p>
        </p:txBody>
      </p:sp>
    </p:spTree>
    <p:extLst>
      <p:ext uri="{BB962C8B-B14F-4D97-AF65-F5344CB8AC3E}">
        <p14:creationId xmlns:p14="http://schemas.microsoft.com/office/powerpoint/2010/main" val="7222445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FA8A66D-383B-43EB-9690-3091F9AE81BF}"/>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52036FE-3B14-49E5-958C-AE0A143483F7}"/>
              </a:ext>
            </a:extLst>
          </p:cNvPr>
          <p:cNvSpPr>
            <a:spLocks noGrp="1"/>
          </p:cNvSpPr>
          <p:nvPr>
            <p:ph idx="1"/>
          </p:nvPr>
        </p:nvSpPr>
        <p:spPr/>
        <p:txBody>
          <a:bodyPr/>
          <a:lstStyle/>
          <a:p>
            <a:r>
              <a:rPr lang="en-US" altLang="zh-CN" dirty="0"/>
              <a:t>A Desired LLMs-powered Static Analysis Pipeline</a:t>
            </a:r>
          </a:p>
          <a:p>
            <a:pPr lvl="1"/>
            <a:endParaRPr lang="zh-CN" altLang="en-US" dirty="0"/>
          </a:p>
        </p:txBody>
      </p:sp>
      <p:sp>
        <p:nvSpPr>
          <p:cNvPr id="4" name="标题 3">
            <a:extLst>
              <a:ext uri="{FF2B5EF4-FFF2-40B4-BE49-F238E27FC236}">
                <a16:creationId xmlns:a16="http://schemas.microsoft.com/office/drawing/2014/main" id="{6C42F0F4-9559-4FCC-8DDA-44E05CC78B0C}"/>
              </a:ext>
            </a:extLst>
          </p:cNvPr>
          <p:cNvSpPr>
            <a:spLocks noGrp="1"/>
          </p:cNvSpPr>
          <p:nvPr>
            <p:ph type="title"/>
          </p:nvPr>
        </p:nvSpPr>
        <p:spPr/>
        <p:txBody>
          <a:bodyPr/>
          <a:lstStyle/>
          <a:p>
            <a:r>
              <a:rPr lang="en-US" altLang="zh-CN" dirty="0"/>
              <a:t>Background</a:t>
            </a:r>
            <a:endParaRPr lang="zh-CN" altLang="en-US" dirty="0"/>
          </a:p>
        </p:txBody>
      </p:sp>
      <p:pic>
        <p:nvPicPr>
          <p:cNvPr id="6" name="图片 5">
            <a:extLst>
              <a:ext uri="{FF2B5EF4-FFF2-40B4-BE49-F238E27FC236}">
                <a16:creationId xmlns:a16="http://schemas.microsoft.com/office/drawing/2014/main" id="{4DE4977F-0B30-4160-8B97-EB894394DDF8}"/>
              </a:ext>
            </a:extLst>
          </p:cNvPr>
          <p:cNvPicPr>
            <a:picLocks noChangeAspect="1"/>
          </p:cNvPicPr>
          <p:nvPr/>
        </p:nvPicPr>
        <p:blipFill>
          <a:blip r:embed="rId2"/>
          <a:stretch>
            <a:fillRect/>
          </a:stretch>
        </p:blipFill>
        <p:spPr>
          <a:xfrm>
            <a:off x="1822677" y="1755616"/>
            <a:ext cx="7560297" cy="4147096"/>
          </a:xfrm>
          <a:prstGeom prst="rect">
            <a:avLst/>
          </a:prstGeom>
        </p:spPr>
      </p:pic>
    </p:spTree>
    <p:extLst>
      <p:ext uri="{BB962C8B-B14F-4D97-AF65-F5344CB8AC3E}">
        <p14:creationId xmlns:p14="http://schemas.microsoft.com/office/powerpoint/2010/main" val="11907042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9E30C7D-11C1-4A23-8780-B4E9DEAEB9B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19</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F204F857-44AB-4F7E-9932-5DFF89CD9626}"/>
              </a:ext>
            </a:extLst>
          </p:cNvPr>
          <p:cNvSpPr>
            <a:spLocks noGrp="1"/>
          </p:cNvSpPr>
          <p:nvPr>
            <p:ph idx="1"/>
          </p:nvPr>
        </p:nvSpPr>
        <p:spPr/>
        <p:txBody>
          <a:bodyPr/>
          <a:lstStyle/>
          <a:p>
            <a:r>
              <a:rPr lang="en-US" altLang="zh-CN" dirty="0" err="1"/>
              <a:t>Overwiew</a:t>
            </a:r>
            <a:endParaRPr lang="zh-CN" altLang="en-US" dirty="0"/>
          </a:p>
        </p:txBody>
      </p:sp>
      <p:sp>
        <p:nvSpPr>
          <p:cNvPr id="4" name="标题 3">
            <a:extLst>
              <a:ext uri="{FF2B5EF4-FFF2-40B4-BE49-F238E27FC236}">
                <a16:creationId xmlns:a16="http://schemas.microsoft.com/office/drawing/2014/main" id="{7D9BE3DB-CD8E-4577-B46A-6217219C7A72}"/>
              </a:ext>
            </a:extLst>
          </p:cNvPr>
          <p:cNvSpPr>
            <a:spLocks noGrp="1"/>
          </p:cNvSpPr>
          <p:nvPr>
            <p:ph type="title"/>
          </p:nvPr>
        </p:nvSpPr>
        <p:spPr/>
        <p:txBody>
          <a:bodyPr/>
          <a:lstStyle/>
          <a:p>
            <a:r>
              <a:rPr lang="en-US" altLang="zh-CN" dirty="0"/>
              <a:t>METHODOLOGY</a:t>
            </a:r>
            <a:endParaRPr lang="zh-CN" altLang="en-US" dirty="0"/>
          </a:p>
        </p:txBody>
      </p:sp>
      <p:pic>
        <p:nvPicPr>
          <p:cNvPr id="6" name="图片 5">
            <a:extLst>
              <a:ext uri="{FF2B5EF4-FFF2-40B4-BE49-F238E27FC236}">
                <a16:creationId xmlns:a16="http://schemas.microsoft.com/office/drawing/2014/main" id="{D309889F-FD44-40B8-850B-9F7B6AC716C8}"/>
              </a:ext>
            </a:extLst>
          </p:cNvPr>
          <p:cNvPicPr>
            <a:picLocks noChangeAspect="1"/>
          </p:cNvPicPr>
          <p:nvPr/>
        </p:nvPicPr>
        <p:blipFill>
          <a:blip r:embed="rId2"/>
          <a:stretch>
            <a:fillRect/>
          </a:stretch>
        </p:blipFill>
        <p:spPr>
          <a:xfrm>
            <a:off x="624625" y="2374827"/>
            <a:ext cx="10942750" cy="2650655"/>
          </a:xfrm>
          <a:prstGeom prst="rect">
            <a:avLst/>
          </a:prstGeom>
        </p:spPr>
      </p:pic>
    </p:spTree>
    <p:extLst>
      <p:ext uri="{BB962C8B-B14F-4D97-AF65-F5344CB8AC3E}">
        <p14:creationId xmlns:p14="http://schemas.microsoft.com/office/powerpoint/2010/main" val="20238195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9E30C7D-11C1-4A23-8780-B4E9DEAEB9B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20</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F204F857-44AB-4F7E-9932-5DFF89CD9626}"/>
              </a:ext>
            </a:extLst>
          </p:cNvPr>
          <p:cNvSpPr>
            <a:spLocks noGrp="1"/>
          </p:cNvSpPr>
          <p:nvPr>
            <p:ph idx="1"/>
          </p:nvPr>
        </p:nvSpPr>
        <p:spPr/>
        <p:txBody>
          <a:bodyPr/>
          <a:lstStyle/>
          <a:p>
            <a:r>
              <a:rPr lang="zh-CN" altLang="en-US" dirty="0"/>
              <a:t>步骤</a:t>
            </a:r>
            <a:r>
              <a:rPr lang="en-US" altLang="zh-CN" dirty="0"/>
              <a:t>1 – </a:t>
            </a:r>
            <a:r>
              <a:rPr lang="zh-CN" altLang="en-US" dirty="0"/>
              <a:t>预处理</a:t>
            </a:r>
            <a:endParaRPr lang="en-US" altLang="zh-CN" dirty="0"/>
          </a:p>
          <a:p>
            <a:pPr lvl="1"/>
            <a:r>
              <a:rPr lang="zh-CN" altLang="en-US" dirty="0"/>
              <a:t>将</a:t>
            </a:r>
            <a:r>
              <a:rPr lang="en-US" altLang="zh-CN" dirty="0"/>
              <a:t>SAST</a:t>
            </a:r>
            <a:r>
              <a:rPr lang="zh-CN" altLang="en-US" dirty="0"/>
              <a:t>工具的报警转换为：</a:t>
            </a:r>
            <a:endParaRPr lang="en-US" altLang="zh-CN" dirty="0"/>
          </a:p>
          <a:p>
            <a:pPr lvl="2"/>
            <a:r>
              <a:rPr lang="en-US" altLang="zh-CN" b="0" i="0" dirty="0">
                <a:solidFill>
                  <a:srgbClr val="000000"/>
                </a:solidFill>
                <a:effectLst/>
                <a:latin typeface="Arial" panose="020B0604020202020204" pitchFamily="34" charset="0"/>
              </a:rPr>
              <a:t>bug </a:t>
            </a:r>
            <a:r>
              <a:rPr lang="zh-CN" altLang="en-US" b="0" i="0" dirty="0">
                <a:solidFill>
                  <a:srgbClr val="000000"/>
                </a:solidFill>
                <a:effectLst/>
                <a:latin typeface="Arial" panose="020B0604020202020204" pitchFamily="34" charset="0"/>
              </a:rPr>
              <a:t>类型。表示 </a:t>
            </a:r>
            <a:r>
              <a:rPr lang="en-US" altLang="zh-CN" b="0" i="0" dirty="0">
                <a:solidFill>
                  <a:srgbClr val="000000"/>
                </a:solidFill>
                <a:effectLst/>
                <a:latin typeface="Arial" panose="020B0604020202020204" pitchFamily="34" charset="0"/>
              </a:rPr>
              <a:t>bug </a:t>
            </a:r>
            <a:r>
              <a:rPr lang="zh-CN" altLang="en-US" b="0" i="0" dirty="0">
                <a:solidFill>
                  <a:srgbClr val="000000"/>
                </a:solidFill>
                <a:effectLst/>
                <a:latin typeface="Arial" panose="020B0604020202020204" pitchFamily="34" charset="0"/>
              </a:rPr>
              <a:t>的类别，如</a:t>
            </a:r>
            <a:r>
              <a:rPr lang="en-US" altLang="zh-CN" b="0" i="0" dirty="0">
                <a:solidFill>
                  <a:srgbClr val="000000"/>
                </a:solidFill>
                <a:effectLst/>
                <a:latin typeface="Arial" panose="020B0604020202020204" pitchFamily="34" charset="0"/>
              </a:rPr>
              <a:t>null-pointer defer</a:t>
            </a:r>
            <a:r>
              <a:rPr lang="zh-CN" altLang="en-US" b="0" i="0" dirty="0">
                <a:solidFill>
                  <a:srgbClr val="000000"/>
                </a:solidFill>
                <a:effectLst/>
                <a:latin typeface="Arial" panose="020B0604020202020204" pitchFamily="34" charset="0"/>
              </a:rPr>
              <a:t>、</a:t>
            </a:r>
            <a:r>
              <a:rPr lang="en-US" altLang="zh-CN" b="0" i="0" dirty="0">
                <a:solidFill>
                  <a:srgbClr val="000000"/>
                </a:solidFill>
                <a:effectLst/>
                <a:latin typeface="Arial" panose="020B0604020202020204" pitchFamily="34" charset="0"/>
              </a:rPr>
              <a:t>use-after-free</a:t>
            </a:r>
            <a:r>
              <a:rPr lang="zh-CN" altLang="en-US" b="0" i="0" dirty="0">
                <a:solidFill>
                  <a:srgbClr val="000000"/>
                </a:solidFill>
                <a:effectLst/>
                <a:latin typeface="Arial" panose="020B0604020202020204" pitchFamily="34" charset="0"/>
              </a:rPr>
              <a:t>等</a:t>
            </a:r>
            <a:endParaRPr lang="en-US" altLang="zh-CN" b="0" i="0" dirty="0">
              <a:solidFill>
                <a:srgbClr val="000000"/>
              </a:solidFill>
              <a:effectLst/>
              <a:latin typeface="Arial" panose="020B0604020202020204" pitchFamily="34" charset="0"/>
            </a:endParaRPr>
          </a:p>
          <a:p>
            <a:pPr lvl="2"/>
            <a:r>
              <a:rPr lang="en-US" altLang="zh-CN" dirty="0">
                <a:solidFill>
                  <a:srgbClr val="000000"/>
                </a:solidFill>
                <a:latin typeface="Arial" panose="020B0604020202020204" pitchFamily="34" charset="0"/>
              </a:rPr>
              <a:t>f</a:t>
            </a:r>
            <a:r>
              <a:rPr lang="en-US" altLang="zh-CN" b="0" i="0" dirty="0">
                <a:solidFill>
                  <a:srgbClr val="000000"/>
                </a:solidFill>
                <a:effectLst/>
                <a:latin typeface="Arial" panose="020B0604020202020204" pitchFamily="34" charset="0"/>
              </a:rPr>
              <a:t>ile path</a:t>
            </a:r>
            <a:r>
              <a:rPr lang="zh-CN" altLang="en-US" b="0" i="0" dirty="0">
                <a:solidFill>
                  <a:srgbClr val="000000"/>
                </a:solidFill>
                <a:effectLst/>
                <a:latin typeface="Arial" panose="020B0604020202020204" pitchFamily="34" charset="0"/>
              </a:rPr>
              <a:t>。</a:t>
            </a:r>
            <a:r>
              <a:rPr lang="en-US" altLang="zh-CN" b="0" i="0" dirty="0">
                <a:solidFill>
                  <a:srgbClr val="000000"/>
                </a:solidFill>
                <a:effectLst/>
                <a:latin typeface="Arial" panose="020B0604020202020204" pitchFamily="34" charset="0"/>
              </a:rPr>
              <a:t> </a:t>
            </a:r>
            <a:r>
              <a:rPr lang="zh-CN" altLang="en-US" b="0" i="0" dirty="0">
                <a:solidFill>
                  <a:srgbClr val="000000"/>
                </a:solidFill>
                <a:effectLst/>
                <a:latin typeface="Arial" panose="020B0604020202020204" pitchFamily="34" charset="0"/>
              </a:rPr>
              <a:t>表示检测到 </a:t>
            </a:r>
            <a:r>
              <a:rPr lang="en-US" altLang="zh-CN" b="0" i="0" dirty="0">
                <a:solidFill>
                  <a:srgbClr val="000000"/>
                </a:solidFill>
                <a:effectLst/>
                <a:latin typeface="Arial" panose="020B0604020202020204" pitchFamily="34" charset="0"/>
              </a:rPr>
              <a:t>bug </a:t>
            </a:r>
            <a:r>
              <a:rPr lang="zh-CN" altLang="en-US" b="0" i="0" dirty="0">
                <a:solidFill>
                  <a:srgbClr val="000000"/>
                </a:solidFill>
                <a:effectLst/>
                <a:latin typeface="Arial" panose="020B0604020202020204" pitchFamily="34" charset="0"/>
              </a:rPr>
              <a:t>的源代码 </a:t>
            </a:r>
            <a:r>
              <a:rPr lang="en-US" altLang="zh-CN" b="0" i="0" dirty="0">
                <a:solidFill>
                  <a:srgbClr val="000000"/>
                </a:solidFill>
                <a:effectLst/>
                <a:latin typeface="Arial" panose="020B0604020202020204" pitchFamily="34" charset="0"/>
              </a:rPr>
              <a:t>file </a:t>
            </a:r>
            <a:r>
              <a:rPr lang="zh-CN" altLang="en-US" b="0" i="0" dirty="0">
                <a:solidFill>
                  <a:srgbClr val="000000"/>
                </a:solidFill>
                <a:effectLst/>
                <a:latin typeface="Arial" panose="020B0604020202020204" pitchFamily="34" charset="0"/>
              </a:rPr>
              <a:t>的路径</a:t>
            </a:r>
            <a:endParaRPr lang="en-US" altLang="zh-CN" b="0" i="0" dirty="0">
              <a:solidFill>
                <a:srgbClr val="000000"/>
              </a:solidFill>
              <a:effectLst/>
              <a:latin typeface="Arial" panose="020B0604020202020204" pitchFamily="34" charset="0"/>
            </a:endParaRPr>
          </a:p>
          <a:p>
            <a:pPr lvl="2"/>
            <a:r>
              <a:rPr lang="en-US" altLang="zh-CN" dirty="0" err="1">
                <a:solidFill>
                  <a:srgbClr val="000000"/>
                </a:solidFill>
                <a:latin typeface="Arial" panose="020B0604020202020204" pitchFamily="34" charset="0"/>
              </a:rPr>
              <a:t>f</a:t>
            </a:r>
            <a:r>
              <a:rPr lang="en-US" altLang="zh-CN" b="0" i="0" dirty="0" err="1">
                <a:solidFill>
                  <a:srgbClr val="000000"/>
                </a:solidFill>
                <a:effectLst/>
                <a:latin typeface="Arial" panose="020B0604020202020204" pitchFamily="34" charset="0"/>
              </a:rPr>
              <a:t>unc</a:t>
            </a:r>
            <a:r>
              <a:rPr lang="en-US" altLang="zh-CN" b="0" i="0" dirty="0">
                <a:solidFill>
                  <a:srgbClr val="000000"/>
                </a:solidFill>
                <a:effectLst/>
                <a:latin typeface="Arial" panose="020B0604020202020204" pitchFamily="34" charset="0"/>
              </a:rPr>
              <a:t> name</a:t>
            </a:r>
            <a:r>
              <a:rPr lang="zh-CN" altLang="en-US" b="0" i="0" dirty="0">
                <a:solidFill>
                  <a:srgbClr val="000000"/>
                </a:solidFill>
                <a:effectLst/>
                <a:latin typeface="Arial" panose="020B0604020202020204" pitchFamily="34" charset="0"/>
              </a:rPr>
              <a:t>。</a:t>
            </a:r>
            <a:r>
              <a:rPr lang="en-US" altLang="zh-CN" b="0" i="0" dirty="0">
                <a:solidFill>
                  <a:srgbClr val="000000"/>
                </a:solidFill>
                <a:effectLst/>
                <a:latin typeface="Arial" panose="020B0604020202020204" pitchFamily="34" charset="0"/>
              </a:rPr>
              <a:t> </a:t>
            </a:r>
            <a:r>
              <a:rPr lang="zh-CN" altLang="en-US" dirty="0">
                <a:solidFill>
                  <a:srgbClr val="000000"/>
                </a:solidFill>
                <a:latin typeface="Arial" panose="020B0604020202020204" pitchFamily="34" charset="0"/>
              </a:rPr>
              <a:t>文件中</a:t>
            </a:r>
            <a:r>
              <a:rPr lang="zh-CN" altLang="en-US" b="0" i="0" dirty="0">
                <a:solidFill>
                  <a:srgbClr val="000000"/>
                </a:solidFill>
                <a:effectLst/>
                <a:latin typeface="Arial" panose="020B0604020202020204" pitchFamily="34" charset="0"/>
              </a:rPr>
              <a:t>可能发生</a:t>
            </a:r>
            <a:r>
              <a:rPr lang="en-US" altLang="zh-CN" b="0" i="0" dirty="0">
                <a:solidFill>
                  <a:srgbClr val="000000"/>
                </a:solidFill>
                <a:effectLst/>
                <a:latin typeface="Arial" panose="020B0604020202020204" pitchFamily="34" charset="0"/>
              </a:rPr>
              <a:t>bug</a:t>
            </a:r>
            <a:r>
              <a:rPr lang="zh-CN" altLang="en-US" b="0" i="0" dirty="0">
                <a:solidFill>
                  <a:srgbClr val="000000"/>
                </a:solidFill>
                <a:effectLst/>
                <a:latin typeface="Arial" panose="020B0604020202020204" pitchFamily="34" charset="0"/>
              </a:rPr>
              <a:t>的函数。</a:t>
            </a:r>
            <a:endParaRPr lang="en-US" altLang="zh-CN" b="0" i="0" dirty="0">
              <a:solidFill>
                <a:srgbClr val="000000"/>
              </a:solidFill>
              <a:effectLst/>
              <a:latin typeface="Arial" panose="020B0604020202020204" pitchFamily="34" charset="0"/>
            </a:endParaRPr>
          </a:p>
          <a:p>
            <a:pPr lvl="2"/>
            <a:r>
              <a:rPr lang="zh-CN" altLang="en-US" b="0" i="0" dirty="0">
                <a:solidFill>
                  <a:srgbClr val="000000"/>
                </a:solidFill>
                <a:effectLst/>
                <a:latin typeface="Arial" panose="020B0604020202020204" pitchFamily="34" charset="0"/>
              </a:rPr>
              <a:t>错误位置。 </a:t>
            </a:r>
            <a:r>
              <a:rPr lang="en-US" altLang="zh-CN" b="0" i="0" dirty="0">
                <a:solidFill>
                  <a:srgbClr val="000000"/>
                </a:solidFill>
                <a:effectLst/>
                <a:latin typeface="Arial" panose="020B0604020202020204" pitchFamily="34" charset="0"/>
              </a:rPr>
              <a:t>bug</a:t>
            </a:r>
            <a:r>
              <a:rPr lang="zh-CN" altLang="en-US" b="0" i="0" dirty="0">
                <a:solidFill>
                  <a:srgbClr val="000000"/>
                </a:solidFill>
                <a:effectLst/>
                <a:latin typeface="Arial" panose="020B0604020202020204" pitchFamily="34" charset="0"/>
              </a:rPr>
              <a:t>的行号和列号</a:t>
            </a:r>
            <a:endParaRPr lang="en-US" altLang="zh-CN" b="0" i="0" dirty="0">
              <a:solidFill>
                <a:srgbClr val="000000"/>
              </a:solidFill>
              <a:effectLst/>
              <a:latin typeface="Arial" panose="020B0604020202020204" pitchFamily="34" charset="0"/>
            </a:endParaRPr>
          </a:p>
          <a:p>
            <a:pPr lvl="2"/>
            <a:r>
              <a:rPr lang="en-US" altLang="zh-CN" dirty="0"/>
              <a:t>error trace</a:t>
            </a:r>
            <a:r>
              <a:rPr lang="zh-CN" altLang="en-US" dirty="0">
                <a:solidFill>
                  <a:srgbClr val="000000"/>
                </a:solidFill>
                <a:latin typeface="Arial" panose="020B0604020202020204" pitchFamily="34" charset="0"/>
              </a:rPr>
              <a:t>。导致</a:t>
            </a:r>
            <a:r>
              <a:rPr lang="en-US" altLang="zh-CN" dirty="0">
                <a:solidFill>
                  <a:srgbClr val="000000"/>
                </a:solidFill>
                <a:latin typeface="Arial" panose="020B0604020202020204" pitchFamily="34" charset="0"/>
              </a:rPr>
              <a:t>bug</a:t>
            </a:r>
            <a:r>
              <a:rPr lang="zh-CN" altLang="en-US" dirty="0">
                <a:solidFill>
                  <a:srgbClr val="000000"/>
                </a:solidFill>
                <a:latin typeface="Arial" panose="020B0604020202020204" pitchFamily="34" charset="0"/>
              </a:rPr>
              <a:t>的</a:t>
            </a:r>
            <a:r>
              <a:rPr lang="en-US" altLang="zh-CN" dirty="0">
                <a:solidFill>
                  <a:srgbClr val="000000"/>
                </a:solidFill>
                <a:latin typeface="Arial" panose="020B0604020202020204" pitchFamily="34" charset="0"/>
              </a:rPr>
              <a:t>stack trace</a:t>
            </a:r>
          </a:p>
          <a:p>
            <a:pPr lvl="2"/>
            <a:r>
              <a:rPr lang="zh-CN" altLang="en-US" dirty="0">
                <a:solidFill>
                  <a:srgbClr val="000000"/>
                </a:solidFill>
                <a:latin typeface="Arial" panose="020B0604020202020204" pitchFamily="34" charset="0"/>
              </a:rPr>
              <a:t>以自然语言描述的</a:t>
            </a:r>
            <a:r>
              <a:rPr lang="en-US" altLang="zh-CN" dirty="0">
                <a:solidFill>
                  <a:srgbClr val="000000"/>
                </a:solidFill>
                <a:latin typeface="Arial" panose="020B0604020202020204" pitchFamily="34" charset="0"/>
              </a:rPr>
              <a:t>bug</a:t>
            </a:r>
            <a:r>
              <a:rPr lang="zh-CN" altLang="en-US" dirty="0">
                <a:solidFill>
                  <a:srgbClr val="000000"/>
                </a:solidFill>
                <a:latin typeface="Arial" panose="020B0604020202020204" pitchFamily="34" charset="0"/>
              </a:rPr>
              <a:t>问题</a:t>
            </a:r>
            <a:endParaRPr lang="zh-CN" altLang="en-US" dirty="0"/>
          </a:p>
        </p:txBody>
      </p:sp>
      <p:sp>
        <p:nvSpPr>
          <p:cNvPr id="4" name="标题 3">
            <a:extLst>
              <a:ext uri="{FF2B5EF4-FFF2-40B4-BE49-F238E27FC236}">
                <a16:creationId xmlns:a16="http://schemas.microsoft.com/office/drawing/2014/main" id="{7D9BE3DB-CD8E-4577-B46A-6217219C7A72}"/>
              </a:ext>
            </a:extLst>
          </p:cNvPr>
          <p:cNvSpPr>
            <a:spLocks noGrp="1"/>
          </p:cNvSpPr>
          <p:nvPr>
            <p:ph type="title"/>
          </p:nvPr>
        </p:nvSpPr>
        <p:spPr/>
        <p:txBody>
          <a:bodyPr/>
          <a:lstStyle/>
          <a:p>
            <a:r>
              <a:rPr lang="en-US" altLang="zh-CN" dirty="0"/>
              <a:t>METHODOLOGY</a:t>
            </a:r>
            <a:endParaRPr lang="zh-CN" altLang="en-US" dirty="0"/>
          </a:p>
        </p:txBody>
      </p:sp>
      <p:pic>
        <p:nvPicPr>
          <p:cNvPr id="7" name="图片 6">
            <a:extLst>
              <a:ext uri="{FF2B5EF4-FFF2-40B4-BE49-F238E27FC236}">
                <a16:creationId xmlns:a16="http://schemas.microsoft.com/office/drawing/2014/main" id="{337C1DB9-1644-489F-8275-7278E545679D}"/>
              </a:ext>
            </a:extLst>
          </p:cNvPr>
          <p:cNvPicPr>
            <a:picLocks noChangeAspect="1"/>
          </p:cNvPicPr>
          <p:nvPr/>
        </p:nvPicPr>
        <p:blipFill>
          <a:blip r:embed="rId2"/>
          <a:stretch>
            <a:fillRect/>
          </a:stretch>
        </p:blipFill>
        <p:spPr>
          <a:xfrm>
            <a:off x="6145479" y="3429000"/>
            <a:ext cx="4822703" cy="1760922"/>
          </a:xfrm>
          <a:prstGeom prst="rect">
            <a:avLst/>
          </a:prstGeom>
        </p:spPr>
      </p:pic>
    </p:spTree>
    <p:extLst>
      <p:ext uri="{BB962C8B-B14F-4D97-AF65-F5344CB8AC3E}">
        <p14:creationId xmlns:p14="http://schemas.microsoft.com/office/powerpoint/2010/main" val="6768406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9E30C7D-11C1-4A23-8780-B4E9DEAEB9B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21</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F204F857-44AB-4F7E-9932-5DFF89CD9626}"/>
              </a:ext>
            </a:extLst>
          </p:cNvPr>
          <p:cNvSpPr>
            <a:spLocks noGrp="1"/>
          </p:cNvSpPr>
          <p:nvPr>
            <p:ph idx="1"/>
          </p:nvPr>
        </p:nvSpPr>
        <p:spPr/>
        <p:txBody>
          <a:bodyPr/>
          <a:lstStyle/>
          <a:p>
            <a:r>
              <a:rPr lang="zh-CN" altLang="en-US" dirty="0"/>
              <a:t>步骤</a:t>
            </a:r>
            <a:r>
              <a:rPr lang="en-US" altLang="zh-CN" dirty="0"/>
              <a:t>2 – </a:t>
            </a:r>
            <a:r>
              <a:rPr lang="zh-CN" altLang="en-US" dirty="0"/>
              <a:t>基于程序依赖性分析的代码片段提取</a:t>
            </a:r>
            <a:endParaRPr lang="en-US" altLang="zh-CN" dirty="0"/>
          </a:p>
          <a:p>
            <a:pPr lvl="1"/>
            <a:r>
              <a:rPr lang="zh-CN" altLang="en-US" dirty="0"/>
              <a:t>基于先前的经典</a:t>
            </a:r>
            <a:r>
              <a:rPr lang="en-US" altLang="zh-CN" dirty="0"/>
              <a:t>PA</a:t>
            </a:r>
            <a:r>
              <a:rPr lang="zh-CN" altLang="en-US" dirty="0"/>
              <a:t>工作（</a:t>
            </a:r>
            <a:r>
              <a:rPr lang="zh-CN" altLang="en-US" dirty="0">
                <a:hlinkClick r:id="rId2"/>
              </a:rPr>
              <a:t>程序依赖图</a:t>
            </a:r>
            <a:r>
              <a:rPr lang="zh-CN" altLang="en-US" dirty="0"/>
              <a:t>，</a:t>
            </a:r>
            <a:r>
              <a:rPr lang="zh-CN" altLang="en-US" dirty="0">
                <a:hlinkClick r:id="rId3"/>
              </a:rPr>
              <a:t>依赖关系</a:t>
            </a:r>
            <a:r>
              <a:rPr lang="zh-CN" altLang="en-US" dirty="0"/>
              <a:t>）</a:t>
            </a:r>
            <a:endParaRPr lang="en-US" altLang="zh-CN" dirty="0"/>
          </a:p>
          <a:p>
            <a:pPr lvl="1"/>
            <a:r>
              <a:rPr lang="zh-CN" altLang="en-US" dirty="0"/>
              <a:t>基于</a:t>
            </a:r>
            <a:r>
              <a:rPr lang="en-US" altLang="zh-CN" dirty="0"/>
              <a:t>worklist</a:t>
            </a:r>
            <a:r>
              <a:rPr lang="zh-CN" altLang="en-US" dirty="0"/>
              <a:t>算法，提取和</a:t>
            </a:r>
            <a:r>
              <a:rPr lang="en-US" altLang="zh-CN" dirty="0"/>
              <a:t>bug</a:t>
            </a:r>
            <a:r>
              <a:rPr lang="zh-CN" altLang="en-US" dirty="0"/>
              <a:t>相关的代码</a:t>
            </a:r>
            <a:endParaRPr lang="en-US" altLang="zh-CN" dirty="0"/>
          </a:p>
          <a:p>
            <a:pPr lvl="1"/>
            <a:endParaRPr lang="zh-CN" altLang="en-US" dirty="0"/>
          </a:p>
        </p:txBody>
      </p:sp>
      <p:sp>
        <p:nvSpPr>
          <p:cNvPr id="4" name="标题 3">
            <a:extLst>
              <a:ext uri="{FF2B5EF4-FFF2-40B4-BE49-F238E27FC236}">
                <a16:creationId xmlns:a16="http://schemas.microsoft.com/office/drawing/2014/main" id="{7D9BE3DB-CD8E-4577-B46A-6217219C7A72}"/>
              </a:ext>
            </a:extLst>
          </p:cNvPr>
          <p:cNvSpPr>
            <a:spLocks noGrp="1"/>
          </p:cNvSpPr>
          <p:nvPr>
            <p:ph type="title"/>
          </p:nvPr>
        </p:nvSpPr>
        <p:spPr/>
        <p:txBody>
          <a:bodyPr/>
          <a:lstStyle/>
          <a:p>
            <a:r>
              <a:rPr lang="en-US" altLang="zh-CN" dirty="0"/>
              <a:t>METHODOLOGY</a:t>
            </a:r>
            <a:endParaRPr lang="zh-CN" altLang="en-US" dirty="0"/>
          </a:p>
        </p:txBody>
      </p:sp>
      <p:pic>
        <p:nvPicPr>
          <p:cNvPr id="9" name="图片 8">
            <a:extLst>
              <a:ext uri="{FF2B5EF4-FFF2-40B4-BE49-F238E27FC236}">
                <a16:creationId xmlns:a16="http://schemas.microsoft.com/office/drawing/2014/main" id="{4BAA6CAA-0BE7-4351-9835-0BA08D5023D3}"/>
              </a:ext>
            </a:extLst>
          </p:cNvPr>
          <p:cNvPicPr>
            <a:picLocks noChangeAspect="1"/>
          </p:cNvPicPr>
          <p:nvPr/>
        </p:nvPicPr>
        <p:blipFill>
          <a:blip r:embed="rId4"/>
          <a:stretch>
            <a:fillRect/>
          </a:stretch>
        </p:blipFill>
        <p:spPr>
          <a:xfrm>
            <a:off x="2661615" y="3085171"/>
            <a:ext cx="6641590" cy="1531434"/>
          </a:xfrm>
          <a:prstGeom prst="rect">
            <a:avLst/>
          </a:prstGeom>
        </p:spPr>
      </p:pic>
    </p:spTree>
    <p:extLst>
      <p:ext uri="{BB962C8B-B14F-4D97-AF65-F5344CB8AC3E}">
        <p14:creationId xmlns:p14="http://schemas.microsoft.com/office/powerpoint/2010/main" val="40194047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8274786-06C5-4DC6-8A9C-6CE4C1F7689C}"/>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FCFA9E94-EA0D-4B87-B112-1D87F899508E}"/>
              </a:ext>
            </a:extLst>
          </p:cNvPr>
          <p:cNvSpPr>
            <a:spLocks noGrp="1"/>
          </p:cNvSpPr>
          <p:nvPr>
            <p:ph idx="1"/>
          </p:nvPr>
        </p:nvSpPr>
        <p:spPr/>
        <p:txBody>
          <a:bodyPr/>
          <a:lstStyle/>
          <a:p>
            <a:r>
              <a:rPr lang="zh-CN" altLang="en-US" dirty="0"/>
              <a:t>步骤</a:t>
            </a:r>
            <a:r>
              <a:rPr lang="en-US" altLang="zh-CN" dirty="0"/>
              <a:t>3 – prompt</a:t>
            </a:r>
            <a:r>
              <a:rPr lang="zh-CN" altLang="en-US" dirty="0"/>
              <a:t>设计</a:t>
            </a:r>
            <a:endParaRPr lang="en-US" altLang="zh-CN" dirty="0"/>
          </a:p>
          <a:p>
            <a:pPr lvl="1"/>
            <a:r>
              <a:rPr lang="zh-CN" altLang="en-US" dirty="0"/>
              <a:t>基于两种</a:t>
            </a:r>
            <a:r>
              <a:rPr lang="en-US" altLang="zh-CN" dirty="0"/>
              <a:t>advanced prompt techniques</a:t>
            </a:r>
          </a:p>
          <a:p>
            <a:pPr lvl="2"/>
            <a:r>
              <a:rPr lang="en-US" altLang="zh-CN" dirty="0"/>
              <a:t>Chain-of-Thought (</a:t>
            </a:r>
            <a:r>
              <a:rPr lang="en-US" altLang="zh-CN" dirty="0" err="1"/>
              <a:t>CoT</a:t>
            </a:r>
            <a:r>
              <a:rPr lang="en-US" altLang="zh-CN" dirty="0"/>
              <a:t>)</a:t>
            </a:r>
          </a:p>
          <a:p>
            <a:pPr lvl="2"/>
            <a:r>
              <a:rPr lang="en-US" altLang="zh-CN" dirty="0"/>
              <a:t>Few-shot Prompting.</a:t>
            </a:r>
          </a:p>
          <a:p>
            <a:pPr lvl="1"/>
            <a:r>
              <a:rPr lang="zh-CN" altLang="en-US" dirty="0"/>
              <a:t>有关各种高级</a:t>
            </a:r>
            <a:r>
              <a:rPr lang="en-US" altLang="zh-CN" dirty="0"/>
              <a:t>prompt</a:t>
            </a:r>
            <a:r>
              <a:rPr lang="zh-CN" altLang="en-US" dirty="0"/>
              <a:t>，可以看总结的</a:t>
            </a:r>
            <a:r>
              <a:rPr lang="en-US" altLang="zh-CN" dirty="0">
                <a:hlinkClick r:id="rId2"/>
              </a:rPr>
              <a:t>advanced prompt techniques-</a:t>
            </a:r>
            <a:r>
              <a:rPr lang="zh-CN" altLang="en-US" dirty="0">
                <a:hlinkClick r:id="rId2"/>
              </a:rPr>
              <a:t>思维导图</a:t>
            </a:r>
            <a:endParaRPr lang="en-US" altLang="zh-CN" dirty="0"/>
          </a:p>
          <a:p>
            <a:endParaRPr lang="zh-CN" altLang="en-US" dirty="0"/>
          </a:p>
        </p:txBody>
      </p:sp>
      <p:sp>
        <p:nvSpPr>
          <p:cNvPr id="4" name="标题 3">
            <a:extLst>
              <a:ext uri="{FF2B5EF4-FFF2-40B4-BE49-F238E27FC236}">
                <a16:creationId xmlns:a16="http://schemas.microsoft.com/office/drawing/2014/main" id="{C8CC39D4-0544-426C-8E36-C73A04C22124}"/>
              </a:ext>
            </a:extLst>
          </p:cNvPr>
          <p:cNvSpPr>
            <a:spLocks noGrp="1"/>
          </p:cNvSpPr>
          <p:nvPr>
            <p:ph type="title"/>
          </p:nvPr>
        </p:nvSpPr>
        <p:spPr/>
        <p:txBody>
          <a:bodyPr/>
          <a:lstStyle/>
          <a:p>
            <a:r>
              <a:rPr lang="en-US" altLang="zh-CN" dirty="0"/>
              <a:t>METHODOLOGY</a:t>
            </a:r>
            <a:endParaRPr lang="zh-CN" altLang="en-US" dirty="0"/>
          </a:p>
        </p:txBody>
      </p:sp>
      <p:pic>
        <p:nvPicPr>
          <p:cNvPr id="6" name="图片 5">
            <a:extLst>
              <a:ext uri="{FF2B5EF4-FFF2-40B4-BE49-F238E27FC236}">
                <a16:creationId xmlns:a16="http://schemas.microsoft.com/office/drawing/2014/main" id="{F7858857-B409-4B89-BA5D-C7D1899ABEB2}"/>
              </a:ext>
            </a:extLst>
          </p:cNvPr>
          <p:cNvPicPr>
            <a:picLocks noChangeAspect="1"/>
          </p:cNvPicPr>
          <p:nvPr/>
        </p:nvPicPr>
        <p:blipFill>
          <a:blip r:embed="rId3"/>
          <a:stretch>
            <a:fillRect/>
          </a:stretch>
        </p:blipFill>
        <p:spPr>
          <a:xfrm>
            <a:off x="1966555" y="3444326"/>
            <a:ext cx="7801375" cy="2534900"/>
          </a:xfrm>
          <a:prstGeom prst="rect">
            <a:avLst/>
          </a:prstGeom>
        </p:spPr>
      </p:pic>
    </p:spTree>
    <p:extLst>
      <p:ext uri="{BB962C8B-B14F-4D97-AF65-F5344CB8AC3E}">
        <p14:creationId xmlns:p14="http://schemas.microsoft.com/office/powerpoint/2010/main" val="41992236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8274786-06C5-4DC6-8A9C-6CE4C1F7689C}"/>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FCFA9E94-EA0D-4B87-B112-1D87F899508E}"/>
              </a:ext>
            </a:extLst>
          </p:cNvPr>
          <p:cNvSpPr>
            <a:spLocks noGrp="1"/>
          </p:cNvSpPr>
          <p:nvPr>
            <p:ph idx="1"/>
          </p:nvPr>
        </p:nvSpPr>
        <p:spPr/>
        <p:txBody>
          <a:bodyPr/>
          <a:lstStyle/>
          <a:p>
            <a:r>
              <a:rPr lang="zh-CN" altLang="en-US" dirty="0"/>
              <a:t>步骤</a:t>
            </a:r>
            <a:r>
              <a:rPr lang="en-US" altLang="zh-CN" dirty="0"/>
              <a:t>4 – </a:t>
            </a:r>
            <a:r>
              <a:rPr lang="zh-CN" altLang="en-US" dirty="0"/>
              <a:t>后处理</a:t>
            </a:r>
            <a:endParaRPr lang="en-US" altLang="zh-CN" dirty="0"/>
          </a:p>
          <a:p>
            <a:pPr lvl="1"/>
            <a:r>
              <a:rPr lang="zh-CN" altLang="en-US" dirty="0"/>
              <a:t>基于</a:t>
            </a:r>
            <a:r>
              <a:rPr lang="en-US" altLang="zh-CN" dirty="0"/>
              <a:t>self-consistency</a:t>
            </a:r>
          </a:p>
          <a:p>
            <a:pPr lvl="1"/>
            <a:r>
              <a:rPr lang="zh-CN" altLang="en-US" dirty="0"/>
              <a:t>对</a:t>
            </a:r>
            <a:r>
              <a:rPr lang="en-US" altLang="zh-CN" dirty="0"/>
              <a:t>LLM</a:t>
            </a:r>
            <a:r>
              <a:rPr lang="zh-CN" altLang="en-US" dirty="0"/>
              <a:t>的结果基于一致性评分，一致性达到</a:t>
            </a:r>
            <a:r>
              <a:rPr lang="en-US" altLang="zh-CN" dirty="0"/>
              <a:t>0.7</a:t>
            </a:r>
            <a:r>
              <a:rPr lang="zh-CN" altLang="en-US" dirty="0"/>
              <a:t>再采信</a:t>
            </a:r>
          </a:p>
        </p:txBody>
      </p:sp>
      <p:sp>
        <p:nvSpPr>
          <p:cNvPr id="4" name="标题 3">
            <a:extLst>
              <a:ext uri="{FF2B5EF4-FFF2-40B4-BE49-F238E27FC236}">
                <a16:creationId xmlns:a16="http://schemas.microsoft.com/office/drawing/2014/main" id="{C8CC39D4-0544-426C-8E36-C73A04C22124}"/>
              </a:ext>
            </a:extLst>
          </p:cNvPr>
          <p:cNvSpPr>
            <a:spLocks noGrp="1"/>
          </p:cNvSpPr>
          <p:nvPr>
            <p:ph type="title"/>
          </p:nvPr>
        </p:nvSpPr>
        <p:spPr/>
        <p:txBody>
          <a:bodyPr/>
          <a:lstStyle/>
          <a:p>
            <a:r>
              <a:rPr lang="en-US" altLang="zh-CN" dirty="0"/>
              <a:t>METHODOLOGY</a:t>
            </a:r>
            <a:endParaRPr lang="zh-CN" altLang="en-US" dirty="0"/>
          </a:p>
        </p:txBody>
      </p:sp>
      <p:pic>
        <p:nvPicPr>
          <p:cNvPr id="7" name="图片 6">
            <a:extLst>
              <a:ext uri="{FF2B5EF4-FFF2-40B4-BE49-F238E27FC236}">
                <a16:creationId xmlns:a16="http://schemas.microsoft.com/office/drawing/2014/main" id="{1560AB2B-CF7F-4E10-AA13-687751920795}"/>
              </a:ext>
            </a:extLst>
          </p:cNvPr>
          <p:cNvPicPr>
            <a:picLocks noChangeAspect="1"/>
          </p:cNvPicPr>
          <p:nvPr/>
        </p:nvPicPr>
        <p:blipFill>
          <a:blip r:embed="rId2"/>
          <a:stretch>
            <a:fillRect/>
          </a:stretch>
        </p:blipFill>
        <p:spPr>
          <a:xfrm>
            <a:off x="2355669" y="3339790"/>
            <a:ext cx="7186050" cy="2176346"/>
          </a:xfrm>
          <a:prstGeom prst="rect">
            <a:avLst/>
          </a:prstGeom>
        </p:spPr>
      </p:pic>
    </p:spTree>
    <p:extLst>
      <p:ext uri="{BB962C8B-B14F-4D97-AF65-F5344CB8AC3E}">
        <p14:creationId xmlns:p14="http://schemas.microsoft.com/office/powerpoint/2010/main" val="2802478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21CEBA3-B784-4C48-BE3F-9A8A949143C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24</a:t>
            </a:fld>
            <a:endParaRPr lang="zh-CN" altLang="en-US" dirty="0">
              <a:solidFill>
                <a:prstClr val="black">
                  <a:lumMod val="75000"/>
                  <a:lumOff val="25000"/>
                </a:prstClr>
              </a:solidFill>
            </a:endParaRPr>
          </a:p>
        </p:txBody>
      </p:sp>
      <p:pic>
        <p:nvPicPr>
          <p:cNvPr id="6" name="内容占位符 5">
            <a:extLst>
              <a:ext uri="{FF2B5EF4-FFF2-40B4-BE49-F238E27FC236}">
                <a16:creationId xmlns:a16="http://schemas.microsoft.com/office/drawing/2014/main" id="{4ECC99FD-E81B-4A17-B458-85C60F9C2714}"/>
              </a:ext>
            </a:extLst>
          </p:cNvPr>
          <p:cNvPicPr>
            <a:picLocks noGrp="1" noChangeAspect="1"/>
          </p:cNvPicPr>
          <p:nvPr>
            <p:ph idx="1"/>
          </p:nvPr>
        </p:nvPicPr>
        <p:blipFill>
          <a:blip r:embed="rId2"/>
          <a:stretch>
            <a:fillRect/>
          </a:stretch>
        </p:blipFill>
        <p:spPr>
          <a:xfrm>
            <a:off x="2085415" y="908731"/>
            <a:ext cx="8021169" cy="2429214"/>
          </a:xfrm>
        </p:spPr>
      </p:pic>
      <p:sp>
        <p:nvSpPr>
          <p:cNvPr id="4" name="标题 3">
            <a:extLst>
              <a:ext uri="{FF2B5EF4-FFF2-40B4-BE49-F238E27FC236}">
                <a16:creationId xmlns:a16="http://schemas.microsoft.com/office/drawing/2014/main" id="{5322636D-6348-4C3C-9887-73BE2032DD05}"/>
              </a:ext>
            </a:extLst>
          </p:cNvPr>
          <p:cNvSpPr>
            <a:spLocks noGrp="1"/>
          </p:cNvSpPr>
          <p:nvPr>
            <p:ph type="title"/>
          </p:nvPr>
        </p:nvSpPr>
        <p:spPr/>
        <p:txBody>
          <a:bodyPr/>
          <a:lstStyle/>
          <a:p>
            <a:r>
              <a:rPr lang="en-US" altLang="zh-CN" dirty="0"/>
              <a:t>EVALUATION</a:t>
            </a:r>
            <a:endParaRPr lang="zh-CN" altLang="en-US" dirty="0"/>
          </a:p>
        </p:txBody>
      </p:sp>
      <p:pic>
        <p:nvPicPr>
          <p:cNvPr id="8" name="图片 7">
            <a:extLst>
              <a:ext uri="{FF2B5EF4-FFF2-40B4-BE49-F238E27FC236}">
                <a16:creationId xmlns:a16="http://schemas.microsoft.com/office/drawing/2014/main" id="{B3202B39-B682-45C7-BFBB-A7E9CAC16859}"/>
              </a:ext>
            </a:extLst>
          </p:cNvPr>
          <p:cNvPicPr>
            <a:picLocks noChangeAspect="1"/>
          </p:cNvPicPr>
          <p:nvPr/>
        </p:nvPicPr>
        <p:blipFill>
          <a:blip r:embed="rId3"/>
          <a:stretch>
            <a:fillRect/>
          </a:stretch>
        </p:blipFill>
        <p:spPr>
          <a:xfrm>
            <a:off x="2023493" y="3476410"/>
            <a:ext cx="8145012" cy="3162741"/>
          </a:xfrm>
          <a:prstGeom prst="rect">
            <a:avLst/>
          </a:prstGeom>
        </p:spPr>
      </p:pic>
    </p:spTree>
    <p:extLst>
      <p:ext uri="{BB962C8B-B14F-4D97-AF65-F5344CB8AC3E}">
        <p14:creationId xmlns:p14="http://schemas.microsoft.com/office/powerpoint/2010/main" val="40787570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cxnSp>
        <p:nvCxnSpPr>
          <p:cNvPr id="383" name="Google Shape;383;p28"/>
          <p:cNvCxnSpPr/>
          <p:nvPr/>
        </p:nvCxnSpPr>
        <p:spPr>
          <a:xfrm rot="10800000" flipH="1">
            <a:off x="1860883" y="5032705"/>
            <a:ext cx="8380800" cy="36600"/>
          </a:xfrm>
          <a:prstGeom prst="straightConnector1">
            <a:avLst/>
          </a:prstGeom>
          <a:noFill/>
          <a:ln w="9525" cap="flat" cmpd="sng">
            <a:solidFill>
              <a:srgbClr val="D8D8D8"/>
            </a:solidFill>
            <a:prstDash val="solid"/>
            <a:round/>
            <a:headEnd type="none" w="sm" len="sm"/>
            <a:tailEnd type="none" w="sm" len="sm"/>
          </a:ln>
        </p:spPr>
      </p:cxnSp>
      <p:sp>
        <p:nvSpPr>
          <p:cNvPr id="385" name="Google Shape;385;p28"/>
          <p:cNvSpPr/>
          <p:nvPr/>
        </p:nvSpPr>
        <p:spPr>
          <a:xfrm>
            <a:off x="626328" y="313868"/>
            <a:ext cx="2817000" cy="7695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1" i="0" u="none" strike="noStrike" cap="none" dirty="0">
                <a:solidFill>
                  <a:schemeClr val="accent1"/>
                </a:solidFill>
                <a:latin typeface="Arial"/>
                <a:ea typeface="Arial"/>
                <a:cs typeface="Arial"/>
                <a:sym typeface="Arial"/>
              </a:rPr>
              <a:t>S4Plus-USTC</a:t>
            </a:r>
            <a:endParaRPr dirty="0"/>
          </a:p>
        </p:txBody>
      </p:sp>
      <p:pic>
        <p:nvPicPr>
          <p:cNvPr id="386" name="Google Shape;386;p28"/>
          <p:cNvPicPr preferRelativeResize="0"/>
          <p:nvPr/>
        </p:nvPicPr>
        <p:blipFill rotWithShape="1">
          <a:blip r:embed="rId3">
            <a:alphaModFix/>
          </a:blip>
          <a:srcRect/>
          <a:stretch/>
        </p:blipFill>
        <p:spPr>
          <a:xfrm>
            <a:off x="8131661" y="313868"/>
            <a:ext cx="3506729" cy="587376"/>
          </a:xfrm>
          <a:prstGeom prst="rect">
            <a:avLst/>
          </a:prstGeom>
          <a:noFill/>
          <a:ln>
            <a:noFill/>
          </a:ln>
        </p:spPr>
      </p:pic>
      <p:grpSp>
        <p:nvGrpSpPr>
          <p:cNvPr id="387" name="Google Shape;387;p28"/>
          <p:cNvGrpSpPr/>
          <p:nvPr/>
        </p:nvGrpSpPr>
        <p:grpSpPr>
          <a:xfrm>
            <a:off x="1320007" y="2345555"/>
            <a:ext cx="9666100" cy="1202645"/>
            <a:chOff x="995044" y="1856477"/>
            <a:chExt cx="7153801" cy="1202645"/>
          </a:xfrm>
        </p:grpSpPr>
        <p:sp>
          <p:nvSpPr>
            <p:cNvPr id="388" name="Google Shape;388;p28"/>
            <p:cNvSpPr/>
            <p:nvPr/>
          </p:nvSpPr>
          <p:spPr>
            <a:xfrm>
              <a:off x="995044" y="1951222"/>
              <a:ext cx="7153800" cy="1107900"/>
            </a:xfrm>
            <a:prstGeom prst="roundRect">
              <a:avLst>
                <a:gd name="adj" fmla="val 0"/>
              </a:avLst>
            </a:prstGeom>
            <a:noFill/>
            <a:ln>
              <a:noFill/>
            </a:ln>
          </p:spPr>
          <p:txBody>
            <a:bodyPr spcFirstLastPara="1" wrap="square" lIns="0" tIns="0" rIns="0" bIns="0" anchor="ctr" anchorCtr="0">
              <a:noAutofit/>
            </a:bodyPr>
            <a:lstStyle/>
            <a:p>
              <a:pPr algn="ctr">
                <a:buClr>
                  <a:srgbClr val="0000CC"/>
                </a:buClr>
                <a:buSzPts val="2400"/>
              </a:pPr>
              <a:r>
                <a:rPr lang="en-US" altLang="zh-CN" sz="2400" dirty="0" err="1"/>
                <a:t>RepairAgent</a:t>
              </a:r>
              <a:r>
                <a:rPr lang="en-US" altLang="zh-CN" sz="2400" dirty="0"/>
                <a:t>: An Autonomous, LLM-Based Agent for Program Repair</a:t>
              </a:r>
              <a:br>
                <a:rPr lang="en-US" altLang="zh-CN" sz="2400" dirty="0"/>
              </a:br>
              <a:endParaRPr lang="en-US" sz="2400" dirty="0"/>
            </a:p>
          </p:txBody>
        </p:sp>
        <p:grpSp>
          <p:nvGrpSpPr>
            <p:cNvPr id="389" name="Google Shape;389;p28"/>
            <p:cNvGrpSpPr/>
            <p:nvPr/>
          </p:nvGrpSpPr>
          <p:grpSpPr>
            <a:xfrm>
              <a:off x="995045" y="1856477"/>
              <a:ext cx="7153800" cy="964245"/>
              <a:chOff x="631309" y="1723634"/>
              <a:chExt cx="7153800" cy="964245"/>
            </a:xfrm>
          </p:grpSpPr>
          <p:cxnSp>
            <p:nvCxnSpPr>
              <p:cNvPr id="390" name="Google Shape;390;p28"/>
              <p:cNvCxnSpPr/>
              <p:nvPr/>
            </p:nvCxnSpPr>
            <p:spPr>
              <a:xfrm>
                <a:off x="631309" y="1723634"/>
                <a:ext cx="7153800" cy="0"/>
              </a:xfrm>
              <a:prstGeom prst="straightConnector1">
                <a:avLst/>
              </a:prstGeom>
              <a:gradFill>
                <a:gsLst>
                  <a:gs pos="0">
                    <a:schemeClr val="lt1"/>
                  </a:gs>
                  <a:gs pos="69000">
                    <a:schemeClr val="lt1"/>
                  </a:gs>
                  <a:gs pos="88000">
                    <a:srgbClr val="FFFFFF">
                      <a:alpha val="0"/>
                    </a:srgbClr>
                  </a:gs>
                  <a:gs pos="100000">
                    <a:srgbClr val="FFFFFF">
                      <a:alpha val="0"/>
                    </a:srgbClr>
                  </a:gs>
                </a:gsLst>
                <a:lin ang="1800004" scaled="0"/>
              </a:gradFill>
              <a:ln w="25400" cap="flat" cmpd="sng">
                <a:solidFill>
                  <a:srgbClr val="4B98FF"/>
                </a:solidFill>
                <a:prstDash val="solid"/>
                <a:miter lim="800000"/>
                <a:headEnd type="none" w="sm" len="sm"/>
                <a:tailEnd type="none" w="sm" len="sm"/>
              </a:ln>
            </p:spPr>
          </p:cxnSp>
          <p:cxnSp>
            <p:nvCxnSpPr>
              <p:cNvPr id="391" name="Google Shape;391;p28"/>
              <p:cNvCxnSpPr/>
              <p:nvPr/>
            </p:nvCxnSpPr>
            <p:spPr>
              <a:xfrm>
                <a:off x="631309" y="2687879"/>
                <a:ext cx="7153800" cy="0"/>
              </a:xfrm>
              <a:prstGeom prst="straightConnector1">
                <a:avLst/>
              </a:prstGeom>
              <a:gradFill>
                <a:gsLst>
                  <a:gs pos="0">
                    <a:schemeClr val="lt1"/>
                  </a:gs>
                  <a:gs pos="69000">
                    <a:schemeClr val="lt1"/>
                  </a:gs>
                  <a:gs pos="88000">
                    <a:srgbClr val="FFFFFF">
                      <a:alpha val="0"/>
                    </a:srgbClr>
                  </a:gs>
                  <a:gs pos="100000">
                    <a:srgbClr val="FFFFFF">
                      <a:alpha val="0"/>
                    </a:srgbClr>
                  </a:gs>
                </a:gsLst>
                <a:lin ang="1800004" scaled="0"/>
              </a:gradFill>
              <a:ln w="25400" cap="flat" cmpd="sng">
                <a:solidFill>
                  <a:srgbClr val="4B98FF"/>
                </a:solidFill>
                <a:prstDash val="solid"/>
                <a:miter lim="800000"/>
                <a:headEnd type="none" w="sm" len="sm"/>
                <a:tailEnd type="none" w="sm" len="sm"/>
              </a:ln>
            </p:spPr>
          </p:cxnSp>
        </p:grpSp>
      </p:grpSp>
      <p:grpSp>
        <p:nvGrpSpPr>
          <p:cNvPr id="392" name="Google Shape;392;p28"/>
          <p:cNvGrpSpPr/>
          <p:nvPr/>
        </p:nvGrpSpPr>
        <p:grpSpPr>
          <a:xfrm>
            <a:off x="3667788" y="4162384"/>
            <a:ext cx="5190323" cy="501546"/>
            <a:chOff x="2765915" y="4277296"/>
            <a:chExt cx="1391806" cy="821265"/>
          </a:xfrm>
        </p:grpSpPr>
        <p:sp>
          <p:nvSpPr>
            <p:cNvPr id="393" name="Google Shape;393;p28"/>
            <p:cNvSpPr txBox="1"/>
            <p:nvPr/>
          </p:nvSpPr>
          <p:spPr>
            <a:xfrm>
              <a:off x="4157721" y="4392998"/>
              <a:ext cx="0" cy="705563"/>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sz="2800" b="1" i="0" u="none" strike="noStrike" cap="none">
                <a:solidFill>
                  <a:schemeClr val="dk2"/>
                </a:solidFill>
                <a:latin typeface="Arial"/>
                <a:ea typeface="Arial"/>
                <a:cs typeface="Arial"/>
                <a:sym typeface="Arial"/>
              </a:endParaRPr>
            </a:p>
          </p:txBody>
        </p:sp>
        <p:sp>
          <p:nvSpPr>
            <p:cNvPr id="394" name="Google Shape;394;p28"/>
            <p:cNvSpPr txBox="1"/>
            <p:nvPr/>
          </p:nvSpPr>
          <p:spPr>
            <a:xfrm flipH="1">
              <a:off x="2765915" y="4277296"/>
              <a:ext cx="1355100" cy="503975"/>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endParaRPr sz="2000" dirty="0"/>
            </a:p>
          </p:txBody>
        </p:sp>
      </p:grpSp>
      <p:sp>
        <p:nvSpPr>
          <p:cNvPr id="4" name="文本框 3">
            <a:extLst>
              <a:ext uri="{FF2B5EF4-FFF2-40B4-BE49-F238E27FC236}">
                <a16:creationId xmlns:a16="http://schemas.microsoft.com/office/drawing/2014/main" id="{AF59839B-6641-7FEE-49AD-57EC5446F8C8}"/>
              </a:ext>
            </a:extLst>
          </p:cNvPr>
          <p:cNvSpPr txBox="1"/>
          <p:nvPr/>
        </p:nvSpPr>
        <p:spPr>
          <a:xfrm>
            <a:off x="9389699" y="5016143"/>
            <a:ext cx="960519" cy="307777"/>
          </a:xfrm>
          <a:prstGeom prst="rect">
            <a:avLst/>
          </a:prstGeom>
          <a:noFill/>
        </p:spPr>
        <p:txBody>
          <a:bodyPr wrap="none" rtlCol="0">
            <a:spAutoFit/>
          </a:bodyPr>
          <a:lstStyle/>
          <a:p>
            <a:r>
              <a:rPr lang="en-US" altLang="zh-CN" dirty="0"/>
              <a:t>arxiv2403</a:t>
            </a:r>
            <a:endParaRPr lang="zh-CN" altLang="en-US" dirty="0"/>
          </a:p>
        </p:txBody>
      </p:sp>
      <p:pic>
        <p:nvPicPr>
          <p:cNvPr id="5" name="图片 4">
            <a:extLst>
              <a:ext uri="{FF2B5EF4-FFF2-40B4-BE49-F238E27FC236}">
                <a16:creationId xmlns:a16="http://schemas.microsoft.com/office/drawing/2014/main" id="{52B768BC-F79D-7253-B9CF-02B657DFF516}"/>
              </a:ext>
            </a:extLst>
          </p:cNvPr>
          <p:cNvPicPr>
            <a:picLocks noChangeAspect="1"/>
          </p:cNvPicPr>
          <p:nvPr/>
        </p:nvPicPr>
        <p:blipFill>
          <a:blip r:embed="rId4"/>
          <a:stretch>
            <a:fillRect/>
          </a:stretch>
        </p:blipFill>
        <p:spPr>
          <a:xfrm>
            <a:off x="2410691" y="3507047"/>
            <a:ext cx="7468473" cy="136772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sp>
        <p:nvSpPr>
          <p:cNvPr id="14" name="文本框 13">
            <a:extLst>
              <a:ext uri="{FF2B5EF4-FFF2-40B4-BE49-F238E27FC236}">
                <a16:creationId xmlns:a16="http://schemas.microsoft.com/office/drawing/2014/main" id="{38041E07-7FE5-A977-E467-95B9CF3234DA}"/>
              </a:ext>
            </a:extLst>
          </p:cNvPr>
          <p:cNvSpPr txBox="1"/>
          <p:nvPr/>
        </p:nvSpPr>
        <p:spPr>
          <a:xfrm>
            <a:off x="943708" y="1617785"/>
            <a:ext cx="9526070" cy="3782446"/>
          </a:xfrm>
          <a:prstGeom prst="rect">
            <a:avLst/>
          </a:prstGeom>
          <a:noFill/>
        </p:spPr>
        <p:txBody>
          <a:bodyPr wrap="square" rtlCol="0">
            <a:spAutoFit/>
          </a:bodyPr>
          <a:lstStyle/>
          <a:p>
            <a:pPr>
              <a:lnSpc>
                <a:spcPct val="150000"/>
              </a:lnSpc>
            </a:pPr>
            <a:r>
              <a:rPr lang="zh-CN" altLang="en-US" sz="1800" b="1" dirty="0"/>
              <a:t>背景</a:t>
            </a:r>
            <a:r>
              <a:rPr lang="zh-CN" altLang="en-US" sz="1800" dirty="0"/>
              <a:t>：自动程序修复（</a:t>
            </a:r>
            <a:r>
              <a:rPr lang="en-US" altLang="zh-CN" sz="1800" dirty="0"/>
              <a:t> Automated Program Repair </a:t>
            </a:r>
            <a:r>
              <a:rPr lang="zh-CN" altLang="en-US" sz="1800" dirty="0"/>
              <a:t>）</a:t>
            </a:r>
            <a:r>
              <a:rPr lang="en-US" altLang="zh-CN" sz="1800" dirty="0"/>
              <a:t>, </a:t>
            </a:r>
            <a:r>
              <a:rPr lang="zh-CN" altLang="en-US" sz="1800" dirty="0"/>
              <a:t>一段代码（函数）在一些测试样例上会出现</a:t>
            </a:r>
            <a:r>
              <a:rPr lang="en-US" altLang="zh-CN" sz="1800" dirty="0"/>
              <a:t>bug</a:t>
            </a:r>
            <a:r>
              <a:rPr lang="zh-CN" altLang="en-US" sz="1800" dirty="0"/>
              <a:t>，</a:t>
            </a:r>
            <a:r>
              <a:rPr lang="en-US" altLang="zh-CN" sz="1800" dirty="0"/>
              <a:t>APR</a:t>
            </a:r>
            <a:r>
              <a:rPr lang="zh-CN" altLang="en-US" sz="1800" dirty="0"/>
              <a:t>旨在根据错误样例和错误信息自动修复程序。</a:t>
            </a:r>
            <a:endParaRPr lang="en-US" altLang="zh-CN" sz="1800" dirty="0"/>
          </a:p>
          <a:p>
            <a:pPr>
              <a:lnSpc>
                <a:spcPct val="150000"/>
              </a:lnSpc>
            </a:pPr>
            <a:endParaRPr lang="en-US" altLang="zh-CN" sz="1800" dirty="0"/>
          </a:p>
          <a:p>
            <a:pPr>
              <a:lnSpc>
                <a:spcPct val="150000"/>
              </a:lnSpc>
            </a:pPr>
            <a:r>
              <a:rPr lang="zh-CN" altLang="en-US" sz="1800" dirty="0"/>
              <a:t>随着</a:t>
            </a:r>
            <a:r>
              <a:rPr lang="en-US" altLang="zh-CN" sz="1800" dirty="0"/>
              <a:t>LLM</a:t>
            </a:r>
            <a:r>
              <a:rPr lang="zh-CN" altLang="en-US" sz="1800" dirty="0"/>
              <a:t>的兴起和应用，出现了使用</a:t>
            </a:r>
            <a:r>
              <a:rPr lang="en-US" altLang="zh-CN" sz="1800" dirty="0"/>
              <a:t>LLM</a:t>
            </a:r>
            <a:r>
              <a:rPr lang="zh-CN" altLang="en-US" sz="1800" dirty="0"/>
              <a:t>完成</a:t>
            </a:r>
            <a:r>
              <a:rPr lang="en-US" altLang="zh-CN" sz="1800" dirty="0"/>
              <a:t>APR</a:t>
            </a:r>
            <a:r>
              <a:rPr lang="zh-CN" altLang="en-US" sz="1800" dirty="0"/>
              <a:t>的工作；第一代工作是基于与</a:t>
            </a:r>
            <a:r>
              <a:rPr lang="en-US" altLang="zh-CN" sz="1800" dirty="0"/>
              <a:t>LLM</a:t>
            </a:r>
            <a:r>
              <a:rPr lang="zh-CN" altLang="en-US" sz="1800" dirty="0"/>
              <a:t>的一次性交互；第二代工作引入了迭代过程，但其制约在于</a:t>
            </a:r>
            <a:r>
              <a:rPr lang="en-US" altLang="zh-CN" sz="1800" dirty="0"/>
              <a:t>LLM</a:t>
            </a:r>
            <a:r>
              <a:rPr lang="zh-CN" altLang="en-US" sz="1800" dirty="0"/>
              <a:t>不能（主动）收集错误或者代码的信息。</a:t>
            </a:r>
            <a:endParaRPr lang="en-US" altLang="zh-CN" sz="1800" dirty="0"/>
          </a:p>
          <a:p>
            <a:pPr>
              <a:lnSpc>
                <a:spcPct val="150000"/>
              </a:lnSpc>
            </a:pPr>
            <a:endParaRPr lang="en-US" altLang="zh-CN" sz="1800" dirty="0"/>
          </a:p>
          <a:p>
            <a:pPr>
              <a:lnSpc>
                <a:spcPct val="150000"/>
              </a:lnSpc>
            </a:pPr>
            <a:r>
              <a:rPr lang="zh-CN" altLang="en-US" sz="1800" dirty="0"/>
              <a:t>这篇工作提出了</a:t>
            </a:r>
            <a:r>
              <a:rPr lang="en-US" altLang="zh-CN" sz="1800" dirty="0" err="1"/>
              <a:t>RepairAgent</a:t>
            </a:r>
            <a:r>
              <a:rPr lang="zh-CN" altLang="en-US" sz="1800" dirty="0"/>
              <a:t>，第一个基于</a:t>
            </a:r>
            <a:r>
              <a:rPr lang="en-US" altLang="zh-CN" sz="1800" dirty="0"/>
              <a:t>LLM</a:t>
            </a:r>
            <a:r>
              <a:rPr lang="zh-CN" altLang="en-US" sz="1800" dirty="0"/>
              <a:t>的</a:t>
            </a:r>
            <a:r>
              <a:rPr lang="zh-CN" altLang="en-US" sz="1800" b="1" dirty="0"/>
              <a:t>自动化</a:t>
            </a:r>
            <a:r>
              <a:rPr lang="zh-CN" altLang="en-US" sz="1800" dirty="0"/>
              <a:t>程序修复代理。</a:t>
            </a:r>
            <a:r>
              <a:rPr lang="en-US" altLang="zh-CN" sz="1800" dirty="0"/>
              <a:t>LLM</a:t>
            </a:r>
            <a:r>
              <a:rPr lang="zh-CN" altLang="en-US" sz="1800" dirty="0"/>
              <a:t>视为一个自主代理（</a:t>
            </a:r>
            <a:r>
              <a:rPr lang="en-US" altLang="zh-CN" sz="1800" dirty="0"/>
              <a:t>Agent</a:t>
            </a:r>
            <a:r>
              <a:rPr lang="zh-CN" altLang="en-US" sz="1800" dirty="0"/>
              <a:t>），能够</a:t>
            </a:r>
            <a:r>
              <a:rPr lang="zh-CN" altLang="en-US" sz="1800" b="1" dirty="0"/>
              <a:t>自主</a:t>
            </a:r>
            <a:r>
              <a:rPr lang="zh-CN" altLang="en-US" sz="1800" dirty="0"/>
              <a:t>规划和执行行动以实现修复错误的目标。</a:t>
            </a:r>
            <a:endParaRPr lang="en-US" altLang="zh-CN" sz="1800" dirty="0"/>
          </a:p>
        </p:txBody>
      </p:sp>
    </p:spTree>
    <p:extLst>
      <p:ext uri="{BB962C8B-B14F-4D97-AF65-F5344CB8AC3E}">
        <p14:creationId xmlns:p14="http://schemas.microsoft.com/office/powerpoint/2010/main" val="3538178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pic>
        <p:nvPicPr>
          <p:cNvPr id="3" name="图片 2">
            <a:extLst>
              <a:ext uri="{FF2B5EF4-FFF2-40B4-BE49-F238E27FC236}">
                <a16:creationId xmlns:a16="http://schemas.microsoft.com/office/drawing/2014/main" id="{C88F0913-96CB-DBAA-2FF1-0C6EDC4764EA}"/>
              </a:ext>
            </a:extLst>
          </p:cNvPr>
          <p:cNvPicPr>
            <a:picLocks noChangeAspect="1"/>
          </p:cNvPicPr>
          <p:nvPr/>
        </p:nvPicPr>
        <p:blipFill>
          <a:blip r:embed="rId25"/>
          <a:stretch>
            <a:fillRect/>
          </a:stretch>
        </p:blipFill>
        <p:spPr>
          <a:xfrm>
            <a:off x="575700" y="891680"/>
            <a:ext cx="10590415" cy="2430781"/>
          </a:xfrm>
          <a:prstGeom prst="rect">
            <a:avLst/>
          </a:prstGeom>
        </p:spPr>
      </p:pic>
      <p:sp>
        <p:nvSpPr>
          <p:cNvPr id="15" name="文本框 14">
            <a:extLst>
              <a:ext uri="{FF2B5EF4-FFF2-40B4-BE49-F238E27FC236}">
                <a16:creationId xmlns:a16="http://schemas.microsoft.com/office/drawing/2014/main" id="{1F8825C1-4CC1-348C-5A01-1A9CF245C80A}"/>
              </a:ext>
            </a:extLst>
          </p:cNvPr>
          <p:cNvSpPr txBox="1"/>
          <p:nvPr/>
        </p:nvSpPr>
        <p:spPr>
          <a:xfrm>
            <a:off x="800792" y="3507458"/>
            <a:ext cx="9526070" cy="2118529"/>
          </a:xfrm>
          <a:prstGeom prst="rect">
            <a:avLst/>
          </a:prstGeom>
        </p:spPr>
        <p:txBody>
          <a:bodyPr wrap="square" rtlCol="0">
            <a:spAutoFit/>
          </a:bodyPr>
          <a:lstStyle/>
          <a:p>
            <a:pPr>
              <a:lnSpc>
                <a:spcPct val="150000"/>
              </a:lnSpc>
            </a:pPr>
            <a:r>
              <a:rPr lang="en-US" altLang="zh-CN" sz="1800" dirty="0"/>
              <a:t>LLM</a:t>
            </a:r>
            <a:r>
              <a:rPr lang="zh-CN" altLang="en-US" sz="1800" dirty="0"/>
              <a:t>配备了一组特定于错误修复的</a:t>
            </a:r>
            <a:r>
              <a:rPr lang="zh-CN" altLang="en-US" sz="1800" b="1" dirty="0"/>
              <a:t>工具</a:t>
            </a:r>
            <a:r>
              <a:rPr lang="zh-CN" altLang="en-US" sz="1800" dirty="0"/>
              <a:t>，模型可以调用这些工具与代码库交互，类似于人类开发人员的方式。</a:t>
            </a:r>
            <a:endParaRPr lang="en-US" altLang="zh-CN" sz="1800" dirty="0"/>
          </a:p>
          <a:p>
            <a:pPr>
              <a:lnSpc>
                <a:spcPct val="150000"/>
              </a:lnSpc>
            </a:pPr>
            <a:r>
              <a:rPr lang="zh-CN" altLang="en-US" sz="1800" dirty="0"/>
              <a:t>下一步调用哪个工具让</a:t>
            </a:r>
            <a:r>
              <a:rPr lang="en-US" altLang="zh-CN" sz="1800" dirty="0"/>
              <a:t>LLM</a:t>
            </a:r>
            <a:r>
              <a:rPr lang="zh-CN" altLang="en-US" sz="1800" dirty="0"/>
              <a:t>根据以前收集的信息和以前修复尝试的反馈自主决定。</a:t>
            </a:r>
            <a:endParaRPr lang="en-US" altLang="zh-CN" sz="1800" dirty="0"/>
          </a:p>
          <a:p>
            <a:pPr>
              <a:lnSpc>
                <a:spcPct val="150000"/>
              </a:lnSpc>
            </a:pPr>
            <a:endParaRPr lang="en-US" altLang="zh-CN" sz="1800" dirty="0"/>
          </a:p>
          <a:p>
            <a:pPr>
              <a:lnSpc>
                <a:spcPct val="150000"/>
              </a:lnSpc>
            </a:pPr>
            <a:r>
              <a:rPr lang="en-US" altLang="zh-CN" sz="1800" dirty="0"/>
              <a:t>LLM</a:t>
            </a:r>
            <a:r>
              <a:rPr lang="zh-CN" altLang="en-US" sz="1800" dirty="0"/>
              <a:t>与工具的交互通过中间部件</a:t>
            </a:r>
            <a:r>
              <a:rPr lang="en-US" altLang="zh-CN" sz="1800" dirty="0"/>
              <a:t>Middleware</a:t>
            </a:r>
            <a:r>
              <a:rPr lang="zh-CN" altLang="en-US" sz="1800" dirty="0"/>
              <a:t>来维护。</a:t>
            </a:r>
            <a:endParaRPr lang="en-US" altLang="zh-CN" sz="1800" dirty="0"/>
          </a:p>
        </p:txBody>
      </p:sp>
    </p:spTree>
    <p:extLst>
      <p:ext uri="{BB962C8B-B14F-4D97-AF65-F5344CB8AC3E}">
        <p14:creationId xmlns:p14="http://schemas.microsoft.com/office/powerpoint/2010/main" val="1831480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sp>
        <p:nvSpPr>
          <p:cNvPr id="15" name="文本框 14">
            <a:extLst>
              <a:ext uri="{FF2B5EF4-FFF2-40B4-BE49-F238E27FC236}">
                <a16:creationId xmlns:a16="http://schemas.microsoft.com/office/drawing/2014/main" id="{1F8825C1-4CC1-348C-5A01-1A9CF245C80A}"/>
              </a:ext>
            </a:extLst>
          </p:cNvPr>
          <p:cNvSpPr txBox="1"/>
          <p:nvPr/>
        </p:nvSpPr>
        <p:spPr>
          <a:xfrm>
            <a:off x="656704" y="792004"/>
            <a:ext cx="9526070" cy="458459"/>
          </a:xfrm>
          <a:prstGeom prst="rect">
            <a:avLst/>
          </a:prstGeom>
        </p:spPr>
        <p:txBody>
          <a:bodyPr wrap="square" rtlCol="0">
            <a:spAutoFit/>
          </a:bodyPr>
          <a:lstStyle/>
          <a:p>
            <a:pPr>
              <a:lnSpc>
                <a:spcPct val="150000"/>
              </a:lnSpc>
            </a:pPr>
            <a:r>
              <a:rPr lang="zh-CN" altLang="en-US" sz="1800" dirty="0"/>
              <a:t>可以调用的工具</a:t>
            </a:r>
            <a:endParaRPr lang="en-US" altLang="zh-CN" sz="1800" dirty="0"/>
          </a:p>
        </p:txBody>
      </p:sp>
      <p:pic>
        <p:nvPicPr>
          <p:cNvPr id="14" name="图片 13">
            <a:extLst>
              <a:ext uri="{FF2B5EF4-FFF2-40B4-BE49-F238E27FC236}">
                <a16:creationId xmlns:a16="http://schemas.microsoft.com/office/drawing/2014/main" id="{333665C7-CD95-EFCF-AE0C-1A1F3776289F}"/>
              </a:ext>
            </a:extLst>
          </p:cNvPr>
          <p:cNvPicPr>
            <a:picLocks noChangeAspect="1"/>
          </p:cNvPicPr>
          <p:nvPr/>
        </p:nvPicPr>
        <p:blipFill>
          <a:blip r:embed="rId25"/>
          <a:stretch>
            <a:fillRect/>
          </a:stretch>
        </p:blipFill>
        <p:spPr>
          <a:xfrm>
            <a:off x="656704" y="1261263"/>
            <a:ext cx="10182136" cy="5270686"/>
          </a:xfrm>
          <a:prstGeom prst="rect">
            <a:avLst/>
          </a:prstGeom>
        </p:spPr>
      </p:pic>
      <p:sp>
        <p:nvSpPr>
          <p:cNvPr id="16" name="文本框 15">
            <a:extLst>
              <a:ext uri="{FF2B5EF4-FFF2-40B4-BE49-F238E27FC236}">
                <a16:creationId xmlns:a16="http://schemas.microsoft.com/office/drawing/2014/main" id="{74114E96-82CB-E767-158C-96DC94CAD468}"/>
              </a:ext>
            </a:extLst>
          </p:cNvPr>
          <p:cNvSpPr txBox="1"/>
          <p:nvPr/>
        </p:nvSpPr>
        <p:spPr>
          <a:xfrm>
            <a:off x="5569527" y="-77585"/>
            <a:ext cx="184731" cy="307777"/>
          </a:xfrm>
          <a:prstGeom prst="rect">
            <a:avLst/>
          </a:prstGeom>
          <a:noFill/>
        </p:spPr>
        <p:txBody>
          <a:bodyPr wrap="none" rtlCol="0">
            <a:spAutoFit/>
          </a:bodyPr>
          <a:lstStyle/>
          <a:p>
            <a:endParaRPr lang="zh-CN" altLang="en-US" dirty="0"/>
          </a:p>
        </p:txBody>
      </p:sp>
      <p:sp>
        <p:nvSpPr>
          <p:cNvPr id="18" name="文本框 17">
            <a:extLst>
              <a:ext uri="{FF2B5EF4-FFF2-40B4-BE49-F238E27FC236}">
                <a16:creationId xmlns:a16="http://schemas.microsoft.com/office/drawing/2014/main" id="{047C91CB-1C28-F801-9228-DA0383B4B8F2}"/>
              </a:ext>
            </a:extLst>
          </p:cNvPr>
          <p:cNvSpPr txBox="1"/>
          <p:nvPr/>
        </p:nvSpPr>
        <p:spPr>
          <a:xfrm>
            <a:off x="2876204" y="1928553"/>
            <a:ext cx="5112297" cy="307777"/>
          </a:xfrm>
          <a:prstGeom prst="rect">
            <a:avLst/>
          </a:prstGeom>
          <a:noFill/>
        </p:spPr>
        <p:txBody>
          <a:bodyPr wrap="none" rtlCol="0">
            <a:spAutoFit/>
          </a:bodyPr>
          <a:lstStyle/>
          <a:p>
            <a:r>
              <a:rPr lang="zh-CN" altLang="en-US" dirty="0">
                <a:solidFill>
                  <a:srgbClr val="FF0000"/>
                </a:solidFill>
              </a:rPr>
              <a:t>访问代码文件中一部分；获取类和方法的结构；获取错误信息</a:t>
            </a:r>
          </a:p>
        </p:txBody>
      </p:sp>
      <p:sp>
        <p:nvSpPr>
          <p:cNvPr id="19" name="文本框 18">
            <a:extLst>
              <a:ext uri="{FF2B5EF4-FFF2-40B4-BE49-F238E27FC236}">
                <a16:creationId xmlns:a16="http://schemas.microsoft.com/office/drawing/2014/main" id="{F2A72FAD-325C-EE37-7083-2BFA004A95D6}"/>
              </a:ext>
            </a:extLst>
          </p:cNvPr>
          <p:cNvSpPr txBox="1"/>
          <p:nvPr/>
        </p:nvSpPr>
        <p:spPr>
          <a:xfrm>
            <a:off x="2846822" y="3050874"/>
            <a:ext cx="5618846" cy="307777"/>
          </a:xfrm>
          <a:prstGeom prst="rect">
            <a:avLst/>
          </a:prstGeom>
          <a:noFill/>
        </p:spPr>
        <p:txBody>
          <a:bodyPr wrap="none" rtlCol="0">
            <a:spAutoFit/>
          </a:bodyPr>
          <a:lstStyle/>
          <a:p>
            <a:r>
              <a:rPr lang="zh-CN" altLang="en-US" dirty="0">
                <a:solidFill>
                  <a:srgbClr val="FF0000"/>
                </a:solidFill>
              </a:rPr>
              <a:t>通过关键字搜索代码；寻找相似调用；生成方法体（通过另一个</a:t>
            </a:r>
            <a:r>
              <a:rPr lang="en-US" altLang="zh-CN" dirty="0">
                <a:solidFill>
                  <a:srgbClr val="FF0000"/>
                </a:solidFill>
              </a:rPr>
              <a:t>LLM)</a:t>
            </a:r>
            <a:endParaRPr lang="zh-CN" altLang="en-US" dirty="0">
              <a:solidFill>
                <a:srgbClr val="FF0000"/>
              </a:solidFill>
            </a:endParaRPr>
          </a:p>
        </p:txBody>
      </p:sp>
      <p:sp>
        <p:nvSpPr>
          <p:cNvPr id="21" name="文本框 20">
            <a:extLst>
              <a:ext uri="{FF2B5EF4-FFF2-40B4-BE49-F238E27FC236}">
                <a16:creationId xmlns:a16="http://schemas.microsoft.com/office/drawing/2014/main" id="{907F9083-71DB-DDC1-1FD7-413365DBAA55}"/>
              </a:ext>
            </a:extLst>
          </p:cNvPr>
          <p:cNvSpPr txBox="1"/>
          <p:nvPr/>
        </p:nvSpPr>
        <p:spPr>
          <a:xfrm>
            <a:off x="2876204" y="4019306"/>
            <a:ext cx="1261884" cy="307777"/>
          </a:xfrm>
          <a:prstGeom prst="rect">
            <a:avLst/>
          </a:prstGeom>
          <a:noFill/>
        </p:spPr>
        <p:txBody>
          <a:bodyPr wrap="none" rtlCol="0">
            <a:spAutoFit/>
          </a:bodyPr>
          <a:lstStyle/>
          <a:p>
            <a:r>
              <a:rPr lang="zh-CN" altLang="en-US" dirty="0">
                <a:solidFill>
                  <a:srgbClr val="FF0000"/>
                </a:solidFill>
              </a:rPr>
              <a:t>测试；打补丁</a:t>
            </a:r>
          </a:p>
        </p:txBody>
      </p:sp>
      <p:sp>
        <p:nvSpPr>
          <p:cNvPr id="22" name="文本框 21">
            <a:extLst>
              <a:ext uri="{FF2B5EF4-FFF2-40B4-BE49-F238E27FC236}">
                <a16:creationId xmlns:a16="http://schemas.microsoft.com/office/drawing/2014/main" id="{980587A3-09F3-70A7-A8BC-CAC916FE408A}"/>
              </a:ext>
            </a:extLst>
          </p:cNvPr>
          <p:cNvSpPr txBox="1"/>
          <p:nvPr/>
        </p:nvSpPr>
        <p:spPr>
          <a:xfrm>
            <a:off x="2878330" y="5148262"/>
            <a:ext cx="1261884" cy="307777"/>
          </a:xfrm>
          <a:prstGeom prst="rect">
            <a:avLst/>
          </a:prstGeom>
          <a:noFill/>
        </p:spPr>
        <p:txBody>
          <a:bodyPr wrap="none" rtlCol="0">
            <a:spAutoFit/>
          </a:bodyPr>
          <a:lstStyle/>
          <a:p>
            <a:r>
              <a:rPr lang="zh-CN" altLang="en-US" dirty="0">
                <a:solidFill>
                  <a:srgbClr val="FF0000"/>
                </a:solidFill>
              </a:rPr>
              <a:t>控制状态跳转</a:t>
            </a:r>
          </a:p>
        </p:txBody>
      </p:sp>
    </p:spTree>
    <p:extLst>
      <p:ext uri="{BB962C8B-B14F-4D97-AF65-F5344CB8AC3E}">
        <p14:creationId xmlns:p14="http://schemas.microsoft.com/office/powerpoint/2010/main" val="3594211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sp>
        <p:nvSpPr>
          <p:cNvPr id="15" name="文本框 14">
            <a:extLst>
              <a:ext uri="{FF2B5EF4-FFF2-40B4-BE49-F238E27FC236}">
                <a16:creationId xmlns:a16="http://schemas.microsoft.com/office/drawing/2014/main" id="{1F8825C1-4CC1-348C-5A01-1A9CF245C80A}"/>
              </a:ext>
            </a:extLst>
          </p:cNvPr>
          <p:cNvSpPr txBox="1"/>
          <p:nvPr/>
        </p:nvSpPr>
        <p:spPr>
          <a:xfrm>
            <a:off x="5338483" y="1825012"/>
            <a:ext cx="5883698" cy="3780522"/>
          </a:xfrm>
          <a:prstGeom prst="rect">
            <a:avLst/>
          </a:prstGeom>
        </p:spPr>
        <p:txBody>
          <a:bodyPr wrap="square" rtlCol="0">
            <a:spAutoFit/>
          </a:bodyPr>
          <a:lstStyle/>
          <a:p>
            <a:pPr>
              <a:lnSpc>
                <a:spcPct val="150000"/>
              </a:lnSpc>
            </a:pPr>
            <a:r>
              <a:rPr lang="en-US" altLang="zh-CN" sz="1800" dirty="0"/>
              <a:t>Middleware</a:t>
            </a:r>
            <a:r>
              <a:rPr lang="zh-CN" altLang="en-US" sz="1800" dirty="0"/>
              <a:t>中定义了状态机：</a:t>
            </a:r>
            <a:r>
              <a:rPr lang="en-US" altLang="zh-CN" sz="1800" dirty="0"/>
              <a:t>1</a:t>
            </a:r>
            <a:r>
              <a:rPr lang="zh-CN" altLang="en-US" sz="1800" dirty="0"/>
              <a:t>）理解</a:t>
            </a:r>
            <a:r>
              <a:rPr lang="en-US" altLang="zh-CN" sz="1800" dirty="0"/>
              <a:t>bug,</a:t>
            </a:r>
            <a:r>
              <a:rPr lang="zh-CN" altLang="en-US" sz="1800" dirty="0"/>
              <a:t> </a:t>
            </a:r>
            <a:r>
              <a:rPr lang="en-US" altLang="zh-CN" sz="1800" dirty="0"/>
              <a:t>2</a:t>
            </a:r>
            <a:r>
              <a:rPr lang="zh-CN" altLang="en-US" sz="1800" dirty="0"/>
              <a:t>）收集有关信息</a:t>
            </a:r>
            <a:r>
              <a:rPr lang="en-US" altLang="zh-CN" sz="1800" dirty="0"/>
              <a:t>,</a:t>
            </a:r>
            <a:r>
              <a:rPr lang="zh-CN" altLang="en-US" sz="1800" dirty="0"/>
              <a:t> </a:t>
            </a:r>
            <a:r>
              <a:rPr lang="en-US" altLang="zh-CN" sz="1800" dirty="0"/>
              <a:t>3</a:t>
            </a:r>
            <a:r>
              <a:rPr lang="zh-CN" altLang="en-US" sz="1800" dirty="0"/>
              <a:t>）尝试修复</a:t>
            </a:r>
            <a:r>
              <a:rPr lang="en-US" altLang="zh-CN" sz="1800" dirty="0"/>
              <a:t>bug, 4</a:t>
            </a:r>
            <a:r>
              <a:rPr lang="zh-CN" altLang="en-US" sz="1800" dirty="0"/>
              <a:t>）特殊状态：结束</a:t>
            </a:r>
            <a:endParaRPr lang="en-US" altLang="zh-CN" sz="1800" dirty="0"/>
          </a:p>
          <a:p>
            <a:pPr>
              <a:lnSpc>
                <a:spcPct val="150000"/>
              </a:lnSpc>
            </a:pPr>
            <a:endParaRPr lang="en-US" altLang="zh-CN" sz="1800" dirty="0"/>
          </a:p>
          <a:p>
            <a:pPr>
              <a:lnSpc>
                <a:spcPct val="150000"/>
              </a:lnSpc>
            </a:pPr>
            <a:r>
              <a:rPr lang="zh-CN" altLang="en-US" sz="1800" dirty="0"/>
              <a:t>实际上状态</a:t>
            </a:r>
            <a:r>
              <a:rPr lang="en-US" altLang="zh-CN" sz="1800" dirty="0"/>
              <a:t>123</a:t>
            </a:r>
            <a:r>
              <a:rPr lang="zh-CN" altLang="en-US" sz="1800" dirty="0"/>
              <a:t>可以自由跳转，并不规定具体流程，由</a:t>
            </a:r>
            <a:r>
              <a:rPr lang="en-US" altLang="zh-CN" sz="1800" dirty="0"/>
              <a:t>Agent</a:t>
            </a:r>
            <a:r>
              <a:rPr lang="zh-CN" altLang="en-US" sz="1800" dirty="0"/>
              <a:t>自行决策</a:t>
            </a:r>
            <a:endParaRPr lang="en-US" altLang="zh-CN" sz="1800" dirty="0"/>
          </a:p>
          <a:p>
            <a:pPr>
              <a:lnSpc>
                <a:spcPct val="150000"/>
              </a:lnSpc>
            </a:pPr>
            <a:endParaRPr lang="en-US" altLang="zh-CN" sz="1800" dirty="0"/>
          </a:p>
          <a:p>
            <a:pPr>
              <a:lnSpc>
                <a:spcPct val="150000"/>
              </a:lnSpc>
            </a:pPr>
            <a:r>
              <a:rPr lang="zh-CN" altLang="en-US" sz="1800" dirty="0"/>
              <a:t>每个状态中规定了能使用的工具，这可以避免</a:t>
            </a:r>
            <a:r>
              <a:rPr lang="en-US" altLang="zh-CN" sz="1800" dirty="0"/>
              <a:t>Agent</a:t>
            </a:r>
            <a:r>
              <a:rPr lang="zh-CN" altLang="en-US" sz="1800" dirty="0"/>
              <a:t>陷入不知道该调用什么工具的情况</a:t>
            </a:r>
            <a:endParaRPr lang="en-US" altLang="zh-CN" sz="1800" dirty="0"/>
          </a:p>
          <a:p>
            <a:pPr>
              <a:lnSpc>
                <a:spcPct val="150000"/>
              </a:lnSpc>
            </a:pPr>
            <a:endParaRPr lang="en-US" altLang="zh-CN" sz="1800" dirty="0"/>
          </a:p>
        </p:txBody>
      </p:sp>
      <p:pic>
        <p:nvPicPr>
          <p:cNvPr id="18" name="图片 17">
            <a:extLst>
              <a:ext uri="{FF2B5EF4-FFF2-40B4-BE49-F238E27FC236}">
                <a16:creationId xmlns:a16="http://schemas.microsoft.com/office/drawing/2014/main" id="{F00F87CB-AF82-A542-D773-6E32FFA6EB96}"/>
              </a:ext>
            </a:extLst>
          </p:cNvPr>
          <p:cNvPicPr>
            <a:picLocks noChangeAspect="1"/>
          </p:cNvPicPr>
          <p:nvPr/>
        </p:nvPicPr>
        <p:blipFill>
          <a:blip r:embed="rId25"/>
          <a:stretch>
            <a:fillRect/>
          </a:stretch>
        </p:blipFill>
        <p:spPr>
          <a:xfrm>
            <a:off x="369791" y="1148910"/>
            <a:ext cx="4625704" cy="4674000"/>
          </a:xfrm>
          <a:prstGeom prst="rect">
            <a:avLst/>
          </a:prstGeom>
        </p:spPr>
      </p:pic>
    </p:spTree>
    <p:extLst>
      <p:ext uri="{BB962C8B-B14F-4D97-AF65-F5344CB8AC3E}">
        <p14:creationId xmlns:p14="http://schemas.microsoft.com/office/powerpoint/2010/main" val="28527347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pic>
        <p:nvPicPr>
          <p:cNvPr id="3" name="图片 2">
            <a:extLst>
              <a:ext uri="{FF2B5EF4-FFF2-40B4-BE49-F238E27FC236}">
                <a16:creationId xmlns:a16="http://schemas.microsoft.com/office/drawing/2014/main" id="{C88F0913-96CB-DBAA-2FF1-0C6EDC4764EA}"/>
              </a:ext>
            </a:extLst>
          </p:cNvPr>
          <p:cNvPicPr>
            <a:picLocks noChangeAspect="1"/>
          </p:cNvPicPr>
          <p:nvPr/>
        </p:nvPicPr>
        <p:blipFill>
          <a:blip r:embed="rId25"/>
          <a:stretch>
            <a:fillRect/>
          </a:stretch>
        </p:blipFill>
        <p:spPr>
          <a:xfrm>
            <a:off x="575700" y="891680"/>
            <a:ext cx="10590415" cy="2430781"/>
          </a:xfrm>
          <a:prstGeom prst="rect">
            <a:avLst/>
          </a:prstGeom>
        </p:spPr>
      </p:pic>
      <p:sp>
        <p:nvSpPr>
          <p:cNvPr id="15" name="文本框 14">
            <a:extLst>
              <a:ext uri="{FF2B5EF4-FFF2-40B4-BE49-F238E27FC236}">
                <a16:creationId xmlns:a16="http://schemas.microsoft.com/office/drawing/2014/main" id="{1F8825C1-4CC1-348C-5A01-1A9CF245C80A}"/>
              </a:ext>
            </a:extLst>
          </p:cNvPr>
          <p:cNvSpPr txBox="1"/>
          <p:nvPr/>
        </p:nvSpPr>
        <p:spPr>
          <a:xfrm>
            <a:off x="800792" y="3507458"/>
            <a:ext cx="9526070" cy="1704954"/>
          </a:xfrm>
          <a:prstGeom prst="rect">
            <a:avLst/>
          </a:prstGeom>
        </p:spPr>
        <p:txBody>
          <a:bodyPr wrap="square" rtlCol="0">
            <a:spAutoFit/>
          </a:bodyPr>
          <a:lstStyle/>
          <a:p>
            <a:pPr>
              <a:lnSpc>
                <a:spcPct val="150000"/>
              </a:lnSpc>
            </a:pPr>
            <a:r>
              <a:rPr lang="en-US" altLang="zh-CN" sz="1800" dirty="0"/>
              <a:t>Middleware</a:t>
            </a:r>
            <a:r>
              <a:rPr lang="zh-CN" altLang="en-US" sz="1800" dirty="0"/>
              <a:t>的其他职责：</a:t>
            </a:r>
            <a:endParaRPr lang="en-US" altLang="zh-CN" sz="1800" dirty="0"/>
          </a:p>
          <a:p>
            <a:pPr>
              <a:lnSpc>
                <a:spcPct val="150000"/>
              </a:lnSpc>
            </a:pPr>
            <a:r>
              <a:rPr lang="en-US" altLang="zh-CN" sz="1800" dirty="0"/>
              <a:t>1</a:t>
            </a:r>
            <a:r>
              <a:rPr lang="zh-CN" altLang="en-US" sz="1800" dirty="0"/>
              <a:t>）维护</a:t>
            </a:r>
            <a:r>
              <a:rPr lang="en-US" altLang="zh-CN" sz="1800" dirty="0"/>
              <a:t>prompt</a:t>
            </a:r>
            <a:r>
              <a:rPr lang="zh-CN" altLang="en-US" sz="1800" dirty="0"/>
              <a:t>：设计了若干个不同目的</a:t>
            </a:r>
            <a:r>
              <a:rPr lang="en-US" altLang="zh-CN" sz="1800" dirty="0"/>
              <a:t>prompt</a:t>
            </a:r>
            <a:r>
              <a:rPr lang="zh-CN" altLang="en-US" sz="1800" dirty="0"/>
              <a:t>模板，一部分是静态</a:t>
            </a:r>
            <a:r>
              <a:rPr lang="en-US" altLang="zh-CN" sz="1800" dirty="0"/>
              <a:t>prompt</a:t>
            </a:r>
            <a:r>
              <a:rPr lang="zh-CN" altLang="en-US" sz="1800" dirty="0"/>
              <a:t>（如，向</a:t>
            </a:r>
            <a:r>
              <a:rPr lang="en-US" altLang="zh-CN" sz="1800" dirty="0"/>
              <a:t>LLM</a:t>
            </a:r>
            <a:r>
              <a:rPr lang="zh-CN" altLang="en-US" sz="1800" dirty="0"/>
              <a:t>阐释工作的目的，</a:t>
            </a:r>
            <a:r>
              <a:rPr lang="en-US" altLang="zh-CN" sz="1800" dirty="0"/>
              <a:t>LLM</a:t>
            </a:r>
            <a:r>
              <a:rPr lang="zh-CN" altLang="en-US" sz="1800" dirty="0"/>
              <a:t>应该自主决策，</a:t>
            </a:r>
            <a:r>
              <a:rPr lang="en-US" altLang="zh-CN" sz="1800" dirty="0"/>
              <a:t>LLM</a:t>
            </a:r>
            <a:r>
              <a:rPr lang="zh-CN" altLang="en-US" sz="1800" dirty="0"/>
              <a:t>应该由易到难不断尝试）；一部分是动态</a:t>
            </a:r>
            <a:r>
              <a:rPr lang="en-US" altLang="zh-CN" sz="1800" dirty="0"/>
              <a:t>prompt</a:t>
            </a:r>
            <a:r>
              <a:rPr lang="zh-CN" altLang="en-US" sz="1800" dirty="0"/>
              <a:t>（如当前状态可用的工具，已经收集到的错误信息等等）；这些</a:t>
            </a:r>
            <a:r>
              <a:rPr lang="en-US" altLang="zh-CN" sz="1800" dirty="0"/>
              <a:t>prompt</a:t>
            </a:r>
            <a:r>
              <a:rPr lang="zh-CN" altLang="en-US" sz="1800" dirty="0"/>
              <a:t>将驱动</a:t>
            </a:r>
            <a:r>
              <a:rPr lang="en-US" altLang="zh-CN" sz="1800" dirty="0"/>
              <a:t>LLM</a:t>
            </a:r>
            <a:r>
              <a:rPr lang="zh-CN" altLang="en-US" sz="1800" dirty="0"/>
              <a:t>工作产生决策</a:t>
            </a:r>
            <a:endParaRPr lang="en-US" altLang="zh-CN" sz="1800" dirty="0"/>
          </a:p>
        </p:txBody>
      </p:sp>
      <p:sp>
        <p:nvSpPr>
          <p:cNvPr id="2" name="矩形 1">
            <a:extLst>
              <a:ext uri="{FF2B5EF4-FFF2-40B4-BE49-F238E27FC236}">
                <a16:creationId xmlns:a16="http://schemas.microsoft.com/office/drawing/2014/main" id="{F2AB5709-4405-85FB-7C05-2328108B73AD}"/>
              </a:ext>
            </a:extLst>
          </p:cNvPr>
          <p:cNvSpPr/>
          <p:nvPr/>
        </p:nvSpPr>
        <p:spPr>
          <a:xfrm>
            <a:off x="3696393" y="1546167"/>
            <a:ext cx="1080654" cy="33010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9616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sp>
        <p:nvSpPr>
          <p:cNvPr id="15" name="文本框 14">
            <a:extLst>
              <a:ext uri="{FF2B5EF4-FFF2-40B4-BE49-F238E27FC236}">
                <a16:creationId xmlns:a16="http://schemas.microsoft.com/office/drawing/2014/main" id="{1F8825C1-4CC1-348C-5A01-1A9CF245C80A}"/>
              </a:ext>
            </a:extLst>
          </p:cNvPr>
          <p:cNvSpPr txBox="1"/>
          <p:nvPr/>
        </p:nvSpPr>
        <p:spPr>
          <a:xfrm>
            <a:off x="5220392" y="1679787"/>
            <a:ext cx="6029498" cy="1289456"/>
          </a:xfrm>
          <a:prstGeom prst="rect">
            <a:avLst/>
          </a:prstGeom>
        </p:spPr>
        <p:txBody>
          <a:bodyPr wrap="square" rtlCol="0">
            <a:spAutoFit/>
          </a:bodyPr>
          <a:lstStyle/>
          <a:p>
            <a:pPr>
              <a:lnSpc>
                <a:spcPct val="150000"/>
              </a:lnSpc>
            </a:pPr>
            <a:r>
              <a:rPr lang="en-US" altLang="zh-CN" sz="1800" dirty="0"/>
              <a:t>Middleware</a:t>
            </a:r>
            <a:r>
              <a:rPr lang="zh-CN" altLang="en-US" sz="1800" dirty="0"/>
              <a:t>的其他职责：</a:t>
            </a:r>
            <a:endParaRPr lang="en-US" altLang="zh-CN" sz="1800" dirty="0"/>
          </a:p>
          <a:p>
            <a:pPr>
              <a:lnSpc>
                <a:spcPct val="150000"/>
              </a:lnSpc>
            </a:pPr>
            <a:r>
              <a:rPr lang="en-US" altLang="zh-CN" sz="1800" dirty="0"/>
              <a:t>2</a:t>
            </a:r>
            <a:r>
              <a:rPr lang="zh-CN" altLang="en-US" sz="1800" dirty="0"/>
              <a:t>）处理</a:t>
            </a:r>
            <a:r>
              <a:rPr lang="en-US" altLang="zh-CN" sz="1800" dirty="0"/>
              <a:t>LLM</a:t>
            </a:r>
            <a:r>
              <a:rPr lang="zh-CN" altLang="en-US" sz="1800" dirty="0"/>
              <a:t>的输出结果：整个流程中，</a:t>
            </a:r>
            <a:r>
              <a:rPr lang="en-US" altLang="zh-CN" sz="1800" dirty="0"/>
              <a:t>LLM</a:t>
            </a:r>
            <a:r>
              <a:rPr lang="zh-CN" altLang="en-US" sz="1800" dirty="0"/>
              <a:t>的输出规定为</a:t>
            </a:r>
            <a:r>
              <a:rPr lang="en-US" altLang="zh-CN" sz="1800" dirty="0" err="1"/>
              <a:t>json</a:t>
            </a:r>
            <a:r>
              <a:rPr lang="zh-CN" altLang="en-US" sz="1800" dirty="0"/>
              <a:t>格式：</a:t>
            </a:r>
            <a:endParaRPr lang="en-US" altLang="zh-CN" sz="1800" dirty="0"/>
          </a:p>
        </p:txBody>
      </p:sp>
      <p:pic>
        <p:nvPicPr>
          <p:cNvPr id="14" name="图片 13">
            <a:extLst>
              <a:ext uri="{FF2B5EF4-FFF2-40B4-BE49-F238E27FC236}">
                <a16:creationId xmlns:a16="http://schemas.microsoft.com/office/drawing/2014/main" id="{7AB2871D-66BD-DD8A-7C5F-41B6562FFD35}"/>
              </a:ext>
            </a:extLst>
          </p:cNvPr>
          <p:cNvPicPr>
            <a:picLocks noChangeAspect="1"/>
          </p:cNvPicPr>
          <p:nvPr/>
        </p:nvPicPr>
        <p:blipFill>
          <a:blip r:embed="rId25"/>
          <a:stretch>
            <a:fillRect/>
          </a:stretch>
        </p:blipFill>
        <p:spPr>
          <a:xfrm>
            <a:off x="575700" y="1322091"/>
            <a:ext cx="4313548" cy="4862983"/>
          </a:xfrm>
          <a:prstGeom prst="rect">
            <a:avLst/>
          </a:prstGeom>
        </p:spPr>
      </p:pic>
      <p:sp>
        <p:nvSpPr>
          <p:cNvPr id="16" name="文本框 15">
            <a:extLst>
              <a:ext uri="{FF2B5EF4-FFF2-40B4-BE49-F238E27FC236}">
                <a16:creationId xmlns:a16="http://schemas.microsoft.com/office/drawing/2014/main" id="{B346C0F5-AFF6-63F9-3EC1-BB1E58E00644}"/>
              </a:ext>
            </a:extLst>
          </p:cNvPr>
          <p:cNvSpPr txBox="1"/>
          <p:nvPr/>
        </p:nvSpPr>
        <p:spPr>
          <a:xfrm>
            <a:off x="5220392" y="3130842"/>
            <a:ext cx="6162503" cy="2120452"/>
          </a:xfrm>
          <a:prstGeom prst="rect">
            <a:avLst/>
          </a:prstGeom>
        </p:spPr>
        <p:txBody>
          <a:bodyPr wrap="square" rtlCol="0">
            <a:spAutoFit/>
          </a:bodyPr>
          <a:lstStyle/>
          <a:p>
            <a:pPr>
              <a:lnSpc>
                <a:spcPct val="150000"/>
              </a:lnSpc>
            </a:pPr>
            <a:r>
              <a:rPr lang="en-US" altLang="zh-CN" sz="1800" u="sng" dirty="0"/>
              <a:t>Thoughts</a:t>
            </a:r>
            <a:r>
              <a:rPr lang="en-US" altLang="zh-CN" sz="1800" dirty="0"/>
              <a:t> </a:t>
            </a:r>
            <a:r>
              <a:rPr lang="zh-CN" altLang="en-US" sz="1800" dirty="0"/>
              <a:t>内容为</a:t>
            </a:r>
            <a:r>
              <a:rPr lang="en-US" altLang="zh-CN" sz="1800" dirty="0"/>
              <a:t>Agent</a:t>
            </a:r>
            <a:r>
              <a:rPr lang="zh-CN" altLang="en-US" sz="1800" dirty="0"/>
              <a:t>对当前和下一步状况的看法</a:t>
            </a:r>
            <a:endParaRPr lang="en-US" altLang="zh-CN" sz="1800" dirty="0"/>
          </a:p>
          <a:p>
            <a:pPr>
              <a:lnSpc>
                <a:spcPct val="150000"/>
              </a:lnSpc>
            </a:pPr>
            <a:r>
              <a:rPr lang="en-US" altLang="zh-CN" sz="1800" u="sng" dirty="0"/>
              <a:t>Command</a:t>
            </a:r>
            <a:r>
              <a:rPr lang="en-US" altLang="zh-CN" sz="1800" dirty="0"/>
              <a:t> </a:t>
            </a:r>
            <a:r>
              <a:rPr lang="zh-CN" altLang="en-US" sz="1800" dirty="0"/>
              <a:t>表明了该调用的工具和传入的参数</a:t>
            </a:r>
            <a:endParaRPr lang="en-US" altLang="zh-CN" sz="1800" dirty="0"/>
          </a:p>
          <a:p>
            <a:pPr>
              <a:lnSpc>
                <a:spcPct val="150000"/>
              </a:lnSpc>
            </a:pPr>
            <a:endParaRPr lang="en-US" altLang="zh-CN" sz="1800" dirty="0"/>
          </a:p>
          <a:p>
            <a:pPr>
              <a:lnSpc>
                <a:spcPct val="150000"/>
              </a:lnSpc>
            </a:pPr>
            <a:r>
              <a:rPr lang="zh-CN" altLang="en-US" sz="1800" dirty="0"/>
              <a:t>但是</a:t>
            </a:r>
            <a:r>
              <a:rPr lang="en-US" altLang="zh-CN" sz="1800" dirty="0"/>
              <a:t>LLM</a:t>
            </a:r>
            <a:r>
              <a:rPr lang="zh-CN" altLang="en-US" sz="1800" dirty="0"/>
              <a:t>输出的</a:t>
            </a:r>
            <a:r>
              <a:rPr lang="en-US" altLang="zh-CN" sz="1800" dirty="0" err="1"/>
              <a:t>json</a:t>
            </a:r>
            <a:r>
              <a:rPr lang="zh-CN" altLang="en-US" sz="1800" dirty="0"/>
              <a:t>可能出现一些偏差，如把工具名称写错等，</a:t>
            </a:r>
            <a:r>
              <a:rPr lang="en-US" altLang="zh-CN" sz="1800" dirty="0"/>
              <a:t>Middleware</a:t>
            </a:r>
            <a:r>
              <a:rPr lang="zh-CN" altLang="en-US" sz="1800" dirty="0"/>
              <a:t>将负责修正这些错误（如通过近似匹配等）</a:t>
            </a:r>
            <a:endParaRPr lang="en-US" altLang="zh-CN" sz="1800" dirty="0"/>
          </a:p>
        </p:txBody>
      </p:sp>
    </p:spTree>
    <p:extLst>
      <p:ext uri="{BB962C8B-B14F-4D97-AF65-F5344CB8AC3E}">
        <p14:creationId xmlns:p14="http://schemas.microsoft.com/office/powerpoint/2010/main" val="3846275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pic>
        <p:nvPicPr>
          <p:cNvPr id="3" name="图片 2">
            <a:extLst>
              <a:ext uri="{FF2B5EF4-FFF2-40B4-BE49-F238E27FC236}">
                <a16:creationId xmlns:a16="http://schemas.microsoft.com/office/drawing/2014/main" id="{C88F0913-96CB-DBAA-2FF1-0C6EDC4764EA}"/>
              </a:ext>
            </a:extLst>
          </p:cNvPr>
          <p:cNvPicPr>
            <a:picLocks noChangeAspect="1"/>
          </p:cNvPicPr>
          <p:nvPr/>
        </p:nvPicPr>
        <p:blipFill>
          <a:blip r:embed="rId25"/>
          <a:stretch>
            <a:fillRect/>
          </a:stretch>
        </p:blipFill>
        <p:spPr>
          <a:xfrm>
            <a:off x="575700" y="919761"/>
            <a:ext cx="10590415" cy="2430781"/>
          </a:xfrm>
          <a:prstGeom prst="rect">
            <a:avLst/>
          </a:prstGeom>
        </p:spPr>
      </p:pic>
      <p:sp>
        <p:nvSpPr>
          <p:cNvPr id="15" name="文本框 14">
            <a:extLst>
              <a:ext uri="{FF2B5EF4-FFF2-40B4-BE49-F238E27FC236}">
                <a16:creationId xmlns:a16="http://schemas.microsoft.com/office/drawing/2014/main" id="{1F8825C1-4CC1-348C-5A01-1A9CF245C80A}"/>
              </a:ext>
            </a:extLst>
          </p:cNvPr>
          <p:cNvSpPr txBox="1"/>
          <p:nvPr/>
        </p:nvSpPr>
        <p:spPr>
          <a:xfrm>
            <a:off x="1048139" y="3533904"/>
            <a:ext cx="9645535" cy="2534027"/>
          </a:xfrm>
          <a:prstGeom prst="rect">
            <a:avLst/>
          </a:prstGeom>
        </p:spPr>
        <p:txBody>
          <a:bodyPr wrap="square" rtlCol="0">
            <a:spAutoFit/>
          </a:bodyPr>
          <a:lstStyle/>
          <a:p>
            <a:pPr>
              <a:lnSpc>
                <a:spcPct val="150000"/>
              </a:lnSpc>
            </a:pPr>
            <a:r>
              <a:rPr lang="en-US" altLang="zh-CN" sz="1800" dirty="0"/>
              <a:t>Middleware</a:t>
            </a:r>
            <a:r>
              <a:rPr lang="zh-CN" altLang="en-US" sz="1800" dirty="0"/>
              <a:t>的其他职责：</a:t>
            </a:r>
            <a:endParaRPr lang="en-US" altLang="zh-CN" sz="1800" dirty="0"/>
          </a:p>
          <a:p>
            <a:pPr>
              <a:lnSpc>
                <a:spcPct val="150000"/>
              </a:lnSpc>
            </a:pPr>
            <a:r>
              <a:rPr lang="en-US" altLang="zh-CN" sz="1800" dirty="0"/>
              <a:t>3</a:t>
            </a:r>
            <a:r>
              <a:rPr lang="zh-CN" altLang="en-US" sz="1800" dirty="0"/>
              <a:t>）根据</a:t>
            </a:r>
            <a:r>
              <a:rPr lang="en-US" altLang="zh-CN" sz="1800" dirty="0"/>
              <a:t>Agent</a:t>
            </a:r>
            <a:r>
              <a:rPr lang="zh-CN" altLang="en-US" sz="1800" dirty="0"/>
              <a:t>的输出调用工具</a:t>
            </a:r>
            <a:endParaRPr lang="en-US" altLang="zh-CN" sz="1800" dirty="0"/>
          </a:p>
          <a:p>
            <a:pPr>
              <a:lnSpc>
                <a:spcPct val="150000"/>
              </a:lnSpc>
            </a:pPr>
            <a:r>
              <a:rPr lang="en-US" altLang="zh-CN" sz="1800" dirty="0"/>
              <a:t>4</a:t>
            </a:r>
            <a:r>
              <a:rPr lang="zh-CN" altLang="en-US" sz="1800" dirty="0"/>
              <a:t>）记录工具的输出，根据输出更新</a:t>
            </a:r>
            <a:r>
              <a:rPr lang="en-US" altLang="zh-CN" sz="1800" dirty="0"/>
              <a:t>prompt</a:t>
            </a:r>
            <a:r>
              <a:rPr lang="zh-CN" altLang="en-US" sz="1800" dirty="0"/>
              <a:t>，进行下一轮循环</a:t>
            </a:r>
            <a:endParaRPr lang="en-US" altLang="zh-CN" sz="1800" dirty="0"/>
          </a:p>
          <a:p>
            <a:pPr>
              <a:lnSpc>
                <a:spcPct val="150000"/>
              </a:lnSpc>
            </a:pPr>
            <a:endParaRPr lang="en-US" altLang="zh-CN" sz="1800" dirty="0"/>
          </a:p>
          <a:p>
            <a:pPr>
              <a:lnSpc>
                <a:spcPct val="150000"/>
              </a:lnSpc>
            </a:pPr>
            <a:r>
              <a:rPr lang="zh-CN" altLang="en-US" sz="1800" dirty="0"/>
              <a:t>一轮循环被称为</a:t>
            </a:r>
            <a:r>
              <a:rPr lang="en-US" altLang="zh-CN" sz="1800" dirty="0"/>
              <a:t>Cycle</a:t>
            </a:r>
            <a:r>
              <a:rPr lang="zh-CN" altLang="en-US" sz="1800" dirty="0"/>
              <a:t>，整个流程将不断重复，在达到最大</a:t>
            </a:r>
            <a:r>
              <a:rPr lang="en-US" altLang="zh-CN" sz="1800" dirty="0"/>
              <a:t>Cycle</a:t>
            </a:r>
            <a:r>
              <a:rPr lang="zh-CN" altLang="en-US" sz="1800" dirty="0"/>
              <a:t>数后失败告终，或者跳转到</a:t>
            </a:r>
            <a:endParaRPr lang="en-US" altLang="zh-CN" sz="1800" dirty="0"/>
          </a:p>
          <a:p>
            <a:pPr>
              <a:lnSpc>
                <a:spcPct val="150000"/>
              </a:lnSpc>
            </a:pPr>
            <a:r>
              <a:rPr lang="zh-CN" altLang="en-US" sz="1800" dirty="0"/>
              <a:t>特殊状态</a:t>
            </a:r>
            <a:r>
              <a:rPr lang="en-US" altLang="zh-CN" sz="1800" dirty="0"/>
              <a:t>Done</a:t>
            </a:r>
            <a:r>
              <a:rPr lang="zh-CN" altLang="en-US" sz="1800" dirty="0"/>
              <a:t>之后成功修复</a:t>
            </a:r>
            <a:r>
              <a:rPr lang="en-US" altLang="zh-CN" sz="1800" dirty="0"/>
              <a:t>bug</a:t>
            </a:r>
          </a:p>
        </p:txBody>
      </p:sp>
      <p:sp>
        <p:nvSpPr>
          <p:cNvPr id="2" name="矩形 1">
            <a:extLst>
              <a:ext uri="{FF2B5EF4-FFF2-40B4-BE49-F238E27FC236}">
                <a16:creationId xmlns:a16="http://schemas.microsoft.com/office/drawing/2014/main" id="{965E40B8-8670-3573-ACE1-2B597A8409DE}"/>
              </a:ext>
            </a:extLst>
          </p:cNvPr>
          <p:cNvSpPr/>
          <p:nvPr/>
        </p:nvSpPr>
        <p:spPr>
          <a:xfrm>
            <a:off x="7458752" y="1754221"/>
            <a:ext cx="1080654" cy="1925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BE66D379-B51A-8508-0C5F-E002D9351F22}"/>
              </a:ext>
            </a:extLst>
          </p:cNvPr>
          <p:cNvSpPr/>
          <p:nvPr/>
        </p:nvSpPr>
        <p:spPr>
          <a:xfrm>
            <a:off x="7458752" y="2442993"/>
            <a:ext cx="1080654" cy="1925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02377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0E1ABA45-B8BA-2596-5A63-1436FBD3B74A}"/>
            </a:ext>
          </a:extLst>
        </p:cNvPr>
        <p:cNvGrpSpPr/>
        <p:nvPr/>
      </p:nvGrpSpPr>
      <p:grpSpPr>
        <a:xfrm>
          <a:off x="0" y="0"/>
          <a:ext cx="0" cy="0"/>
          <a:chOff x="0" y="0"/>
          <a:chExt cx="0" cy="0"/>
        </a:xfrm>
      </p:grpSpPr>
      <p:sp>
        <p:nvSpPr>
          <p:cNvPr id="405" name="Google Shape;405;p30">
            <a:extLst>
              <a:ext uri="{FF2B5EF4-FFF2-40B4-BE49-F238E27FC236}">
                <a16:creationId xmlns:a16="http://schemas.microsoft.com/office/drawing/2014/main" id="{52DEEC1C-9C85-396B-7281-657FCACE0DBC}"/>
              </a:ext>
            </a:extLst>
          </p:cNvPr>
          <p:cNvSpPr txBox="1">
            <a:spLocks noGrp="1"/>
          </p:cNvSpPr>
          <p:nvPr>
            <p:ph type="body" idx="2"/>
          </p:nvPr>
        </p:nvSpPr>
        <p:spPr>
          <a:xfrm>
            <a:off x="575700" y="265984"/>
            <a:ext cx="11040600" cy="440700"/>
          </a:xfrm>
          <a:prstGeom prst="rect">
            <a:avLst/>
          </a:prstGeom>
          <a:noFill/>
          <a:ln>
            <a:noFill/>
          </a:ln>
        </p:spPr>
        <p:txBody>
          <a:bodyPr spcFirstLastPara="1" wrap="square" lIns="180000" tIns="0" rIns="0" bIns="0" anchor="ctr" anchorCtr="0">
            <a:noAutofit/>
          </a:bodyPr>
          <a:lstStyle/>
          <a:p>
            <a:pPr algn="ctr">
              <a:buClr>
                <a:srgbClr val="0000CC"/>
              </a:buClr>
              <a:buSzPts val="2400"/>
            </a:pPr>
            <a:r>
              <a:rPr lang="en-US" altLang="zh-CN" sz="1600" dirty="0" err="1"/>
              <a:t>RepairAgent</a:t>
            </a:r>
            <a:r>
              <a:rPr lang="en-US" altLang="zh-CN" sz="1600" dirty="0"/>
              <a:t>: An Autonomous, LLM-Based Agent for Program Repair</a:t>
            </a:r>
            <a:br>
              <a:rPr lang="en-US" altLang="zh-CN" sz="1600" dirty="0"/>
            </a:br>
            <a:endParaRPr lang="en-US" altLang="zh-CN" sz="1600" dirty="0"/>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718FE23C-F19A-7898-ADAA-2C36DA9E064B}"/>
                  </a:ext>
                </a:extLst>
              </p14:cNvPr>
              <p14:cNvContentPartPr/>
              <p14:nvPr/>
            </p14:nvContentPartPr>
            <p14:xfrm>
              <a:off x="3846839" y="6392800"/>
              <a:ext cx="285840" cy="325800"/>
            </p14:xfrm>
          </p:contentPart>
        </mc:Choice>
        <mc:Fallback xmlns="">
          <p:pic>
            <p:nvPicPr>
              <p:cNvPr id="4" name="墨迹 3">
                <a:extLst>
                  <a:ext uri="{FF2B5EF4-FFF2-40B4-BE49-F238E27FC236}">
                    <a16:creationId xmlns:a16="http://schemas.microsoft.com/office/drawing/2014/main" id="{718FE23C-F19A-7898-ADAA-2C36DA9E064B}"/>
                  </a:ext>
                </a:extLst>
              </p:cNvPr>
              <p:cNvPicPr/>
              <p:nvPr/>
            </p:nvPicPr>
            <p:blipFill>
              <a:blip r:embed="rId4"/>
              <a:stretch>
                <a:fillRect/>
              </a:stretch>
            </p:blipFill>
            <p:spPr>
              <a:xfrm>
                <a:off x="3792839" y="6284919"/>
                <a:ext cx="393480" cy="541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墨迹 4">
                <a:extLst>
                  <a:ext uri="{FF2B5EF4-FFF2-40B4-BE49-F238E27FC236}">
                    <a16:creationId xmlns:a16="http://schemas.microsoft.com/office/drawing/2014/main" id="{36C4B9B3-A2BA-9858-6928-582FDAEE3EFE}"/>
                  </a:ext>
                </a:extLst>
              </p14:cNvPr>
              <p14:cNvContentPartPr/>
              <p14:nvPr/>
            </p14:nvContentPartPr>
            <p14:xfrm>
              <a:off x="3595559" y="6382000"/>
              <a:ext cx="571680" cy="327600"/>
            </p14:xfrm>
          </p:contentPart>
        </mc:Choice>
        <mc:Fallback xmlns="">
          <p:pic>
            <p:nvPicPr>
              <p:cNvPr id="5" name="墨迹 4">
                <a:extLst>
                  <a:ext uri="{FF2B5EF4-FFF2-40B4-BE49-F238E27FC236}">
                    <a16:creationId xmlns:a16="http://schemas.microsoft.com/office/drawing/2014/main" id="{36C4B9B3-A2BA-9858-6928-582FDAEE3EFE}"/>
                  </a:ext>
                </a:extLst>
              </p:cNvPr>
              <p:cNvPicPr/>
              <p:nvPr/>
            </p:nvPicPr>
            <p:blipFill>
              <a:blip r:embed="rId6"/>
              <a:stretch>
                <a:fillRect/>
              </a:stretch>
            </p:blipFill>
            <p:spPr>
              <a:xfrm>
                <a:off x="3541559" y="6274000"/>
                <a:ext cx="67932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BB43FD32-770B-958A-6529-6BE5D03AA9E0}"/>
                  </a:ext>
                </a:extLst>
              </p14:cNvPr>
              <p14:cNvContentPartPr/>
              <p14:nvPr/>
            </p14:nvContentPartPr>
            <p14:xfrm>
              <a:off x="3890759" y="6419576"/>
              <a:ext cx="594360" cy="263520"/>
            </p14:xfrm>
          </p:contentPart>
        </mc:Choice>
        <mc:Fallback xmlns="">
          <p:pic>
            <p:nvPicPr>
              <p:cNvPr id="6" name="墨迹 5">
                <a:extLst>
                  <a:ext uri="{FF2B5EF4-FFF2-40B4-BE49-F238E27FC236}">
                    <a16:creationId xmlns:a16="http://schemas.microsoft.com/office/drawing/2014/main" id="{BB43FD32-770B-958A-6529-6BE5D03AA9E0}"/>
                  </a:ext>
                </a:extLst>
              </p:cNvPr>
              <p:cNvPicPr/>
              <p:nvPr/>
            </p:nvPicPr>
            <p:blipFill>
              <a:blip r:embed="rId8"/>
              <a:stretch>
                <a:fillRect/>
              </a:stretch>
            </p:blipFill>
            <p:spPr>
              <a:xfrm>
                <a:off x="3800813" y="6239576"/>
                <a:ext cx="773891"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EA29C2C3-39A9-7EEB-E8A8-DD080EFE4879}"/>
                  </a:ext>
                </a:extLst>
              </p14:cNvPr>
              <p14:cNvContentPartPr/>
              <p14:nvPr/>
            </p14:nvContentPartPr>
            <p14:xfrm>
              <a:off x="3938999" y="6376016"/>
              <a:ext cx="621360" cy="216000"/>
            </p14:xfrm>
          </p:contentPart>
        </mc:Choice>
        <mc:Fallback xmlns="">
          <p:pic>
            <p:nvPicPr>
              <p:cNvPr id="7" name="墨迹 6">
                <a:extLst>
                  <a:ext uri="{FF2B5EF4-FFF2-40B4-BE49-F238E27FC236}">
                    <a16:creationId xmlns:a16="http://schemas.microsoft.com/office/drawing/2014/main" id="{EA29C2C3-39A9-7EEB-E8A8-DD080EFE4879}"/>
                  </a:ext>
                </a:extLst>
              </p:cNvPr>
              <p:cNvPicPr/>
              <p:nvPr/>
            </p:nvPicPr>
            <p:blipFill>
              <a:blip r:embed="rId10"/>
              <a:stretch>
                <a:fillRect/>
              </a:stretch>
            </p:blipFill>
            <p:spPr>
              <a:xfrm>
                <a:off x="3848999" y="6196016"/>
                <a:ext cx="801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墨迹 7">
                <a:extLst>
                  <a:ext uri="{FF2B5EF4-FFF2-40B4-BE49-F238E27FC236}">
                    <a16:creationId xmlns:a16="http://schemas.microsoft.com/office/drawing/2014/main" id="{840B606A-0BB3-2663-9D34-E3AF90774EC6}"/>
                  </a:ext>
                </a:extLst>
              </p14:cNvPr>
              <p14:cNvContentPartPr/>
              <p14:nvPr/>
            </p14:nvContentPartPr>
            <p14:xfrm>
              <a:off x="4559639" y="6480416"/>
              <a:ext cx="290520" cy="50400"/>
            </p14:xfrm>
          </p:contentPart>
        </mc:Choice>
        <mc:Fallback xmlns="">
          <p:pic>
            <p:nvPicPr>
              <p:cNvPr id="8" name="墨迹 7">
                <a:extLst>
                  <a:ext uri="{FF2B5EF4-FFF2-40B4-BE49-F238E27FC236}">
                    <a16:creationId xmlns:a16="http://schemas.microsoft.com/office/drawing/2014/main" id="{840B606A-0BB3-2663-9D34-E3AF90774EC6}"/>
                  </a:ext>
                </a:extLst>
              </p:cNvPr>
              <p:cNvPicPr/>
              <p:nvPr/>
            </p:nvPicPr>
            <p:blipFill>
              <a:blip r:embed="rId12"/>
              <a:stretch>
                <a:fillRect/>
              </a:stretch>
            </p:blipFill>
            <p:spPr>
              <a:xfrm>
                <a:off x="4469639" y="6301693"/>
                <a:ext cx="470160" cy="40748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墨迹 8">
                <a:extLst>
                  <a:ext uri="{FF2B5EF4-FFF2-40B4-BE49-F238E27FC236}">
                    <a16:creationId xmlns:a16="http://schemas.microsoft.com/office/drawing/2014/main" id="{DAC6B3CB-2C8D-C6E9-259F-F173CEDD72AC}"/>
                  </a:ext>
                </a:extLst>
              </p14:cNvPr>
              <p14:cNvContentPartPr/>
              <p14:nvPr/>
            </p14:nvContentPartPr>
            <p14:xfrm>
              <a:off x="4048799" y="6504896"/>
              <a:ext cx="449640" cy="12600"/>
            </p14:xfrm>
          </p:contentPart>
        </mc:Choice>
        <mc:Fallback xmlns="">
          <p:pic>
            <p:nvPicPr>
              <p:cNvPr id="9" name="墨迹 8">
                <a:extLst>
                  <a:ext uri="{FF2B5EF4-FFF2-40B4-BE49-F238E27FC236}">
                    <a16:creationId xmlns:a16="http://schemas.microsoft.com/office/drawing/2014/main" id="{DAC6B3CB-2C8D-C6E9-259F-F173CEDD72AC}"/>
                  </a:ext>
                </a:extLst>
              </p:cNvPr>
              <p:cNvPicPr/>
              <p:nvPr/>
            </p:nvPicPr>
            <p:blipFill>
              <a:blip r:embed="rId14"/>
              <a:stretch>
                <a:fillRect/>
              </a:stretch>
            </p:blipFill>
            <p:spPr>
              <a:xfrm>
                <a:off x="3958799" y="6324896"/>
                <a:ext cx="629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墨迹 9">
                <a:extLst>
                  <a:ext uri="{FF2B5EF4-FFF2-40B4-BE49-F238E27FC236}">
                    <a16:creationId xmlns:a16="http://schemas.microsoft.com/office/drawing/2014/main" id="{4CD8B1C1-0EC7-9AD0-C86E-F7AE472C294B}"/>
                  </a:ext>
                </a:extLst>
              </p14:cNvPr>
              <p14:cNvContentPartPr/>
              <p14:nvPr/>
            </p14:nvContentPartPr>
            <p14:xfrm>
              <a:off x="4363079" y="6511016"/>
              <a:ext cx="360" cy="360"/>
            </p14:xfrm>
          </p:contentPart>
        </mc:Choice>
        <mc:Fallback xmlns="">
          <p:pic>
            <p:nvPicPr>
              <p:cNvPr id="10" name="墨迹 9">
                <a:extLst>
                  <a:ext uri="{FF2B5EF4-FFF2-40B4-BE49-F238E27FC236}">
                    <a16:creationId xmlns:a16="http://schemas.microsoft.com/office/drawing/2014/main" id="{4CD8B1C1-0EC7-9AD0-C86E-F7AE472C294B}"/>
                  </a:ext>
                </a:extLst>
              </p:cNvPr>
              <p:cNvPicPr/>
              <p:nvPr/>
            </p:nvPicPr>
            <p:blipFill>
              <a:blip r:embed="rId16"/>
              <a:stretch>
                <a:fillRect/>
              </a:stretch>
            </p:blipFill>
            <p:spPr>
              <a:xfrm>
                <a:off x="4273079" y="633101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墨迹 10">
                <a:extLst>
                  <a:ext uri="{FF2B5EF4-FFF2-40B4-BE49-F238E27FC236}">
                    <a16:creationId xmlns:a16="http://schemas.microsoft.com/office/drawing/2014/main" id="{CFAEE06F-CCBD-488B-736E-0F85602E0556}"/>
                  </a:ext>
                </a:extLst>
              </p14:cNvPr>
              <p14:cNvContentPartPr/>
              <p14:nvPr/>
            </p14:nvContentPartPr>
            <p14:xfrm>
              <a:off x="4220519" y="6406976"/>
              <a:ext cx="235080" cy="197280"/>
            </p14:xfrm>
          </p:contentPart>
        </mc:Choice>
        <mc:Fallback xmlns="">
          <p:pic>
            <p:nvPicPr>
              <p:cNvPr id="11" name="墨迹 10">
                <a:extLst>
                  <a:ext uri="{FF2B5EF4-FFF2-40B4-BE49-F238E27FC236}">
                    <a16:creationId xmlns:a16="http://schemas.microsoft.com/office/drawing/2014/main" id="{CFAEE06F-CCBD-488B-736E-0F85602E0556}"/>
                  </a:ext>
                </a:extLst>
              </p:cNvPr>
              <p:cNvPicPr/>
              <p:nvPr/>
            </p:nvPicPr>
            <p:blipFill>
              <a:blip r:embed="rId18"/>
              <a:stretch>
                <a:fillRect/>
              </a:stretch>
            </p:blipFill>
            <p:spPr>
              <a:xfrm>
                <a:off x="4130519" y="6226976"/>
                <a:ext cx="4147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墨迹 11">
                <a:extLst>
                  <a:ext uri="{FF2B5EF4-FFF2-40B4-BE49-F238E27FC236}">
                    <a16:creationId xmlns:a16="http://schemas.microsoft.com/office/drawing/2014/main" id="{9ADD4E3C-C0B0-3D66-1549-D88CAC6B8E10}"/>
                  </a:ext>
                </a:extLst>
              </p14:cNvPr>
              <p14:cNvContentPartPr/>
              <p14:nvPr/>
            </p14:nvContentPartPr>
            <p14:xfrm>
              <a:off x="4272359" y="6372776"/>
              <a:ext cx="128160" cy="320400"/>
            </p14:xfrm>
          </p:contentPart>
        </mc:Choice>
        <mc:Fallback xmlns="">
          <p:pic>
            <p:nvPicPr>
              <p:cNvPr id="12" name="墨迹 11">
                <a:extLst>
                  <a:ext uri="{FF2B5EF4-FFF2-40B4-BE49-F238E27FC236}">
                    <a16:creationId xmlns:a16="http://schemas.microsoft.com/office/drawing/2014/main" id="{9ADD4E3C-C0B0-3D66-1549-D88CAC6B8E10}"/>
                  </a:ext>
                </a:extLst>
              </p:cNvPr>
              <p:cNvPicPr/>
              <p:nvPr/>
            </p:nvPicPr>
            <p:blipFill>
              <a:blip r:embed="rId20"/>
              <a:stretch>
                <a:fillRect/>
              </a:stretch>
            </p:blipFill>
            <p:spPr>
              <a:xfrm>
                <a:off x="4209359" y="6309776"/>
                <a:ext cx="25380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墨迹 12">
                <a:extLst>
                  <a:ext uri="{FF2B5EF4-FFF2-40B4-BE49-F238E27FC236}">
                    <a16:creationId xmlns:a16="http://schemas.microsoft.com/office/drawing/2014/main" id="{18E73C67-6939-3B5A-B6BF-93B207AEA676}"/>
                  </a:ext>
                </a:extLst>
              </p14:cNvPr>
              <p14:cNvContentPartPr/>
              <p14:nvPr/>
            </p14:nvContentPartPr>
            <p14:xfrm>
              <a:off x="7700999" y="6639896"/>
              <a:ext cx="56160" cy="99360"/>
            </p14:xfrm>
          </p:contentPart>
        </mc:Choice>
        <mc:Fallback xmlns="">
          <p:pic>
            <p:nvPicPr>
              <p:cNvPr id="13" name="墨迹 12">
                <a:extLst>
                  <a:ext uri="{FF2B5EF4-FFF2-40B4-BE49-F238E27FC236}">
                    <a16:creationId xmlns:a16="http://schemas.microsoft.com/office/drawing/2014/main" id="{18E73C67-6939-3B5A-B6BF-93B207AEA676}"/>
                  </a:ext>
                </a:extLst>
              </p:cNvPr>
              <p:cNvPicPr/>
              <p:nvPr/>
            </p:nvPicPr>
            <p:blipFill>
              <a:blip r:embed="rId22"/>
              <a:stretch>
                <a:fillRect/>
              </a:stretch>
            </p:blipFill>
            <p:spPr>
              <a:xfrm>
                <a:off x="7637593" y="6576896"/>
                <a:ext cx="182611"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墨迹 16">
                <a:extLst>
                  <a:ext uri="{FF2B5EF4-FFF2-40B4-BE49-F238E27FC236}">
                    <a16:creationId xmlns:a16="http://schemas.microsoft.com/office/drawing/2014/main" id="{770719EF-7FAA-95A2-A222-A1078D41A111}"/>
                  </a:ext>
                </a:extLst>
              </p14:cNvPr>
              <p14:cNvContentPartPr/>
              <p14:nvPr/>
            </p14:nvContentPartPr>
            <p14:xfrm>
              <a:off x="7959119" y="6451976"/>
              <a:ext cx="39960" cy="225360"/>
            </p14:xfrm>
          </p:contentPart>
        </mc:Choice>
        <mc:Fallback xmlns="">
          <p:pic>
            <p:nvPicPr>
              <p:cNvPr id="17" name="墨迹 16">
                <a:extLst>
                  <a:ext uri="{FF2B5EF4-FFF2-40B4-BE49-F238E27FC236}">
                    <a16:creationId xmlns:a16="http://schemas.microsoft.com/office/drawing/2014/main" id="{770719EF-7FAA-95A2-A222-A1078D41A111}"/>
                  </a:ext>
                </a:extLst>
              </p:cNvPr>
              <p:cNvPicPr/>
              <p:nvPr/>
            </p:nvPicPr>
            <p:blipFill>
              <a:blip r:embed="rId24"/>
              <a:stretch>
                <a:fillRect/>
              </a:stretch>
            </p:blipFill>
            <p:spPr>
              <a:xfrm>
                <a:off x="7895546" y="6388976"/>
                <a:ext cx="166742" cy="351000"/>
              </a:xfrm>
              <a:prstGeom prst="rect">
                <a:avLst/>
              </a:prstGeom>
            </p:spPr>
          </p:pic>
        </mc:Fallback>
      </mc:AlternateContent>
      <p:sp>
        <p:nvSpPr>
          <p:cNvPr id="15" name="文本框 14">
            <a:extLst>
              <a:ext uri="{FF2B5EF4-FFF2-40B4-BE49-F238E27FC236}">
                <a16:creationId xmlns:a16="http://schemas.microsoft.com/office/drawing/2014/main" id="{1F8825C1-4CC1-348C-5A01-1A9CF245C80A}"/>
              </a:ext>
            </a:extLst>
          </p:cNvPr>
          <p:cNvSpPr txBox="1"/>
          <p:nvPr/>
        </p:nvSpPr>
        <p:spPr>
          <a:xfrm>
            <a:off x="1663281" y="872824"/>
            <a:ext cx="9645535" cy="456535"/>
          </a:xfrm>
          <a:prstGeom prst="rect">
            <a:avLst/>
          </a:prstGeom>
        </p:spPr>
        <p:txBody>
          <a:bodyPr wrap="square" rtlCol="0">
            <a:spAutoFit/>
          </a:bodyPr>
          <a:lstStyle/>
          <a:p>
            <a:pPr>
              <a:lnSpc>
                <a:spcPct val="150000"/>
              </a:lnSpc>
            </a:pPr>
            <a:r>
              <a:rPr lang="zh-CN" altLang="en-US" sz="1800" dirty="0"/>
              <a:t>结果和对比：数据集</a:t>
            </a:r>
            <a:r>
              <a:rPr lang="en-US" altLang="zh-CN" sz="1800" dirty="0"/>
              <a:t>Defects4J</a:t>
            </a:r>
            <a:r>
              <a:rPr lang="zh-CN" altLang="en-US" sz="1800" dirty="0"/>
              <a:t>，共修复了</a:t>
            </a:r>
            <a:r>
              <a:rPr lang="en-US" altLang="zh-CN" sz="1800" dirty="0"/>
              <a:t>835</a:t>
            </a:r>
            <a:r>
              <a:rPr lang="zh-CN" altLang="en-US" sz="1800" dirty="0"/>
              <a:t>个</a:t>
            </a:r>
            <a:r>
              <a:rPr lang="en-US" altLang="zh-CN" sz="1800" dirty="0"/>
              <a:t>bug</a:t>
            </a:r>
            <a:r>
              <a:rPr lang="zh-CN" altLang="en-US" sz="1800" dirty="0"/>
              <a:t>中的</a:t>
            </a:r>
            <a:r>
              <a:rPr lang="en-US" altLang="zh-CN" sz="1800" dirty="0"/>
              <a:t>164</a:t>
            </a:r>
            <a:r>
              <a:rPr lang="zh-CN" altLang="en-US" sz="1800" dirty="0"/>
              <a:t>个，好于其他三种方法。</a:t>
            </a:r>
            <a:endParaRPr lang="en-US" altLang="zh-CN" sz="1800" dirty="0"/>
          </a:p>
        </p:txBody>
      </p:sp>
      <p:pic>
        <p:nvPicPr>
          <p:cNvPr id="18" name="图片 17">
            <a:extLst>
              <a:ext uri="{FF2B5EF4-FFF2-40B4-BE49-F238E27FC236}">
                <a16:creationId xmlns:a16="http://schemas.microsoft.com/office/drawing/2014/main" id="{14F2CD4D-0DD6-B790-CE23-A23C67F2E5E8}"/>
              </a:ext>
            </a:extLst>
          </p:cNvPr>
          <p:cNvPicPr>
            <a:picLocks noChangeAspect="1"/>
          </p:cNvPicPr>
          <p:nvPr/>
        </p:nvPicPr>
        <p:blipFill>
          <a:blip r:embed="rId25"/>
          <a:stretch>
            <a:fillRect/>
          </a:stretch>
        </p:blipFill>
        <p:spPr>
          <a:xfrm>
            <a:off x="3331933" y="1372019"/>
            <a:ext cx="5406211" cy="5217622"/>
          </a:xfrm>
          <a:prstGeom prst="rect">
            <a:avLst/>
          </a:prstGeom>
        </p:spPr>
      </p:pic>
    </p:spTree>
    <p:extLst>
      <p:ext uri="{BB962C8B-B14F-4D97-AF65-F5344CB8AC3E}">
        <p14:creationId xmlns:p14="http://schemas.microsoft.com/office/powerpoint/2010/main" val="4268160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73" y="2023611"/>
            <a:ext cx="8739549" cy="1384353"/>
          </a:xfrm>
          <a:prstGeom prst="rect">
            <a:avLst/>
          </a:prstGeom>
          <a:noFill/>
        </p:spPr>
        <p:txBody>
          <a:bodyPr wrap="square" rtlCol="0">
            <a:spAutoFit/>
          </a:bodyPr>
          <a:lstStyle>
            <a:defPPr>
              <a:defRPr lang="zh-CN"/>
            </a:defPPr>
            <a:lvl1pPr lvl="0" algn="ctr">
              <a:lnSpc>
                <a:spcPct val="120000"/>
              </a:lnSpc>
              <a:spcBef>
                <a:spcPts val="1000"/>
              </a:spcBef>
              <a:buClr>
                <a:srgbClr val="4472C4"/>
              </a:buClr>
              <a:buSzPct val="90000"/>
              <a:defRPr kumimoji="1" sz="2400">
                <a:solidFill>
                  <a:srgbClr val="4B649F"/>
                </a:solidFill>
                <a:latin typeface="微软雅黑" pitchFamily="34" charset="-122"/>
                <a:ea typeface="微软雅黑" pitchFamily="34" charset="-122"/>
                <a:cs typeface="Times New Roman" pitchFamily="18" charset="0"/>
              </a:defRPr>
            </a:lvl1pPr>
          </a:lstStyle>
          <a:p>
            <a:r>
              <a:rPr lang="en-US" altLang="zh-CN" b="1" dirty="0"/>
              <a:t>A New Era in Software Security: Towards Self-Healing Software via Large Language Models and Formal Verification</a:t>
            </a:r>
            <a:endParaRPr lang="zh-CN" altLang="en-US" b="1" dirty="0"/>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pic>
        <p:nvPicPr>
          <p:cNvPr id="5" name="图片 4">
            <a:extLst>
              <a:ext uri="{FF2B5EF4-FFF2-40B4-BE49-F238E27FC236}">
                <a16:creationId xmlns:a16="http://schemas.microsoft.com/office/drawing/2014/main" id="{151CF6D3-A043-437B-86DE-3B6EEC2F846F}"/>
              </a:ext>
            </a:extLst>
          </p:cNvPr>
          <p:cNvPicPr>
            <a:picLocks noChangeAspect="1"/>
          </p:cNvPicPr>
          <p:nvPr/>
        </p:nvPicPr>
        <p:blipFill>
          <a:blip r:embed="rId4"/>
          <a:stretch>
            <a:fillRect/>
          </a:stretch>
        </p:blipFill>
        <p:spPr>
          <a:xfrm>
            <a:off x="2159068" y="3497045"/>
            <a:ext cx="7528558" cy="9400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35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pPr lvl="1"/>
            <a:r>
              <a:rPr lang="zh-CN" altLang="en-US" dirty="0">
                <a:sym typeface="Wingdings" panose="05000000000000000000" pitchFamily="2" charset="2"/>
              </a:rPr>
              <a:t>传统漏洞检测和修复现状</a:t>
            </a:r>
            <a:endParaRPr lang="en-US" altLang="zh-CN" dirty="0">
              <a:sym typeface="Wingdings" panose="05000000000000000000" pitchFamily="2" charset="2"/>
            </a:endParaRPr>
          </a:p>
          <a:p>
            <a:pPr marL="1208405" lvl="2" indent="-457200">
              <a:buFont typeface="+mj-lt"/>
              <a:buAutoNum type="arabicPeriod"/>
            </a:pPr>
            <a:r>
              <a:rPr lang="zh-CN" altLang="en-US" dirty="0">
                <a:sym typeface="Wingdings" panose="05000000000000000000" pitchFamily="2" charset="2"/>
              </a:rPr>
              <a:t>静态分析：分析精度高，难以扩展；分析精度低，伴随误报。</a:t>
            </a:r>
            <a:endParaRPr lang="en-US" altLang="zh-CN" dirty="0">
              <a:sym typeface="Wingdings" panose="05000000000000000000" pitchFamily="2" charset="2"/>
            </a:endParaRPr>
          </a:p>
          <a:p>
            <a:pPr marL="1208405" lvl="2" indent="-457200">
              <a:buFont typeface="+mj-lt"/>
              <a:buAutoNum type="arabicPeriod"/>
            </a:pPr>
            <a:r>
              <a:rPr lang="zh-CN" altLang="en-US" dirty="0">
                <a:sym typeface="Wingdings" panose="05000000000000000000" pitchFamily="2" charset="2"/>
              </a:rPr>
              <a:t>动态分析：分析代价高，伴随误报。</a:t>
            </a:r>
            <a:endParaRPr lang="en-US" altLang="zh-CN" dirty="0">
              <a:solidFill>
                <a:srgbClr val="182026"/>
              </a:solidFill>
              <a:latin typeface="-apple-system"/>
            </a:endParaRPr>
          </a:p>
          <a:p>
            <a:pPr marL="1208405" lvl="2" indent="-457200">
              <a:buFont typeface="+mj-lt"/>
              <a:buAutoNum type="arabicPeriod"/>
            </a:pPr>
            <a:r>
              <a:rPr lang="zh-CN" altLang="en-US" dirty="0">
                <a:solidFill>
                  <a:srgbClr val="182026"/>
                </a:solidFill>
                <a:latin typeface="-apple-system"/>
                <a:sym typeface="Wingdings" panose="05000000000000000000" pitchFamily="2" charset="2"/>
              </a:rPr>
              <a:t>人工检查报告并修复。</a:t>
            </a:r>
            <a:endParaRPr lang="en-US" altLang="zh-CN" dirty="0">
              <a:solidFill>
                <a:srgbClr val="182026"/>
              </a:solidFill>
              <a:latin typeface="-apple-system"/>
              <a:sym typeface="Wingdings" panose="05000000000000000000" pitchFamily="2" charset="2"/>
            </a:endParaRPr>
          </a:p>
          <a:p>
            <a:pPr lvl="1"/>
            <a:r>
              <a:rPr lang="zh-CN" altLang="en-US" dirty="0">
                <a:solidFill>
                  <a:srgbClr val="182026"/>
                </a:solidFill>
                <a:latin typeface="-apple-system"/>
                <a:sym typeface="Wingdings" panose="05000000000000000000" pitchFamily="2" charset="2"/>
              </a:rPr>
              <a:t>结合深度学习的漏洞检测和修复的典型工作</a:t>
            </a:r>
            <a:endParaRPr lang="en-US" altLang="zh-CN" dirty="0">
              <a:solidFill>
                <a:srgbClr val="182026"/>
              </a:solidFill>
              <a:latin typeface="-apple-system"/>
              <a:sym typeface="Wingdings" panose="05000000000000000000" pitchFamily="2" charset="2"/>
            </a:endParaRPr>
          </a:p>
          <a:p>
            <a:pPr marL="1170305" lvl="2" indent="-457200">
              <a:buAutoNum type="arabicPeriod"/>
            </a:pPr>
            <a:r>
              <a:rPr lang="en-US" altLang="zh-CN" dirty="0" err="1">
                <a:sym typeface="Wingdings" panose="05000000000000000000" pitchFamily="2" charset="2"/>
              </a:rPr>
              <a:t>DLFix</a:t>
            </a:r>
            <a:r>
              <a:rPr lang="zh-CN" altLang="en-US" dirty="0">
                <a:sym typeface="Wingdings" panose="05000000000000000000" pitchFamily="2" charset="2"/>
              </a:rPr>
              <a:t>，</a:t>
            </a:r>
            <a:r>
              <a:rPr lang="en-US" altLang="zh-CN" dirty="0" err="1">
                <a:sym typeface="Wingdings" panose="05000000000000000000" pitchFamily="2" charset="2"/>
              </a:rPr>
              <a:t>DeepRepair</a:t>
            </a:r>
            <a:r>
              <a:rPr lang="zh-CN" altLang="en-US" dirty="0">
                <a:sym typeface="Wingdings" panose="05000000000000000000" pitchFamily="2" charset="2"/>
              </a:rPr>
              <a:t>：将源代码视为文本，但是源代码有语义限制。</a:t>
            </a:r>
            <a:endParaRPr lang="en-US" altLang="zh-CN" dirty="0">
              <a:sym typeface="Wingdings" panose="05000000000000000000" pitchFamily="2" charset="2"/>
            </a:endParaRPr>
          </a:p>
          <a:p>
            <a:pPr marL="1170305" lvl="2" indent="-457200">
              <a:buAutoNum type="arabicPeriod"/>
            </a:pPr>
            <a:r>
              <a:rPr lang="en-US" altLang="zh-CN" dirty="0">
                <a:sym typeface="Wingdings" panose="05000000000000000000" pitchFamily="2" charset="2"/>
              </a:rPr>
              <a:t>CURE</a:t>
            </a:r>
            <a:r>
              <a:rPr lang="zh-CN" altLang="en-US" dirty="0">
                <a:sym typeface="Wingdings" panose="05000000000000000000" pitchFamily="2" charset="2"/>
              </a:rPr>
              <a:t>：通过编程语言模型来建模源代码。</a:t>
            </a:r>
            <a:endParaRPr lang="en-US" altLang="zh-CN" dirty="0">
              <a:sym typeface="Wingdings" panose="05000000000000000000" pitchFamily="2" charset="2"/>
            </a:endParaRPr>
          </a:p>
          <a:p>
            <a:pPr marL="1170305" lvl="2" indent="-457200">
              <a:buAutoNum type="arabicPeriod"/>
            </a:pPr>
            <a:r>
              <a:rPr lang="en-US" altLang="zh-CN" dirty="0">
                <a:sym typeface="Wingdings" panose="05000000000000000000" pitchFamily="2" charset="2"/>
              </a:rPr>
              <a:t>DEAR</a:t>
            </a:r>
            <a:r>
              <a:rPr lang="zh-CN" altLang="en-US" dirty="0">
                <a:sym typeface="Wingdings" panose="05000000000000000000" pitchFamily="2" charset="2"/>
              </a:rPr>
              <a:t>：基于频谱的故障定位结合深度学习来了解故障代码的上下文。</a:t>
            </a:r>
            <a:endParaRPr lang="en-US" altLang="zh-CN" dirty="0">
              <a:sym typeface="Wingdings" panose="05000000000000000000" pitchFamily="2" charset="2"/>
            </a:endParaRPr>
          </a:p>
          <a:p>
            <a:pPr marL="1170305" lvl="2" indent="-457200">
              <a:buAutoNum type="arabicPeriod"/>
            </a:pPr>
            <a:r>
              <a:rPr lang="en-US" altLang="zh-CN" dirty="0">
                <a:sym typeface="Wingdings" panose="05000000000000000000" pitchFamily="2" charset="2"/>
              </a:rPr>
              <a:t>Codex</a:t>
            </a:r>
            <a:r>
              <a:rPr lang="zh-CN" altLang="en-US" dirty="0">
                <a:sym typeface="Wingdings" panose="05000000000000000000" pitchFamily="2" charset="2"/>
              </a:rPr>
              <a:t>：一个专门为代码修复而设计的类似</a:t>
            </a:r>
            <a:r>
              <a:rPr lang="en-US" altLang="zh-CN" dirty="0">
                <a:sym typeface="Wingdings" panose="05000000000000000000" pitchFamily="2" charset="2"/>
              </a:rPr>
              <a:t>GPT</a:t>
            </a:r>
            <a:r>
              <a:rPr lang="zh-CN" altLang="en-US" dirty="0">
                <a:sym typeface="Wingdings" panose="05000000000000000000" pitchFamily="2" charset="2"/>
              </a:rPr>
              <a:t>的</a:t>
            </a:r>
            <a:r>
              <a:rPr lang="en-US" altLang="zh-CN" dirty="0">
                <a:sym typeface="Wingdings" panose="05000000000000000000" pitchFamily="2" charset="2"/>
              </a:rPr>
              <a:t>LLM</a:t>
            </a:r>
            <a:r>
              <a:rPr lang="zh-CN" altLang="en-US">
                <a:sym typeface="Wingdings" panose="05000000000000000000" pitchFamily="2" charset="2"/>
              </a:rPr>
              <a:t>。</a:t>
            </a:r>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28278598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36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a:xfrm>
            <a:off x="285007" y="878774"/>
            <a:ext cx="5475713" cy="5379521"/>
          </a:xfrm>
        </p:spPr>
        <p:txBody>
          <a:bodyPr>
            <a:normAutofit/>
          </a:bodyPr>
          <a:lstStyle/>
          <a:p>
            <a:pPr lvl="1"/>
            <a:r>
              <a:rPr lang="zh-CN" altLang="en-US" dirty="0">
                <a:sym typeface="Wingdings" panose="05000000000000000000" pitchFamily="2" charset="2"/>
              </a:rPr>
              <a:t>自动代码修复框架</a:t>
            </a:r>
            <a:endParaRPr lang="en-US" altLang="zh-CN" dirty="0">
              <a:sym typeface="Wingdings" panose="05000000000000000000" pitchFamily="2" charset="2"/>
            </a:endParaRPr>
          </a:p>
          <a:p>
            <a:pPr marL="1208405" lvl="2" indent="-457200">
              <a:buFont typeface="+mj-lt"/>
              <a:buAutoNum type="arabicPeriod"/>
            </a:pPr>
            <a:r>
              <a:rPr lang="zh-CN" altLang="en-US" dirty="0">
                <a:solidFill>
                  <a:srgbClr val="182026"/>
                </a:solidFill>
                <a:latin typeface="-apple-system"/>
                <a:sym typeface="Wingdings" panose="05000000000000000000" pitchFamily="2" charset="2"/>
              </a:rPr>
              <a:t>用户向</a:t>
            </a:r>
            <a:r>
              <a:rPr lang="en-US" altLang="zh-CN" dirty="0">
                <a:solidFill>
                  <a:srgbClr val="182026"/>
                </a:solidFill>
                <a:latin typeface="-apple-system"/>
                <a:sym typeface="Wingdings" panose="05000000000000000000" pitchFamily="2" charset="2"/>
              </a:rPr>
              <a:t>BMC</a:t>
            </a:r>
            <a:r>
              <a:rPr lang="zh-CN" altLang="en-US" dirty="0">
                <a:solidFill>
                  <a:srgbClr val="182026"/>
                </a:solidFill>
                <a:latin typeface="-apple-system"/>
                <a:sym typeface="Wingdings" panose="05000000000000000000" pitchFamily="2" charset="2"/>
              </a:rPr>
              <a:t>模块提供测试代码以进行初始验证。</a:t>
            </a:r>
            <a:endParaRPr lang="en-US" altLang="zh-CN" dirty="0">
              <a:solidFill>
                <a:srgbClr val="182026"/>
              </a:solidFill>
              <a:latin typeface="-apple-system"/>
              <a:sym typeface="Wingdings" panose="05000000000000000000" pitchFamily="2" charset="2"/>
            </a:endParaRPr>
          </a:p>
          <a:p>
            <a:pPr marL="1208405" lvl="2" indent="-457200">
              <a:buFont typeface="+mj-lt"/>
              <a:buAutoNum type="arabicPeriod"/>
            </a:pPr>
            <a:r>
              <a:rPr lang="zh-CN" altLang="en-US" dirty="0">
                <a:solidFill>
                  <a:srgbClr val="182026"/>
                </a:solidFill>
                <a:latin typeface="-apple-system"/>
                <a:sym typeface="Wingdings" panose="05000000000000000000" pitchFamily="2" charset="2"/>
              </a:rPr>
              <a:t>如果初始检查失败，则将 </a:t>
            </a:r>
            <a:r>
              <a:rPr lang="en-US" altLang="zh-CN" dirty="0">
                <a:solidFill>
                  <a:srgbClr val="182026"/>
                </a:solidFill>
                <a:latin typeface="-apple-system"/>
                <a:sym typeface="Wingdings" panose="05000000000000000000" pitchFamily="2" charset="2"/>
              </a:rPr>
              <a:t>BMC </a:t>
            </a:r>
            <a:r>
              <a:rPr lang="zh-CN" altLang="en-US" dirty="0">
                <a:solidFill>
                  <a:srgbClr val="182026"/>
                </a:solidFill>
                <a:latin typeface="-apple-system"/>
                <a:sym typeface="Wingdings" panose="05000000000000000000" pitchFamily="2" charset="2"/>
              </a:rPr>
              <a:t>模块生成的原始代码和属性违规详细信息传递给 </a:t>
            </a:r>
            <a:r>
              <a:rPr lang="en-US" altLang="zh-CN" dirty="0">
                <a:solidFill>
                  <a:srgbClr val="182026"/>
                </a:solidFill>
                <a:latin typeface="-apple-system"/>
                <a:sym typeface="Wingdings" panose="05000000000000000000" pitchFamily="2" charset="2"/>
              </a:rPr>
              <a:t>LLM </a:t>
            </a:r>
            <a:r>
              <a:rPr lang="zh-CN" altLang="en-US" dirty="0">
                <a:solidFill>
                  <a:srgbClr val="182026"/>
                </a:solidFill>
                <a:latin typeface="-apple-system"/>
                <a:sym typeface="Wingdings" panose="05000000000000000000" pitchFamily="2" charset="2"/>
              </a:rPr>
              <a:t>模块。</a:t>
            </a:r>
            <a:endParaRPr lang="en-US" altLang="zh-CN" dirty="0">
              <a:solidFill>
                <a:srgbClr val="182026"/>
              </a:solidFill>
              <a:latin typeface="-apple-system"/>
              <a:sym typeface="Wingdings" panose="05000000000000000000" pitchFamily="2" charset="2"/>
            </a:endParaRPr>
          </a:p>
          <a:p>
            <a:pPr marL="1208405" lvl="2" indent="-457200">
              <a:buFont typeface="+mj-lt"/>
              <a:buAutoNum type="arabicPeriod"/>
            </a:pPr>
            <a:r>
              <a:rPr lang="zh-CN" altLang="en-US" dirty="0">
                <a:solidFill>
                  <a:srgbClr val="182026"/>
                </a:solidFill>
                <a:latin typeface="-apple-system"/>
                <a:sym typeface="Wingdings" panose="05000000000000000000" pitchFamily="2" charset="2"/>
              </a:rPr>
              <a:t> </a:t>
            </a:r>
            <a:r>
              <a:rPr lang="en-US" altLang="zh-CN" dirty="0">
                <a:solidFill>
                  <a:srgbClr val="182026"/>
                </a:solidFill>
                <a:latin typeface="-apple-system"/>
                <a:sym typeface="Wingdings" panose="05000000000000000000" pitchFamily="2" charset="2"/>
              </a:rPr>
              <a:t>LLM</a:t>
            </a:r>
            <a:r>
              <a:rPr lang="zh-CN" altLang="en-US" dirty="0">
                <a:solidFill>
                  <a:srgbClr val="182026"/>
                </a:solidFill>
                <a:latin typeface="-apple-system"/>
                <a:sym typeface="Wingdings" panose="05000000000000000000" pitchFamily="2" charset="2"/>
              </a:rPr>
              <a:t>模块生成的修改后的代码再次发送到</a:t>
            </a:r>
            <a:r>
              <a:rPr lang="en-US" altLang="zh-CN" dirty="0">
                <a:solidFill>
                  <a:srgbClr val="182026"/>
                </a:solidFill>
                <a:latin typeface="-apple-system"/>
                <a:sym typeface="Wingdings" panose="05000000000000000000" pitchFamily="2" charset="2"/>
              </a:rPr>
              <a:t>BMC</a:t>
            </a:r>
            <a:r>
              <a:rPr lang="zh-CN" altLang="en-US" dirty="0">
                <a:solidFill>
                  <a:srgbClr val="182026"/>
                </a:solidFill>
                <a:latin typeface="-apple-system"/>
                <a:sym typeface="Wingdings" panose="05000000000000000000" pitchFamily="2" charset="2"/>
              </a:rPr>
              <a:t>模块以迭代方式进行验证检查。</a:t>
            </a:r>
            <a:endParaRPr lang="en-US" altLang="zh-CN" dirty="0">
              <a:solidFill>
                <a:srgbClr val="182026"/>
              </a:solidFill>
              <a:latin typeface="-apple-system"/>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Design</a:t>
            </a:r>
            <a:endParaRPr lang="zh-CN" altLang="en-US" dirty="0"/>
          </a:p>
        </p:txBody>
      </p:sp>
      <p:pic>
        <p:nvPicPr>
          <p:cNvPr id="6" name="图片 5">
            <a:extLst>
              <a:ext uri="{FF2B5EF4-FFF2-40B4-BE49-F238E27FC236}">
                <a16:creationId xmlns:a16="http://schemas.microsoft.com/office/drawing/2014/main" id="{26294876-B3C7-B92B-97F3-4AA7D7D8D2E2}"/>
              </a:ext>
            </a:extLst>
          </p:cNvPr>
          <p:cNvPicPr>
            <a:picLocks noChangeAspect="1"/>
          </p:cNvPicPr>
          <p:nvPr/>
        </p:nvPicPr>
        <p:blipFill>
          <a:blip r:embed="rId3"/>
          <a:stretch>
            <a:fillRect/>
          </a:stretch>
        </p:blipFill>
        <p:spPr>
          <a:xfrm>
            <a:off x="5684520" y="984817"/>
            <a:ext cx="5394960" cy="4888366"/>
          </a:xfrm>
          <a:prstGeom prst="rect">
            <a:avLst/>
          </a:prstGeom>
        </p:spPr>
      </p:pic>
    </p:spTree>
    <p:extLst>
      <p:ext uri="{BB962C8B-B14F-4D97-AF65-F5344CB8AC3E}">
        <p14:creationId xmlns:p14="http://schemas.microsoft.com/office/powerpoint/2010/main" val="507545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37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pPr lvl="2"/>
            <a:r>
              <a:rPr lang="zh-CN" altLang="en-US" dirty="0">
                <a:sym typeface="Wingdings" panose="05000000000000000000" pitchFamily="2" charset="2"/>
              </a:rPr>
              <a:t>源代码                                                      使用</a:t>
            </a:r>
            <a:r>
              <a:rPr lang="en-US" altLang="zh-CN" dirty="0">
                <a:sym typeface="Wingdings" panose="05000000000000000000" pitchFamily="2" charset="2"/>
              </a:rPr>
              <a:t>BMC</a:t>
            </a:r>
            <a:r>
              <a:rPr lang="zh-CN" altLang="en-US" dirty="0">
                <a:sym typeface="Wingdings" panose="05000000000000000000" pitchFamily="2" charset="2"/>
              </a:rPr>
              <a:t>的检查结果作为</a:t>
            </a:r>
            <a:r>
              <a:rPr lang="en-US" altLang="zh-CN" dirty="0">
                <a:sym typeface="Wingdings" panose="05000000000000000000" pitchFamily="2" charset="2"/>
              </a:rPr>
              <a:t>prompt</a:t>
            </a:r>
            <a:r>
              <a:rPr lang="zh-CN" altLang="en-US" dirty="0">
                <a:sym typeface="Wingdings" panose="05000000000000000000" pitchFamily="2" charset="2"/>
              </a:rPr>
              <a:t>，</a:t>
            </a:r>
            <a:r>
              <a:rPr lang="en-US" altLang="zh-CN" dirty="0">
                <a:sym typeface="Wingdings" panose="05000000000000000000" pitchFamily="2" charset="2"/>
              </a:rPr>
              <a:t>LLM</a:t>
            </a:r>
            <a:r>
              <a:rPr lang="zh-CN" altLang="en-US" dirty="0">
                <a:sym typeface="Wingdings" panose="05000000000000000000" pitchFamily="2" charset="2"/>
              </a:rPr>
              <a:t>的回答</a:t>
            </a:r>
            <a:endParaRPr lang="en-US" altLang="zh-CN" dirty="0">
              <a:sym typeface="Wingdings" panose="05000000000000000000" pitchFamily="2" charset="2"/>
            </a:endParaRPr>
          </a:p>
          <a:p>
            <a:pPr lvl="2"/>
            <a:endParaRPr lang="en-US" altLang="zh-CN" dirty="0">
              <a:sym typeface="Wingdings" panose="05000000000000000000" pitchFamily="2" charset="2"/>
            </a:endParaRPr>
          </a:p>
          <a:p>
            <a:pPr lvl="2"/>
            <a:endParaRPr lang="en-US" altLang="zh-CN" dirty="0">
              <a:sym typeface="Wingdings" panose="05000000000000000000" pitchFamily="2" charset="2"/>
            </a:endParaRPr>
          </a:p>
          <a:p>
            <a:pPr lvl="2"/>
            <a:endParaRPr lang="en-US" altLang="zh-CN" dirty="0">
              <a:sym typeface="Wingdings" panose="05000000000000000000" pitchFamily="2" charset="2"/>
            </a:endParaRPr>
          </a:p>
          <a:p>
            <a:pPr lvl="2"/>
            <a:endParaRPr lang="en-US" altLang="zh-CN" dirty="0">
              <a:sym typeface="Wingdings" panose="05000000000000000000" pitchFamily="2" charset="2"/>
            </a:endParaRPr>
          </a:p>
          <a:p>
            <a:pPr lvl="2"/>
            <a:endParaRPr lang="en-US" altLang="zh-CN" dirty="0">
              <a:sym typeface="Wingdings" panose="05000000000000000000" pitchFamily="2" charset="2"/>
            </a:endParaRPr>
          </a:p>
          <a:p>
            <a:pPr lvl="2"/>
            <a:endParaRPr lang="en-US" altLang="zh-CN" dirty="0">
              <a:sym typeface="Wingdings" panose="05000000000000000000" pitchFamily="2" charset="2"/>
            </a:endParaRPr>
          </a:p>
          <a:p>
            <a:pPr lvl="2"/>
            <a:r>
              <a:rPr lang="zh-CN" altLang="en-US" dirty="0">
                <a:sym typeface="Wingdings" panose="05000000000000000000" pitchFamily="2" charset="2"/>
              </a:rPr>
              <a:t>直接发给</a:t>
            </a:r>
            <a:r>
              <a:rPr lang="en-US" altLang="zh-CN" dirty="0">
                <a:sym typeface="Wingdings" panose="05000000000000000000" pitchFamily="2" charset="2"/>
              </a:rPr>
              <a:t>LLM</a:t>
            </a:r>
            <a:r>
              <a:rPr lang="zh-CN" altLang="en-US" dirty="0">
                <a:sym typeface="Wingdings" panose="05000000000000000000" pitchFamily="2" charset="2"/>
              </a:rPr>
              <a:t>的回答                                                   </a:t>
            </a:r>
            <a:r>
              <a:rPr lang="en-US" altLang="zh-CN" dirty="0">
                <a:sym typeface="Wingdings" panose="05000000000000000000" pitchFamily="2" charset="2"/>
              </a:rPr>
              <a:t>LLM</a:t>
            </a:r>
            <a:r>
              <a:rPr lang="zh-CN" altLang="en-US" dirty="0">
                <a:sym typeface="Wingdings" panose="05000000000000000000" pitchFamily="2" charset="2"/>
              </a:rPr>
              <a:t>给出的修复代码</a:t>
            </a:r>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Example</a:t>
            </a:r>
            <a:endParaRPr lang="zh-CN" altLang="en-US" dirty="0"/>
          </a:p>
        </p:txBody>
      </p:sp>
      <p:pic>
        <p:nvPicPr>
          <p:cNvPr id="7" name="图片 6">
            <a:extLst>
              <a:ext uri="{FF2B5EF4-FFF2-40B4-BE49-F238E27FC236}">
                <a16:creationId xmlns:a16="http://schemas.microsoft.com/office/drawing/2014/main" id="{B5955FCE-BB5B-A7FE-7B5B-733309C13AA1}"/>
              </a:ext>
            </a:extLst>
          </p:cNvPr>
          <p:cNvPicPr>
            <a:picLocks noChangeAspect="1"/>
          </p:cNvPicPr>
          <p:nvPr/>
        </p:nvPicPr>
        <p:blipFill rotWithShape="1">
          <a:blip r:embed="rId3"/>
          <a:srcRect b="11903"/>
          <a:stretch/>
        </p:blipFill>
        <p:spPr>
          <a:xfrm>
            <a:off x="164896" y="1307079"/>
            <a:ext cx="4126084" cy="2134734"/>
          </a:xfrm>
          <a:prstGeom prst="rect">
            <a:avLst/>
          </a:prstGeom>
        </p:spPr>
      </p:pic>
      <p:pic>
        <p:nvPicPr>
          <p:cNvPr id="9" name="图片 8">
            <a:extLst>
              <a:ext uri="{FF2B5EF4-FFF2-40B4-BE49-F238E27FC236}">
                <a16:creationId xmlns:a16="http://schemas.microsoft.com/office/drawing/2014/main" id="{67B3311B-70FA-3D41-A929-4DEE3967DE7E}"/>
              </a:ext>
            </a:extLst>
          </p:cNvPr>
          <p:cNvPicPr>
            <a:picLocks noChangeAspect="1"/>
          </p:cNvPicPr>
          <p:nvPr/>
        </p:nvPicPr>
        <p:blipFill>
          <a:blip r:embed="rId4"/>
          <a:stretch>
            <a:fillRect/>
          </a:stretch>
        </p:blipFill>
        <p:spPr>
          <a:xfrm>
            <a:off x="1059091" y="4391485"/>
            <a:ext cx="4250087" cy="2000772"/>
          </a:xfrm>
          <a:prstGeom prst="rect">
            <a:avLst/>
          </a:prstGeom>
        </p:spPr>
      </p:pic>
      <p:pic>
        <p:nvPicPr>
          <p:cNvPr id="11" name="图片 10">
            <a:extLst>
              <a:ext uri="{FF2B5EF4-FFF2-40B4-BE49-F238E27FC236}">
                <a16:creationId xmlns:a16="http://schemas.microsoft.com/office/drawing/2014/main" id="{6FE1C924-837B-C3A4-3ABE-BCF768312C24}"/>
              </a:ext>
            </a:extLst>
          </p:cNvPr>
          <p:cNvPicPr>
            <a:picLocks noChangeAspect="1"/>
          </p:cNvPicPr>
          <p:nvPr/>
        </p:nvPicPr>
        <p:blipFill>
          <a:blip r:embed="rId5"/>
          <a:stretch>
            <a:fillRect/>
          </a:stretch>
        </p:blipFill>
        <p:spPr>
          <a:xfrm>
            <a:off x="7383667" y="1311031"/>
            <a:ext cx="4494847" cy="2091858"/>
          </a:xfrm>
          <a:prstGeom prst="rect">
            <a:avLst/>
          </a:prstGeom>
        </p:spPr>
      </p:pic>
      <p:sp>
        <p:nvSpPr>
          <p:cNvPr id="12" name="箭头: 下 11">
            <a:extLst>
              <a:ext uri="{FF2B5EF4-FFF2-40B4-BE49-F238E27FC236}">
                <a16:creationId xmlns:a16="http://schemas.microsoft.com/office/drawing/2014/main" id="{2F03A058-5834-DBBF-6D82-D56519D7AA3C}"/>
              </a:ext>
            </a:extLst>
          </p:cNvPr>
          <p:cNvSpPr/>
          <p:nvPr/>
        </p:nvSpPr>
        <p:spPr>
          <a:xfrm>
            <a:off x="2617470" y="3441813"/>
            <a:ext cx="617220" cy="815710"/>
          </a:xfrm>
          <a:prstGeom prst="downArrow">
            <a:avLst/>
          </a:prstGeom>
        </p:spPr>
        <p:txBody>
          <a:bodyPr wrap="square" rtlCol="0" anchor="ctr">
            <a:sp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箭头: 下 14">
            <a:extLst>
              <a:ext uri="{FF2B5EF4-FFF2-40B4-BE49-F238E27FC236}">
                <a16:creationId xmlns:a16="http://schemas.microsoft.com/office/drawing/2014/main" id="{B2B1B2E5-CB51-2F50-82FB-CC22F4744C0D}"/>
              </a:ext>
            </a:extLst>
          </p:cNvPr>
          <p:cNvSpPr/>
          <p:nvPr/>
        </p:nvSpPr>
        <p:spPr>
          <a:xfrm>
            <a:off x="2411730" y="3402889"/>
            <a:ext cx="617220" cy="467229"/>
          </a:xfrm>
          <a:prstGeom prst="downArrow">
            <a:avLst/>
          </a:prstGeom>
        </p:spPr>
        <p:txBody>
          <a:bodyPr wrap="square" rtlCol="0" anchor="ctr">
            <a:spAutoFit/>
          </a:bodyP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7" name="直接箭头连接符 16">
            <a:extLst>
              <a:ext uri="{FF2B5EF4-FFF2-40B4-BE49-F238E27FC236}">
                <a16:creationId xmlns:a16="http://schemas.microsoft.com/office/drawing/2014/main" id="{58C7CE34-7221-0127-3823-5160CAB73BD2}"/>
              </a:ext>
            </a:extLst>
          </p:cNvPr>
          <p:cNvCxnSpPr>
            <a:cxnSpLocks/>
            <a:stCxn id="7" idx="3"/>
          </p:cNvCxnSpPr>
          <p:nvPr/>
        </p:nvCxnSpPr>
        <p:spPr>
          <a:xfrm>
            <a:off x="4290980" y="2374446"/>
            <a:ext cx="309268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文本框 17">
            <a:extLst>
              <a:ext uri="{FF2B5EF4-FFF2-40B4-BE49-F238E27FC236}">
                <a16:creationId xmlns:a16="http://schemas.microsoft.com/office/drawing/2014/main" id="{6797B05B-B273-3652-AEB4-3D0F48034E57}"/>
              </a:ext>
            </a:extLst>
          </p:cNvPr>
          <p:cNvSpPr txBox="1"/>
          <p:nvPr/>
        </p:nvSpPr>
        <p:spPr>
          <a:xfrm>
            <a:off x="4222957" y="1181349"/>
            <a:ext cx="3228733" cy="1200329"/>
          </a:xfrm>
          <a:prstGeom prst="rect">
            <a:avLst/>
          </a:prstGeom>
          <a:noFill/>
        </p:spPr>
        <p:txBody>
          <a:bodyPr wrap="square" rtlCol="0">
            <a:spAutoFit/>
          </a:bodyPr>
          <a:lstStyle/>
          <a:p>
            <a:pPr algn="l"/>
            <a:r>
              <a:rPr lang="en-US" altLang="zh-CN" dirty="0"/>
              <a:t>violated property:</a:t>
            </a:r>
          </a:p>
          <a:p>
            <a:pPr algn="l"/>
            <a:r>
              <a:rPr lang="en-US" altLang="zh-CN" dirty="0"/>
              <a:t> file </a:t>
            </a:r>
            <a:r>
              <a:rPr lang="en-US" altLang="zh-CN" dirty="0" err="1"/>
              <a:t>test.c</a:t>
            </a:r>
            <a:r>
              <a:rPr lang="en-US" altLang="zh-CN" dirty="0"/>
              <a:t> line 4 function main arithmetic overflow on </a:t>
            </a:r>
            <a:r>
              <a:rPr lang="en-US" altLang="zh-CN" dirty="0" err="1"/>
              <a:t>mul</a:t>
            </a:r>
            <a:r>
              <a:rPr lang="en-US" altLang="zh-CN" dirty="0"/>
              <a:t> !overflow(”*”, y, y)</a:t>
            </a:r>
            <a:endParaRPr lang="zh-CN" altLang="en-US" dirty="0"/>
          </a:p>
        </p:txBody>
      </p:sp>
      <p:pic>
        <p:nvPicPr>
          <p:cNvPr id="22" name="图片 21">
            <a:extLst>
              <a:ext uri="{FF2B5EF4-FFF2-40B4-BE49-F238E27FC236}">
                <a16:creationId xmlns:a16="http://schemas.microsoft.com/office/drawing/2014/main" id="{2269A53C-0BED-7CF9-20EA-2FFC17D68185}"/>
              </a:ext>
            </a:extLst>
          </p:cNvPr>
          <p:cNvPicPr>
            <a:picLocks noChangeAspect="1"/>
          </p:cNvPicPr>
          <p:nvPr/>
        </p:nvPicPr>
        <p:blipFill>
          <a:blip r:embed="rId6"/>
          <a:stretch>
            <a:fillRect/>
          </a:stretch>
        </p:blipFill>
        <p:spPr>
          <a:xfrm>
            <a:off x="6882824" y="4257523"/>
            <a:ext cx="4008120" cy="2449406"/>
          </a:xfrm>
          <a:prstGeom prst="rect">
            <a:avLst/>
          </a:prstGeom>
        </p:spPr>
      </p:pic>
    </p:spTree>
    <p:extLst>
      <p:ext uri="{BB962C8B-B14F-4D97-AF65-F5344CB8AC3E}">
        <p14:creationId xmlns:p14="http://schemas.microsoft.com/office/powerpoint/2010/main" val="33271226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38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a:xfrm>
            <a:off x="-128650" y="894505"/>
            <a:ext cx="11720945" cy="5379521"/>
          </a:xfrm>
        </p:spPr>
        <p:txBody>
          <a:bodyPr>
            <a:normAutofit/>
          </a:bodyPr>
          <a:lstStyle/>
          <a:p>
            <a:pPr lvl="2"/>
            <a:r>
              <a:rPr lang="zh-CN" altLang="en-US" dirty="0">
                <a:sym typeface="Wingdings" panose="05000000000000000000" pitchFamily="2" charset="2"/>
              </a:rPr>
              <a:t>本文的方法通过建议的代码生成</a:t>
            </a:r>
            <a:r>
              <a:rPr lang="en-US" altLang="zh-CN" dirty="0">
                <a:sym typeface="Wingdings" panose="05000000000000000000" pitchFamily="2" charset="2"/>
              </a:rPr>
              <a:t>prompt</a:t>
            </a:r>
            <a:r>
              <a:rPr lang="zh-CN" altLang="en-US" dirty="0">
                <a:sym typeface="Wingdings" panose="05000000000000000000" pitchFamily="2" charset="2"/>
              </a:rPr>
              <a:t>在</a:t>
            </a:r>
            <a:r>
              <a:rPr lang="en-US" altLang="zh-CN" dirty="0">
                <a:sym typeface="Wingdings" panose="05000000000000000000" pitchFamily="2" charset="2"/>
              </a:rPr>
              <a:t>1000</a:t>
            </a:r>
            <a:r>
              <a:rPr lang="zh-CN" altLang="en-US" dirty="0">
                <a:sym typeface="Wingdings" panose="05000000000000000000" pitchFamily="2" charset="2"/>
              </a:rPr>
              <a:t>个</a:t>
            </a:r>
            <a:r>
              <a:rPr lang="en-US" altLang="zh-CN" dirty="0">
                <a:sym typeface="Wingdings" panose="05000000000000000000" pitchFamily="2" charset="2"/>
              </a:rPr>
              <a:t>C</a:t>
            </a:r>
            <a:r>
              <a:rPr lang="zh-CN" altLang="en-US" dirty="0">
                <a:sym typeface="Wingdings" panose="05000000000000000000" pitchFamily="2" charset="2"/>
              </a:rPr>
              <a:t>文件的数据集中达到了 </a:t>
            </a:r>
            <a:r>
              <a:rPr lang="en-US" altLang="zh-CN" dirty="0">
                <a:sym typeface="Wingdings" panose="05000000000000000000" pitchFamily="2" charset="2"/>
              </a:rPr>
              <a:t>99.9% </a:t>
            </a:r>
            <a:r>
              <a:rPr lang="zh-CN" altLang="en-US" dirty="0">
                <a:sym typeface="Wingdings" panose="05000000000000000000" pitchFamily="2" charset="2"/>
              </a:rPr>
              <a:t>的代码编译率。</a:t>
            </a:r>
            <a:endParaRPr lang="en-US" altLang="zh-CN" dirty="0">
              <a:sym typeface="Wingdings" panose="05000000000000000000" pitchFamily="2" charset="2"/>
            </a:endParaRPr>
          </a:p>
          <a:p>
            <a:pPr lvl="2"/>
            <a:r>
              <a:rPr lang="zh-CN" altLang="en-US" dirty="0">
                <a:sym typeface="Wingdings" panose="05000000000000000000" pitchFamily="2" charset="2"/>
              </a:rPr>
              <a:t>本文的方法可以修复包含缓冲区溢出和解引用失败的易受攻击的代码，成功率高达 </a:t>
            </a:r>
            <a:r>
              <a:rPr lang="en-US" altLang="zh-CN" dirty="0">
                <a:sym typeface="Wingdings" panose="05000000000000000000" pitchFamily="2" charset="2"/>
              </a:rPr>
              <a:t>80%</a:t>
            </a:r>
            <a:r>
              <a:rPr lang="zh-CN" altLang="en-US" dirty="0">
                <a:sym typeface="Wingdings" panose="05000000000000000000" pitchFamily="2" charset="2"/>
              </a:rPr>
              <a:t>。</a:t>
            </a:r>
            <a:endParaRPr lang="en-US" altLang="zh-CN" dirty="0">
              <a:sym typeface="Wingdings" panose="05000000000000000000" pitchFamily="2" charset="2"/>
            </a:endParaRPr>
          </a:p>
          <a:p>
            <a:pPr lvl="2"/>
            <a:r>
              <a:rPr lang="en-US" altLang="zh-CN" dirty="0">
                <a:sym typeface="Wingdings" panose="05000000000000000000" pitchFamily="2" charset="2"/>
              </a:rPr>
              <a:t>-------------------------------------------------------------------------------------------</a:t>
            </a:r>
          </a:p>
          <a:p>
            <a:pPr lvl="2"/>
            <a:r>
              <a:rPr lang="zh-CN" altLang="en-US" dirty="0">
                <a:sym typeface="Wingdings" panose="05000000000000000000" pitchFamily="2" charset="2"/>
              </a:rPr>
              <a:t>单个数据集样本太小，单个</a:t>
            </a:r>
            <a:r>
              <a:rPr lang="en-US" altLang="zh-CN" dirty="0">
                <a:sym typeface="Wingdings" panose="05000000000000000000" pitchFamily="2" charset="2"/>
              </a:rPr>
              <a:t>C</a:t>
            </a:r>
            <a:r>
              <a:rPr lang="zh-CN" altLang="en-US" dirty="0">
                <a:sym typeface="Wingdings" panose="05000000000000000000" pitchFamily="2" charset="2"/>
              </a:rPr>
              <a:t>文件的规模为</a:t>
            </a:r>
            <a:r>
              <a:rPr lang="en-US" altLang="zh-CN" dirty="0">
                <a:sym typeface="Wingdings" panose="05000000000000000000" pitchFamily="2" charset="2"/>
              </a:rPr>
              <a:t>10-50</a:t>
            </a:r>
            <a:r>
              <a:rPr lang="zh-CN" altLang="en-US" dirty="0">
                <a:sym typeface="Wingdings" panose="05000000000000000000" pitchFamily="2" charset="2"/>
              </a:rPr>
              <a:t>行，无法应用在大型程序中，而且计算成功率也是选取了几个数据集，选取的标准未提及。</a:t>
            </a:r>
            <a:endParaRPr lang="en-US" altLang="zh-CN" dirty="0">
              <a:sym typeface="Wingdings" panose="05000000000000000000" pitchFamily="2" charset="2"/>
            </a:endParaRPr>
          </a:p>
          <a:p>
            <a:pPr lvl="2"/>
            <a:r>
              <a:rPr lang="zh-CN" altLang="en-US" dirty="0">
                <a:sym typeface="Wingdings" panose="05000000000000000000" pitchFamily="2" charset="2"/>
              </a:rPr>
              <a:t>文章列举的例子均是</a:t>
            </a:r>
            <a:r>
              <a:rPr lang="en-US" altLang="zh-CN" dirty="0">
                <a:sym typeface="Wingdings" panose="05000000000000000000" pitchFamily="2" charset="2"/>
              </a:rPr>
              <a:t>C</a:t>
            </a:r>
            <a:r>
              <a:rPr lang="zh-CN" altLang="en-US" dirty="0">
                <a:sym typeface="Wingdings" panose="05000000000000000000" pitchFamily="2" charset="2"/>
              </a:rPr>
              <a:t>的简单语法错误，针对某些语言特性造成的漏洞未提及。</a:t>
            </a:r>
            <a:endParaRPr lang="en-US" altLang="zh-CN" dirty="0">
              <a:sym typeface="Wingdings" panose="05000000000000000000" pitchFamily="2" charset="2"/>
            </a:endParaRP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Evaluation</a:t>
            </a:r>
            <a:endParaRPr lang="zh-CN" altLang="en-US" dirty="0"/>
          </a:p>
        </p:txBody>
      </p:sp>
    </p:spTree>
    <p:extLst>
      <p:ext uri="{BB962C8B-B14F-4D97-AF65-F5344CB8AC3E}">
        <p14:creationId xmlns:p14="http://schemas.microsoft.com/office/powerpoint/2010/main" val="1452425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13" name="文本框 62"/>
          <p:cNvSpPr txBox="1">
            <a:spLocks noChangeArrowheads="1"/>
          </p:cNvSpPr>
          <p:nvPr/>
        </p:nvSpPr>
        <p:spPr bwMode="auto">
          <a:xfrm>
            <a:off x="5138045" y="2946756"/>
            <a:ext cx="191590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500" b="0" i="0" u="none" strike="noStrike" kern="120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cs typeface="+mn-cs"/>
              </a:rPr>
              <a:t>谢谢！</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4351</TotalTime>
  <Words>2421</Words>
  <Application>Microsoft Office PowerPoint</Application>
  <PresentationFormat>宽屏</PresentationFormat>
  <Paragraphs>283</Paragraphs>
  <Slides>39</Slides>
  <Notes>29</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39</vt:i4>
      </vt:variant>
    </vt:vector>
  </HeadingPairs>
  <TitlesOfParts>
    <vt:vector size="48" baseType="lpstr">
      <vt:lpstr>-apple-system</vt:lpstr>
      <vt:lpstr>Noto Sans Symbols</vt:lpstr>
      <vt:lpstr>等线</vt:lpstr>
      <vt:lpstr>微软雅黑</vt:lpstr>
      <vt:lpstr>微软雅黑</vt:lpstr>
      <vt:lpstr>Arial</vt:lpstr>
      <vt:lpstr>Wingdings</vt:lpstr>
      <vt:lpstr>1_Office 主题​​</vt:lpstr>
      <vt:lpstr>自定义设计方案</vt:lpstr>
      <vt:lpstr>PowerPoint 演示文稿</vt:lpstr>
      <vt:lpstr>报告大纲</vt:lpstr>
      <vt:lpstr>PowerPoint 演示文稿</vt:lpstr>
      <vt:lpstr>AI-Driven Dev</vt:lpstr>
      <vt:lpstr>AI-Driven Dev</vt:lpstr>
      <vt:lpstr>AI-Driven Dev</vt:lpstr>
      <vt:lpstr>AI-Driven Dev</vt:lpstr>
      <vt:lpstr>PowerPoint 演示文稿</vt:lpstr>
      <vt:lpstr>Introduction</vt:lpstr>
      <vt:lpstr>Introduction</vt:lpstr>
      <vt:lpstr>Introduction</vt:lpstr>
      <vt:lpstr>Introduction</vt:lpstr>
      <vt:lpstr>Introduction</vt:lpstr>
      <vt:lpstr>PowerPoint 演示文稿</vt:lpstr>
      <vt:lpstr>Introduction</vt:lpstr>
      <vt:lpstr>Background</vt:lpstr>
      <vt:lpstr>Background</vt:lpstr>
      <vt:lpstr>Background</vt:lpstr>
      <vt:lpstr>METHODOLOGY</vt:lpstr>
      <vt:lpstr>METHODOLOGY</vt:lpstr>
      <vt:lpstr>METHODOLOGY</vt:lpstr>
      <vt:lpstr>METHODOLOGY</vt:lpstr>
      <vt:lpstr>METHODOLOGY</vt:lpstr>
      <vt:lpstr>EVALUATION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Introduction</vt:lpstr>
      <vt:lpstr>Design</vt:lpstr>
      <vt:lpstr>Example</vt:lpstr>
      <vt:lpstr>Evaluation</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 庄湫</dc:creator>
  <cp:lastModifiedBy>李清伟</cp:lastModifiedBy>
  <cp:revision>371</cp:revision>
  <dcterms:created xsi:type="dcterms:W3CDTF">2022-06-09T05:25:26Z</dcterms:created>
  <dcterms:modified xsi:type="dcterms:W3CDTF">2024-04-02T11:14:41Z</dcterms:modified>
</cp:coreProperties>
</file>